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9" r:id="rId2"/>
    <p:sldMasterId id="2147483773" r:id="rId3"/>
    <p:sldMasterId id="2147483782" r:id="rId4"/>
    <p:sldMasterId id="2147483790" r:id="rId5"/>
    <p:sldMasterId id="2147483814" r:id="rId6"/>
    <p:sldMasterId id="2147483848" r:id="rId7"/>
    <p:sldMasterId id="2147483856" r:id="rId8"/>
    <p:sldMasterId id="2147483873" r:id="rId9"/>
    <p:sldMasterId id="2147483895" r:id="rId10"/>
    <p:sldMasterId id="2147483935" r:id="rId11"/>
    <p:sldMasterId id="2147483984" r:id="rId12"/>
    <p:sldMasterId id="2147484014" r:id="rId13"/>
  </p:sldMasterIdLst>
  <p:notesMasterIdLst>
    <p:notesMasterId r:id="rId57"/>
  </p:notesMasterIdLst>
  <p:handoutMasterIdLst>
    <p:handoutMasterId r:id="rId58"/>
  </p:handoutMasterIdLst>
  <p:sldIdLst>
    <p:sldId id="674" r:id="rId14"/>
    <p:sldId id="521" r:id="rId15"/>
    <p:sldId id="537" r:id="rId16"/>
    <p:sldId id="542" r:id="rId17"/>
    <p:sldId id="559" r:id="rId18"/>
    <p:sldId id="544" r:id="rId19"/>
    <p:sldId id="805" r:id="rId20"/>
    <p:sldId id="680" r:id="rId21"/>
    <p:sldId id="602" r:id="rId22"/>
    <p:sldId id="800" r:id="rId23"/>
    <p:sldId id="682" r:id="rId24"/>
    <p:sldId id="677" r:id="rId25"/>
    <p:sldId id="679" r:id="rId26"/>
    <p:sldId id="710" r:id="rId27"/>
    <p:sldId id="788" r:id="rId28"/>
    <p:sldId id="789" r:id="rId29"/>
    <p:sldId id="801" r:id="rId30"/>
    <p:sldId id="640" r:id="rId31"/>
    <p:sldId id="641" r:id="rId32"/>
    <p:sldId id="595" r:id="rId33"/>
    <p:sldId id="637" r:id="rId34"/>
    <p:sldId id="671" r:id="rId35"/>
    <p:sldId id="672" r:id="rId36"/>
    <p:sldId id="491" r:id="rId37"/>
    <p:sldId id="802" r:id="rId38"/>
    <p:sldId id="803" r:id="rId39"/>
    <p:sldId id="619" r:id="rId40"/>
    <p:sldId id="804" r:id="rId41"/>
    <p:sldId id="622" r:id="rId42"/>
    <p:sldId id="629" r:id="rId43"/>
    <p:sldId id="628" r:id="rId44"/>
    <p:sldId id="623" r:id="rId45"/>
    <p:sldId id="625" r:id="rId46"/>
    <p:sldId id="627" r:id="rId47"/>
    <p:sldId id="624" r:id="rId48"/>
    <p:sldId id="795" r:id="rId49"/>
    <p:sldId id="796" r:id="rId50"/>
    <p:sldId id="547" r:id="rId51"/>
    <p:sldId id="708" r:id="rId52"/>
    <p:sldId id="603" r:id="rId53"/>
    <p:sldId id="636" r:id="rId54"/>
    <p:sldId id="667" r:id="rId55"/>
    <p:sldId id="709" r:id="rId5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0908"/>
    <a:srgbClr val="FF633F"/>
    <a:srgbClr val="60E5E4"/>
    <a:srgbClr val="56D3E5"/>
    <a:srgbClr val="FFFF99"/>
    <a:srgbClr val="0000A9"/>
    <a:srgbClr val="D000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91" autoAdjust="0"/>
    <p:restoredTop sz="96501" autoAdjust="0"/>
  </p:normalViewPr>
  <p:slideViewPr>
    <p:cSldViewPr snapToGrid="0" snapToObjects="1">
      <p:cViewPr varScale="1">
        <p:scale>
          <a:sx n="115" d="100"/>
          <a:sy n="115" d="100"/>
        </p:scale>
        <p:origin x="-840" y="-96"/>
      </p:cViewPr>
      <p:guideLst>
        <p:guide orient="horz" pos="1695"/>
        <p:guide pos="2380"/>
      </p:guideLst>
    </p:cSldViewPr>
  </p:slideViewPr>
  <p:notesTextViewPr>
    <p:cViewPr>
      <p:scale>
        <a:sx n="100" d="100"/>
        <a:sy n="100" d="100"/>
      </p:scale>
      <p:origin x="0" y="0"/>
    </p:cViewPr>
  </p:notesTextViewPr>
  <p:sorterViewPr>
    <p:cViewPr>
      <p:scale>
        <a:sx n="98" d="100"/>
        <a:sy n="98" d="100"/>
      </p:scale>
      <p:origin x="0" y="4192"/>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tableStyles" Target="tableStyles.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0FC760B-9890-E842-A713-EB448D2A7118}" type="datetimeFigureOut">
              <a:rPr lang="en-US" smtClean="0"/>
              <a:t>9/8/16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574D13-B0B8-C04B-AA2F-39F6D9D4DA2F}" type="slidenum">
              <a:rPr lang="en-US" smtClean="0"/>
              <a:t>‹#›</a:t>
            </a:fld>
            <a:endParaRPr lang="en-US" dirty="0"/>
          </a:p>
        </p:txBody>
      </p:sp>
    </p:spTree>
    <p:extLst>
      <p:ext uri="{BB962C8B-B14F-4D97-AF65-F5344CB8AC3E}">
        <p14:creationId xmlns:p14="http://schemas.microsoft.com/office/powerpoint/2010/main" val="32141737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8DE2623-D16B-CD4C-ACE8-BC0236EAA7D7}" type="datetimeFigureOut">
              <a:rPr lang="en-US" smtClean="0"/>
              <a:t>9/8/16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21A562-6C37-CE41-99D8-994A808E3337}" type="slidenum">
              <a:rPr lang="en-US" smtClean="0"/>
              <a:t>‹#›</a:t>
            </a:fld>
            <a:endParaRPr lang="en-US" dirty="0"/>
          </a:p>
        </p:txBody>
      </p:sp>
    </p:spTree>
    <p:extLst>
      <p:ext uri="{BB962C8B-B14F-4D97-AF65-F5344CB8AC3E}">
        <p14:creationId xmlns:p14="http://schemas.microsoft.com/office/powerpoint/2010/main" val="13225060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fld id="{61D68D9D-00CA-5A4E-AE74-3C5ADD8CB886}" type="slidenum">
              <a:rPr lang="en-US" sz="1200" b="0">
                <a:solidFill>
                  <a:srgbClr val="000000"/>
                </a:solidFill>
                <a:latin typeface="Times New Roman" charset="0"/>
              </a:rPr>
              <a:pPr/>
              <a:t>22</a:t>
            </a:fld>
            <a:endParaRPr lang="en-US" sz="1200" b="0" dirty="0">
              <a:solidFill>
                <a:srgbClr val="000000"/>
              </a:solidFill>
              <a:latin typeface="Times New Roman" charset="0"/>
            </a:endParaRPr>
          </a:p>
        </p:txBody>
      </p:sp>
      <p:sp>
        <p:nvSpPr>
          <p:cNvPr id="497666" name="Rectangle 2"/>
          <p:cNvSpPr>
            <a:spLocks noGrp="1" noRot="1" noChangeAspect="1" noChangeArrowheads="1" noTextEdit="1"/>
          </p:cNvSpPr>
          <p:nvPr>
            <p:ph type="sldImg"/>
          </p:nvPr>
        </p:nvSpPr>
        <p:spPr>
          <a:xfrm>
            <a:off x="1182688" y="698500"/>
            <a:ext cx="4646612" cy="3486150"/>
          </a:xfrm>
          <a:ln/>
        </p:spPr>
      </p:sp>
      <p:sp>
        <p:nvSpPr>
          <p:cNvPr id="497667"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fld id="{F32BB733-5CB1-1547-98BC-AAD4426E0907}" type="slidenum">
              <a:rPr lang="en-US" sz="1200" b="0">
                <a:solidFill>
                  <a:srgbClr val="000000"/>
                </a:solidFill>
                <a:latin typeface="Times New Roman" charset="0"/>
              </a:rPr>
              <a:pPr/>
              <a:t>23</a:t>
            </a:fld>
            <a:endParaRPr lang="en-US" sz="1200" b="0" dirty="0">
              <a:solidFill>
                <a:srgbClr val="000000"/>
              </a:solidFill>
              <a:latin typeface="Times New Roman" charset="0"/>
            </a:endParaRPr>
          </a:p>
        </p:txBody>
      </p:sp>
      <p:sp>
        <p:nvSpPr>
          <p:cNvPr id="499714" name="Rectangle 2"/>
          <p:cNvSpPr>
            <a:spLocks noGrp="1" noRot="1" noChangeAspect="1" noChangeArrowheads="1" noTextEdit="1"/>
          </p:cNvSpPr>
          <p:nvPr>
            <p:ph type="sldImg"/>
          </p:nvPr>
        </p:nvSpPr>
        <p:spPr>
          <a:xfrm>
            <a:off x="1182688" y="698500"/>
            <a:ext cx="4646612" cy="3486150"/>
          </a:xfrm>
          <a:ln/>
        </p:spPr>
      </p:sp>
      <p:sp>
        <p:nvSpPr>
          <p:cNvPr id="499715"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6E45EEA9-621D-694E-9C31-B171511FA603}" type="slidenum">
              <a:rPr lang="en-US" sz="1200" b="0">
                <a:solidFill>
                  <a:prstClr val="black"/>
                </a:solidFill>
                <a:latin typeface="Times" charset="0"/>
              </a:rPr>
              <a:pPr eaLnBrk="1" hangingPunct="1"/>
              <a:t>42</a:t>
            </a:fld>
            <a:endParaRPr lang="en-US" sz="1200" b="0" dirty="0">
              <a:solidFill>
                <a:prstClr val="black"/>
              </a:solidFill>
              <a:latin typeface="Times" charset="0"/>
            </a:endParaRPr>
          </a:p>
        </p:txBody>
      </p:sp>
      <p:sp>
        <p:nvSpPr>
          <p:cNvPr id="467970" name="Rectangle 2"/>
          <p:cNvSpPr>
            <a:spLocks noGrp="1" noRot="1" noChangeAspect="1" noChangeArrowheads="1" noTextEdit="1"/>
          </p:cNvSpPr>
          <p:nvPr>
            <p:ph type="sldImg"/>
          </p:nvPr>
        </p:nvSpPr>
        <p:spPr>
          <a:xfrm>
            <a:off x="1181100" y="696913"/>
            <a:ext cx="4649788" cy="3486150"/>
          </a:xfrm>
          <a:ln/>
        </p:spPr>
      </p:sp>
      <p:sp>
        <p:nvSpPr>
          <p:cNvPr id="467971"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246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255620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ea typeface="ＭＳ Ｐゴシック"/>
              </a:rPr>
              <a:t>9/13/16</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374994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ea typeface="ＭＳ Ｐゴシック"/>
              </a:rPr>
              <a:t>9/13/16</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866040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40 w 2780"/>
                <a:gd name="T1" fmla="*/ 18 h 953"/>
                <a:gd name="T2" fmla="*/ 2750 w 2780"/>
                <a:gd name="T3" fmla="*/ 24 h 953"/>
                <a:gd name="T4" fmla="*/ 2683 w 2780"/>
                <a:gd name="T5" fmla="*/ 102 h 953"/>
                <a:gd name="T6" fmla="*/ 2575 w 2780"/>
                <a:gd name="T7" fmla="*/ 156 h 953"/>
                <a:gd name="T8" fmla="*/ 2569 w 2780"/>
                <a:gd name="T9" fmla="*/ 222 h 953"/>
                <a:gd name="T10" fmla="*/ 2551 w 2780"/>
                <a:gd name="T11" fmla="*/ 246 h 953"/>
                <a:gd name="T12" fmla="*/ 2533 w 2780"/>
                <a:gd name="T13" fmla="*/ 252 h 953"/>
                <a:gd name="T14" fmla="*/ 2461 w 2780"/>
                <a:gd name="T15" fmla="*/ 210 h 953"/>
                <a:gd name="T16" fmla="*/ 2316 w 2780"/>
                <a:gd name="T17" fmla="*/ 192 h 953"/>
                <a:gd name="T18" fmla="*/ 2292 w 2780"/>
                <a:gd name="T19" fmla="*/ 186 h 953"/>
                <a:gd name="T20" fmla="*/ 2274 w 2780"/>
                <a:gd name="T21" fmla="*/ 192 h 953"/>
                <a:gd name="T22" fmla="*/ 2202 w 2780"/>
                <a:gd name="T23" fmla="*/ 228 h 953"/>
                <a:gd name="T24" fmla="*/ 2166 w 2780"/>
                <a:gd name="T25" fmla="*/ 240 h 953"/>
                <a:gd name="T26" fmla="*/ 2142 w 2780"/>
                <a:gd name="T27" fmla="*/ 246 h 953"/>
                <a:gd name="T28" fmla="*/ 2130 w 2780"/>
                <a:gd name="T29" fmla="*/ 258 h 953"/>
                <a:gd name="T30" fmla="*/ 2130 w 2780"/>
                <a:gd name="T31" fmla="*/ 276 h 953"/>
                <a:gd name="T32" fmla="*/ 2107 w 2780"/>
                <a:gd name="T33" fmla="*/ 300 h 953"/>
                <a:gd name="T34" fmla="*/ 2089 w 2780"/>
                <a:gd name="T35" fmla="*/ 312 h 953"/>
                <a:gd name="T36" fmla="*/ 2077 w 2780"/>
                <a:gd name="T37" fmla="*/ 324 h 953"/>
                <a:gd name="T38" fmla="*/ 2065 w 2780"/>
                <a:gd name="T39" fmla="*/ 336 h 953"/>
                <a:gd name="T40" fmla="*/ 2030 w 2780"/>
                <a:gd name="T41" fmla="*/ 342 h 953"/>
                <a:gd name="T42" fmla="*/ 1961 w 2780"/>
                <a:gd name="T43" fmla="*/ 336 h 953"/>
                <a:gd name="T44" fmla="*/ 1925 w 2780"/>
                <a:gd name="T45" fmla="*/ 330 h 953"/>
                <a:gd name="T46" fmla="*/ 1913 w 2780"/>
                <a:gd name="T47" fmla="*/ 342 h 953"/>
                <a:gd name="T48" fmla="*/ 1901 w 2780"/>
                <a:gd name="T49" fmla="*/ 354 h 953"/>
                <a:gd name="T50" fmla="*/ 1871 w 2780"/>
                <a:gd name="T51" fmla="*/ 360 h 953"/>
                <a:gd name="T52" fmla="*/ 1812 w 2780"/>
                <a:gd name="T53" fmla="*/ 342 h 953"/>
                <a:gd name="T54" fmla="*/ 1788 w 2780"/>
                <a:gd name="T55" fmla="*/ 342 h 953"/>
                <a:gd name="T56" fmla="*/ 1764 w 2780"/>
                <a:gd name="T57" fmla="*/ 354 h 953"/>
                <a:gd name="T58" fmla="*/ 1696 w 2780"/>
                <a:gd name="T59" fmla="*/ 425 h 953"/>
                <a:gd name="T60" fmla="*/ 1654 w 2780"/>
                <a:gd name="T61" fmla="*/ 569 h 953"/>
                <a:gd name="T62" fmla="*/ 1654 w 2780"/>
                <a:gd name="T63" fmla="*/ 593 h 953"/>
                <a:gd name="T64" fmla="*/ 1660 w 2780"/>
                <a:gd name="T65" fmla="*/ 641 h 953"/>
                <a:gd name="T66" fmla="*/ 1678 w 2780"/>
                <a:gd name="T67" fmla="*/ 659 h 953"/>
                <a:gd name="T68" fmla="*/ 1672 w 2780"/>
                <a:gd name="T69" fmla="*/ 671 h 953"/>
                <a:gd name="T70" fmla="*/ 1660 w 2780"/>
                <a:gd name="T71" fmla="*/ 683 h 953"/>
                <a:gd name="T72" fmla="*/ 1582 w 2780"/>
                <a:gd name="T73" fmla="*/ 689 h 953"/>
                <a:gd name="T74" fmla="*/ 1505 w 2780"/>
                <a:gd name="T75" fmla="*/ 629 h 953"/>
                <a:gd name="T76" fmla="*/ 1365 w 2780"/>
                <a:gd name="T77" fmla="*/ 587 h 953"/>
                <a:gd name="T78" fmla="*/ 1216 w 2780"/>
                <a:gd name="T79" fmla="*/ 671 h 953"/>
                <a:gd name="T80" fmla="*/ 1040 w 2780"/>
                <a:gd name="T81" fmla="*/ 731 h 953"/>
                <a:gd name="T82" fmla="*/ 837 w 2780"/>
                <a:gd name="T83" fmla="*/ 743 h 953"/>
                <a:gd name="T84" fmla="*/ 644 w 2780"/>
                <a:gd name="T85" fmla="*/ 701 h 953"/>
                <a:gd name="T86" fmla="*/ 584 w 2780"/>
                <a:gd name="T87" fmla="*/ 695 h 953"/>
                <a:gd name="T88" fmla="*/ 572 w 2780"/>
                <a:gd name="T89" fmla="*/ 701 h 953"/>
                <a:gd name="T90" fmla="*/ 536 w 2780"/>
                <a:gd name="T91" fmla="*/ 731 h 953"/>
                <a:gd name="T92" fmla="*/ 444 w 2780"/>
                <a:gd name="T93" fmla="*/ 809 h 953"/>
                <a:gd name="T94" fmla="*/ 414 w 2780"/>
                <a:gd name="T95" fmla="*/ 821 h 953"/>
                <a:gd name="T96" fmla="*/ 390 w 2780"/>
                <a:gd name="T97" fmla="*/ 821 h 953"/>
                <a:gd name="T98" fmla="*/ 343 w 2780"/>
                <a:gd name="T99" fmla="*/ 827 h 953"/>
                <a:gd name="T100" fmla="*/ 217 w 2780"/>
                <a:gd name="T101" fmla="*/ 851 h 953"/>
                <a:gd name="T102" fmla="*/ 181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5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914400" fontAlgn="base">
                <a:lnSpc>
                  <a:spcPct val="90000"/>
                </a:lnSpc>
                <a:spcBef>
                  <a:spcPct val="20000"/>
                </a:spcBef>
                <a:spcAft>
                  <a:spcPct val="0"/>
                </a:spcAft>
                <a:buFontTx/>
                <a:buChar char="–"/>
              </a:pPr>
              <a:endParaRPr lang="en-US" sz="2400" b="1" dirty="0">
                <a:solidFill>
                  <a:srgbClr val="5E855B"/>
                </a:solidFill>
                <a:latin typeface="Arial" charset="0"/>
                <a:ea typeface="ＭＳ Ｐゴシック" charset="0"/>
                <a:cs typeface="ＭＳ Ｐゴシック"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grpSp>
      <p:sp>
        <p:nvSpPr>
          <p:cNvPr id="18433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8433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r>
              <a:rPr lang="en-US" b="1" dirty="0" smtClean="0">
                <a:solidFill>
                  <a:srgbClr val="5E855B"/>
                </a:solidFill>
              </a:rPr>
              <a:t>9/13/16</a:t>
            </a:r>
            <a:endParaRPr lang="en-US" b="1" dirty="0">
              <a:solidFill>
                <a:srgbClr val="5E855B"/>
              </a:solidFill>
            </a:endParaRPr>
          </a:p>
        </p:txBody>
      </p:sp>
      <p:sp>
        <p:nvSpPr>
          <p:cNvPr id="21" name="Rectangle 21"/>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endParaRPr lang="en-US" b="1" dirty="0">
              <a:solidFill>
                <a:srgbClr val="5E855B"/>
              </a:solidFill>
            </a:endParaRPr>
          </a:p>
        </p:txBody>
      </p:sp>
      <p:sp>
        <p:nvSpPr>
          <p:cNvPr id="22" name="Rectangle 22"/>
          <p:cNvSpPr>
            <a:spLocks noGrp="1" noChangeArrowheads="1"/>
          </p:cNvSpPr>
          <p:nvPr>
            <p:ph type="sldNum" sz="quarter" idx="12"/>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FFFFFF"/>
                  </a:outerShdw>
                </a:effectLst>
              </a:defRPr>
            </a:lvl1pPr>
          </a:lstStyle>
          <a:p>
            <a:pPr defTabSz="914400" fontAlgn="base">
              <a:lnSpc>
                <a:spcPct val="90000"/>
              </a:lnSpc>
              <a:spcBef>
                <a:spcPct val="20000"/>
              </a:spcBef>
              <a:spcAft>
                <a:spcPct val="0"/>
              </a:spcAft>
              <a:buFontTx/>
              <a:buChar char="–"/>
              <a:defRPr/>
            </a:pPr>
            <a:fld id="{090C68F3-5C0E-2346-B2E5-74D1845AA7FE}" type="slidenum">
              <a:rPr lang="en-US" b="1">
                <a:solidFill>
                  <a:srgbClr val="5E855B"/>
                </a:solidFill>
                <a:latin typeface="Arial" charset="0"/>
                <a:ea typeface="ＭＳ Ｐゴシック" charset="0"/>
                <a:cs typeface="ＭＳ Ｐゴシック" charset="0"/>
              </a:rPr>
              <a:pPr defTabSz="914400" fontAlgn="base">
                <a:lnSpc>
                  <a:spcPct val="90000"/>
                </a:lnSpc>
                <a:spcBef>
                  <a:spcPct val="20000"/>
                </a:spcBef>
                <a:spcAft>
                  <a:spcPct val="0"/>
                </a:spcAft>
                <a:buFontTx/>
                <a:buChar char="–"/>
                <a:defRPr/>
              </a:pPr>
              <a:t>‹#›</a:t>
            </a:fld>
            <a:endParaRPr lang="en-US" b="1" dirty="0">
              <a:solidFill>
                <a:srgbClr val="5E855B"/>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56957816"/>
      </p:ext>
    </p:extLst>
  </p:cSld>
  <p:clrMapOvr>
    <a:masterClrMapping/>
  </p:clrMapOvr>
  <p:transition xmlns:p14="http://schemas.microsoft.com/office/powerpoint/2010/mai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9240848"/>
      </p:ext>
    </p:extLst>
  </p:cSld>
  <p:clrMapOvr>
    <a:masterClrMapping/>
  </p:clrMapOvr>
  <p:transition xmlns:p14="http://schemas.microsoft.com/office/powerpoint/2010/mai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50001726"/>
      </p:ext>
    </p:extLst>
  </p:cSld>
  <p:clrMapOvr>
    <a:masterClrMapping/>
  </p:clrMapOvr>
  <p:transition xmlns:p14="http://schemas.microsoft.com/office/powerpoint/2010/mai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4153408"/>
      </p:ext>
    </p:extLst>
  </p:cSld>
  <p:clrMapOvr>
    <a:masterClrMapping/>
  </p:clrMapOvr>
  <p:transition xmlns:p14="http://schemas.microsoft.com/office/powerpoint/2010/mai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093842"/>
      </p:ext>
    </p:extLst>
  </p:cSld>
  <p:clrMapOvr>
    <a:masterClrMapping/>
  </p:clrMapOvr>
  <p:transition xmlns:p14="http://schemas.microsoft.com/office/powerpoint/2010/mai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3395957"/>
      </p:ext>
    </p:extLst>
  </p:cSld>
  <p:clrMapOvr>
    <a:masterClrMapping/>
  </p:clrMapOvr>
  <p:transition xmlns:p14="http://schemas.microsoft.com/office/powerpoint/2010/mai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210512"/>
      </p:ext>
    </p:extLst>
  </p:cSld>
  <p:clrMapOvr>
    <a:masterClrMapping/>
  </p:clrMapOvr>
  <p:transition xmlns:p14="http://schemas.microsoft.com/office/powerpoint/2010/mai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3118568"/>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332604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0810765"/>
      </p:ext>
    </p:extLst>
  </p:cSld>
  <p:clrMapOvr>
    <a:masterClrMapping/>
  </p:clrMapOvr>
  <p:transition xmlns:p14="http://schemas.microsoft.com/office/powerpoint/2010/mai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9742352"/>
      </p:ext>
    </p:extLst>
  </p:cSld>
  <p:clrMapOvr>
    <a:masterClrMapping/>
  </p:clrMapOvr>
  <p:transition xmlns:p14="http://schemas.microsoft.com/office/powerpoint/2010/mai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5" y="277813"/>
            <a:ext cx="2117725" cy="6356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9575" y="277813"/>
            <a:ext cx="6203950" cy="6356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5166358"/>
      </p:ext>
    </p:extLst>
  </p:cSld>
  <p:clrMapOvr>
    <a:masterClrMapping/>
  </p:clrMapOvr>
  <p:transition xmlns:p14="http://schemas.microsoft.com/office/powerpoint/2010/mai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9575" y="277813"/>
            <a:ext cx="8474075" cy="635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442548"/>
      </p:ext>
    </p:extLst>
  </p:cSld>
  <p:clrMapOvr>
    <a:masterClrMapping/>
  </p:clrMapOvr>
  <p:transition xmlns:p14="http://schemas.microsoft.com/office/powerpoint/2010/mai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9871292"/>
      </p:ext>
    </p:extLst>
  </p:cSld>
  <p:clrMapOvr>
    <a:masterClrMapping/>
  </p:clrMapOvr>
  <p:transition xmlns:p14="http://schemas.microsoft.com/office/powerpoint/2010/mai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2813" y="1600200"/>
            <a:ext cx="4160837" cy="2439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2813" y="4192588"/>
            <a:ext cx="4160837" cy="244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0692408"/>
      </p:ext>
    </p:extLst>
  </p:cSld>
  <p:clrMapOvr>
    <a:masterClrMapping/>
  </p:clrMapOvr>
  <p:transition xmlns:p14="http://schemas.microsoft.com/office/powerpoint/2010/mai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49000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649946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563460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3053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049168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74228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925520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57577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10946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43224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7695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25200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48082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37892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9344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40850230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srgbClr val="000000"/>
                </a:solidFill>
                <a:latin typeface="Times New Roman"/>
              </a:rPr>
              <a:t>9/13/16</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2917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75349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413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6" y="1158875"/>
            <a:ext cx="8704263" cy="5360988"/>
          </a:xfrm>
          <a:prstGeom prst="rect">
            <a:avLst/>
          </a:prstGeom>
        </p:spPr>
        <p:txBody>
          <a:bodyPr vert="horz" lIns="91326" tIns="45664" rIns="91326" bIns="45664"/>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7386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2082322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9144000" cy="646331"/>
          </a:xfrm>
          <a:prstGeom prst="rect">
            <a:avLst/>
          </a:prstGeom>
        </p:spPr>
        <p:txBody>
          <a:bodyPr vert="horz" lIns="91326" tIns="45664" rIns="91326" bIns="45664"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9886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705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dirty="0" smtClean="0"/>
              <a:t>9/13/16</a:t>
            </a:r>
            <a:endParaRPr lang="en-US" dirty="0"/>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7592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0837295"/>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4196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1155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81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7825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2627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1128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5091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86675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74424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dirty="0" smtClean="0"/>
              <a:t>9/13/16</a:t>
            </a:r>
            <a:endParaRPr lang="en-US" dirty="0"/>
          </a:p>
        </p:txBody>
      </p:sp>
    </p:spTree>
    <p:extLst>
      <p:ext uri="{BB962C8B-B14F-4D97-AF65-F5344CB8AC3E}">
        <p14:creationId xmlns:p14="http://schemas.microsoft.com/office/powerpoint/2010/main" val="2871009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5096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807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32802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4187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8998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8705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828481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070153"/>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550114"/>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9/13/16</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72560870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195767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9/13/16</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371972586"/>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9/13/16</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472898068"/>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576485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585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858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3225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9178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4559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69070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003006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239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344765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0633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5311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0029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91267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41190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277006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89495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49686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dirty="0" smtClean="0">
                <a:latin typeface="Calibri"/>
              </a:rPr>
              <a:t>9/13/16</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13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pPr>
                <a:defRPr/>
              </a:pPr>
              <a:t>‹#›</a:t>
            </a:fld>
            <a:endParaRPr lang="en-US" dirty="0"/>
          </a:p>
        </p:txBody>
      </p:sp>
    </p:spTree>
    <p:extLst>
      <p:ext uri="{BB962C8B-B14F-4D97-AF65-F5344CB8AC3E}">
        <p14:creationId xmlns:p14="http://schemas.microsoft.com/office/powerpoint/2010/main" val="4243719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dirty="0" smtClean="0">
                <a:latin typeface="Calibri"/>
              </a:rPr>
              <a:t>9/13/16</a:t>
            </a:r>
            <a:endParaRPr lang="en-US" dirty="0">
              <a:latin typeface="Calibri"/>
            </a:endParaRPr>
          </a:p>
        </p:txBody>
      </p:sp>
    </p:spTree>
    <p:extLst>
      <p:ext uri="{BB962C8B-B14F-4D97-AF65-F5344CB8AC3E}">
        <p14:creationId xmlns:p14="http://schemas.microsoft.com/office/powerpoint/2010/main" val="2693832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357010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53663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dirty="0" smtClean="0">
                <a:solidFill>
                  <a:prstClr val="black"/>
                </a:solidFill>
                <a:latin typeface="Calibri"/>
              </a:rPr>
              <a:t>9/13/16</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18688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dirty="0" smtClean="0">
                <a:solidFill>
                  <a:prstClr val="black"/>
                </a:solidFill>
                <a:latin typeface="Calibri"/>
              </a:rPr>
              <a:t>9/13/16</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588962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6024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27850259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9/8/16</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062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latin typeface="Calibri"/>
              </a:rPr>
              <a:t>9/13/16</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40185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56742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6960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pPr>
                <a:defRPr/>
              </a:pPr>
              <a:t>‹#›</a:t>
            </a:fld>
            <a:endParaRPr lang="en-US" dirty="0"/>
          </a:p>
        </p:txBody>
      </p:sp>
    </p:spTree>
    <p:extLst>
      <p:ext uri="{BB962C8B-B14F-4D97-AF65-F5344CB8AC3E}">
        <p14:creationId xmlns:p14="http://schemas.microsoft.com/office/powerpoint/2010/main" val="3505674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pPr>
                <a:defRPr/>
              </a:pPr>
              <a:t>‹#›</a:t>
            </a:fld>
            <a:endParaRPr lang="en-US" dirty="0"/>
          </a:p>
        </p:txBody>
      </p:sp>
    </p:spTree>
    <p:extLst>
      <p:ext uri="{BB962C8B-B14F-4D97-AF65-F5344CB8AC3E}">
        <p14:creationId xmlns:p14="http://schemas.microsoft.com/office/powerpoint/2010/main" val="3896718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pPr>
                <a:defRPr/>
              </a:pPr>
              <a:t>‹#›</a:t>
            </a:fld>
            <a:endParaRPr lang="en-US" dirty="0"/>
          </a:p>
        </p:txBody>
      </p:sp>
    </p:spTree>
    <p:extLst>
      <p:ext uri="{BB962C8B-B14F-4D97-AF65-F5344CB8AC3E}">
        <p14:creationId xmlns:p14="http://schemas.microsoft.com/office/powerpoint/2010/main" val="12220874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pPr>
                <a:defRPr/>
              </a:pPr>
              <a:t>‹#›</a:t>
            </a:fld>
            <a:endParaRPr lang="en-US" dirty="0"/>
          </a:p>
        </p:txBody>
      </p:sp>
    </p:spTree>
    <p:extLst>
      <p:ext uri="{BB962C8B-B14F-4D97-AF65-F5344CB8AC3E}">
        <p14:creationId xmlns:p14="http://schemas.microsoft.com/office/powerpoint/2010/main" val="28690084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pPr>
                <a:defRPr/>
              </a:pPr>
              <a:t>‹#›</a:t>
            </a:fld>
            <a:endParaRPr lang="en-US" dirty="0"/>
          </a:p>
        </p:txBody>
      </p:sp>
    </p:spTree>
    <p:extLst>
      <p:ext uri="{BB962C8B-B14F-4D97-AF65-F5344CB8AC3E}">
        <p14:creationId xmlns:p14="http://schemas.microsoft.com/office/powerpoint/2010/main" val="27865402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pPr>
                <a:defRPr/>
              </a:pPr>
              <a:t>‹#›</a:t>
            </a:fld>
            <a:endParaRPr lang="en-US" dirty="0"/>
          </a:p>
        </p:txBody>
      </p:sp>
    </p:spTree>
    <p:extLst>
      <p:ext uri="{BB962C8B-B14F-4D97-AF65-F5344CB8AC3E}">
        <p14:creationId xmlns:p14="http://schemas.microsoft.com/office/powerpoint/2010/main" val="12611549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pPr>
                <a:defRPr/>
              </a:pPr>
              <a:t>‹#›</a:t>
            </a:fld>
            <a:endParaRPr lang="en-US" dirty="0"/>
          </a:p>
        </p:txBody>
      </p:sp>
    </p:spTree>
    <p:extLst>
      <p:ext uri="{BB962C8B-B14F-4D97-AF65-F5344CB8AC3E}">
        <p14:creationId xmlns:p14="http://schemas.microsoft.com/office/powerpoint/2010/main" val="34176206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pPr>
                <a:defRPr/>
              </a:pPr>
              <a:t>‹#›</a:t>
            </a:fld>
            <a:endParaRPr lang="en-US" dirty="0"/>
          </a:p>
        </p:txBody>
      </p:sp>
    </p:spTree>
    <p:extLst>
      <p:ext uri="{BB962C8B-B14F-4D97-AF65-F5344CB8AC3E}">
        <p14:creationId xmlns:p14="http://schemas.microsoft.com/office/powerpoint/2010/main" val="12328097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pPr>
                <a:defRPr/>
              </a:pPr>
              <a:t>‹#›</a:t>
            </a:fld>
            <a:endParaRPr lang="en-US" dirty="0"/>
          </a:p>
        </p:txBody>
      </p:sp>
    </p:spTree>
    <p:extLst>
      <p:ext uri="{BB962C8B-B14F-4D97-AF65-F5344CB8AC3E}">
        <p14:creationId xmlns:p14="http://schemas.microsoft.com/office/powerpoint/2010/main" val="190956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pPr>
                <a:defRPr/>
              </a:pPr>
              <a:t>‹#›</a:t>
            </a:fld>
            <a:endParaRPr lang="en-US" dirty="0"/>
          </a:p>
        </p:txBody>
      </p:sp>
    </p:spTree>
    <p:extLst>
      <p:ext uri="{BB962C8B-B14F-4D97-AF65-F5344CB8AC3E}">
        <p14:creationId xmlns:p14="http://schemas.microsoft.com/office/powerpoint/2010/main" val="1484354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9435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pPr>
                <a:defRPr/>
              </a:pPr>
              <a:t>‹#›</a:t>
            </a:fld>
            <a:endParaRPr lang="en-US" dirty="0"/>
          </a:p>
        </p:txBody>
      </p:sp>
    </p:spTree>
    <p:extLst>
      <p:ext uri="{BB962C8B-B14F-4D97-AF65-F5344CB8AC3E}">
        <p14:creationId xmlns:p14="http://schemas.microsoft.com/office/powerpoint/2010/main" val="21168843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pPr>
                <a:defRPr/>
              </a:pPr>
              <a:t>‹#›</a:t>
            </a:fld>
            <a:endParaRPr lang="en-US" dirty="0"/>
          </a:p>
        </p:txBody>
      </p:sp>
    </p:spTree>
    <p:extLst>
      <p:ext uri="{BB962C8B-B14F-4D97-AF65-F5344CB8AC3E}">
        <p14:creationId xmlns:p14="http://schemas.microsoft.com/office/powerpoint/2010/main" val="30325069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pPr>
                <a:defRPr/>
              </a:pPr>
              <a:t>‹#›</a:t>
            </a:fld>
            <a:endParaRPr lang="en-US" dirty="0"/>
          </a:p>
        </p:txBody>
      </p:sp>
    </p:spTree>
    <p:extLst>
      <p:ext uri="{BB962C8B-B14F-4D97-AF65-F5344CB8AC3E}">
        <p14:creationId xmlns:p14="http://schemas.microsoft.com/office/powerpoint/2010/main" val="3977351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t>9/13/16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pPr>
                <a:defRPr/>
              </a:pPr>
              <a:t>‹#›</a:t>
            </a:fld>
            <a:endParaRPr lang="en-US" dirty="0"/>
          </a:p>
        </p:txBody>
      </p:sp>
    </p:spTree>
    <p:extLst>
      <p:ext uri="{BB962C8B-B14F-4D97-AF65-F5344CB8AC3E}">
        <p14:creationId xmlns:p14="http://schemas.microsoft.com/office/powerpoint/2010/main" val="14724692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323942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823877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8074059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0691144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1641179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50486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15806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936917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53352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6249570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5308170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13673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42438307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065425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097109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6351466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9/13/16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5046279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Relationship Id="rId16" Type="http://schemas.openxmlformats.org/officeDocument/2006/relationships/slideLayout" Target="../slideLayouts/slideLayout85.xml"/><Relationship Id="rId17" Type="http://schemas.openxmlformats.org/officeDocument/2006/relationships/theme" Target="../theme/theme10.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slideLayout" Target="../slideLayouts/slideLayout98.xml"/><Relationship Id="rId14" Type="http://schemas.openxmlformats.org/officeDocument/2006/relationships/slideLayout" Target="../slideLayouts/slideLayout99.xml"/><Relationship Id="rId15" Type="http://schemas.openxmlformats.org/officeDocument/2006/relationships/slideLayout" Target="../slideLayouts/slideLayout100.xml"/><Relationship Id="rId16" Type="http://schemas.openxmlformats.org/officeDocument/2006/relationships/slideLayout" Target="../slideLayouts/slideLayout101.xml"/><Relationship Id="rId17" Type="http://schemas.openxmlformats.org/officeDocument/2006/relationships/theme" Target="../theme/theme11.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slideLayout" Target="../slideLayouts/slideLayout114.xml"/><Relationship Id="rId14" Type="http://schemas.openxmlformats.org/officeDocument/2006/relationships/slideLayout" Target="../slideLayouts/slideLayout115.xml"/><Relationship Id="rId15" Type="http://schemas.openxmlformats.org/officeDocument/2006/relationships/theme" Target="../theme/theme12.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slideLayout" Target="../slideLayouts/slideLayout127.xml"/><Relationship Id="rId13" Type="http://schemas.openxmlformats.org/officeDocument/2006/relationships/slideLayout" Target="../slideLayouts/slideLayout128.xml"/><Relationship Id="rId14" Type="http://schemas.openxmlformats.org/officeDocument/2006/relationships/slideLayout" Target="../slideLayouts/slideLayout129.xml"/><Relationship Id="rId15" Type="http://schemas.openxmlformats.org/officeDocument/2006/relationships/slideLayout" Target="../slideLayouts/slideLayout130.xml"/><Relationship Id="rId16" Type="http://schemas.openxmlformats.org/officeDocument/2006/relationships/theme" Target="../theme/theme13.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theme" Target="../theme/theme2.xml"/><Relationship Id="rId10"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theme" Target="../theme/theme3.xml"/><Relationship Id="rId10" Type="http://schemas.openxmlformats.org/officeDocument/2006/relationships/image" Target="../media/image1.jpeg"/><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theme" Target="../theme/theme4.xml"/><Relationship Id="rId9" Type="http://schemas.openxmlformats.org/officeDocument/2006/relationships/image" Target="../media/image4.jpe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theme" Target="../theme/theme5.xml"/><Relationship Id="rId9" Type="http://schemas.openxmlformats.org/officeDocument/2006/relationships/image" Target="../media/image4.jpe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theme" Target="../theme/theme6.xml"/><Relationship Id="rId9" Type="http://schemas.openxmlformats.org/officeDocument/2006/relationships/image" Target="../media/image4.jpeg"/><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theme" Target="../theme/theme7.xml"/><Relationship Id="rId9" Type="http://schemas.openxmlformats.org/officeDocument/2006/relationships/image" Target="../media/image4.jpeg"/><Relationship Id="rId1" Type="http://schemas.openxmlformats.org/officeDocument/2006/relationships/slideLayout" Target="../slideLayouts/slideLayout44.xml"/><Relationship Id="rId2"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theme" Target="../theme/theme8.xml"/><Relationship Id="rId9" Type="http://schemas.openxmlformats.org/officeDocument/2006/relationships/image" Target="../media/image4.jpeg"/><Relationship Id="rId1" Type="http://schemas.openxmlformats.org/officeDocument/2006/relationships/slideLayout" Target="../slideLayouts/slideLayout51.xml"/><Relationship Id="rId2"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theme" Target="../theme/theme9.xml"/><Relationship Id="rId14" Type="http://schemas.openxmlformats.org/officeDocument/2006/relationships/image" Target="../media/image1.jpeg"/><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9/13/16</a:t>
            </a:r>
            <a:endParaRPr lang="en-US" dirty="0"/>
          </a:p>
        </p:txBody>
      </p:sp>
    </p:spTree>
    <p:extLst>
      <p:ext uri="{BB962C8B-B14F-4D97-AF65-F5344CB8AC3E}">
        <p14:creationId xmlns:p14="http://schemas.microsoft.com/office/powerpoint/2010/main" val="2519722608"/>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60" r:id="rId3"/>
    <p:sldLayoutId id="2147483653" r:id="rId4"/>
    <p:sldLayoutId id="2147483661" r:id="rId5"/>
    <p:sldLayoutId id="2147483913" r:id="rId6"/>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dirty="0" smtClean="0">
                <a:latin typeface="Arial" charset="0"/>
                <a:ea typeface="ＭＳ Ｐゴシック" charset="0"/>
              </a:rPr>
              <a:t>9/13/16</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121589644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1" r:id="rId15"/>
    <p:sldLayoutId id="2147483912" r:id="rId16"/>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dirty="0" smtClean="0">
                <a:latin typeface="Arial" charset="0"/>
                <a:ea typeface="ＭＳ Ｐゴシック" charset="0"/>
              </a:rPr>
              <a:t>9/13/16</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59131072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331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83318" name="Rectangle 22"/>
          <p:cNvSpPr>
            <a:spLocks noGrp="1" noChangeArrowheads="1"/>
          </p:cNvSpPr>
          <p:nvPr>
            <p:ph type="body" idx="1"/>
          </p:nvPr>
        </p:nvSpPr>
        <p:spPr bwMode="auto">
          <a:xfrm>
            <a:off x="409575" y="1600200"/>
            <a:ext cx="8474075" cy="5033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39874006"/>
      </p:ext>
    </p:extLst>
  </p:cSld>
  <p:clrMap bg1="dk2" tx1="lt1" bg2="dk1"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Lst>
  <p:transition xmlns:p14="http://schemas.microsoft.com/office/powerpoint/2010/main">
    <p:fade/>
  </p:transition>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FFFFFF"/>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FFFFFF"/>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FFFFFF"/>
            </a:outerShdw>
          </a:effectLst>
          <a:latin typeface="+mn-lt"/>
          <a:ea typeface="ＭＳ Ｐゴシック" charset="0"/>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dirty="0" smtClean="0">
                <a:solidFill>
                  <a:srgbClr val="000000"/>
                </a:solidFill>
                <a:latin typeface="Times New Roman"/>
              </a:rPr>
              <a:t>9/13/16</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0480388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449727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4030" r:id="rId8"/>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1" y="6623554"/>
            <a:ext cx="2895600" cy="234446"/>
          </a:xfrm>
          <a:prstGeom prst="rect">
            <a:avLst/>
          </a:prstGeom>
        </p:spPr>
        <p:txBody>
          <a:bodyPr vert="horz" lIns="91326" tIns="45664" rIns="91326" bIns="45664" rtlCol="0" anchor="ctr"/>
          <a:lstStyle>
            <a:lvl1pPr algn="ctr">
              <a:defRPr sz="1200">
                <a:solidFill>
                  <a:schemeClr val="tx1">
                    <a:tint val="75000"/>
                  </a:schemeClr>
                </a:solidFill>
              </a:defRPr>
            </a:lvl1pPr>
          </a:lstStyle>
          <a:p>
            <a:pPr defTabSz="456633"/>
            <a:endParaRPr lang="en-US" dirty="0">
              <a:solidFill>
                <a:prstClr val="black">
                  <a:tint val="75000"/>
                </a:prstClr>
              </a:solidFill>
              <a:latin typeface="Calibri"/>
              <a:ea typeface="ＭＳ Ｐゴシック" charset="0"/>
              <a:cs typeface="ＭＳ Ｐゴシック" charset="0"/>
            </a:endParaRPr>
          </a:p>
        </p:txBody>
      </p:sp>
      <p:sp>
        <p:nvSpPr>
          <p:cNvPr id="3" name="Slide Number Placeholder 2"/>
          <p:cNvSpPr>
            <a:spLocks noGrp="1"/>
          </p:cNvSpPr>
          <p:nvPr>
            <p:ph type="sldNum" sz="quarter" idx="4"/>
          </p:nvPr>
        </p:nvSpPr>
        <p:spPr>
          <a:xfrm>
            <a:off x="7010400" y="6623578"/>
            <a:ext cx="2133600" cy="228989"/>
          </a:xfrm>
          <a:prstGeom prst="rect">
            <a:avLst/>
          </a:prstGeom>
        </p:spPr>
        <p:txBody>
          <a:bodyPr vert="horz" lIns="91326" tIns="45664" rIns="91326" bIns="45664" rtlCol="0" anchor="ctr"/>
          <a:lstStyle>
            <a:lvl1pPr algn="r">
              <a:defRPr sz="1200">
                <a:solidFill>
                  <a:schemeClr val="tx1">
                    <a:tint val="75000"/>
                  </a:schemeClr>
                </a:solidFill>
              </a:defRPr>
            </a:lvl1pPr>
          </a:lstStyle>
          <a:p>
            <a:pPr defTabSz="456633"/>
            <a:fld id="{24528EB1-4DC2-B445-862E-7D59106F092A}" type="slidenum">
              <a:rPr lang="en-US" smtClean="0">
                <a:solidFill>
                  <a:prstClr val="black">
                    <a:tint val="75000"/>
                  </a:prstClr>
                </a:solidFill>
                <a:latin typeface="Calibri"/>
                <a:ea typeface="ＭＳ Ｐゴシック" charset="0"/>
                <a:cs typeface="ＭＳ Ｐゴシック" charset="0"/>
              </a:rPr>
              <a:pPr defTabSz="456633"/>
              <a:t>‹#›</a:t>
            </a:fld>
            <a:endParaRPr lang="en-US" dirty="0">
              <a:solidFill>
                <a:prstClr val="black">
                  <a:tint val="75000"/>
                </a:prstClr>
              </a:solidFill>
              <a:latin typeface="Calibri"/>
              <a:ea typeface="ＭＳ Ｐゴシック" charset="0"/>
              <a:cs typeface="ＭＳ Ｐゴシック" charset="0"/>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326" tIns="45664" rIns="91326" bIns="45664" rtlCol="0" anchor="ctr"/>
          <a:lstStyle>
            <a:lvl1pPr algn="l">
              <a:defRPr sz="1200">
                <a:solidFill>
                  <a:schemeClr val="tx1">
                    <a:tint val="75000"/>
                  </a:schemeClr>
                </a:solidFill>
              </a:defRPr>
            </a:lvl1pPr>
          </a:lstStyle>
          <a:p>
            <a:pPr defTabSz="456633"/>
            <a:r>
              <a:rPr lang="en-US" dirty="0" smtClean="0">
                <a:solidFill>
                  <a:prstClr val="black">
                    <a:tint val="75000"/>
                  </a:prstClr>
                </a:solidFill>
                <a:latin typeface="Calibri"/>
                <a:ea typeface="ＭＳ Ｐゴシック" charset="0"/>
                <a:cs typeface="ＭＳ Ｐゴシック" charset="0"/>
              </a:rPr>
              <a:t>9/13/16</a:t>
            </a:r>
            <a:endParaRPr lang="en-US" dirty="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639743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p:timing>
    <p:tnLst>
      <p:par>
        <p:cTn xmlns:p14="http://schemas.microsoft.com/office/powerpoint/2010/main" id="1" dur="indefinite" restart="never" nodeType="tmRoot"/>
      </p:par>
    </p:tnLst>
  </p:timing>
  <p:hf hdr="0" ftr="0"/>
  <p:txStyles>
    <p:titleStyle>
      <a:lvl1pPr algn="ctr" defTabSz="456633" rtl="0" eaLnBrk="1" latinLnBrk="0" hangingPunct="1">
        <a:spcBef>
          <a:spcPct val="0"/>
        </a:spcBef>
        <a:buNone/>
        <a:defRPr sz="4400" kern="1200">
          <a:solidFill>
            <a:schemeClr val="tx1"/>
          </a:solidFill>
          <a:latin typeface="+mj-lt"/>
          <a:ea typeface="+mj-ea"/>
          <a:cs typeface="+mj-cs"/>
        </a:defRPr>
      </a:lvl1pPr>
    </p:titleStyle>
    <p:bodyStyle>
      <a:lvl1pPr marL="342484" indent="-342484" algn="l" defTabSz="456633" rtl="0" eaLnBrk="1" latinLnBrk="0" hangingPunct="1">
        <a:spcBef>
          <a:spcPct val="20000"/>
        </a:spcBef>
        <a:buFont typeface="Arial"/>
        <a:buChar char="•"/>
        <a:defRPr sz="3200" kern="1200">
          <a:solidFill>
            <a:schemeClr val="tx1"/>
          </a:solidFill>
          <a:latin typeface="+mn-lt"/>
          <a:ea typeface="+mn-ea"/>
          <a:cs typeface="+mn-cs"/>
        </a:defRPr>
      </a:lvl1pPr>
      <a:lvl2pPr marL="742038" indent="-285404" algn="l" defTabSz="456633" rtl="0" eaLnBrk="1" latinLnBrk="0" hangingPunct="1">
        <a:spcBef>
          <a:spcPct val="20000"/>
        </a:spcBef>
        <a:buFont typeface="Arial"/>
        <a:buChar char="–"/>
        <a:defRPr sz="2800" kern="1200">
          <a:solidFill>
            <a:schemeClr val="tx1"/>
          </a:solidFill>
          <a:latin typeface="+mn-lt"/>
          <a:ea typeface="+mn-ea"/>
          <a:cs typeface="+mn-cs"/>
        </a:defRPr>
      </a:lvl2pPr>
      <a:lvl3pPr marL="1141593" indent="-228316" algn="l" defTabSz="456633" rtl="0" eaLnBrk="1" latinLnBrk="0" hangingPunct="1">
        <a:spcBef>
          <a:spcPct val="20000"/>
        </a:spcBef>
        <a:buFont typeface="Arial"/>
        <a:buChar char="•"/>
        <a:defRPr sz="2400" kern="1200">
          <a:solidFill>
            <a:schemeClr val="tx1"/>
          </a:solidFill>
          <a:latin typeface="+mn-lt"/>
          <a:ea typeface="+mn-ea"/>
          <a:cs typeface="+mn-cs"/>
        </a:defRPr>
      </a:lvl3pPr>
      <a:lvl4pPr marL="1598233" indent="-228316" algn="l" defTabSz="456633" rtl="0" eaLnBrk="1" latinLnBrk="0" hangingPunct="1">
        <a:spcBef>
          <a:spcPct val="20000"/>
        </a:spcBef>
        <a:buFont typeface="Arial"/>
        <a:buChar char="–"/>
        <a:defRPr sz="2000" kern="1200">
          <a:solidFill>
            <a:schemeClr val="tx1"/>
          </a:solidFill>
          <a:latin typeface="+mn-lt"/>
          <a:ea typeface="+mn-ea"/>
          <a:cs typeface="+mn-cs"/>
        </a:defRPr>
      </a:lvl4pPr>
      <a:lvl5pPr marL="2054880" indent="-228316" algn="l" defTabSz="456633" rtl="0" eaLnBrk="1" latinLnBrk="0" hangingPunct="1">
        <a:spcBef>
          <a:spcPct val="20000"/>
        </a:spcBef>
        <a:buFont typeface="Arial"/>
        <a:buChar char="»"/>
        <a:defRPr sz="2000" kern="1200">
          <a:solidFill>
            <a:schemeClr val="tx1"/>
          </a:solidFill>
          <a:latin typeface="+mn-lt"/>
          <a:ea typeface="+mn-ea"/>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44922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121836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dirty="0" smtClean="0"/>
              <a:t>9/13/16</a:t>
            </a:r>
            <a:endParaRPr lang="en-US" dirty="0"/>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188340186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Lst>
  <p:hf hdr="0" ft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866646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450077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dirty="0" smtClean="0">
                <a:latin typeface="Calibri"/>
              </a:rPr>
              <a:t>9/13/16</a:t>
            </a:r>
            <a:endParaRPr lang="en-US" dirty="0">
              <a:latin typeface="Calibri"/>
            </a:endParaRPr>
          </a:p>
        </p:txBody>
      </p:sp>
    </p:spTree>
    <p:extLst>
      <p:ext uri="{BB962C8B-B14F-4D97-AF65-F5344CB8AC3E}">
        <p14:creationId xmlns:p14="http://schemas.microsoft.com/office/powerpoint/2010/main" val="425534231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0" r:id="rId6"/>
    <p:sldLayoutId id="2147483881" r:id="rId7"/>
    <p:sldLayoutId id="2147483882" r:id="rId8"/>
    <p:sldLayoutId id="2147483883" r:id="rId9"/>
    <p:sldLayoutId id="2147483884" r:id="rId10"/>
    <p:sldLayoutId id="2147483885" r:id="rId11"/>
    <p:sldLayoutId id="2147483891"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105.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05.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png"/><Relationship Id="rId1" Type="http://schemas.openxmlformats.org/officeDocument/2006/relationships/slideLayout" Target="../slideLayouts/slideLayout85.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g"/><Relationship Id="rId1" Type="http://schemas.openxmlformats.org/officeDocument/2006/relationships/slideLayout" Target="../slideLayouts/slideLayout85.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6.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6.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1.emf"/><Relationship Id="rId1" Type="http://schemas.openxmlformats.org/officeDocument/2006/relationships/vmlDrawing" Target="../drawings/vmlDrawing1.vml"/><Relationship Id="rId2"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www.ngdc.noaa.gov/eog/night_sat/spectra.html" TargetMode="External"/><Relationship Id="rId1" Type="http://schemas.openxmlformats.org/officeDocument/2006/relationships/slideLayout" Target="../slideLayouts/slideLayout11.xml"/><Relationship Id="rId2" Type="http://schemas.openxmlformats.org/officeDocument/2006/relationships/image" Target="../media/image32.emf"/></Relationships>
</file>

<file path=ppt/slides/_rels/slide27.xml.rels><?xml version="1.0" encoding="UTF-8" standalone="yes"?>
<Relationships xmlns="http://schemas.openxmlformats.org/package/2006/relationships"><Relationship Id="rId9" Type="http://schemas.openxmlformats.org/officeDocument/2006/relationships/image" Target="../media/image4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image" Target="../media/image57.png"/><Relationship Id="rId27" Type="http://schemas.openxmlformats.org/officeDocument/2006/relationships/image" Target="../media/image58.png"/><Relationship Id="rId10" Type="http://schemas.openxmlformats.org/officeDocument/2006/relationships/image" Target="../media/image41.png"/><Relationship Id="rId11" Type="http://schemas.openxmlformats.org/officeDocument/2006/relationships/image" Target="../media/image42.jpeg"/><Relationship Id="rId12" Type="http://schemas.openxmlformats.org/officeDocument/2006/relationships/image" Target="../media/image43.emf"/><Relationship Id="rId13" Type="http://schemas.openxmlformats.org/officeDocument/2006/relationships/image" Target="../media/image44.jpg"/><Relationship Id="rId14" Type="http://schemas.openxmlformats.org/officeDocument/2006/relationships/image" Target="../media/image45.jp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0.png"/><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emf"/><Relationship Id="rId7" Type="http://schemas.openxmlformats.org/officeDocument/2006/relationships/image" Target="../media/image38.png"/><Relationship Id="rId8" Type="http://schemas.openxmlformats.org/officeDocument/2006/relationships/image" Target="../media/image39.jpeg"/></Relationships>
</file>

<file path=ppt/slides/_rels/slide28.xml.rels><?xml version="1.0" encoding="UTF-8" standalone="yes"?>
<Relationships xmlns="http://schemas.openxmlformats.org/package/2006/relationships"><Relationship Id="rId9" Type="http://schemas.openxmlformats.org/officeDocument/2006/relationships/image" Target="../media/image4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image" Target="../media/image57.png"/><Relationship Id="rId27" Type="http://schemas.openxmlformats.org/officeDocument/2006/relationships/image" Target="../media/image58.png"/><Relationship Id="rId10" Type="http://schemas.openxmlformats.org/officeDocument/2006/relationships/image" Target="../media/image41.png"/><Relationship Id="rId11" Type="http://schemas.openxmlformats.org/officeDocument/2006/relationships/image" Target="../media/image42.jpeg"/><Relationship Id="rId12" Type="http://schemas.openxmlformats.org/officeDocument/2006/relationships/image" Target="../media/image43.emf"/><Relationship Id="rId13" Type="http://schemas.openxmlformats.org/officeDocument/2006/relationships/image" Target="../media/image44.jpg"/><Relationship Id="rId14" Type="http://schemas.openxmlformats.org/officeDocument/2006/relationships/image" Target="../media/image45.jp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0.png"/><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emf"/><Relationship Id="rId7" Type="http://schemas.openxmlformats.org/officeDocument/2006/relationships/image" Target="../media/image38.png"/><Relationship Id="rId8"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6.xml"/><Relationship Id="rId3"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6.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852878" y="1067512"/>
            <a:ext cx="5910122" cy="345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2800" b="1" dirty="0" smtClean="0">
                <a:solidFill>
                  <a:srgbClr val="000090"/>
                </a:solidFill>
                <a:cs typeface="Arial" charset="0"/>
              </a:rPr>
              <a:t>TEMPO Mission Overview</a:t>
            </a:r>
          </a:p>
          <a:p>
            <a:pPr algn="r" eaLnBrk="1" hangingPunct="1"/>
            <a:r>
              <a:rPr lang="en-US" sz="2800" b="1" dirty="0" smtClean="0">
                <a:solidFill>
                  <a:srgbClr val="000090"/>
                </a:solidFill>
                <a:cs typeface="Arial" charset="0"/>
              </a:rPr>
              <a:t>and Status</a:t>
            </a:r>
            <a:endParaRPr lang="en-US" dirty="0" smtClean="0">
              <a:solidFill>
                <a:srgbClr val="000090"/>
              </a:solidFill>
              <a:cs typeface="Arial" charset="0"/>
            </a:endParaRPr>
          </a:p>
          <a:p>
            <a:pPr algn="r" eaLnBrk="1" hangingPunct="1"/>
            <a:r>
              <a:rPr lang="en-US" sz="1800" b="1" dirty="0" smtClean="0">
                <a:solidFill>
                  <a:srgbClr val="000090"/>
                </a:solidFill>
                <a:cs typeface="Arial" charset="0"/>
              </a:rPr>
              <a:t>Kelly Chance</a:t>
            </a:r>
          </a:p>
          <a:p>
            <a:pPr algn="r" eaLnBrk="1" hangingPunct="1"/>
            <a:r>
              <a:rPr lang="en-US" sz="1800" b="1" dirty="0" smtClean="0">
                <a:solidFill>
                  <a:srgbClr val="000090"/>
                </a:solidFill>
                <a:cs typeface="Arial" charset="0"/>
              </a:rPr>
              <a:t>Smithsonian Astrophysical</a:t>
            </a:r>
          </a:p>
          <a:p>
            <a:pPr algn="r" eaLnBrk="1" hangingPunct="1"/>
            <a:r>
              <a:rPr lang="en-US" sz="1800" b="1" dirty="0" smtClean="0">
                <a:solidFill>
                  <a:srgbClr val="000090"/>
                </a:solidFill>
                <a:cs typeface="Arial" charset="0"/>
              </a:rPr>
              <a:t>Observatory</a:t>
            </a:r>
            <a:endParaRPr lang="en-US" sz="1800" b="1" dirty="0">
              <a:solidFill>
                <a:srgbClr val="000090"/>
              </a:solidFill>
              <a:cs typeface="Arial" charset="0"/>
            </a:endParaRPr>
          </a:p>
          <a:p>
            <a:pPr algn="r" defTabSz="914400" fontAlgn="base">
              <a:lnSpc>
                <a:spcPct val="80000"/>
              </a:lnSpc>
              <a:spcBef>
                <a:spcPct val="0"/>
              </a:spcBef>
              <a:spcAft>
                <a:spcPct val="0"/>
              </a:spcAft>
            </a:pPr>
            <a:r>
              <a:rPr lang="en-US" sz="2800" b="1" dirty="0">
                <a:solidFill>
                  <a:srgbClr val="000090"/>
                </a:solidFill>
                <a:cs typeface="Arial" charset="0"/>
              </a:rPr>
              <a:t>tempo.si.edu</a:t>
            </a:r>
          </a:p>
          <a:p>
            <a:pPr algn="r" defTabSz="914400" fontAlgn="base">
              <a:lnSpc>
                <a:spcPct val="80000"/>
              </a:lnSpc>
              <a:spcBef>
                <a:spcPct val="0"/>
              </a:spcBef>
              <a:spcAft>
                <a:spcPct val="0"/>
              </a:spcAft>
            </a:pPr>
            <a:endParaRPr lang="en-US" sz="1800" b="1" dirty="0" smtClean="0">
              <a:solidFill>
                <a:srgbClr val="000090"/>
              </a:solidFill>
              <a:cs typeface="Arial" charset="0"/>
            </a:endParaRPr>
          </a:p>
          <a:p>
            <a:pPr algn="r" defTabSz="914400" fontAlgn="base">
              <a:spcBef>
                <a:spcPct val="0"/>
              </a:spcBef>
              <a:spcAft>
                <a:spcPct val="0"/>
              </a:spcAft>
            </a:pPr>
            <a:r>
              <a:rPr lang="en-US" b="1" dirty="0" smtClean="0">
                <a:solidFill>
                  <a:srgbClr val="000090"/>
                </a:solidFill>
                <a:cs typeface="Arial" charset="0"/>
              </a:rPr>
              <a:t>NOAA</a:t>
            </a:r>
          </a:p>
          <a:p>
            <a:pPr algn="r" defTabSz="914400" fontAlgn="base">
              <a:spcBef>
                <a:spcPct val="0"/>
              </a:spcBef>
              <a:spcAft>
                <a:spcPct val="0"/>
              </a:spcAft>
            </a:pPr>
            <a:r>
              <a:rPr lang="en-US" sz="1600" b="1" dirty="0" smtClean="0">
                <a:solidFill>
                  <a:srgbClr val="000090"/>
                </a:solidFill>
                <a:cs typeface="Arial" charset="0"/>
              </a:rPr>
              <a:t>Satellite Aerosol Product Workshop</a:t>
            </a:r>
          </a:p>
          <a:p>
            <a:pPr algn="r" defTabSz="914400" fontAlgn="base">
              <a:spcBef>
                <a:spcPct val="0"/>
              </a:spcBef>
              <a:spcAft>
                <a:spcPct val="0"/>
              </a:spcAft>
            </a:pPr>
            <a:r>
              <a:rPr lang="en-US" sz="1600" b="1" dirty="0" smtClean="0">
                <a:solidFill>
                  <a:srgbClr val="000090"/>
                </a:solidFill>
                <a:cs typeface="Arial" charset="0"/>
              </a:rPr>
              <a:t>for Science and Operational Users</a:t>
            </a:r>
          </a:p>
          <a:p>
            <a:pPr algn="r" defTabSz="914400" fontAlgn="base">
              <a:spcBef>
                <a:spcPct val="0"/>
              </a:spcBef>
              <a:spcAft>
                <a:spcPct val="0"/>
              </a:spcAft>
            </a:pPr>
            <a:r>
              <a:rPr lang="en-US" sz="1600" b="1" dirty="0" smtClean="0">
                <a:solidFill>
                  <a:srgbClr val="000090"/>
                </a:solidFill>
                <a:cs typeface="Arial" charset="0"/>
              </a:rPr>
              <a:t>September 13, 2016</a:t>
            </a:r>
            <a:endParaRPr lang="en-US" sz="1600" b="1" dirty="0">
              <a:solidFill>
                <a:srgbClr val="000090"/>
              </a:solidFill>
              <a:cs typeface="Arial" charset="0"/>
            </a:endParaRPr>
          </a:p>
        </p:txBody>
      </p:sp>
    </p:spTree>
    <p:extLst>
      <p:ext uri="{BB962C8B-B14F-4D97-AF65-F5344CB8AC3E}">
        <p14:creationId xmlns:p14="http://schemas.microsoft.com/office/powerpoint/2010/main" val="16207791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68263" y="1495425"/>
            <a:ext cx="3770312" cy="3426579"/>
          </a:xfrm>
          <a:prstGeom prst="rect">
            <a:avLst/>
          </a:prstGeom>
          <a:noFill/>
          <a:ln w="9525">
            <a:noFill/>
            <a:miter lim="800000"/>
            <a:headEnd/>
            <a:tailEnd/>
          </a:ln>
        </p:spPr>
        <p:txBody>
          <a:bodyPr>
            <a:spAutoFit/>
          </a:bodyPr>
          <a:lstStyle/>
          <a:p>
            <a:pPr defTabSz="914400" fontAlgn="base">
              <a:lnSpc>
                <a:spcPct val="90000"/>
              </a:lnSpc>
              <a:spcBef>
                <a:spcPct val="20000"/>
              </a:spcBef>
              <a:spcAft>
                <a:spcPct val="0"/>
              </a:spcAft>
              <a:defRPr/>
            </a:pPr>
            <a:r>
              <a:rPr lang="en-US" sz="4000" b="1" i="1" dirty="0" smtClean="0">
                <a:solidFill>
                  <a:srgbClr val="000090"/>
                </a:solidFill>
                <a:latin typeface="Arial"/>
                <a:ea typeface="ＭＳ Ｐゴシック" charset="0"/>
                <a:cs typeface="Arial"/>
              </a:rPr>
              <a:t>Air quality requirements </a:t>
            </a:r>
            <a:r>
              <a:rPr lang="en-US" sz="4000" b="1" i="1" dirty="0">
                <a:solidFill>
                  <a:srgbClr val="000090"/>
                </a:solidFill>
                <a:latin typeface="Arial"/>
                <a:ea typeface="ＭＳ Ｐゴシック" charset="0"/>
                <a:cs typeface="Arial"/>
              </a:rPr>
              <a:t>from the GEO-CAPE Science Traceability </a:t>
            </a:r>
            <a:r>
              <a:rPr lang="en-US" sz="4000" b="1" i="1" dirty="0" smtClean="0">
                <a:solidFill>
                  <a:srgbClr val="000090"/>
                </a:solidFill>
                <a:latin typeface="Arial"/>
                <a:ea typeface="ＭＳ Ｐゴシック" charset="0"/>
                <a:cs typeface="Arial"/>
              </a:rPr>
              <a:t>Matrix</a:t>
            </a:r>
            <a:endParaRPr lang="en-US" sz="4000" b="1" i="1" dirty="0">
              <a:solidFill>
                <a:srgbClr val="000090"/>
              </a:solidFill>
              <a:latin typeface="Arial"/>
              <a:ea typeface="ＭＳ Ｐゴシック" charset="0"/>
              <a:cs typeface="Arial"/>
            </a:endParaRPr>
          </a:p>
        </p:txBody>
      </p:sp>
      <p:pic>
        <p:nvPicPr>
          <p:cNvPr id="457730" name="Picture 5" descr="sao-logo.tif"/>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1" name="Picture 10" descr="cfa-banner1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2" name="Picture 1" descr="GEOCAPE-aero-atmos-STM-11-28-2011_Page_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746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dirty="0" smtClean="0"/>
              <a:t>9/13/16</a:t>
            </a:r>
            <a:endParaRPr lang="en-US" dirty="0"/>
          </a:p>
        </p:txBody>
      </p:sp>
      <p:pic>
        <p:nvPicPr>
          <p:cNvPr id="6" name="Picture 5" descr="magnifying-glass-145942__1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069857" y="3359002"/>
            <a:ext cx="3799205" cy="3543300"/>
          </a:xfrm>
          <a:prstGeom prst="rect">
            <a:avLst/>
          </a:prstGeom>
        </p:spPr>
      </p:pic>
      <p:sp>
        <p:nvSpPr>
          <p:cNvPr id="3" name="Slide Number Placeholder 2"/>
          <p:cNvSpPr>
            <a:spLocks noGrp="1"/>
          </p:cNvSpPr>
          <p:nvPr>
            <p:ph type="sldNum" sz="quarter" idx="12"/>
          </p:nvPr>
        </p:nvSpPr>
        <p:spPr/>
        <p:txBody>
          <a:bodyPr/>
          <a:lstStyle/>
          <a:p>
            <a:pPr>
              <a:defRPr/>
            </a:pPr>
            <a:fld id="{90F3D2DF-2FA7-D542-9882-A5D5130A4A1E}" type="slidenum">
              <a:rPr lang="en-US" smtClean="0"/>
              <a:pPr>
                <a:defRPr/>
              </a:pPr>
              <a:t>10</a:t>
            </a:fld>
            <a:endParaRPr lang="en-US" dirty="0"/>
          </a:p>
        </p:txBody>
      </p:sp>
    </p:spTree>
    <p:extLst>
      <p:ext uri="{BB962C8B-B14F-4D97-AF65-F5344CB8AC3E}">
        <p14:creationId xmlns:p14="http://schemas.microsoft.com/office/powerpoint/2010/main" val="347283706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2" name="Picture 1" descr="GEOCAPE-aero-atmos-STM-11-28-2011_Page_1.png"/>
          <p:cNvPicPr>
            <a:picLocks noChangeAspect="1"/>
          </p:cNvPicPr>
          <p:nvPr/>
        </p:nvPicPr>
        <p:blipFill rotWithShape="1">
          <a:blip r:embed="rId2">
            <a:extLst>
              <a:ext uri="{28A0092B-C50C-407E-A947-70E740481C1C}">
                <a14:useLocalDpi xmlns:a14="http://schemas.microsoft.com/office/drawing/2010/main" val="0"/>
              </a:ext>
            </a:extLst>
          </a:blip>
          <a:srcRect l="46150" t="48791" r="4188" b="11866"/>
          <a:stretch/>
        </p:blipFill>
        <p:spPr bwMode="auto">
          <a:xfrm>
            <a:off x="2471357" y="-352"/>
            <a:ext cx="6689590" cy="6858352"/>
          </a:xfrm>
          <a:prstGeom prst="rect">
            <a:avLst/>
          </a:prstGeom>
          <a:solidFill>
            <a:srgbClr val="FF0000">
              <a:alpha val="50000"/>
            </a:srgbClr>
          </a:solidFill>
          <a:ln>
            <a:noFill/>
          </a:ln>
          <a:extLst/>
        </p:spPr>
      </p:pic>
      <p:sp>
        <p:nvSpPr>
          <p:cNvPr id="7" name="TextBox 6"/>
          <p:cNvSpPr txBox="1"/>
          <p:nvPr/>
        </p:nvSpPr>
        <p:spPr>
          <a:xfrm>
            <a:off x="88900" y="3632200"/>
            <a:ext cx="2305439" cy="3046988"/>
          </a:xfrm>
          <a:prstGeom prst="rect">
            <a:avLst/>
          </a:prstGeom>
          <a:noFill/>
          <a:ln w="38100">
            <a:solidFill>
              <a:srgbClr val="000090"/>
            </a:solidFill>
          </a:ln>
        </p:spPr>
        <p:txBody>
          <a:bodyPr wrap="none" rtlCol="0">
            <a:spAutoFit/>
          </a:bodyPr>
          <a:lstStyle/>
          <a:p>
            <a:r>
              <a:rPr lang="en-US" sz="3200" b="1" dirty="0" smtClean="0">
                <a:solidFill>
                  <a:srgbClr val="000090"/>
                </a:solidFill>
              </a:rPr>
              <a:t>Ultraviolet/</a:t>
            </a:r>
          </a:p>
          <a:p>
            <a:r>
              <a:rPr lang="en-US" sz="3200" b="1" dirty="0">
                <a:solidFill>
                  <a:srgbClr val="000090"/>
                </a:solidFill>
              </a:rPr>
              <a:t>v</a:t>
            </a:r>
            <a:r>
              <a:rPr lang="en-US" sz="3200" b="1" dirty="0" smtClean="0">
                <a:solidFill>
                  <a:srgbClr val="000090"/>
                </a:solidFill>
              </a:rPr>
              <a:t>isible</a:t>
            </a:r>
          </a:p>
          <a:p>
            <a:r>
              <a:rPr lang="en-US" sz="3200" b="1" dirty="0" smtClean="0">
                <a:solidFill>
                  <a:srgbClr val="000090"/>
                </a:solidFill>
              </a:rPr>
              <a:t>species</a:t>
            </a:r>
          </a:p>
          <a:p>
            <a:r>
              <a:rPr lang="en-US" sz="3200" b="1" dirty="0" smtClean="0">
                <a:solidFill>
                  <a:srgbClr val="000090"/>
                </a:solidFill>
              </a:rPr>
              <a:t>(GOME,</a:t>
            </a:r>
          </a:p>
          <a:p>
            <a:r>
              <a:rPr lang="en-US" sz="3200" b="1" dirty="0" smtClean="0">
                <a:solidFill>
                  <a:srgbClr val="000090"/>
                </a:solidFill>
              </a:rPr>
              <a:t>TEMPO,</a:t>
            </a:r>
          </a:p>
          <a:p>
            <a:r>
              <a:rPr lang="en-US" sz="3200" b="1" dirty="0" smtClean="0">
                <a:solidFill>
                  <a:srgbClr val="000090"/>
                </a:solidFill>
              </a:rPr>
              <a:t>etc.)</a:t>
            </a:r>
            <a:endParaRPr lang="en-US" sz="3200" b="1" dirty="0">
              <a:solidFill>
                <a:srgbClr val="000090"/>
              </a:solidFill>
            </a:endParaRPr>
          </a:p>
        </p:txBody>
      </p:sp>
      <p:grpSp>
        <p:nvGrpSpPr>
          <p:cNvPr id="6" name="Group 5"/>
          <p:cNvGrpSpPr/>
          <p:nvPr/>
        </p:nvGrpSpPr>
        <p:grpSpPr>
          <a:xfrm>
            <a:off x="279400" y="1397000"/>
            <a:ext cx="2679700" cy="3949700"/>
            <a:chOff x="279400" y="1397000"/>
            <a:chExt cx="2679700" cy="3949700"/>
          </a:xfrm>
        </p:grpSpPr>
        <p:sp>
          <p:nvSpPr>
            <p:cNvPr id="2" name="Oval 1"/>
            <p:cNvSpPr>
              <a:spLocks noChangeAspect="1"/>
            </p:cNvSpPr>
            <p:nvPr/>
          </p:nvSpPr>
          <p:spPr>
            <a:xfrm>
              <a:off x="2501900" y="1714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279400" y="1397000"/>
              <a:ext cx="1712528" cy="1077218"/>
            </a:xfrm>
            <a:prstGeom prst="rect">
              <a:avLst/>
            </a:prstGeom>
            <a:noFill/>
            <a:ln w="38100">
              <a:solidFill>
                <a:srgbClr val="FF0000"/>
              </a:solidFill>
            </a:ln>
          </p:spPr>
          <p:txBody>
            <a:bodyPr wrap="none" rtlCol="0">
              <a:spAutoFit/>
            </a:bodyPr>
            <a:lstStyle/>
            <a:p>
              <a:r>
                <a:rPr lang="en-US" sz="3200" b="1" dirty="0" smtClean="0">
                  <a:solidFill>
                    <a:srgbClr val="FF0000"/>
                  </a:solidFill>
                </a:rPr>
                <a:t>Infrared</a:t>
              </a:r>
            </a:p>
            <a:p>
              <a:r>
                <a:rPr lang="en-US" sz="3200" b="1" dirty="0" smtClean="0">
                  <a:solidFill>
                    <a:srgbClr val="FF0000"/>
                  </a:solidFill>
                </a:rPr>
                <a:t>species</a:t>
              </a:r>
              <a:endParaRPr lang="en-US" sz="3200" b="1" dirty="0">
                <a:solidFill>
                  <a:srgbClr val="FF0000"/>
                </a:solidFill>
              </a:endParaRPr>
            </a:p>
          </p:txBody>
        </p:sp>
        <p:sp>
          <p:nvSpPr>
            <p:cNvPr id="9" name="Oval 8"/>
            <p:cNvSpPr>
              <a:spLocks noChangeAspect="1"/>
            </p:cNvSpPr>
            <p:nvPr/>
          </p:nvSpPr>
          <p:spPr>
            <a:xfrm>
              <a:off x="2484057" y="4508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a:spLocks noChangeAspect="1"/>
            </p:cNvSpPr>
            <p:nvPr/>
          </p:nvSpPr>
          <p:spPr>
            <a:xfrm>
              <a:off x="2484057" y="4889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Oval 10"/>
          <p:cNvSpPr>
            <a:spLocks noChangeAspect="1"/>
          </p:cNvSpPr>
          <p:nvPr/>
        </p:nvSpPr>
        <p:spPr>
          <a:xfrm>
            <a:off x="2501900" y="9779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2484057" y="22733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a:spLocks noChangeAspect="1"/>
          </p:cNvSpPr>
          <p:nvPr/>
        </p:nvSpPr>
        <p:spPr>
          <a:xfrm>
            <a:off x="2484057" y="26670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a:spLocks noChangeAspect="1"/>
          </p:cNvSpPr>
          <p:nvPr/>
        </p:nvSpPr>
        <p:spPr>
          <a:xfrm>
            <a:off x="2496757" y="37338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2496757" y="41275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a:spLocks noChangeAspect="1"/>
          </p:cNvSpPr>
          <p:nvPr/>
        </p:nvSpPr>
        <p:spPr>
          <a:xfrm>
            <a:off x="2496757" y="5257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a:spLocks noChangeAspect="1"/>
          </p:cNvSpPr>
          <p:nvPr/>
        </p:nvSpPr>
        <p:spPr>
          <a:xfrm>
            <a:off x="2484057" y="5638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2496757" y="6019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r>
              <a:rPr lang="en-US" dirty="0" smtClean="0"/>
              <a:t>9/13/16</a:t>
            </a:r>
            <a:endParaRPr lang="en-US" dirty="0"/>
          </a:p>
        </p:txBody>
      </p:sp>
      <p:sp>
        <p:nvSpPr>
          <p:cNvPr id="5" name="Slide Number Placeholder 4"/>
          <p:cNvSpPr>
            <a:spLocks noGrp="1"/>
          </p:cNvSpPr>
          <p:nvPr>
            <p:ph type="sldNum" sz="quarter" idx="12"/>
          </p:nvPr>
        </p:nvSpPr>
        <p:spPr/>
        <p:txBody>
          <a:bodyPr/>
          <a:lstStyle/>
          <a:p>
            <a:pPr>
              <a:defRPr/>
            </a:pPr>
            <a:fld id="{90F3D2DF-2FA7-D542-9882-A5D5130A4A1E}" type="slidenum">
              <a:rPr lang="en-US" smtClean="0"/>
              <a:pPr>
                <a:defRPr/>
              </a:pPr>
              <a:t>11</a:t>
            </a:fld>
            <a:endParaRPr lang="en-US" dirty="0"/>
          </a:p>
        </p:txBody>
      </p:sp>
    </p:spTree>
    <p:extLst>
      <p:ext uri="{BB962C8B-B14F-4D97-AF65-F5344CB8AC3E}">
        <p14:creationId xmlns:p14="http://schemas.microsoft.com/office/powerpoint/2010/main" val="376410969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ESA GOME-1)</a:t>
            </a:r>
            <a:endParaRPr lang="en-US" dirty="0">
              <a:solidFill>
                <a:schemeClr val="bg1">
                  <a:lumMod val="85000"/>
                </a:schemeClr>
              </a:solidFill>
            </a:endParaRP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pic>
        <p:nvPicPr>
          <p:cNvPr id="7" name="Picture 6" descr="GOME-TEMPO-16jun2016.PNG"/>
          <p:cNvPicPr>
            <a:picLocks noChangeAspect="1"/>
          </p:cNvPicPr>
          <p:nvPr/>
        </p:nvPicPr>
        <p:blipFill rotWithShape="1">
          <a:blip r:embed="rId2">
            <a:extLst>
              <a:ext uri="{28A0092B-C50C-407E-A947-70E740481C1C}">
                <a14:useLocalDpi xmlns:a14="http://schemas.microsoft.com/office/drawing/2010/main" val="0"/>
              </a:ext>
            </a:extLst>
          </a:blip>
          <a:srcRect l="8073" t="10512" r="12746" b="6994"/>
          <a:stretch/>
        </p:blipFill>
        <p:spPr>
          <a:xfrm>
            <a:off x="803272" y="1063858"/>
            <a:ext cx="7518486" cy="5794142"/>
          </a:xfrm>
          <a:prstGeom prst="rect">
            <a:avLst/>
          </a:prstGeom>
        </p:spPr>
      </p:pic>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66323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SCIAMACHY, 2002-2012)</a:t>
            </a:r>
            <a:endParaRPr lang="en-US" dirty="0">
              <a:solidFill>
                <a:schemeClr val="bg1">
                  <a:lumMod val="85000"/>
                </a:schemeClr>
              </a:solidFill>
            </a:endParaRP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pic>
        <p:nvPicPr>
          <p:cNvPr id="3" name="Picture 2" descr="scia-1-6-reflectance-with-TEMPO.PNG"/>
          <p:cNvPicPr>
            <a:picLocks noChangeAspect="1"/>
          </p:cNvPicPr>
          <p:nvPr/>
        </p:nvPicPr>
        <p:blipFill rotWithShape="1">
          <a:blip r:embed="rId2">
            <a:extLst>
              <a:ext uri="{28A0092B-C50C-407E-A947-70E740481C1C}">
                <a14:useLocalDpi xmlns:a14="http://schemas.microsoft.com/office/drawing/2010/main" val="0"/>
              </a:ext>
            </a:extLst>
          </a:blip>
          <a:srcRect l="8340" t="10742" r="13161" b="5161"/>
          <a:stretch/>
        </p:blipFill>
        <p:spPr>
          <a:xfrm>
            <a:off x="1028700" y="1054100"/>
            <a:ext cx="7052255" cy="5767425"/>
          </a:xfrm>
          <a:prstGeom prst="rect">
            <a:avLst/>
          </a:prstGeom>
        </p:spPr>
      </p:pic>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69516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LEO measurement capability</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6" name="TextBox 4"/>
          <p:cNvSpPr txBox="1">
            <a:spLocks noChangeArrowheads="1"/>
          </p:cNvSpPr>
          <p:nvPr/>
        </p:nvSpPr>
        <p:spPr bwMode="auto">
          <a:xfrm>
            <a:off x="0" y="1200150"/>
            <a:ext cx="9144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spcBef>
                <a:spcPct val="0"/>
              </a:spcBef>
              <a:spcAft>
                <a:spcPts val="1200"/>
              </a:spcAft>
              <a:buClr>
                <a:srgbClr val="CCCCFF"/>
              </a:buClr>
              <a:buSzPct val="70000"/>
              <a:buFont typeface="Wingdings" charset="0"/>
              <a:buNone/>
            </a:pPr>
            <a:r>
              <a:rPr lang="en-US" sz="3000" dirty="0" smtClean="0">
                <a:solidFill>
                  <a:srgbClr val="000090"/>
                </a:solidFill>
                <a:cs typeface="Arial" charset="0"/>
              </a:rPr>
              <a:t>A </a:t>
            </a:r>
            <a:r>
              <a:rPr lang="en-US" sz="3000" dirty="0">
                <a:solidFill>
                  <a:srgbClr val="000090"/>
                </a:solidFill>
                <a:cs typeface="Arial" charset="0"/>
              </a:rPr>
              <a:t>full, minimally-redundant, set of polluting gases, plus aerosols and clouds is now measured to very high precision from satellites. Ultraviolet and visible spectroscopy of backscattered radiation provides O</a:t>
            </a:r>
            <a:r>
              <a:rPr lang="en-US" sz="3000" baseline="-25000" dirty="0">
                <a:solidFill>
                  <a:srgbClr val="000090"/>
                </a:solidFill>
                <a:cs typeface="Arial" charset="0"/>
              </a:rPr>
              <a:t>3</a:t>
            </a:r>
            <a:r>
              <a:rPr lang="en-US" sz="3000" dirty="0">
                <a:solidFill>
                  <a:srgbClr val="000090"/>
                </a:solidFill>
                <a:cs typeface="Arial" charset="0"/>
              </a:rPr>
              <a:t> (including profiles and tropospheric O</a:t>
            </a:r>
            <a:r>
              <a:rPr lang="en-US" sz="3000" baseline="-25000" dirty="0">
                <a:solidFill>
                  <a:srgbClr val="000090"/>
                </a:solidFill>
                <a:cs typeface="Arial" charset="0"/>
              </a:rPr>
              <a:t>3</a:t>
            </a:r>
            <a:r>
              <a:rPr lang="en-US" sz="3000" dirty="0">
                <a:solidFill>
                  <a:srgbClr val="000090"/>
                </a:solidFill>
                <a:cs typeface="Arial" charset="0"/>
              </a:rPr>
              <a:t>), NO</a:t>
            </a:r>
            <a:r>
              <a:rPr lang="en-US" sz="3000" baseline="-25000" dirty="0">
                <a:solidFill>
                  <a:srgbClr val="000090"/>
                </a:solidFill>
                <a:cs typeface="Arial" charset="0"/>
              </a:rPr>
              <a:t>2</a:t>
            </a:r>
            <a:r>
              <a:rPr lang="en-US" sz="3000" dirty="0">
                <a:solidFill>
                  <a:srgbClr val="000090"/>
                </a:solidFill>
                <a:cs typeface="Arial" charset="0"/>
              </a:rPr>
              <a:t> (for NO</a:t>
            </a:r>
            <a:r>
              <a:rPr lang="en-US" sz="3000" baseline="-25000" dirty="0">
                <a:solidFill>
                  <a:srgbClr val="000090"/>
                </a:solidFill>
                <a:cs typeface="Arial" charset="0"/>
              </a:rPr>
              <a:t>x</a:t>
            </a:r>
            <a:r>
              <a:rPr lang="en-US" sz="3000" dirty="0">
                <a:solidFill>
                  <a:srgbClr val="000090"/>
                </a:solidFill>
                <a:cs typeface="Arial" charset="0"/>
              </a:rPr>
              <a:t>), H</a:t>
            </a:r>
            <a:r>
              <a:rPr lang="en-US" sz="3000" baseline="-25000" dirty="0">
                <a:solidFill>
                  <a:srgbClr val="000090"/>
                </a:solidFill>
                <a:cs typeface="Arial" charset="0"/>
              </a:rPr>
              <a:t>2</a:t>
            </a:r>
            <a:r>
              <a:rPr lang="en-US" sz="3000" dirty="0">
                <a:solidFill>
                  <a:srgbClr val="000090"/>
                </a:solidFill>
                <a:cs typeface="Arial" charset="0"/>
              </a:rPr>
              <a:t>CO and C</a:t>
            </a:r>
            <a:r>
              <a:rPr lang="en-US" sz="3000" baseline="-25000" dirty="0">
                <a:solidFill>
                  <a:srgbClr val="000090"/>
                </a:solidFill>
                <a:cs typeface="Arial" charset="0"/>
              </a:rPr>
              <a:t>2</a:t>
            </a:r>
            <a:r>
              <a:rPr lang="en-US" sz="3000" dirty="0">
                <a:solidFill>
                  <a:srgbClr val="000090"/>
                </a:solidFill>
                <a:cs typeface="Arial" charset="0"/>
              </a:rPr>
              <a:t>H</a:t>
            </a:r>
            <a:r>
              <a:rPr lang="en-US" sz="3000" baseline="-25000" dirty="0">
                <a:solidFill>
                  <a:srgbClr val="000090"/>
                </a:solidFill>
                <a:cs typeface="Arial" charset="0"/>
              </a:rPr>
              <a:t>2</a:t>
            </a:r>
            <a:r>
              <a:rPr lang="en-US" sz="3000" dirty="0">
                <a:solidFill>
                  <a:srgbClr val="000090"/>
                </a:solidFill>
                <a:cs typeface="Arial" charset="0"/>
              </a:rPr>
              <a:t>O</a:t>
            </a:r>
            <a:r>
              <a:rPr lang="en-US" sz="3000" baseline="-25000" dirty="0">
                <a:solidFill>
                  <a:srgbClr val="000090"/>
                </a:solidFill>
                <a:cs typeface="Arial" charset="0"/>
              </a:rPr>
              <a:t>2</a:t>
            </a:r>
            <a:r>
              <a:rPr lang="en-US" sz="3000" dirty="0">
                <a:solidFill>
                  <a:srgbClr val="000090"/>
                </a:solidFill>
                <a:cs typeface="Arial" charset="0"/>
              </a:rPr>
              <a:t> (for VOCs), SO</a:t>
            </a:r>
            <a:r>
              <a:rPr lang="en-US" sz="3000" baseline="-25000" dirty="0">
                <a:solidFill>
                  <a:srgbClr val="000090"/>
                </a:solidFill>
                <a:cs typeface="Arial" charset="0"/>
              </a:rPr>
              <a:t>2</a:t>
            </a:r>
            <a:r>
              <a:rPr lang="en-US" sz="3000" dirty="0">
                <a:solidFill>
                  <a:srgbClr val="000090"/>
                </a:solidFill>
                <a:cs typeface="Arial" charset="0"/>
              </a:rPr>
              <a:t>, H</a:t>
            </a:r>
            <a:r>
              <a:rPr lang="en-US" sz="3000" baseline="-25000" dirty="0">
                <a:solidFill>
                  <a:srgbClr val="000090"/>
                </a:solidFill>
                <a:cs typeface="Arial" charset="0"/>
              </a:rPr>
              <a:t>2</a:t>
            </a:r>
            <a:r>
              <a:rPr lang="en-US" sz="3000" dirty="0">
                <a:solidFill>
                  <a:srgbClr val="000090"/>
                </a:solidFill>
                <a:cs typeface="Arial" charset="0"/>
              </a:rPr>
              <a:t>O, O</a:t>
            </a:r>
            <a:r>
              <a:rPr lang="en-US" sz="3000" baseline="-25000" dirty="0">
                <a:solidFill>
                  <a:srgbClr val="000090"/>
                </a:solidFill>
                <a:cs typeface="Arial" charset="0"/>
              </a:rPr>
              <a:t>2</a:t>
            </a:r>
            <a:r>
              <a:rPr lang="en-US" sz="3000" dirty="0">
                <a:solidFill>
                  <a:srgbClr val="000090"/>
                </a:solidFill>
                <a:cs typeface="Arial" charset="0"/>
              </a:rPr>
              <a:t>-O</a:t>
            </a:r>
            <a:r>
              <a:rPr lang="en-US" sz="3000" baseline="-25000" dirty="0">
                <a:solidFill>
                  <a:srgbClr val="000090"/>
                </a:solidFill>
                <a:cs typeface="Arial" charset="0"/>
              </a:rPr>
              <a:t>2</a:t>
            </a:r>
            <a:r>
              <a:rPr lang="en-US" sz="3000" dirty="0">
                <a:solidFill>
                  <a:srgbClr val="000090"/>
                </a:solidFill>
                <a:cs typeface="Arial" charset="0"/>
              </a:rPr>
              <a:t>, N</a:t>
            </a:r>
            <a:r>
              <a:rPr lang="en-US" sz="3000" baseline="-25000" dirty="0">
                <a:solidFill>
                  <a:srgbClr val="000090"/>
                </a:solidFill>
                <a:cs typeface="Arial" charset="0"/>
              </a:rPr>
              <a:t>2</a:t>
            </a:r>
            <a:r>
              <a:rPr lang="en-US" sz="3000" dirty="0">
                <a:solidFill>
                  <a:srgbClr val="000090"/>
                </a:solidFill>
                <a:cs typeface="Arial" charset="0"/>
              </a:rPr>
              <a:t> and O</a:t>
            </a:r>
            <a:r>
              <a:rPr lang="en-US" sz="3000" baseline="-25000" dirty="0">
                <a:solidFill>
                  <a:srgbClr val="000090"/>
                </a:solidFill>
                <a:cs typeface="Arial" charset="0"/>
              </a:rPr>
              <a:t>2</a:t>
            </a:r>
            <a:r>
              <a:rPr lang="en-US" sz="3000" dirty="0">
                <a:solidFill>
                  <a:srgbClr val="000090"/>
                </a:solidFill>
                <a:cs typeface="Arial" charset="0"/>
              </a:rPr>
              <a:t> Raman scattering, and halogen oxides (BrO, ClO, IO, OClO). Satellite spectrometers </a:t>
            </a:r>
            <a:r>
              <a:rPr lang="en-US" sz="3000" dirty="0" smtClean="0">
                <a:solidFill>
                  <a:srgbClr val="000090"/>
                </a:solidFill>
                <a:cs typeface="Arial" charset="0"/>
              </a:rPr>
              <a:t>we planned </a:t>
            </a:r>
            <a:r>
              <a:rPr lang="en-US" sz="3000" dirty="0">
                <a:solidFill>
                  <a:srgbClr val="000090"/>
                </a:solidFill>
                <a:cs typeface="Arial" charset="0"/>
              </a:rPr>
              <a:t>since 1985 began making these measurements in 1995.</a:t>
            </a: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466006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NO2_TotalCol_leg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5932488"/>
            <a:ext cx="71770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6" name="Text Box 3"/>
          <p:cNvSpPr txBox="1">
            <a:spLocks noChangeArrowheads="1"/>
          </p:cNvSpPr>
          <p:nvPr/>
        </p:nvSpPr>
        <p:spPr bwMode="auto">
          <a:xfrm>
            <a:off x="315913" y="4922838"/>
            <a:ext cx="30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buFontTx/>
              <a:buChar char="•"/>
            </a:pPr>
            <a:endParaRPr lang="en-US" sz="1800" b="0" dirty="0">
              <a:solidFill>
                <a:srgbClr val="EAEAEA"/>
              </a:solidFill>
              <a:latin typeface="Verdana" charset="0"/>
            </a:endParaRPr>
          </a:p>
          <a:p>
            <a:pPr defTabSz="914400" fontAlgn="base">
              <a:spcBef>
                <a:spcPct val="0"/>
              </a:spcBef>
              <a:spcAft>
                <a:spcPct val="0"/>
              </a:spcAft>
              <a:buFontTx/>
              <a:buChar char="•"/>
            </a:pPr>
            <a:endParaRPr lang="en-US" sz="1800" b="0" dirty="0">
              <a:solidFill>
                <a:srgbClr val="EAEAEA"/>
              </a:solidFill>
              <a:latin typeface="Verdana" charset="0"/>
            </a:endParaRPr>
          </a:p>
        </p:txBody>
      </p:sp>
      <p:pic>
        <p:nvPicPr>
          <p:cNvPr id="477188" name="Picture 4" descr="NO2_Zoom_Eur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1385888"/>
            <a:ext cx="8142287"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Text Box 6"/>
          <p:cNvSpPr txBox="1">
            <a:spLocks noChangeArrowheads="1"/>
          </p:cNvSpPr>
          <p:nvPr/>
        </p:nvSpPr>
        <p:spPr bwMode="auto">
          <a:xfrm>
            <a:off x="0" y="3286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fontAlgn="base">
              <a:spcBef>
                <a:spcPct val="0"/>
              </a:spcBef>
              <a:spcAft>
                <a:spcPct val="0"/>
              </a:spcAft>
            </a:pPr>
            <a:r>
              <a:rPr lang="en-US" sz="3200" b="0" dirty="0">
                <a:solidFill>
                  <a:srgbClr val="FFFF00"/>
                </a:solidFill>
                <a:cs typeface="Arial" charset="0"/>
              </a:rPr>
              <a:t>NO</a:t>
            </a:r>
            <a:r>
              <a:rPr lang="en-US" sz="3200" b="0" baseline="-25000" dirty="0">
                <a:solidFill>
                  <a:srgbClr val="FFFF00"/>
                </a:solidFill>
                <a:cs typeface="Arial" charset="0"/>
              </a:rPr>
              <a:t>2</a:t>
            </a:r>
            <a:endParaRPr lang="en-US" sz="3200" b="0" dirty="0">
              <a:solidFill>
                <a:srgbClr val="FFFF00"/>
              </a:solidFill>
              <a:cs typeface="Arial" charset="0"/>
            </a:endParaRPr>
          </a:p>
        </p:txBody>
      </p:sp>
      <p:pic>
        <p:nvPicPr>
          <p:cNvPr id="477191" name="Picture 7" descr="NO2_Zoom_MidE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1190625"/>
            <a:ext cx="4808538"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192" name="Picture 8" descr="NO2_Zoom_Jap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263" y="1096963"/>
            <a:ext cx="68040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592138" y="1096963"/>
            <a:ext cx="8151812" cy="4071937"/>
            <a:chOff x="285" y="828"/>
            <a:chExt cx="5135" cy="2565"/>
          </a:xfrm>
        </p:grpSpPr>
        <p:pic>
          <p:nvPicPr>
            <p:cNvPr id="436235" name="Picture 10" descr="NO2_Zoom_U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 y="844"/>
              <a:ext cx="5113" cy="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95" name="Text Box 11"/>
            <p:cNvSpPr txBox="1">
              <a:spLocks noChangeArrowheads="1"/>
            </p:cNvSpPr>
            <p:nvPr/>
          </p:nvSpPr>
          <p:spPr bwMode="auto">
            <a:xfrm>
              <a:off x="757" y="828"/>
              <a:ext cx="68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Vancouver</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6" name="Text Box 12"/>
            <p:cNvSpPr txBox="1">
              <a:spLocks noChangeArrowheads="1"/>
            </p:cNvSpPr>
            <p:nvPr/>
          </p:nvSpPr>
          <p:spPr bwMode="auto">
            <a:xfrm>
              <a:off x="1002" y="1894"/>
              <a:ext cx="322"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L.A.</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7" name="Text Box 13"/>
            <p:cNvSpPr txBox="1">
              <a:spLocks noChangeArrowheads="1"/>
            </p:cNvSpPr>
            <p:nvPr/>
          </p:nvSpPr>
          <p:spPr bwMode="auto">
            <a:xfrm>
              <a:off x="570" y="1672"/>
              <a:ext cx="316"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S.F.</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8" name="Text Box 14"/>
            <p:cNvSpPr txBox="1">
              <a:spLocks noChangeArrowheads="1"/>
            </p:cNvSpPr>
            <p:nvPr/>
          </p:nvSpPr>
          <p:spPr bwMode="auto">
            <a:xfrm>
              <a:off x="784" y="1022"/>
              <a:ext cx="497"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Seattle</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9" name="Text Box 15"/>
            <p:cNvSpPr txBox="1">
              <a:spLocks noChangeArrowheads="1"/>
            </p:cNvSpPr>
            <p:nvPr/>
          </p:nvSpPr>
          <p:spPr bwMode="auto">
            <a:xfrm>
              <a:off x="1627" y="2081"/>
              <a:ext cx="54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Phoenix</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0" name="Text Box 16"/>
            <p:cNvSpPr txBox="1">
              <a:spLocks noChangeArrowheads="1"/>
            </p:cNvSpPr>
            <p:nvPr/>
          </p:nvSpPr>
          <p:spPr bwMode="auto">
            <a:xfrm>
              <a:off x="3220" y="1313"/>
              <a:ext cx="53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Chicago</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1" name="Text Box 17"/>
            <p:cNvSpPr txBox="1">
              <a:spLocks noChangeArrowheads="1"/>
            </p:cNvSpPr>
            <p:nvPr/>
          </p:nvSpPr>
          <p:spPr bwMode="auto">
            <a:xfrm>
              <a:off x="4663" y="1613"/>
              <a:ext cx="338"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N.Y.</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2" name="Text Box 18"/>
            <p:cNvSpPr txBox="1">
              <a:spLocks noChangeArrowheads="1"/>
            </p:cNvSpPr>
            <p:nvPr/>
          </p:nvSpPr>
          <p:spPr bwMode="auto">
            <a:xfrm>
              <a:off x="4930" y="1377"/>
              <a:ext cx="490"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Boston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3" name="Text Box 19"/>
            <p:cNvSpPr txBox="1">
              <a:spLocks noChangeArrowheads="1"/>
            </p:cNvSpPr>
            <p:nvPr/>
          </p:nvSpPr>
          <p:spPr bwMode="auto">
            <a:xfrm>
              <a:off x="1922" y="1879"/>
              <a:ext cx="864"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power station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4" name="Text Box 20"/>
            <p:cNvSpPr txBox="1">
              <a:spLocks noChangeArrowheads="1"/>
            </p:cNvSpPr>
            <p:nvPr/>
          </p:nvSpPr>
          <p:spPr bwMode="auto">
            <a:xfrm>
              <a:off x="2154" y="1688"/>
              <a:ext cx="502"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Denver</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5" name="Text Box 21"/>
            <p:cNvSpPr txBox="1">
              <a:spLocks noChangeArrowheads="1"/>
            </p:cNvSpPr>
            <p:nvPr/>
          </p:nvSpPr>
          <p:spPr bwMode="auto">
            <a:xfrm>
              <a:off x="3777" y="1265"/>
              <a:ext cx="49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Detroit</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6" name="Text Box 22"/>
            <p:cNvSpPr txBox="1">
              <a:spLocks noChangeArrowheads="1"/>
            </p:cNvSpPr>
            <p:nvPr/>
          </p:nvSpPr>
          <p:spPr bwMode="auto">
            <a:xfrm>
              <a:off x="4400" y="1042"/>
              <a:ext cx="594"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Montreal</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7" name="Text Box 23"/>
            <p:cNvSpPr txBox="1">
              <a:spLocks noChangeArrowheads="1"/>
            </p:cNvSpPr>
            <p:nvPr/>
          </p:nvSpPr>
          <p:spPr bwMode="auto">
            <a:xfrm>
              <a:off x="2662" y="3128"/>
              <a:ext cx="731"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Mexico City</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8" name="Text Box 24"/>
            <p:cNvSpPr txBox="1">
              <a:spLocks noChangeArrowheads="1"/>
            </p:cNvSpPr>
            <p:nvPr/>
          </p:nvSpPr>
          <p:spPr bwMode="auto">
            <a:xfrm>
              <a:off x="1340" y="1929"/>
              <a:ext cx="662" cy="174"/>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Las Vegas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9" name="Text Box 25"/>
            <p:cNvSpPr txBox="1">
              <a:spLocks noChangeArrowheads="1"/>
            </p:cNvSpPr>
            <p:nvPr/>
          </p:nvSpPr>
          <p:spPr bwMode="auto">
            <a:xfrm>
              <a:off x="2482" y="2228"/>
              <a:ext cx="447"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Dallas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0" name="Text Box 26"/>
            <p:cNvSpPr txBox="1">
              <a:spLocks noChangeArrowheads="1"/>
            </p:cNvSpPr>
            <p:nvPr/>
          </p:nvSpPr>
          <p:spPr bwMode="auto">
            <a:xfrm>
              <a:off x="2921" y="2563"/>
              <a:ext cx="56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Houston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1" name="Text Box 27"/>
            <p:cNvSpPr txBox="1">
              <a:spLocks noChangeArrowheads="1"/>
            </p:cNvSpPr>
            <p:nvPr/>
          </p:nvSpPr>
          <p:spPr bwMode="auto">
            <a:xfrm>
              <a:off x="732" y="1216"/>
              <a:ext cx="576"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Portland</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2" name="Text Box 28"/>
            <p:cNvSpPr txBox="1">
              <a:spLocks noChangeArrowheads="1"/>
            </p:cNvSpPr>
            <p:nvPr/>
          </p:nvSpPr>
          <p:spPr bwMode="auto">
            <a:xfrm>
              <a:off x="4177" y="2750"/>
              <a:ext cx="43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Miami</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3" name="Text Box 29"/>
            <p:cNvSpPr txBox="1">
              <a:spLocks noChangeArrowheads="1"/>
            </p:cNvSpPr>
            <p:nvPr/>
          </p:nvSpPr>
          <p:spPr bwMode="auto">
            <a:xfrm>
              <a:off x="3795" y="2167"/>
              <a:ext cx="508"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Atlanta</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4" name="Text Box 30"/>
            <p:cNvSpPr txBox="1">
              <a:spLocks noChangeArrowheads="1"/>
            </p:cNvSpPr>
            <p:nvPr/>
          </p:nvSpPr>
          <p:spPr bwMode="auto">
            <a:xfrm>
              <a:off x="2627" y="1096"/>
              <a:ext cx="760"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Minneapolis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grpSp>
      <p:sp>
        <p:nvSpPr>
          <p:cNvPr id="477215" name="Oval 31"/>
          <p:cNvSpPr>
            <a:spLocks noChangeArrowheads="1"/>
          </p:cNvSpPr>
          <p:nvPr/>
        </p:nvSpPr>
        <p:spPr bwMode="auto">
          <a:xfrm>
            <a:off x="1663700" y="3086100"/>
            <a:ext cx="604838" cy="250825"/>
          </a:xfrm>
          <a:prstGeom prst="ellipse">
            <a:avLst/>
          </a:prstGeom>
          <a:noFill/>
          <a:ln w="28575">
            <a:solidFill>
              <a:srgbClr val="FF99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dirty="0">
              <a:solidFill>
                <a:srgbClr val="EAEAEA"/>
              </a:solidFill>
              <a:latin typeface="Verdana" charset="0"/>
              <a:ea typeface="ＭＳ Ｐゴシック" charset="0"/>
              <a:cs typeface="ＭＳ Ｐゴシック" charset="0"/>
            </a:endParaRPr>
          </a:p>
        </p:txBody>
      </p:sp>
      <p:pic>
        <p:nvPicPr>
          <p:cNvPr id="436233" name="Picture 5" descr="sao-logo.tif"/>
          <p:cNvPicPr>
            <a:picLocks noChangeAspect="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6234" name="Picture 10" descr="cfa-banner1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34537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77188"/>
                                        </p:tgtEl>
                                        <p:attrNameLst>
                                          <p:attrName>style.visibility</p:attrName>
                                        </p:attrNameLst>
                                      </p:cBhvr>
                                      <p:to>
                                        <p:strVal val="visible"/>
                                      </p:to>
                                    </p:set>
                                    <p:animEffect transition="in" filter="fade">
                                      <p:cBhvr>
                                        <p:cTn id="7" dur="500"/>
                                        <p:tgtEl>
                                          <p:spTgt spid="477188"/>
                                        </p:tgtEl>
                                      </p:cBhvr>
                                    </p:animEffect>
                                  </p:childTnLst>
                                </p:cTn>
                              </p:par>
                              <p:par>
                                <p:cTn id="8" presetID="10" presetClass="entr" presetSubtype="0" fill="hold" nodeType="withEffect">
                                  <p:stCondLst>
                                    <p:cond delay="0"/>
                                  </p:stCondLst>
                                  <p:childTnLst>
                                    <p:set>
                                      <p:cBhvr>
                                        <p:cTn id="9" dur="1" fill="hold">
                                          <p:stCondLst>
                                            <p:cond delay="0"/>
                                          </p:stCondLst>
                                        </p:cTn>
                                        <p:tgtEl>
                                          <p:spTgt spid="477186"/>
                                        </p:tgtEl>
                                        <p:attrNameLst>
                                          <p:attrName>style.visibility</p:attrName>
                                        </p:attrNameLst>
                                      </p:cBhvr>
                                      <p:to>
                                        <p:strVal val="visible"/>
                                      </p:to>
                                    </p:set>
                                    <p:animEffect transition="in" filter="fade">
                                      <p:cBhvr>
                                        <p:cTn id="10" dur="1000"/>
                                        <p:tgtEl>
                                          <p:spTgt spid="47718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path" presetSubtype="0" accel="50000" decel="50000" fill="hold" nodeType="clickEffect">
                                  <p:stCondLst>
                                    <p:cond delay="0"/>
                                  </p:stCondLst>
                                  <p:childTnLst>
                                    <p:animMotion origin="layout" path="M -0.03299 -0.02685 L 0.35903 0.23287 " pathEditMode="relative" rAng="0" ptsTypes="AA">
                                      <p:cBhvr>
                                        <p:cTn id="14" dur="1000" fill="hold"/>
                                        <p:tgtEl>
                                          <p:spTgt spid="477188"/>
                                        </p:tgtEl>
                                        <p:attrNameLst>
                                          <p:attrName>ppt_x</p:attrName>
                                          <p:attrName>ppt_y</p:attrName>
                                        </p:attrNameLst>
                                      </p:cBhvr>
                                      <p:rCtr x="19601" y="12986"/>
                                    </p:animMotion>
                                  </p:childTnLst>
                                </p:cTn>
                              </p:par>
                              <p:par>
                                <p:cTn id="15" presetID="6" presetClass="emph" presetSubtype="0" fill="hold" nodeType="withEffect">
                                  <p:stCondLst>
                                    <p:cond delay="0"/>
                                  </p:stCondLst>
                                  <p:childTnLst>
                                    <p:animScale>
                                      <p:cBhvr>
                                        <p:cTn id="16" dur="1000" fill="hold"/>
                                        <p:tgtEl>
                                          <p:spTgt spid="477188"/>
                                        </p:tgtEl>
                                      </p:cBhvr>
                                      <p:by x="25000" y="25000"/>
                                    </p:animScale>
                                  </p:childTnLst>
                                </p:cTn>
                              </p:par>
                              <p:par>
                                <p:cTn id="17" presetID="10" presetClass="entr" presetSubtype="0" fill="hold" nodeType="withEffect">
                                  <p:stCondLst>
                                    <p:cond delay="0"/>
                                  </p:stCondLst>
                                  <p:childTnLst>
                                    <p:set>
                                      <p:cBhvr>
                                        <p:cTn id="18" dur="1" fill="hold">
                                          <p:stCondLst>
                                            <p:cond delay="0"/>
                                          </p:stCondLst>
                                        </p:cTn>
                                        <p:tgtEl>
                                          <p:spTgt spid="477191"/>
                                        </p:tgtEl>
                                        <p:attrNameLst>
                                          <p:attrName>style.visibility</p:attrName>
                                        </p:attrNameLst>
                                      </p:cBhvr>
                                      <p:to>
                                        <p:strVal val="visible"/>
                                      </p:to>
                                    </p:set>
                                    <p:animEffect transition="in" filter="fade">
                                      <p:cBhvr>
                                        <p:cTn id="19" dur="2000"/>
                                        <p:tgtEl>
                                          <p:spTgt spid="4771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mph" presetSubtype="0" fill="hold" nodeType="clickEffect">
                                  <p:stCondLst>
                                    <p:cond delay="0"/>
                                  </p:stCondLst>
                                  <p:childTnLst>
                                    <p:animScale>
                                      <p:cBhvr>
                                        <p:cTn id="23" dur="1000" fill="hold"/>
                                        <p:tgtEl>
                                          <p:spTgt spid="477191"/>
                                        </p:tgtEl>
                                      </p:cBhvr>
                                      <p:by x="25000" y="25000"/>
                                    </p:animScale>
                                  </p:childTnLst>
                                </p:cTn>
                              </p:par>
                              <p:par>
                                <p:cTn id="24" presetID="49" presetClass="path" presetSubtype="0" accel="50000" decel="50000" fill="hold" nodeType="withEffect">
                                  <p:stCondLst>
                                    <p:cond delay="0"/>
                                  </p:stCondLst>
                                  <p:childTnLst>
                                    <p:animMotion origin="layout" path="M 0.00104 -0.06666 L 0.40712 0.05047 " pathEditMode="relative" rAng="0" ptsTypes="AA">
                                      <p:cBhvr>
                                        <p:cTn id="25" dur="1000" fill="hold"/>
                                        <p:tgtEl>
                                          <p:spTgt spid="477191"/>
                                        </p:tgtEl>
                                        <p:attrNameLst>
                                          <p:attrName>ppt_x</p:attrName>
                                          <p:attrName>ppt_y</p:attrName>
                                        </p:attrNameLst>
                                      </p:cBhvr>
                                      <p:rCtr x="20295" y="5856"/>
                                    </p:animMotion>
                                  </p:childTnLst>
                                </p:cTn>
                              </p:par>
                              <p:par>
                                <p:cTn id="26" presetID="10" presetClass="entr" presetSubtype="0" fill="hold" nodeType="withEffect">
                                  <p:stCondLst>
                                    <p:cond delay="0"/>
                                  </p:stCondLst>
                                  <p:childTnLst>
                                    <p:set>
                                      <p:cBhvr>
                                        <p:cTn id="27" dur="1" fill="hold">
                                          <p:stCondLst>
                                            <p:cond delay="0"/>
                                          </p:stCondLst>
                                        </p:cTn>
                                        <p:tgtEl>
                                          <p:spTgt spid="477192"/>
                                        </p:tgtEl>
                                        <p:attrNameLst>
                                          <p:attrName>style.visibility</p:attrName>
                                        </p:attrNameLst>
                                      </p:cBhvr>
                                      <p:to>
                                        <p:strVal val="visible"/>
                                      </p:to>
                                    </p:set>
                                    <p:animEffect transition="in" filter="fade">
                                      <p:cBhvr>
                                        <p:cTn id="28" dur="2000"/>
                                        <p:tgtEl>
                                          <p:spTgt spid="4771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9" presetClass="path" presetSubtype="0" accel="50000" decel="50000" fill="hold" nodeType="clickEffect">
                                  <p:stCondLst>
                                    <p:cond delay="0"/>
                                  </p:stCondLst>
                                  <p:childTnLst>
                                    <p:animMotion origin="layout" path="M 0.00417 -0.05833 L 0.40087 -0.15532 " pathEditMode="relative" rAng="0" ptsTypes="AA">
                                      <p:cBhvr>
                                        <p:cTn id="32" dur="1000" fill="hold"/>
                                        <p:tgtEl>
                                          <p:spTgt spid="477192"/>
                                        </p:tgtEl>
                                        <p:attrNameLst>
                                          <p:attrName>ppt_x</p:attrName>
                                          <p:attrName>ppt_y</p:attrName>
                                        </p:attrNameLst>
                                      </p:cBhvr>
                                      <p:rCtr x="19826" y="-4861"/>
                                    </p:animMotion>
                                  </p:childTnLst>
                                </p:cTn>
                              </p:par>
                              <p:par>
                                <p:cTn id="33" presetID="6" presetClass="emph" presetSubtype="0" fill="hold" nodeType="withEffect">
                                  <p:stCondLst>
                                    <p:cond delay="0"/>
                                  </p:stCondLst>
                                  <p:childTnLst>
                                    <p:animScale>
                                      <p:cBhvr>
                                        <p:cTn id="34" dur="1000" fill="hold"/>
                                        <p:tgtEl>
                                          <p:spTgt spid="477192"/>
                                        </p:tgtEl>
                                      </p:cBhvr>
                                      <p:by x="25000" y="25000"/>
                                    </p:animScale>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7215"/>
                                        </p:tgtEl>
                                        <p:attrNameLst>
                                          <p:attrName>style.visibility</p:attrName>
                                        </p:attrNameLst>
                                      </p:cBhvr>
                                      <p:to>
                                        <p:strVal val="visible"/>
                                      </p:to>
                                    </p:set>
                                    <p:animEffect transition="in" filter="fade">
                                      <p:cBhvr>
                                        <p:cTn id="42" dur="1000"/>
                                        <p:tgtEl>
                                          <p:spTgt spid="477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2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3810" name="Picture 2"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3" y="1338263"/>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1" name="Picture 3" descr="LA2_NO2_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350963"/>
            <a:ext cx="6856413"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1" name="Text Box 4"/>
          <p:cNvSpPr txBox="1">
            <a:spLocks noChangeArrowheads="1"/>
          </p:cNvSpPr>
          <p:nvPr/>
        </p:nvSpPr>
        <p:spPr bwMode="auto">
          <a:xfrm>
            <a:off x="315913" y="4922838"/>
            <a:ext cx="30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buFontTx/>
              <a:buChar char="•"/>
            </a:pPr>
            <a:endParaRPr lang="en-US" sz="1800" b="0" dirty="0">
              <a:solidFill>
                <a:srgbClr val="EAEAEA"/>
              </a:solidFill>
              <a:latin typeface="Verdana" charset="0"/>
            </a:endParaRPr>
          </a:p>
          <a:p>
            <a:pPr defTabSz="914400" fontAlgn="base">
              <a:spcBef>
                <a:spcPct val="0"/>
              </a:spcBef>
              <a:spcAft>
                <a:spcPct val="0"/>
              </a:spcAft>
              <a:buFontTx/>
              <a:buChar char="•"/>
            </a:pPr>
            <a:endParaRPr lang="en-US" sz="1800" b="0" dirty="0">
              <a:solidFill>
                <a:srgbClr val="EAEAEA"/>
              </a:solidFill>
              <a:latin typeface="Verdana" charset="0"/>
            </a:endParaRPr>
          </a:p>
        </p:txBody>
      </p:sp>
      <p:pic>
        <p:nvPicPr>
          <p:cNvPr id="503813" name="Picture 5"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1355725"/>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3"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7254"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5" name="Text Box 6"/>
          <p:cNvSpPr txBox="1">
            <a:spLocks noChangeArrowheads="1"/>
          </p:cNvSpPr>
          <p:nvPr/>
        </p:nvSpPr>
        <p:spPr bwMode="auto">
          <a:xfrm>
            <a:off x="0" y="3286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fontAlgn="base">
              <a:spcBef>
                <a:spcPct val="0"/>
              </a:spcBef>
              <a:spcAft>
                <a:spcPct val="0"/>
              </a:spcAft>
            </a:pPr>
            <a:r>
              <a:rPr lang="en-US" sz="3200" b="0" dirty="0">
                <a:solidFill>
                  <a:srgbClr val="FFFF00"/>
                </a:solidFill>
                <a:cs typeface="Arial" charset="0"/>
              </a:rPr>
              <a:t>NO</a:t>
            </a:r>
            <a:r>
              <a:rPr lang="en-US" sz="3200" b="0" baseline="-25000" dirty="0">
                <a:solidFill>
                  <a:srgbClr val="FFFF00"/>
                </a:solidFill>
                <a:cs typeface="Arial" charset="0"/>
              </a:rPr>
              <a:t>2</a:t>
            </a:r>
            <a:r>
              <a:rPr lang="en-US" sz="3200" b="0" dirty="0">
                <a:solidFill>
                  <a:srgbClr val="FFFF00"/>
                </a:solidFill>
                <a:cs typeface="Arial" charset="0"/>
              </a:rPr>
              <a:t> - Los Angeles</a:t>
            </a:r>
          </a:p>
        </p:txBody>
      </p:sp>
    </p:spTree>
    <p:extLst>
      <p:ext uri="{BB962C8B-B14F-4D97-AF65-F5344CB8AC3E}">
        <p14:creationId xmlns:p14="http://schemas.microsoft.com/office/powerpoint/2010/main" val="3383544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03810"/>
                                        </p:tgtEl>
                                        <p:attrNameLst>
                                          <p:attrName>style.visibility</p:attrName>
                                        </p:attrNameLst>
                                      </p:cBhvr>
                                      <p:to>
                                        <p:strVal val="visible"/>
                                      </p:to>
                                    </p:set>
                                    <p:animEffect transition="in" filter="fade">
                                      <p:cBhvr>
                                        <p:cTn id="7" dur="500"/>
                                        <p:tgtEl>
                                          <p:spTgt spid="5038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03811"/>
                                        </p:tgtEl>
                                        <p:attrNameLst>
                                          <p:attrName>style.visibility</p:attrName>
                                        </p:attrNameLst>
                                      </p:cBhvr>
                                      <p:to>
                                        <p:strVal val="visible"/>
                                      </p:to>
                                    </p:set>
                                    <p:animEffect transition="in" filter="circle(in)">
                                      <p:cBhvr>
                                        <p:cTn id="12" dur="1000"/>
                                        <p:tgtEl>
                                          <p:spTgt spid="5038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03813"/>
                                        </p:tgtEl>
                                        <p:attrNameLst>
                                          <p:attrName>style.visibility</p:attrName>
                                        </p:attrNameLst>
                                      </p:cBhvr>
                                      <p:to>
                                        <p:strVal val="visible"/>
                                      </p:to>
                                    </p:set>
                                    <p:animEffect transition="in" filter="fade">
                                      <p:cBhvr>
                                        <p:cTn id="17" dur="1000"/>
                                        <p:tgtEl>
                                          <p:spTgt spid="503813"/>
                                        </p:tgtEl>
                                      </p:cBhvr>
                                    </p:animEffect>
                                  </p:childTnLst>
                                </p:cTn>
                              </p:par>
                            </p:childTnLst>
                          </p:cTn>
                        </p:par>
                        <p:par>
                          <p:cTn id="18" fill="hold" nodeType="afterGroup">
                            <p:stCondLst>
                              <p:cond delay="1000"/>
                            </p:stCondLst>
                            <p:childTnLst>
                              <p:par>
                                <p:cTn id="19" presetID="9" presetClass="emph" presetSubtype="0" nodeType="afterEffect">
                                  <p:stCondLst>
                                    <p:cond delay="0"/>
                                  </p:stCondLst>
                                  <p:childTnLst>
                                    <p:set>
                                      <p:cBhvr rctx="PPT">
                                        <p:cTn id="20" dur="indefinite"/>
                                        <p:tgtEl>
                                          <p:spTgt spid="503813"/>
                                        </p:tgtEl>
                                        <p:attrNameLst>
                                          <p:attrName>style.opacity</p:attrName>
                                        </p:attrNameLst>
                                      </p:cBhvr>
                                      <p:to>
                                        <p:strVal val="0.5"/>
                                      </p:to>
                                    </p:set>
                                    <p:animEffect filter="image" prLst="opacity: 0.5">
                                      <p:cBhvr rctx="IE">
                                        <p:cTn id="21" dur="indefinite"/>
                                        <p:tgtEl>
                                          <p:spTgt spid="503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Los Angeles coverage</a:t>
            </a:r>
            <a:endParaRPr lang="en-US" sz="3200" dirty="0">
              <a:solidFill>
                <a:schemeClr val="bg1">
                  <a:lumMod val="85000"/>
                </a:schemeClr>
              </a:solidFill>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17</a:t>
            </a:fld>
            <a:endParaRPr lang="en-US" dirty="0">
              <a:solidFill>
                <a:prstClr val="black">
                  <a:tint val="75000"/>
                </a:prstClr>
              </a:solidFill>
              <a:latin typeface="Calibri"/>
            </a:endParaRPr>
          </a:p>
        </p:txBody>
      </p:sp>
      <p:pic>
        <p:nvPicPr>
          <p:cNvPr id="3" name="Picture 2"/>
          <p:cNvPicPr>
            <a:picLocks noChangeAspect="1"/>
          </p:cNvPicPr>
          <p:nvPr/>
        </p:nvPicPr>
        <p:blipFill>
          <a:blip r:embed="rId3"/>
          <a:stretch>
            <a:fillRect/>
          </a:stretch>
        </p:blipFill>
        <p:spPr>
          <a:xfrm>
            <a:off x="0" y="973938"/>
            <a:ext cx="9144000" cy="6101201"/>
          </a:xfrm>
          <a:prstGeom prst="rect">
            <a:avLst/>
          </a:prstGeom>
        </p:spPr>
      </p:pic>
      <p:sp>
        <p:nvSpPr>
          <p:cNvPr id="11" name="TextBox 10"/>
          <p:cNvSpPr txBox="1"/>
          <p:nvPr/>
        </p:nvSpPr>
        <p:spPr>
          <a:xfrm rot="18960000">
            <a:off x="2015643" y="3555218"/>
            <a:ext cx="5885846" cy="1323439"/>
          </a:xfrm>
          <a:prstGeom prst="rect">
            <a:avLst/>
          </a:prstGeom>
          <a:noFill/>
        </p:spPr>
        <p:txBody>
          <a:bodyPr wrap="none" rtlCol="0">
            <a:spAutoFit/>
          </a:bodyPr>
          <a:lstStyle/>
          <a:p>
            <a:r>
              <a:rPr lang="en-US" sz="8000" b="1" dirty="0" smtClean="0">
                <a:solidFill>
                  <a:srgbClr val="FFFF00"/>
                </a:solidFill>
                <a:latin typeface="Arial"/>
                <a:cs typeface="Arial"/>
              </a:rPr>
              <a:t>Every hour!</a:t>
            </a:r>
            <a:endParaRPr lang="en-US" sz="8000" b="1" dirty="0">
              <a:solidFill>
                <a:srgbClr val="FFFF00"/>
              </a:solidFill>
              <a:latin typeface="Arial"/>
              <a:cs typeface="Arial"/>
            </a:endParaRPr>
          </a:p>
        </p:txBody>
      </p:sp>
      <p:sp>
        <p:nvSpPr>
          <p:cNvPr id="6" name="Date Placeholder 5"/>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1508191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pic>
        <p:nvPicPr>
          <p:cNvPr id="6" name="Content Placeholder 11" descr="GE_geotaso_no2_scd_20140802AM.jpg"/>
          <p:cNvPicPr>
            <a:picLocks noChangeAspect="1"/>
          </p:cNvPicPr>
          <p:nvPr/>
        </p:nvPicPr>
        <p:blipFill>
          <a:blip r:embed="rId3">
            <a:extLst>
              <a:ext uri="{28A0092B-C50C-407E-A947-70E740481C1C}">
                <a14:useLocalDpi xmlns:a14="http://schemas.microsoft.com/office/drawing/2010/main" val="0"/>
              </a:ext>
            </a:extLst>
          </a:blip>
          <a:srcRect t="536" b="536"/>
          <a:stretch>
            <a:fillRect/>
          </a:stretch>
        </p:blipFill>
        <p:spPr>
          <a:xfrm>
            <a:off x="1052657" y="1563469"/>
            <a:ext cx="6584137" cy="4572000"/>
          </a:xfrm>
          <a:prstGeom prst="rect">
            <a:avLst/>
          </a:prstGeom>
        </p:spPr>
      </p:pic>
      <p:sp>
        <p:nvSpPr>
          <p:cNvPr id="7" name="Rectangle 6"/>
          <p:cNvSpPr/>
          <p:nvPr/>
        </p:nvSpPr>
        <p:spPr>
          <a:xfrm>
            <a:off x="692728" y="1062290"/>
            <a:ext cx="7432514" cy="461665"/>
          </a:xfrm>
          <a:prstGeom prst="rect">
            <a:avLst/>
          </a:prstGeom>
        </p:spPr>
        <p:txBody>
          <a:bodyPr wrap="square">
            <a:spAutoFit/>
          </a:bodyPr>
          <a:lstStyle/>
          <a:p>
            <a:r>
              <a:rPr lang="en-US" altLang="ja-JP" sz="2400" b="1" dirty="0"/>
              <a:t>GeoTASO NO</a:t>
            </a:r>
            <a:r>
              <a:rPr lang="en-US" altLang="ja-JP" sz="2400" b="1" baseline="-25000" dirty="0"/>
              <a:t>2</a:t>
            </a:r>
            <a:r>
              <a:rPr lang="en-US" altLang="ja-JP" sz="2400" b="1" dirty="0"/>
              <a:t> Slant Column, 02 August </a:t>
            </a:r>
            <a:r>
              <a:rPr lang="en-US" altLang="ja-JP" sz="2400" b="1" dirty="0" smtClean="0"/>
              <a:t>2014 </a:t>
            </a:r>
            <a:r>
              <a:rPr lang="en-US" altLang="ja-JP" sz="2400" b="1" dirty="0" smtClean="0">
                <a:solidFill>
                  <a:srgbClr val="008000"/>
                </a:solidFill>
              </a:rPr>
              <a:t>Morning</a:t>
            </a:r>
            <a:endParaRPr lang="ja-JP" altLang="en-US" sz="2400" b="1" dirty="0">
              <a:solidFill>
                <a:srgbClr val="008000"/>
              </a:solidFill>
            </a:endParaRPr>
          </a:p>
        </p:txBody>
      </p:sp>
      <p:pic>
        <p:nvPicPr>
          <p:cNvPr id="8" name="Picture 7" descr="no2_legend-0.5to2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t>Preliminary data,</a:t>
            </a:r>
          </a:p>
          <a:p>
            <a:r>
              <a:rPr kumimoji="1" lang="en-US" altLang="ja-JP" sz="2000" b="1" dirty="0" smtClean="0"/>
              <a:t>C. Nowlan, SAO</a:t>
            </a:r>
            <a:endParaRPr kumimoji="1" lang="ja-JP" altLang="en-US" sz="2000" b="1" dirty="0"/>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t>Co-added to approx. </a:t>
            </a:r>
            <a:br>
              <a:rPr kumimoji="1" lang="en-US" altLang="ja-JP" dirty="0" smtClean="0"/>
            </a:br>
            <a:r>
              <a:rPr kumimoji="1" lang="en-US" altLang="ja-JP" dirty="0" smtClean="0"/>
              <a:t>500m x 450m</a:t>
            </a:r>
            <a:endParaRPr kumimoji="1" lang="ja-JP" altLang="en-US" dirty="0"/>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rgbClr val="008000"/>
                </a:solidFill>
              </a:rPr>
              <a:t>Morning</a:t>
            </a:r>
            <a:r>
              <a:rPr kumimoji="1" lang="en-US" altLang="ja-JP" sz="2800" b="1" dirty="0" smtClean="0"/>
              <a:t> vs. Afternoon</a:t>
            </a:r>
            <a:endParaRPr kumimoji="1" lang="ja-JP" altLang="en-US" sz="2800" b="1" dirty="0"/>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991214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sp>
        <p:nvSpPr>
          <p:cNvPr id="7" name="Rectangle 6"/>
          <p:cNvSpPr/>
          <p:nvPr/>
        </p:nvSpPr>
        <p:spPr>
          <a:xfrm>
            <a:off x="692728" y="1062290"/>
            <a:ext cx="7432514" cy="461665"/>
          </a:xfrm>
          <a:prstGeom prst="rect">
            <a:avLst/>
          </a:prstGeom>
        </p:spPr>
        <p:txBody>
          <a:bodyPr wrap="square">
            <a:spAutoFit/>
          </a:bodyPr>
          <a:lstStyle/>
          <a:p>
            <a:r>
              <a:rPr lang="en-US" altLang="ja-JP" sz="2400" b="1" dirty="0"/>
              <a:t>GeoTASO NO</a:t>
            </a:r>
            <a:r>
              <a:rPr lang="en-US" altLang="ja-JP" sz="2400" b="1" baseline="-25000" dirty="0"/>
              <a:t>2</a:t>
            </a:r>
            <a:r>
              <a:rPr lang="en-US" altLang="ja-JP" sz="2400" b="1" dirty="0"/>
              <a:t> Slant Column, 02 August </a:t>
            </a:r>
            <a:r>
              <a:rPr lang="en-US" altLang="ja-JP" sz="2400" b="1" dirty="0" smtClean="0"/>
              <a:t>2014 </a:t>
            </a:r>
            <a:r>
              <a:rPr lang="en-US" altLang="ja-JP" sz="2400" b="1" dirty="0" smtClean="0">
                <a:solidFill>
                  <a:srgbClr val="008000"/>
                </a:solidFill>
              </a:rPr>
              <a:t>Afternoon</a:t>
            </a:r>
            <a:endParaRPr lang="ja-JP" altLang="en-US" sz="2400" b="1" dirty="0">
              <a:solidFill>
                <a:srgbClr val="008000"/>
              </a:solidFill>
            </a:endParaRPr>
          </a:p>
        </p:txBody>
      </p:sp>
      <p:pic>
        <p:nvPicPr>
          <p:cNvPr id="8" name="Picture 7" descr="no2_legend-0.5to2e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t>Preliminary data,</a:t>
            </a:r>
          </a:p>
          <a:p>
            <a:r>
              <a:rPr kumimoji="1" lang="en-US" altLang="ja-JP" sz="2000" b="1" dirty="0" smtClean="0"/>
              <a:t>C. Nowlan, SAO</a:t>
            </a:r>
            <a:endParaRPr kumimoji="1" lang="ja-JP" altLang="en-US" sz="2000" b="1" dirty="0"/>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t>Co-added to approx. </a:t>
            </a:r>
            <a:br>
              <a:rPr kumimoji="1" lang="en-US" altLang="ja-JP" dirty="0" smtClean="0"/>
            </a:br>
            <a:r>
              <a:rPr kumimoji="1" lang="en-US" altLang="ja-JP" dirty="0" smtClean="0"/>
              <a:t>500m x 450m</a:t>
            </a:r>
            <a:endParaRPr kumimoji="1" lang="ja-JP" altLang="en-US" dirty="0"/>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chemeClr val="tx1">
                    <a:lumMod val="95000"/>
                    <a:lumOff val="5000"/>
                  </a:schemeClr>
                </a:solidFill>
              </a:rPr>
              <a:t>Morning v</a:t>
            </a:r>
            <a:r>
              <a:rPr kumimoji="1" lang="en-US" altLang="ja-JP" sz="2800" b="1" dirty="0" smtClean="0"/>
              <a:t>s. </a:t>
            </a:r>
            <a:r>
              <a:rPr kumimoji="1" lang="en-US" altLang="ja-JP" sz="2800" b="1" dirty="0" smtClean="0">
                <a:solidFill>
                  <a:srgbClr val="008000"/>
                </a:solidFill>
              </a:rPr>
              <a:t>Afternoon</a:t>
            </a:r>
            <a:endParaRPr kumimoji="1" lang="ja-JP" altLang="en-US" sz="2800" b="1" dirty="0">
              <a:solidFill>
                <a:srgbClr val="008000"/>
              </a:solidFill>
            </a:endParaRPr>
          </a:p>
        </p:txBody>
      </p:sp>
      <p:pic>
        <p:nvPicPr>
          <p:cNvPr id="12" name="Content Placeholder 10" descr="GE_geotaso_no2_scd_20140802PM.jpg"/>
          <p:cNvPicPr>
            <a:picLocks noChangeAspect="1"/>
          </p:cNvPicPr>
          <p:nvPr/>
        </p:nvPicPr>
        <p:blipFill>
          <a:blip r:embed="rId4">
            <a:extLst>
              <a:ext uri="{28A0092B-C50C-407E-A947-70E740481C1C}">
                <a14:useLocalDpi xmlns:a14="http://schemas.microsoft.com/office/drawing/2010/main" val="0"/>
              </a:ext>
            </a:extLst>
          </a:blip>
          <a:srcRect t="536" b="536"/>
          <a:stretch>
            <a:fillRect/>
          </a:stretch>
        </p:blipFill>
        <p:spPr>
          <a:xfrm>
            <a:off x="1052660" y="1563469"/>
            <a:ext cx="6584137" cy="4572000"/>
          </a:xfrm>
          <a:prstGeom prst="rect">
            <a:avLst/>
          </a:prstGeom>
        </p:spPr>
      </p:pic>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218584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TEMPO s</a:t>
            </a:r>
            <a:r>
              <a:rPr lang="en-US" sz="4400" dirty="0" smtClean="0">
                <a:solidFill>
                  <a:schemeClr val="bg1">
                    <a:lumMod val="85000"/>
                  </a:schemeClr>
                </a:solidFill>
              </a:rPr>
              <a:t>ummary</a:t>
            </a:r>
            <a:endParaRPr lang="en-US" sz="4400" dirty="0">
              <a:solidFill>
                <a:schemeClr val="bg1">
                  <a:lumMod val="85000"/>
                </a:schemeClr>
              </a:solidFill>
            </a:endParaRPr>
          </a:p>
        </p:txBody>
      </p:sp>
      <p:sp>
        <p:nvSpPr>
          <p:cNvPr id="5" name="TextBox 4"/>
          <p:cNvSpPr txBox="1"/>
          <p:nvPr/>
        </p:nvSpPr>
        <p:spPr>
          <a:xfrm>
            <a:off x="130251" y="1162449"/>
            <a:ext cx="8840759" cy="5601420"/>
          </a:xfrm>
          <a:prstGeom prst="rect">
            <a:avLst/>
          </a:prstGeom>
          <a:noFill/>
        </p:spPr>
        <p:txBody>
          <a:bodyPr wrap="square" lIns="91326" tIns="45664" rIns="91326" bIns="45664" rtlCol="0">
            <a:spAutoFit/>
          </a:bodyPr>
          <a:lstStyle/>
          <a:p>
            <a:pPr marL="285404" indent="-285404" defTabSz="456633">
              <a:spcBef>
                <a:spcPts val="1200"/>
              </a:spcBef>
              <a:buFont typeface="Arial"/>
              <a:buChar char="•"/>
            </a:pPr>
            <a:r>
              <a:rPr lang="en-US" sz="2200" b="1" dirty="0" smtClean="0">
                <a:solidFill>
                  <a:srgbClr val="000090"/>
                </a:solidFill>
                <a:latin typeface="Arial"/>
                <a:ea typeface="ＭＳ Ｐゴシック" charset="0"/>
                <a:cs typeface="Arial"/>
              </a:rPr>
              <a:t>Currently on-schedule and on-budget</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System </a:t>
            </a:r>
            <a:r>
              <a:rPr lang="en-US" b="1" dirty="0">
                <a:solidFill>
                  <a:srgbClr val="000090"/>
                </a:solidFill>
                <a:latin typeface="Arial"/>
                <a:ea typeface="ＭＳ Ｐゴシック" charset="0"/>
                <a:cs typeface="Arial"/>
              </a:rPr>
              <a:t>Requirements Review and Mission Definition Review in November 2013</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KDP</a:t>
            </a:r>
            <a:r>
              <a:rPr lang="en-US" b="1" dirty="0">
                <a:solidFill>
                  <a:srgbClr val="000090"/>
                </a:solidFill>
                <a:latin typeface="Arial"/>
                <a:ea typeface="ＭＳ Ｐゴシック" charset="0"/>
                <a:cs typeface="Arial"/>
              </a:rPr>
              <a:t>-B April </a:t>
            </a:r>
            <a:r>
              <a:rPr lang="en-US" b="1" dirty="0" smtClean="0">
                <a:solidFill>
                  <a:srgbClr val="000090"/>
                </a:solidFill>
                <a:latin typeface="Arial"/>
                <a:ea typeface="ＭＳ Ｐゴシック" charset="0"/>
                <a:cs typeface="Arial"/>
              </a:rPr>
              <a:t>2014</a:t>
            </a:r>
          </a:p>
          <a:p>
            <a:pPr marL="742037" lvl="1" indent="-285404" defTabSz="456633">
              <a:spcBef>
                <a:spcPts val="400"/>
              </a:spcBef>
              <a:buFont typeface="Arial"/>
              <a:buChar char="•"/>
            </a:pPr>
            <a:r>
              <a:rPr lang="en-US" b="1" dirty="0">
                <a:solidFill>
                  <a:srgbClr val="000090"/>
                </a:solidFill>
                <a:latin typeface="Arial"/>
                <a:cs typeface="Arial"/>
              </a:rPr>
              <a:t>Most technical issues solved at the preliminary design level, following technical interchange meeting at Ball, April 2014</a:t>
            </a:r>
            <a:endParaRPr lang="en-US" b="1" dirty="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PDR on July 31, 2014</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Now in Phase </a:t>
            </a:r>
            <a:r>
              <a:rPr lang="en-US" b="1" dirty="0" smtClean="0">
                <a:solidFill>
                  <a:srgbClr val="000090"/>
                </a:solidFill>
                <a:latin typeface="Arial"/>
                <a:ea typeface="ＭＳ Ｐゴシック" charset="0"/>
                <a:cs typeface="Arial"/>
              </a:rPr>
              <a:t>C (implementation): </a:t>
            </a:r>
            <a:r>
              <a:rPr lang="en-US" b="1" dirty="0" smtClean="0">
                <a:solidFill>
                  <a:srgbClr val="000090"/>
                </a:solidFill>
                <a:latin typeface="Arial"/>
                <a:ea typeface="ＭＳ Ｐゴシック" charset="0"/>
                <a:cs typeface="Arial"/>
              </a:rPr>
              <a:t>KDP-C April 10, 2015</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Instrument CDR June 2015</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Ground Systems CDR May 2016</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Test Readiness Review August 2016</a:t>
            </a:r>
            <a:endParaRPr lang="en-US"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200" b="1" dirty="0" smtClean="0">
                <a:solidFill>
                  <a:srgbClr val="000090"/>
                </a:solidFill>
                <a:latin typeface="Arial"/>
                <a:ea typeface="ＭＳ Ｐゴシック" charset="0"/>
                <a:cs typeface="Arial"/>
              </a:rPr>
              <a:t>Select satellite </a:t>
            </a:r>
            <a:r>
              <a:rPr lang="en-US" sz="2200" b="1" dirty="0">
                <a:solidFill>
                  <a:srgbClr val="000090"/>
                </a:solidFill>
                <a:latin typeface="Arial"/>
                <a:ea typeface="ＭＳ Ｐゴシック" charset="0"/>
                <a:cs typeface="Arial"/>
              </a:rPr>
              <a:t>host </a:t>
            </a:r>
            <a:r>
              <a:rPr lang="en-US" sz="2200" b="1" dirty="0" smtClean="0">
                <a:solidFill>
                  <a:srgbClr val="000090"/>
                </a:solidFill>
                <a:latin typeface="Arial"/>
                <a:ea typeface="ＭＳ Ｐゴシック" charset="0"/>
                <a:cs typeface="Arial"/>
              </a:rPr>
              <a:t>2017+</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TEMPO operating longitude and launch date are not known until after host selection</a:t>
            </a:r>
            <a:endParaRPr lang="en-US"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200" b="1" dirty="0">
                <a:solidFill>
                  <a:srgbClr val="000090"/>
                </a:solidFill>
                <a:latin typeface="Arial"/>
                <a:ea typeface="ＭＳ Ｐゴシック" charset="0"/>
                <a:cs typeface="Arial"/>
              </a:rPr>
              <a:t>Instrument </a:t>
            </a:r>
            <a:r>
              <a:rPr lang="en-US" sz="2200" b="1" dirty="0" smtClean="0">
                <a:solidFill>
                  <a:srgbClr val="000090"/>
                </a:solidFill>
                <a:latin typeface="Arial"/>
                <a:ea typeface="ＭＳ Ｐゴシック" charset="0"/>
                <a:cs typeface="Arial"/>
              </a:rPr>
              <a:t>delivery 08/2017 for launch </a:t>
            </a:r>
            <a:r>
              <a:rPr lang="en-US" sz="2200" b="1" dirty="0">
                <a:solidFill>
                  <a:srgbClr val="000090"/>
                </a:solidFill>
                <a:latin typeface="Arial"/>
                <a:ea typeface="ＭＳ Ｐゴシック" charset="0"/>
                <a:cs typeface="Arial"/>
              </a:rPr>
              <a:t>11/</a:t>
            </a:r>
            <a:r>
              <a:rPr lang="en-US" sz="2200" b="1" dirty="0" smtClean="0">
                <a:solidFill>
                  <a:srgbClr val="000090"/>
                </a:solidFill>
                <a:latin typeface="Arial"/>
                <a:ea typeface="ＭＳ Ｐゴシック" charset="0"/>
                <a:cs typeface="Arial"/>
              </a:rPr>
              <a:t>2018 or later, most likely in 2020 or 2021</a:t>
            </a:r>
            <a:endParaRPr lang="en-US" sz="2200" b="1" dirty="0">
              <a:solidFill>
                <a:srgbClr val="000090"/>
              </a:solidFill>
              <a:latin typeface="Arial"/>
              <a:ea typeface="ＭＳ Ｐゴシック" charset="0"/>
              <a:cs typeface="Arial"/>
            </a:endParaRP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595653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333" y="13818"/>
            <a:ext cx="6885432" cy="960120"/>
          </a:xfrm>
        </p:spPr>
        <p:txBody>
          <a:bodyPr anchor="ctr"/>
          <a:lstStyle/>
          <a:p>
            <a:r>
              <a:rPr lang="en-US" sz="3600" dirty="0" smtClean="0">
                <a:solidFill>
                  <a:schemeClr val="bg1">
                    <a:lumMod val="85000"/>
                  </a:schemeClr>
                </a:solidFill>
              </a:rPr>
              <a:t>Global pollution</a:t>
            </a:r>
            <a:br>
              <a:rPr lang="en-US" sz="3600" dirty="0" smtClean="0">
                <a:solidFill>
                  <a:schemeClr val="bg1">
                    <a:lumMod val="85000"/>
                  </a:schemeClr>
                </a:solidFill>
              </a:rPr>
            </a:br>
            <a:r>
              <a:rPr lang="en-US" sz="3600" dirty="0" smtClean="0">
                <a:solidFill>
                  <a:schemeClr val="bg1">
                    <a:lumMod val="85000"/>
                  </a:schemeClr>
                </a:solidFill>
              </a:rPr>
              <a:t>monitoring constellation</a:t>
            </a:r>
            <a:endParaRPr lang="en-US" sz="3600" dirty="0">
              <a:solidFill>
                <a:schemeClr val="bg1">
                  <a:lumMod val="85000"/>
                </a:schemeClr>
              </a:solidFill>
            </a:endParaRPr>
          </a:p>
        </p:txBody>
      </p:sp>
      <p:grpSp>
        <p:nvGrpSpPr>
          <p:cNvPr id="30" name="Group 2"/>
          <p:cNvGrpSpPr>
            <a:grpSpLocks/>
          </p:cNvGrpSpPr>
          <p:nvPr/>
        </p:nvGrpSpPr>
        <p:grpSpPr bwMode="auto">
          <a:xfrm>
            <a:off x="212725" y="1026166"/>
            <a:ext cx="8688388" cy="4979987"/>
            <a:chOff x="213358" y="886968"/>
            <a:chExt cx="8687329" cy="4980432"/>
          </a:xfrm>
        </p:grpSpPr>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l="7175" t="9802" r="7201" b="4393"/>
            <a:stretch>
              <a:fillRect/>
            </a:stretch>
          </p:blipFill>
          <p:spPr bwMode="auto">
            <a:xfrm>
              <a:off x="213358" y="909192"/>
              <a:ext cx="8687329" cy="488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4384799" y="886968"/>
              <a:ext cx="1098416" cy="63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sp>
          <p:nvSpPr>
            <p:cNvPr id="33" name="Rectangle 32"/>
            <p:cNvSpPr/>
            <p:nvPr/>
          </p:nvSpPr>
          <p:spPr>
            <a:xfrm>
              <a:off x="749868" y="4419471"/>
              <a:ext cx="2095245" cy="646171"/>
            </a:xfrm>
            <a:prstGeom prst="rect">
              <a:avLst/>
            </a:prstGeom>
          </p:spPr>
          <p:txBody>
            <a:bodyPr lIns="91326" tIns="45664" rIns="91326" bIns="45664">
              <a:spAutoFit/>
            </a:bodyPr>
            <a:lstStyle/>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Sentinel-5P</a:t>
              </a:r>
            </a:p>
            <a:p>
              <a:pPr algn="ctr" defTabSz="456633">
                <a:defRPr/>
              </a:pPr>
              <a:r>
                <a:rPr lang="en-US" b="1" i="1" dirty="0" smtClean="0">
                  <a:solidFill>
                    <a:srgbClr val="FF3300"/>
                  </a:solidFill>
                  <a:effectLst>
                    <a:outerShdw blurRad="38100" dist="38100" dir="2700000" algn="tl">
                      <a:srgbClr val="000000"/>
                    </a:outerShdw>
                  </a:effectLst>
                  <a:latin typeface="Verdana"/>
                  <a:ea typeface="ＭＳ Ｐゴシック" charset="0"/>
                  <a:cs typeface="Verdana"/>
                </a:rPr>
                <a:t>(once </a:t>
              </a:r>
              <a:r>
                <a:rPr lang="en-US" b="1" i="1" dirty="0">
                  <a:solidFill>
                    <a:srgbClr val="FF3300"/>
                  </a:solidFill>
                  <a:effectLst>
                    <a:outerShdw blurRad="38100" dist="38100" dir="2700000" algn="tl">
                      <a:srgbClr val="000000"/>
                    </a:outerShdw>
                  </a:effectLst>
                  <a:latin typeface="Verdana"/>
                  <a:ea typeface="ＭＳ Ｐゴシック" charset="0"/>
                  <a:cs typeface="Verdana"/>
                </a:rPr>
                <a:t>per day)</a:t>
              </a:r>
              <a:endParaRPr lang="en-US" dirty="0">
                <a:solidFill>
                  <a:prstClr val="black"/>
                </a:solidFill>
                <a:latin typeface="Verdana"/>
                <a:ea typeface="ＭＳ Ｐゴシック" charset="0"/>
                <a:cs typeface="Verdana"/>
              </a:endParaRPr>
            </a:p>
          </p:txBody>
        </p:sp>
        <p:sp>
          <p:nvSpPr>
            <p:cNvPr id="34" name="직사각형 10"/>
            <p:cNvSpPr/>
            <p:nvPr/>
          </p:nvSpPr>
          <p:spPr bwMode="auto">
            <a:xfrm>
              <a:off x="1786379" y="1142578"/>
              <a:ext cx="1925402" cy="1590817"/>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b="1" i="1">
                <a:solidFill>
                  <a:srgbClr val="FF3300"/>
                </a:solidFill>
                <a:effectLst>
                  <a:outerShdw blurRad="38100" dist="38100" dir="2700000" algn="tl">
                    <a:srgbClr val="000000"/>
                  </a:outerShdw>
                </a:effectLst>
                <a:latin typeface="맑은 고딕" charset="0"/>
                <a:ea typeface="ＭＳ Ｐゴシック" charset="0"/>
                <a:cs typeface="맑은 고딕" charset="0"/>
              </a:endParaRPr>
            </a:p>
          </p:txBody>
        </p:sp>
        <p:sp>
          <p:nvSpPr>
            <p:cNvPr id="35" name="직사각형 11"/>
            <p:cNvSpPr/>
            <p:nvPr/>
          </p:nvSpPr>
          <p:spPr bwMode="auto">
            <a:xfrm>
              <a:off x="4303847" y="1023505"/>
              <a:ext cx="1679370" cy="123201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6" name="직사각형 5"/>
            <p:cNvSpPr/>
            <p:nvPr/>
          </p:nvSpPr>
          <p:spPr bwMode="auto">
            <a:xfrm>
              <a:off x="6314964" y="1599819"/>
              <a:ext cx="1600005" cy="2057584"/>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7" name="Rectangle 36"/>
            <p:cNvSpPr/>
            <p:nvPr/>
          </p:nvSpPr>
          <p:spPr>
            <a:xfrm>
              <a:off x="2029237" y="1547014"/>
              <a:ext cx="1312703"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TEMPO</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8" name="Rectangle 37"/>
            <p:cNvSpPr/>
            <p:nvPr/>
          </p:nvSpPr>
          <p:spPr>
            <a:xfrm>
              <a:off x="4365752" y="1260653"/>
              <a:ext cx="1574608"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Sentinel-4</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9" name="Rectangle 38"/>
            <p:cNvSpPr/>
            <p:nvPr/>
          </p:nvSpPr>
          <p:spPr>
            <a:xfrm>
              <a:off x="6460996" y="1688585"/>
              <a:ext cx="1374607"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GEMS</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40" name="TextBox 15"/>
            <p:cNvSpPr txBox="1">
              <a:spLocks noChangeArrowheads="1"/>
            </p:cNvSpPr>
            <p:nvPr/>
          </p:nvSpPr>
          <p:spPr bwMode="auto">
            <a:xfrm>
              <a:off x="5633983" y="4639911"/>
              <a:ext cx="2240520" cy="5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6" tIns="45664" rIns="91326" bIns="456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ja-JP" sz="1400" b="1" i="1" dirty="0" smtClean="0">
                  <a:solidFill>
                    <a:srgbClr val="FFFFFF"/>
                  </a:solidFill>
                  <a:latin typeface="Verdana" charset="0"/>
                </a:rPr>
                <a:t>Courtesy Jhoon Kim,</a:t>
              </a:r>
            </a:p>
            <a:p>
              <a:pPr defTabSz="914400" fontAlgn="base">
                <a:spcBef>
                  <a:spcPct val="0"/>
                </a:spcBef>
                <a:spcAft>
                  <a:spcPct val="0"/>
                </a:spcAft>
              </a:pPr>
              <a:r>
                <a:rPr lang="en-US" altLang="ja-JP" sz="1400" b="1" i="1" dirty="0" smtClean="0">
                  <a:solidFill>
                    <a:srgbClr val="FFFFFF"/>
                  </a:solidFill>
                  <a:latin typeface="Verdana" charset="0"/>
                </a:rPr>
                <a:t>Andreas Richter</a:t>
              </a:r>
            </a:p>
          </p:txBody>
        </p:sp>
        <p:sp>
          <p:nvSpPr>
            <p:cNvPr id="41" name="Rectangle 40"/>
            <p:cNvSpPr/>
            <p:nvPr/>
          </p:nvSpPr>
          <p:spPr>
            <a:xfrm>
              <a:off x="3962576" y="5486366"/>
              <a:ext cx="1600005" cy="381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grpSp>
      <p:sp>
        <p:nvSpPr>
          <p:cNvPr id="42" name="TextBox 41"/>
          <p:cNvSpPr txBox="1"/>
          <p:nvPr/>
        </p:nvSpPr>
        <p:spPr>
          <a:xfrm>
            <a:off x="76200" y="5540375"/>
            <a:ext cx="8915400" cy="1092200"/>
          </a:xfrm>
          <a:prstGeom prst="rect">
            <a:avLst/>
          </a:prstGeom>
          <a:solidFill>
            <a:schemeClr val="bg1"/>
          </a:solidFill>
        </p:spPr>
        <p:txBody>
          <a:bodyPr lIns="182653" tIns="45664" rIns="182653" bIns="45664">
            <a:spAutoFit/>
          </a:bodyPr>
          <a:lstStyle/>
          <a:p>
            <a:pPr defTabSz="456633">
              <a:defRPr/>
            </a:pPr>
            <a:r>
              <a:rPr lang="en-US" sz="1600" b="1" dirty="0">
                <a:solidFill>
                  <a:prstClr val="black"/>
                </a:solidFill>
                <a:latin typeface="Arial"/>
                <a:ea typeface="ヒラギノ角ゴ Pro W3" charset="-128"/>
                <a:cs typeface="Arial"/>
              </a:rPr>
              <a:t>Policy-relevant science and environmental services enabled by common observations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emissions, at common confidence levels, over industrialized Northern Hemisphere</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air quality forecasts and assimilation systems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assessment, e.g., observations to support United Nations Convention on Long Range Transboundary Air Pollution</a:t>
            </a:r>
          </a:p>
        </p:txBody>
      </p:sp>
      <p:cxnSp>
        <p:nvCxnSpPr>
          <p:cNvPr id="7" name="Straight Arrow Connector 6"/>
          <p:cNvCxnSpPr/>
          <p:nvPr/>
        </p:nvCxnSpPr>
        <p:spPr>
          <a:xfrm>
            <a:off x="2161718" y="3609307"/>
            <a:ext cx="822960" cy="0"/>
          </a:xfrm>
          <a:prstGeom prst="straightConnector1">
            <a:avLst/>
          </a:prstGeom>
          <a:ln w="4445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4629887" y="3518601"/>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a:spLocks noChangeAspect="1"/>
          </p:cNvSpPr>
          <p:nvPr/>
        </p:nvSpPr>
        <p:spPr>
          <a:xfrm>
            <a:off x="7460013" y="3522113"/>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827065" y="3684720"/>
            <a:ext cx="1577171" cy="369332"/>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80-115°W</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7" name="TextBox 26"/>
          <p:cNvSpPr txBox="1"/>
          <p:nvPr/>
        </p:nvSpPr>
        <p:spPr>
          <a:xfrm>
            <a:off x="4478380" y="3762080"/>
            <a:ext cx="2047515"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0°</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2021+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8" name="TextBox 27"/>
          <p:cNvSpPr txBox="1"/>
          <p:nvPr/>
        </p:nvSpPr>
        <p:spPr>
          <a:xfrm>
            <a:off x="6938635" y="3774215"/>
            <a:ext cx="1847340"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128.2°E</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2019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05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launch algorithms</a:t>
            </a:r>
            <a:endParaRPr lang="en-US" dirty="0"/>
          </a:p>
        </p:txBody>
      </p:sp>
      <p:sp>
        <p:nvSpPr>
          <p:cNvPr id="2" name="Rectangle 1"/>
          <p:cNvSpPr/>
          <p:nvPr/>
        </p:nvSpPr>
        <p:spPr>
          <a:xfrm>
            <a:off x="0" y="1330790"/>
            <a:ext cx="9144000" cy="5078314"/>
          </a:xfrm>
          <a:prstGeom prst="rect">
            <a:avLst/>
          </a:prstGeom>
        </p:spPr>
        <p:txBody>
          <a:bodyPr wrap="square">
            <a:spAutoFit/>
          </a:bodyPr>
          <a:lstStyle/>
          <a:p>
            <a:pPr defTabSz="914400">
              <a:defRPr/>
            </a:pPr>
            <a:r>
              <a:rPr lang="en-US" b="1" kern="0" dirty="0" smtClean="0">
                <a:solidFill>
                  <a:srgbClr val="000090"/>
                </a:solidFill>
                <a:latin typeface="Arial"/>
              </a:rPr>
              <a:t>NO</a:t>
            </a:r>
            <a:r>
              <a:rPr lang="en-US" b="1" kern="0" baseline="-25000" dirty="0" smtClean="0">
                <a:solidFill>
                  <a:srgbClr val="000090"/>
                </a:solidFill>
                <a:latin typeface="Arial"/>
              </a:rPr>
              <a:t>2</a:t>
            </a:r>
            <a:r>
              <a:rPr lang="en-US" b="1" kern="0" dirty="0" smtClean="0">
                <a:solidFill>
                  <a:srgbClr val="000090"/>
                </a:solidFill>
                <a:latin typeface="Arial"/>
              </a:rPr>
              <a:t>, SO</a:t>
            </a:r>
            <a:r>
              <a:rPr lang="en-US" b="1" kern="0" baseline="-25000" dirty="0" smtClean="0">
                <a:solidFill>
                  <a:srgbClr val="000090"/>
                </a:solidFill>
                <a:latin typeface="Arial"/>
              </a:rPr>
              <a:t>2</a:t>
            </a:r>
            <a:r>
              <a:rPr lang="en-US" b="1" kern="0" dirty="0" smtClean="0">
                <a:solidFill>
                  <a:srgbClr val="000090"/>
                </a:solidFill>
                <a:latin typeface="Arial"/>
              </a:rPr>
              <a:t>, H</a:t>
            </a:r>
            <a:r>
              <a:rPr lang="en-US" b="1" kern="0" baseline="-25000" dirty="0" smtClean="0">
                <a:solidFill>
                  <a:srgbClr val="000090"/>
                </a:solidFill>
                <a:latin typeface="Arial"/>
              </a:rPr>
              <a:t>2</a:t>
            </a:r>
            <a:r>
              <a:rPr lang="en-US" b="1" kern="0" dirty="0" smtClean="0">
                <a:solidFill>
                  <a:srgbClr val="000090"/>
                </a:solidFill>
                <a:latin typeface="Arial"/>
              </a:rPr>
              <a:t>CO, C</a:t>
            </a:r>
            <a:r>
              <a:rPr lang="en-US" b="1" kern="0" baseline="-25000" dirty="0" smtClean="0">
                <a:solidFill>
                  <a:srgbClr val="000090"/>
                </a:solidFill>
                <a:latin typeface="Arial"/>
              </a:rPr>
              <a:t>2</a:t>
            </a:r>
            <a:r>
              <a:rPr lang="en-US" b="1" kern="0" dirty="0" smtClean="0">
                <a:solidFill>
                  <a:srgbClr val="000090"/>
                </a:solidFill>
                <a:latin typeface="Arial"/>
              </a:rPr>
              <a:t>H</a:t>
            </a:r>
            <a:r>
              <a:rPr lang="en-US" b="1" kern="0" baseline="-25000" dirty="0" smtClean="0">
                <a:solidFill>
                  <a:srgbClr val="000090"/>
                </a:solidFill>
                <a:latin typeface="Arial"/>
              </a:rPr>
              <a:t>2</a:t>
            </a:r>
            <a:r>
              <a:rPr lang="en-US" b="1" kern="0" dirty="0" smtClean="0">
                <a:solidFill>
                  <a:srgbClr val="000090"/>
                </a:solidFill>
                <a:latin typeface="Arial"/>
              </a:rPr>
              <a:t>O</a:t>
            </a:r>
            <a:r>
              <a:rPr lang="en-US" b="1" kern="0" baseline="-25000" dirty="0" smtClean="0">
                <a:solidFill>
                  <a:srgbClr val="000090"/>
                </a:solidFill>
                <a:latin typeface="Arial"/>
              </a:rPr>
              <a:t>2</a:t>
            </a:r>
            <a:r>
              <a:rPr lang="en-US" b="1" kern="0" dirty="0" smtClean="0">
                <a:solidFill>
                  <a:srgbClr val="000090"/>
                </a:solidFill>
                <a:latin typeface="Arial"/>
              </a:rPr>
              <a:t> vertical columns</a:t>
            </a:r>
            <a:endParaRPr lang="en-US" b="1" kern="0" baseline="30000" dirty="0">
              <a:solidFill>
                <a:srgbClr val="000090"/>
              </a:solidFill>
              <a:latin typeface="Arial"/>
            </a:endParaRPr>
          </a:p>
          <a:p>
            <a:pPr lvl="1" defTabSz="914400">
              <a:defRPr/>
            </a:pPr>
            <a:r>
              <a:rPr lang="en-US" kern="0" dirty="0" smtClean="0">
                <a:solidFill>
                  <a:srgbClr val="000090"/>
                </a:solidFill>
                <a:latin typeface="Arial"/>
              </a:rPr>
              <a:t>	Direct fitting to TEMPO radiances</a:t>
            </a:r>
            <a:endParaRPr lang="en-US" kern="0" dirty="0">
              <a:solidFill>
                <a:srgbClr val="000090"/>
              </a:solidFill>
              <a:latin typeface="Arial"/>
            </a:endParaRPr>
          </a:p>
          <a:p>
            <a:pPr lvl="2" defTabSz="914400">
              <a:defRPr/>
            </a:pPr>
            <a:r>
              <a:rPr lang="en-US" kern="0" dirty="0" smtClean="0">
                <a:solidFill>
                  <a:srgbClr val="000090"/>
                </a:solidFill>
                <a:latin typeface="Arial"/>
              </a:rPr>
              <a:t>AMF-corrected reference spectra, Ring effect, etc.</a:t>
            </a:r>
          </a:p>
          <a:p>
            <a:pPr lvl="2" defTabSz="914400">
              <a:defRPr/>
            </a:pPr>
            <a:r>
              <a:rPr lang="en-US" kern="0" dirty="0" smtClean="0">
                <a:solidFill>
                  <a:srgbClr val="000090"/>
                </a:solidFill>
                <a:latin typeface="Arial"/>
              </a:rPr>
              <a:t>DOAS option available to trade more speed for less accuracy, if necessary</a:t>
            </a:r>
          </a:p>
          <a:p>
            <a:pPr lvl="2" defTabSz="914400">
              <a:defRPr/>
            </a:pPr>
            <a:r>
              <a:rPr lang="en-US" kern="0" dirty="0" smtClean="0">
                <a:solidFill>
                  <a:srgbClr val="000090"/>
                </a:solidFill>
                <a:latin typeface="Arial"/>
              </a:rPr>
              <a:t>Research products could include H</a:t>
            </a:r>
            <a:r>
              <a:rPr lang="en-US" kern="0" baseline="-25000" dirty="0" smtClean="0">
                <a:solidFill>
                  <a:srgbClr val="000090"/>
                </a:solidFill>
                <a:latin typeface="Arial"/>
              </a:rPr>
              <a:t>2</a:t>
            </a:r>
            <a:r>
              <a:rPr lang="en-US" kern="0" dirty="0" smtClean="0">
                <a:solidFill>
                  <a:srgbClr val="000090"/>
                </a:solidFill>
                <a:latin typeface="Arial"/>
              </a:rPr>
              <a:t>O, BrO, OClO, IO </a:t>
            </a:r>
            <a:endParaRPr lang="en-US" kern="0" dirty="0">
              <a:solidFill>
                <a:srgbClr val="000090"/>
              </a:solidFill>
              <a:latin typeface="Arial"/>
            </a:endParaRPr>
          </a:p>
          <a:p>
            <a:pPr defTabSz="914400">
              <a:defRPr/>
            </a:pPr>
            <a:r>
              <a:rPr lang="en-US" b="1" kern="0" dirty="0" smtClean="0">
                <a:solidFill>
                  <a:srgbClr val="000090"/>
                </a:solidFill>
                <a:latin typeface="Arial"/>
              </a:rPr>
              <a:t>O</a:t>
            </a:r>
            <a:r>
              <a:rPr lang="en-US" b="1" kern="0" baseline="-25000" dirty="0" smtClean="0">
                <a:solidFill>
                  <a:srgbClr val="000090"/>
                </a:solidFill>
                <a:latin typeface="Arial"/>
              </a:rPr>
              <a:t>3</a:t>
            </a:r>
            <a:r>
              <a:rPr lang="en-US" b="1" kern="0" dirty="0">
                <a:solidFill>
                  <a:srgbClr val="000090"/>
                </a:solidFill>
                <a:latin typeface="Arial"/>
              </a:rPr>
              <a:t> </a:t>
            </a:r>
            <a:r>
              <a:rPr lang="en-US" b="1" kern="0" dirty="0" smtClean="0">
                <a:solidFill>
                  <a:srgbClr val="000090"/>
                </a:solidFill>
                <a:latin typeface="Arial"/>
              </a:rPr>
              <a:t>profiles, tropospheric O</a:t>
            </a:r>
            <a:r>
              <a:rPr lang="en-US" b="1" kern="0" baseline="-25000" dirty="0" smtClean="0">
                <a:solidFill>
                  <a:srgbClr val="000090"/>
                </a:solidFill>
                <a:latin typeface="Arial"/>
              </a:rPr>
              <a:t>3</a:t>
            </a:r>
          </a:p>
          <a:p>
            <a:pPr defTabSz="914400">
              <a:defRPr/>
            </a:pPr>
            <a:r>
              <a:rPr lang="en-US" b="1" kern="0" dirty="0">
                <a:solidFill>
                  <a:srgbClr val="000090"/>
                </a:solidFill>
                <a:latin typeface="Arial"/>
              </a:rPr>
              <a:t> </a:t>
            </a:r>
            <a:r>
              <a:rPr lang="en-US" b="1" kern="0" dirty="0" smtClean="0">
                <a:solidFill>
                  <a:srgbClr val="000090"/>
                </a:solidFill>
                <a:latin typeface="Arial"/>
              </a:rPr>
              <a:t>         	</a:t>
            </a:r>
            <a:r>
              <a:rPr lang="en-US" kern="0" dirty="0" smtClean="0">
                <a:solidFill>
                  <a:srgbClr val="000090"/>
                </a:solidFill>
                <a:latin typeface="Arial"/>
              </a:rPr>
              <a:t>eXceL optimal-estimation method developed @ SAO for GOME, OMI</a:t>
            </a:r>
          </a:p>
          <a:p>
            <a:pPr defTabSz="914400">
              <a:defRPr/>
            </a:pPr>
            <a:r>
              <a:rPr lang="en-US" kern="0" dirty="0">
                <a:solidFill>
                  <a:srgbClr val="000090"/>
                </a:solidFill>
                <a:latin typeface="Arial"/>
              </a:rPr>
              <a:t>	</a:t>
            </a:r>
            <a:r>
              <a:rPr lang="en-US" kern="0" dirty="0" smtClean="0">
                <a:solidFill>
                  <a:srgbClr val="000090"/>
                </a:solidFill>
                <a:latin typeface="Arial"/>
              </a:rPr>
              <a:t>May be extended to SO</a:t>
            </a:r>
            <a:r>
              <a:rPr lang="en-US" kern="0" baseline="-25000" dirty="0" smtClean="0">
                <a:solidFill>
                  <a:srgbClr val="000090"/>
                </a:solidFill>
                <a:latin typeface="Arial"/>
              </a:rPr>
              <a:t>2</a:t>
            </a:r>
            <a:r>
              <a:rPr lang="en-US" kern="0" dirty="0" smtClean="0">
                <a:solidFill>
                  <a:srgbClr val="000090"/>
                </a:solidFill>
                <a:latin typeface="Arial"/>
              </a:rPr>
              <a:t>, especially volcanic SO</a:t>
            </a:r>
            <a:r>
              <a:rPr lang="en-US" kern="0" baseline="-25000" dirty="0" smtClean="0">
                <a:solidFill>
                  <a:srgbClr val="000090"/>
                </a:solidFill>
                <a:latin typeface="Arial"/>
              </a:rPr>
              <a:t>2</a:t>
            </a:r>
          </a:p>
          <a:p>
            <a:pPr defTabSz="914400">
              <a:defRPr/>
            </a:pPr>
            <a:r>
              <a:rPr lang="en-US" b="1" kern="0" dirty="0" smtClean="0">
                <a:solidFill>
                  <a:srgbClr val="000090"/>
                </a:solidFill>
                <a:latin typeface="Arial"/>
              </a:rPr>
              <a:t>TOMS-type ozone retrieval included for heritage</a:t>
            </a:r>
          </a:p>
          <a:p>
            <a:pPr defTabSz="914400">
              <a:defRPr/>
            </a:pPr>
            <a:endParaRPr lang="en-US" b="1" kern="0" dirty="0" smtClean="0">
              <a:solidFill>
                <a:srgbClr val="000090"/>
              </a:solidFill>
              <a:latin typeface="Arial"/>
            </a:endParaRPr>
          </a:p>
          <a:p>
            <a:pPr defTabSz="914400">
              <a:defRPr/>
            </a:pPr>
            <a:r>
              <a:rPr lang="en-US" b="1" kern="0" dirty="0" smtClean="0">
                <a:solidFill>
                  <a:srgbClr val="000090"/>
                </a:solidFill>
                <a:latin typeface="Arial"/>
              </a:rPr>
              <a:t>Aerosol products from OMI heritage: AOD, AAOD, Aerosol Index</a:t>
            </a:r>
          </a:p>
          <a:p>
            <a:pPr defTabSz="914400">
              <a:defRPr/>
            </a:pPr>
            <a:r>
              <a:rPr lang="en-US" b="1" kern="0" dirty="0">
                <a:solidFill>
                  <a:srgbClr val="000090"/>
                </a:solidFill>
                <a:latin typeface="Arial"/>
              </a:rPr>
              <a:t>	</a:t>
            </a:r>
            <a:r>
              <a:rPr lang="en-US" kern="0" dirty="0" smtClean="0">
                <a:solidFill>
                  <a:srgbClr val="000090"/>
                </a:solidFill>
                <a:latin typeface="Arial"/>
              </a:rPr>
              <a:t>Advanced/improved products likely developed @ GSFC, U. Nebraska</a:t>
            </a:r>
          </a:p>
          <a:p>
            <a:pPr defTabSz="914400">
              <a:defRPr/>
            </a:pPr>
            <a:r>
              <a:rPr lang="en-US" b="1" kern="0" dirty="0" smtClean="0">
                <a:solidFill>
                  <a:srgbClr val="000090"/>
                </a:solidFill>
                <a:latin typeface="Arial"/>
              </a:rPr>
              <a:t>Cloud Products from OMI heritage: CF, CTP</a:t>
            </a:r>
          </a:p>
          <a:p>
            <a:pPr defTabSz="914400">
              <a:defRPr/>
            </a:pPr>
            <a:r>
              <a:rPr lang="en-US" kern="0" dirty="0">
                <a:solidFill>
                  <a:srgbClr val="000090"/>
                </a:solidFill>
                <a:latin typeface="Arial"/>
              </a:rPr>
              <a:t>	</a:t>
            </a:r>
            <a:r>
              <a:rPr lang="en-US" kern="0" dirty="0" smtClean="0">
                <a:solidFill>
                  <a:srgbClr val="000090"/>
                </a:solidFill>
                <a:latin typeface="Arial"/>
              </a:rPr>
              <a:t>Advanced</a:t>
            </a:r>
            <a:r>
              <a:rPr lang="en-US" kern="0" dirty="0">
                <a:solidFill>
                  <a:srgbClr val="000090"/>
                </a:solidFill>
                <a:latin typeface="Arial"/>
              </a:rPr>
              <a:t>/improved products likely developed @ </a:t>
            </a:r>
            <a:r>
              <a:rPr lang="en-US" kern="0" dirty="0" smtClean="0">
                <a:solidFill>
                  <a:srgbClr val="000090"/>
                </a:solidFill>
                <a:latin typeface="Arial"/>
              </a:rPr>
              <a:t>GSFC</a:t>
            </a:r>
          </a:p>
          <a:p>
            <a:pPr defTabSz="914400">
              <a:defRPr/>
            </a:pPr>
            <a:endParaRPr lang="en-US" kern="0" dirty="0" smtClean="0">
              <a:solidFill>
                <a:srgbClr val="000090"/>
              </a:solidFill>
              <a:latin typeface="Arial"/>
            </a:endParaRPr>
          </a:p>
          <a:p>
            <a:pPr defTabSz="914400">
              <a:defRPr/>
            </a:pPr>
            <a:r>
              <a:rPr lang="en-US" b="1" kern="0" dirty="0" smtClean="0">
                <a:solidFill>
                  <a:srgbClr val="000090"/>
                </a:solidFill>
                <a:latin typeface="Arial"/>
              </a:rPr>
              <a:t>UVB research product based on OMI heritage (FMI, GSFC)</a:t>
            </a:r>
          </a:p>
          <a:p>
            <a:pPr defTabSz="914400">
              <a:defRPr/>
            </a:pPr>
            <a:endParaRPr lang="en-US" b="1" kern="0" dirty="0">
              <a:solidFill>
                <a:srgbClr val="000090"/>
              </a:solidFill>
              <a:latin typeface="Arial"/>
            </a:endParaRPr>
          </a:p>
          <a:p>
            <a:pPr defTabSz="914400">
              <a:defRPr/>
            </a:pPr>
            <a:r>
              <a:rPr lang="en-US" b="1" kern="0" dirty="0" smtClean="0">
                <a:solidFill>
                  <a:srgbClr val="000090"/>
                </a:solidFill>
                <a:latin typeface="Arial"/>
              </a:rPr>
              <a:t>Nighttime research products include city lights</a:t>
            </a:r>
            <a:endParaRPr lang="en-US" b="1" kern="0" dirty="0">
              <a:solidFill>
                <a:srgbClr val="000090"/>
              </a:solidFill>
              <a:latin typeface="Arial"/>
            </a:endParaRPr>
          </a:p>
        </p:txBody>
      </p:sp>
      <p:sp>
        <p:nvSpPr>
          <p:cNvPr id="3" name="Date Placeholder 2"/>
          <p:cNvSpPr>
            <a:spLocks noGrp="1"/>
          </p:cNvSpPr>
          <p:nvPr>
            <p:ph type="dt" sz="half" idx="10"/>
          </p:nvPr>
        </p:nvSpPr>
        <p:spPr/>
        <p:txBody>
          <a:bodyPr/>
          <a:lstStyle/>
          <a:p>
            <a:r>
              <a:rPr lang="en-US" dirty="0" smtClean="0"/>
              <a:t>9/13/16</a:t>
            </a:r>
            <a:endParaRPr lang="en-US" dirty="0"/>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374511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75049002"/>
              </p:ext>
            </p:extLst>
          </p:nvPr>
        </p:nvGraphicFramePr>
        <p:xfrm>
          <a:off x="34925" y="1371600"/>
          <a:ext cx="9067800" cy="4710114"/>
        </p:xfrm>
        <a:graphic>
          <a:graphicData uri="http://schemas.openxmlformats.org/drawingml/2006/table">
            <a:tbl>
              <a:tblPr/>
              <a:tblGrid>
                <a:gridCol w="2032000"/>
                <a:gridCol w="2311400"/>
                <a:gridCol w="47244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Product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Algorithm</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Hourly Coverage @ ≤ 4.5×8 km</a:t>
                      </a:r>
                      <a:r>
                        <a:rPr kumimoji="0" lang="en-US" sz="1600" b="1" i="0" u="none" strike="noStrike" cap="none" normalizeH="0" baseline="30000" dirty="0">
                          <a:ln>
                            <a:noFill/>
                          </a:ln>
                          <a:solidFill>
                            <a:srgbClr val="FFFFFF"/>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3</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TOMS-Vn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3</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XL optimal estimation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Selected urban areas and burning regions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NO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SO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H</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CO</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H</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79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Aerosol OD and SSA</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AERUV</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79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Cloud pressure and fraction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CLDRR</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79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UBV and Eryth. dose</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ＭＳ Ｐゴシック" charset="0"/>
                          <a:cs typeface="Arial" charset="0"/>
                        </a:rPr>
                        <a:t>UVB</a:t>
                      </a:r>
                      <a:endParaRPr kumimoji="0" lang="en-US" sz="1600" b="1" i="0" u="none" strike="noStrike" cap="none" normalizeH="0" baseline="0" dirty="0">
                        <a:ln>
                          <a:noFill/>
                        </a:ln>
                        <a:solidFill>
                          <a:srgbClr val="000000"/>
                        </a:solidFill>
                        <a:effectLst/>
                        <a:latin typeface="Arial" charset="0"/>
                        <a:ea typeface="ＭＳ Ｐゴシック" charset="0"/>
                        <a:cs typeface="Arial"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AQ indices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L3-L4 based</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496691" name="TextBox 2"/>
          <p:cNvSpPr txBox="1">
            <a:spLocks noChangeArrowheads="1"/>
          </p:cNvSpPr>
          <p:nvPr/>
        </p:nvSpPr>
        <p:spPr bwMode="auto">
          <a:xfrm>
            <a:off x="0" y="3762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spcBef>
                <a:spcPct val="0"/>
              </a:spcBef>
              <a:spcAft>
                <a:spcPct val="0"/>
              </a:spcAft>
            </a:pPr>
            <a:r>
              <a:rPr lang="en-US" dirty="0">
                <a:solidFill>
                  <a:srgbClr val="000000"/>
                </a:solidFill>
                <a:cs typeface="Arial" charset="0"/>
              </a:rPr>
              <a:t>Default Launch Data Products</a:t>
            </a:r>
          </a:p>
        </p:txBody>
      </p:sp>
      <p:pic>
        <p:nvPicPr>
          <p:cNvPr id="496692"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14288"/>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693"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dirty="0" smtClean="0"/>
              <a:t>9/13/16</a:t>
            </a:r>
            <a:endParaRPr lang="en-US" dirty="0"/>
          </a:p>
        </p:txBody>
      </p:sp>
      <p:sp>
        <p:nvSpPr>
          <p:cNvPr id="4" name="Slide Number Placeholder 3"/>
          <p:cNvSpPr>
            <a:spLocks noGrp="1"/>
          </p:cNvSpPr>
          <p:nvPr>
            <p:ph type="sldNum" sz="quarter" idx="12"/>
          </p:nvPr>
        </p:nvSpPr>
        <p:spPr/>
        <p:txBody>
          <a:bodyPr/>
          <a:lstStyle/>
          <a:p>
            <a:pPr>
              <a:defRPr/>
            </a:pPr>
            <a:fld id="{90F3D2DF-2FA7-D542-9882-A5D5130A4A1E}" type="slidenum">
              <a:rPr lang="en-US" smtClean="0"/>
              <a:pPr>
                <a:defRPr/>
              </a:pPr>
              <a:t>22</a:t>
            </a:fld>
            <a:endParaRPr lang="en-US" dirty="0"/>
          </a:p>
        </p:txBody>
      </p:sp>
    </p:spTree>
    <p:extLst>
      <p:ext uri="{BB962C8B-B14F-4D97-AF65-F5344CB8AC3E}">
        <p14:creationId xmlns:p14="http://schemas.microsoft.com/office/powerpoint/2010/main" val="3180516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76944625"/>
              </p:ext>
            </p:extLst>
          </p:nvPr>
        </p:nvGraphicFramePr>
        <p:xfrm>
          <a:off x="34925" y="2077240"/>
          <a:ext cx="9067800" cy="2600325"/>
        </p:xfrm>
        <a:graphic>
          <a:graphicData uri="http://schemas.openxmlformats.org/drawingml/2006/table">
            <a:tbl>
              <a:tblPr/>
              <a:tblGrid>
                <a:gridCol w="2032000"/>
                <a:gridCol w="2311400"/>
                <a:gridCol w="47244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Product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Algorithm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Hourly Coverage @ ≤ 4.5×8 km</a:t>
                      </a:r>
                      <a:r>
                        <a:rPr kumimoji="0" lang="en-US" sz="1600" b="1" i="0" u="none" strike="noStrike" cap="none" normalizeH="0" baseline="30000" dirty="0">
                          <a:ln>
                            <a:noFill/>
                          </a:ln>
                          <a:solidFill>
                            <a:srgbClr val="FFFFFF"/>
                          </a:solidFill>
                          <a:effectLst/>
                          <a:latin typeface="Arial" charset="0"/>
                          <a:ea typeface="ＭＳ Ｐゴシック"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XL optimal estimation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 (or, extended regions)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BrO</a:t>
                      </a:r>
                      <a:endParaRPr kumimoji="0" lang="en-US" sz="1600" b="1" i="0" u="none" strike="noStrike" cap="none" normalizeH="0" baseline="-2500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H</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Aerosols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ＭＳ Ｐゴシック" charset="0"/>
                          <a:cs typeface="Arial" charset="0"/>
                        </a:rPr>
                        <a:t>AERUV+</a:t>
                      </a:r>
                      <a:endParaRPr kumimoji="0" lang="en-US" sz="16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Clouds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ＭＳ Ｐゴシック" charset="0"/>
                          <a:cs typeface="Arial" charset="0"/>
                        </a:rPr>
                        <a:t>CLDRR+</a:t>
                      </a:r>
                      <a:endParaRPr kumimoji="0" lang="en-US" sz="16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SO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Height-resolved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98731" name="TextBox 2"/>
          <p:cNvSpPr txBox="1">
            <a:spLocks noChangeArrowheads="1"/>
          </p:cNvSpPr>
          <p:nvPr/>
        </p:nvSpPr>
        <p:spPr bwMode="auto">
          <a:xfrm>
            <a:off x="0" y="3762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spcBef>
                <a:spcPct val="0"/>
              </a:spcBef>
              <a:spcAft>
                <a:spcPct val="0"/>
              </a:spcAft>
            </a:pPr>
            <a:r>
              <a:rPr lang="en-US" dirty="0">
                <a:solidFill>
                  <a:srgbClr val="000000"/>
                </a:solidFill>
                <a:cs typeface="Arial" charset="0"/>
              </a:rPr>
              <a:t>Secondary and Improved Data Products</a:t>
            </a:r>
          </a:p>
        </p:txBody>
      </p:sp>
      <p:pic>
        <p:nvPicPr>
          <p:cNvPr id="498732"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8733"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dirty="0" smtClean="0"/>
              <a:t>9/13/16</a:t>
            </a:r>
            <a:endParaRPr lang="en-US" dirty="0"/>
          </a:p>
        </p:txBody>
      </p:sp>
      <p:sp>
        <p:nvSpPr>
          <p:cNvPr id="4" name="Slide Number Placeholder 3"/>
          <p:cNvSpPr>
            <a:spLocks noGrp="1"/>
          </p:cNvSpPr>
          <p:nvPr>
            <p:ph type="sldNum" sz="quarter" idx="12"/>
          </p:nvPr>
        </p:nvSpPr>
        <p:spPr/>
        <p:txBody>
          <a:bodyPr/>
          <a:lstStyle/>
          <a:p>
            <a:pPr>
              <a:defRPr/>
            </a:pPr>
            <a:fld id="{90F3D2DF-2FA7-D542-9882-A5D5130A4A1E}" type="slidenum">
              <a:rPr lang="en-US" smtClean="0"/>
              <a:pPr>
                <a:defRPr/>
              </a:pPr>
              <a:t>23</a:t>
            </a:fld>
            <a:endParaRPr lang="en-US" dirty="0"/>
          </a:p>
        </p:txBody>
      </p:sp>
    </p:spTree>
    <p:extLst>
      <p:ext uri="{BB962C8B-B14F-4D97-AF65-F5344CB8AC3E}">
        <p14:creationId xmlns:p14="http://schemas.microsoft.com/office/powerpoint/2010/main" val="4113289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www.</a:t>
            </a:r>
            <a:r>
              <a:rPr lang="en-US" sz="4400" b="1" dirty="0" smtClean="0">
                <a:solidFill>
                  <a:schemeClr val="bg1">
                    <a:lumMod val="85000"/>
                  </a:schemeClr>
                </a:solidFill>
              </a:rPr>
              <a:t>epa</a:t>
            </a:r>
            <a:r>
              <a:rPr lang="en-US" sz="4400" dirty="0" smtClean="0">
                <a:solidFill>
                  <a:schemeClr val="bg1">
                    <a:lumMod val="85000"/>
                  </a:schemeClr>
                </a:solidFill>
              </a:rPr>
              <a:t>.gov</a:t>
            </a:r>
            <a:r>
              <a:rPr lang="en-US" sz="4400" dirty="0">
                <a:solidFill>
                  <a:schemeClr val="bg1">
                    <a:lumMod val="85000"/>
                  </a:schemeClr>
                </a:solidFill>
              </a:rPr>
              <a:t>/</a:t>
            </a:r>
            <a:r>
              <a:rPr lang="en-US" sz="4400" b="1" dirty="0" smtClean="0">
                <a:solidFill>
                  <a:schemeClr val="bg1">
                    <a:lumMod val="85000"/>
                  </a:schemeClr>
                </a:solidFill>
              </a:rPr>
              <a:t>rs</a:t>
            </a:r>
            <a:r>
              <a:rPr lang="en-US" sz="4400" dirty="0" smtClean="0">
                <a:solidFill>
                  <a:schemeClr val="bg1">
                    <a:lumMod val="85000"/>
                  </a:schemeClr>
                </a:solidFill>
              </a:rPr>
              <a:t>ig</a:t>
            </a:r>
            <a:endParaRPr lang="en-US" sz="4400" dirty="0">
              <a:solidFill>
                <a:schemeClr val="bg1">
                  <a:lumMod val="85000"/>
                </a:schemeClr>
              </a:solidFill>
            </a:endParaRP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634" y="2168926"/>
            <a:ext cx="6927330" cy="4071790"/>
          </a:xfrm>
          <a:prstGeom prst="rect">
            <a:avLst/>
          </a:prstGeom>
        </p:spPr>
      </p:pic>
      <p:sp>
        <p:nvSpPr>
          <p:cNvPr id="8" name="TextBox 7"/>
          <p:cNvSpPr txBox="1"/>
          <p:nvPr/>
        </p:nvSpPr>
        <p:spPr>
          <a:xfrm>
            <a:off x="0" y="1067380"/>
            <a:ext cx="9144000" cy="1200328"/>
          </a:xfrm>
          <a:prstGeom prst="rect">
            <a:avLst/>
          </a:prstGeom>
          <a:noFill/>
        </p:spPr>
        <p:txBody>
          <a:bodyPr wrap="square" rtlCol="0">
            <a:spAutoFit/>
          </a:bodyPr>
          <a:lstStyle/>
          <a:p>
            <a:r>
              <a:rPr lang="en-US" sz="2400" b="1" dirty="0" smtClean="0">
                <a:solidFill>
                  <a:srgbClr val="000090"/>
                </a:solidFill>
                <a:latin typeface="Arial"/>
                <a:cs typeface="Arial"/>
              </a:rPr>
              <a:t>TEMPO will use the EPA’s Remote Sensing Information Gateway (RSIG) for subsetting, visualization, and product distribution – </a:t>
            </a:r>
            <a:r>
              <a:rPr lang="en-US" sz="2400" b="1" i="1" dirty="0" smtClean="0">
                <a:solidFill>
                  <a:srgbClr val="000090"/>
                </a:solidFill>
                <a:latin typeface="Arial"/>
                <a:cs typeface="Arial"/>
              </a:rPr>
              <a:t>to make TEMPO YOUR instrument</a:t>
            </a: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7" name="TextBox 6"/>
          <p:cNvSpPr txBox="1"/>
          <p:nvPr/>
        </p:nvSpPr>
        <p:spPr>
          <a:xfrm>
            <a:off x="1812009" y="6317948"/>
            <a:ext cx="5471713" cy="461665"/>
          </a:xfrm>
          <a:prstGeom prst="rect">
            <a:avLst/>
          </a:prstGeom>
          <a:noFill/>
        </p:spPr>
        <p:txBody>
          <a:bodyPr wrap="square" rtlCol="0">
            <a:spAutoFit/>
          </a:bodyPr>
          <a:lstStyle/>
          <a:p>
            <a:pPr algn="ctr"/>
            <a:r>
              <a:rPr lang="en-US" sz="2400" b="1" i="1" dirty="0" smtClean="0">
                <a:solidFill>
                  <a:srgbClr val="000090"/>
                </a:solidFill>
                <a:latin typeface="Arial"/>
                <a:cs typeface="Arial"/>
              </a:rPr>
              <a:t>J. Szykman</a:t>
            </a:r>
            <a:r>
              <a:rPr lang="en-US" sz="2400" b="1" i="1" dirty="0">
                <a:solidFill>
                  <a:srgbClr val="000090"/>
                </a:solidFill>
                <a:latin typeface="Arial"/>
                <a:cs typeface="Arial"/>
              </a:rPr>
              <a:t> </a:t>
            </a:r>
            <a:r>
              <a:rPr lang="en-US" sz="2400" b="1" i="1" dirty="0" smtClean="0">
                <a:solidFill>
                  <a:srgbClr val="000090"/>
                </a:solidFill>
                <a:latin typeface="Arial"/>
                <a:cs typeface="Arial"/>
              </a:rPr>
              <a:t>for more information</a:t>
            </a: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924276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AQ indices</a:t>
            </a:r>
            <a:endParaRPr lang="en-US" sz="4400" dirty="0">
              <a:solidFill>
                <a:schemeClr val="bg1">
                  <a:lumMod val="85000"/>
                </a:schemeClr>
              </a:solidFill>
            </a:endParaRPr>
          </a:p>
        </p:txBody>
      </p:sp>
      <p:sp>
        <p:nvSpPr>
          <p:cNvPr id="8" name="TextBox 7"/>
          <p:cNvSpPr txBox="1"/>
          <p:nvPr/>
        </p:nvSpPr>
        <p:spPr>
          <a:xfrm>
            <a:off x="0" y="1165084"/>
            <a:ext cx="9144000" cy="4708982"/>
          </a:xfrm>
          <a:prstGeom prst="rect">
            <a:avLst/>
          </a:prstGeom>
          <a:noFill/>
        </p:spPr>
        <p:txBody>
          <a:bodyPr wrap="square" rtlCol="0">
            <a:spAutoFit/>
          </a:bodyPr>
          <a:lstStyle/>
          <a:p>
            <a:r>
              <a:rPr lang="en-US" sz="2400" b="1" dirty="0" smtClean="0">
                <a:solidFill>
                  <a:srgbClr val="000090"/>
                </a:solidFill>
                <a:latin typeface="Arial"/>
                <a:cs typeface="Arial"/>
              </a:rPr>
              <a:t>What is an AQ index?”</a:t>
            </a:r>
          </a:p>
          <a:p>
            <a:endParaRPr lang="en-US" sz="2400" b="1" dirty="0" smtClean="0">
              <a:solidFill>
                <a:srgbClr val="000090"/>
              </a:solidFill>
              <a:latin typeface="Arial"/>
              <a:cs typeface="Arial"/>
            </a:endParaRPr>
          </a:p>
          <a:p>
            <a:r>
              <a:rPr lang="en-US" dirty="0" smtClean="0">
                <a:solidFill>
                  <a:srgbClr val="000090"/>
                </a:solidFill>
                <a:latin typeface="Arial"/>
                <a:cs typeface="Arial"/>
              </a:rPr>
              <a:t>“The </a:t>
            </a:r>
            <a:r>
              <a:rPr lang="en-US" dirty="0">
                <a:solidFill>
                  <a:srgbClr val="000090"/>
                </a:solidFill>
                <a:latin typeface="Arial"/>
                <a:cs typeface="Arial"/>
              </a:rPr>
              <a:t>Canadian Air Quality Health Index is </a:t>
            </a:r>
            <a:r>
              <a:rPr lang="en-US" dirty="0" smtClean="0">
                <a:solidFill>
                  <a:srgbClr val="000090"/>
                </a:solidFill>
                <a:latin typeface="Arial"/>
                <a:cs typeface="Arial"/>
              </a:rPr>
              <a:t>a multipollutant </a:t>
            </a:r>
            <a:r>
              <a:rPr lang="en-US" dirty="0">
                <a:solidFill>
                  <a:srgbClr val="000090"/>
                </a:solidFill>
                <a:latin typeface="Arial"/>
                <a:cs typeface="Arial"/>
              </a:rPr>
              <a:t>index based on the sum of </a:t>
            </a:r>
            <a:r>
              <a:rPr lang="en-US" dirty="0" smtClean="0">
                <a:solidFill>
                  <a:srgbClr val="000090"/>
                </a:solidFill>
                <a:latin typeface="Arial"/>
                <a:cs typeface="Arial"/>
              </a:rPr>
              <a:t>PM2.5, NO</a:t>
            </a:r>
            <a:r>
              <a:rPr lang="en-US" baseline="-25000" dirty="0" smtClean="0">
                <a:solidFill>
                  <a:srgbClr val="000090"/>
                </a:solidFill>
                <a:latin typeface="Arial"/>
                <a:cs typeface="Arial"/>
              </a:rPr>
              <a:t>2</a:t>
            </a:r>
            <a:r>
              <a:rPr lang="en-US" dirty="0" smtClean="0">
                <a:solidFill>
                  <a:srgbClr val="000090"/>
                </a:solidFill>
                <a:latin typeface="Arial"/>
                <a:cs typeface="Arial"/>
              </a:rPr>
              <a:t>, </a:t>
            </a:r>
            <a:r>
              <a:rPr lang="en-US" dirty="0">
                <a:solidFill>
                  <a:srgbClr val="000090"/>
                </a:solidFill>
                <a:latin typeface="Arial"/>
                <a:cs typeface="Arial"/>
              </a:rPr>
              <a:t>and </a:t>
            </a:r>
            <a:r>
              <a:rPr lang="en-US" dirty="0" smtClean="0">
                <a:solidFill>
                  <a:srgbClr val="000090"/>
                </a:solidFill>
                <a:latin typeface="Arial"/>
                <a:cs typeface="Arial"/>
              </a:rPr>
              <a:t>O</a:t>
            </a:r>
            <a:r>
              <a:rPr lang="en-US" baseline="-25000" dirty="0" smtClean="0">
                <a:solidFill>
                  <a:srgbClr val="000090"/>
                </a:solidFill>
                <a:latin typeface="Arial"/>
                <a:cs typeface="Arial"/>
              </a:rPr>
              <a:t>3</a:t>
            </a:r>
            <a:r>
              <a:rPr lang="en-US" dirty="0" smtClean="0">
                <a:solidFill>
                  <a:srgbClr val="000090"/>
                </a:solidFill>
                <a:latin typeface="Arial"/>
                <a:cs typeface="Arial"/>
              </a:rPr>
              <a:t>,weighted </a:t>
            </a:r>
            <a:r>
              <a:rPr lang="en-US" dirty="0">
                <a:solidFill>
                  <a:srgbClr val="000090"/>
                </a:solidFill>
                <a:latin typeface="Arial"/>
                <a:cs typeface="Arial"/>
              </a:rPr>
              <a:t>by their contribution to mortality in daily time-series</a:t>
            </a:r>
          </a:p>
          <a:p>
            <a:r>
              <a:rPr lang="en-US" dirty="0">
                <a:solidFill>
                  <a:srgbClr val="000090"/>
                </a:solidFill>
                <a:latin typeface="Arial"/>
                <a:cs typeface="Arial"/>
              </a:rPr>
              <a:t>study across Canadian cities</a:t>
            </a:r>
            <a:r>
              <a:rPr lang="en-US" dirty="0" smtClean="0">
                <a:solidFill>
                  <a:srgbClr val="000090"/>
                </a:solidFill>
                <a:latin typeface="Arial"/>
                <a:cs typeface="Arial"/>
              </a:rPr>
              <a:t>.” [Cooper et al., 2012]</a:t>
            </a:r>
          </a:p>
          <a:p>
            <a:endParaRPr lang="en-US" dirty="0">
              <a:solidFill>
                <a:srgbClr val="000090"/>
              </a:solidFill>
              <a:latin typeface="Arial"/>
              <a:cs typeface="Arial"/>
            </a:endParaRPr>
          </a:p>
          <a:p>
            <a:r>
              <a:rPr lang="en-US" dirty="0" smtClean="0">
                <a:solidFill>
                  <a:srgbClr val="000090"/>
                </a:solidFill>
                <a:latin typeface="Arial"/>
                <a:cs typeface="Arial"/>
              </a:rPr>
              <a:t>Cooper et al., for example, propose a satellite-based multipollutant index </a:t>
            </a:r>
            <a:r>
              <a:rPr lang="en-US" dirty="0">
                <a:solidFill>
                  <a:srgbClr val="000090"/>
                </a:solidFill>
                <a:latin typeface="Arial"/>
                <a:cs typeface="Arial"/>
              </a:rPr>
              <a:t>using the WHO Air Quality Guidelines (AQG</a:t>
            </a:r>
            <a:r>
              <a:rPr lang="en-US" dirty="0" smtClean="0">
                <a:solidFill>
                  <a:srgbClr val="000090"/>
                </a:solidFill>
                <a:latin typeface="Arial"/>
                <a:cs typeface="Arial"/>
              </a:rPr>
              <a:t>):</a:t>
            </a:r>
          </a:p>
          <a:p>
            <a:endParaRPr lang="en-US" dirty="0">
              <a:solidFill>
                <a:srgbClr val="000090"/>
              </a:solidFill>
              <a:latin typeface="Arial"/>
              <a:cs typeface="Arial"/>
            </a:endParaRPr>
          </a:p>
          <a:p>
            <a:endParaRPr lang="en-US" dirty="0" smtClean="0">
              <a:solidFill>
                <a:srgbClr val="000090"/>
              </a:solidFill>
              <a:latin typeface="Arial"/>
              <a:cs typeface="Arial"/>
            </a:endParaRPr>
          </a:p>
          <a:p>
            <a:endParaRPr lang="en-US" dirty="0">
              <a:solidFill>
                <a:srgbClr val="000090"/>
              </a:solidFill>
              <a:latin typeface="Arial"/>
              <a:cs typeface="Arial"/>
            </a:endParaRPr>
          </a:p>
          <a:p>
            <a:endParaRPr lang="en-US" dirty="0" smtClean="0">
              <a:solidFill>
                <a:srgbClr val="000090"/>
              </a:solidFill>
              <a:latin typeface="Arial"/>
              <a:cs typeface="Arial"/>
            </a:endParaRPr>
          </a:p>
          <a:p>
            <a:endParaRPr lang="en-US" dirty="0">
              <a:solidFill>
                <a:srgbClr val="000090"/>
              </a:solidFill>
              <a:latin typeface="Arial"/>
              <a:cs typeface="Arial"/>
            </a:endParaRPr>
          </a:p>
          <a:p>
            <a:pPr marL="285750" indent="-285750">
              <a:buFont typeface="Arial"/>
              <a:buChar char="•"/>
            </a:pPr>
            <a:r>
              <a:rPr lang="en-US" dirty="0" smtClean="0">
                <a:solidFill>
                  <a:srgbClr val="000090"/>
                </a:solidFill>
                <a:latin typeface="Arial"/>
                <a:cs typeface="Arial"/>
              </a:rPr>
              <a:t>Can we define different indices as appropriate to locations, seasons, times?</a:t>
            </a:r>
          </a:p>
          <a:p>
            <a:pPr marL="285750" indent="-285750">
              <a:buFont typeface="Arial"/>
              <a:buChar char="•"/>
            </a:pPr>
            <a:r>
              <a:rPr lang="en-US" dirty="0" smtClean="0">
                <a:solidFill>
                  <a:srgbClr val="000090"/>
                </a:solidFill>
                <a:latin typeface="Arial"/>
                <a:cs typeface="Arial"/>
              </a:rPr>
              <a:t>Might they be formulated using RSIG?</a:t>
            </a:r>
          </a:p>
          <a:p>
            <a:pPr marL="285750" indent="-285750">
              <a:buFont typeface="Arial"/>
              <a:buChar char="•"/>
            </a:pPr>
            <a:r>
              <a:rPr lang="en-US" dirty="0" smtClean="0">
                <a:solidFill>
                  <a:srgbClr val="000090"/>
                </a:solidFill>
                <a:latin typeface="Arial"/>
                <a:cs typeface="Arial"/>
              </a:rPr>
              <a:t>Might assimilation be included?</a:t>
            </a: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7" name="TextBox 6"/>
          <p:cNvSpPr txBox="1"/>
          <p:nvPr/>
        </p:nvSpPr>
        <p:spPr>
          <a:xfrm>
            <a:off x="1" y="6048797"/>
            <a:ext cx="9144000" cy="584776"/>
          </a:xfrm>
          <a:prstGeom prst="rect">
            <a:avLst/>
          </a:prstGeom>
          <a:noFill/>
        </p:spPr>
        <p:txBody>
          <a:bodyPr wrap="square" rtlCol="0">
            <a:spAutoFit/>
          </a:bodyPr>
          <a:lstStyle/>
          <a:p>
            <a:r>
              <a:rPr lang="en-US" sz="1600" dirty="0" smtClean="0">
                <a:solidFill>
                  <a:srgbClr val="000090"/>
                </a:solidFill>
                <a:latin typeface="Arial"/>
                <a:cs typeface="Arial"/>
              </a:rPr>
              <a:t>Cooper</a:t>
            </a:r>
            <a:r>
              <a:rPr lang="en-US" sz="1600" dirty="0">
                <a:solidFill>
                  <a:srgbClr val="000090"/>
                </a:solidFill>
                <a:latin typeface="Arial"/>
                <a:cs typeface="Arial"/>
              </a:rPr>
              <a:t>, M., R.V. Martin, A. van Donkelaar, L. Lamsal, M. Brauer, and J. Brook, A satellite-based multi-pollutant index of global air quality, </a:t>
            </a:r>
            <a:r>
              <a:rPr lang="en-US" sz="1600" i="1" dirty="0">
                <a:solidFill>
                  <a:srgbClr val="000090"/>
                </a:solidFill>
                <a:latin typeface="Arial"/>
                <a:cs typeface="Arial"/>
              </a:rPr>
              <a:t>Env. Sci. and Tech</a:t>
            </a:r>
            <a:r>
              <a:rPr lang="en-US" sz="1600" dirty="0">
                <a:solidFill>
                  <a:srgbClr val="000090"/>
                </a:solidFill>
                <a:latin typeface="Arial"/>
                <a:cs typeface="Arial"/>
              </a:rPr>
              <a:t>., </a:t>
            </a:r>
            <a:r>
              <a:rPr lang="en-US" sz="1600" b="1" dirty="0">
                <a:solidFill>
                  <a:srgbClr val="000090"/>
                </a:solidFill>
                <a:latin typeface="Arial"/>
                <a:cs typeface="Arial"/>
              </a:rPr>
              <a:t>46</a:t>
            </a:r>
            <a:r>
              <a:rPr lang="en-US" sz="1600" dirty="0">
                <a:solidFill>
                  <a:srgbClr val="000090"/>
                </a:solidFill>
                <a:latin typeface="Arial"/>
                <a:cs typeface="Arial"/>
              </a:rPr>
              <a:t>, 8523-</a:t>
            </a:r>
            <a:r>
              <a:rPr lang="en-US" sz="1600" dirty="0" smtClean="0">
                <a:solidFill>
                  <a:srgbClr val="000090"/>
                </a:solidFill>
                <a:latin typeface="Arial"/>
                <a:cs typeface="Arial"/>
              </a:rPr>
              <a:t>8524, 2012.</a:t>
            </a:r>
          </a:p>
        </p:txBody>
      </p:sp>
      <p:graphicFrame>
        <p:nvGraphicFramePr>
          <p:cNvPr id="3" name="Object 2"/>
          <p:cNvGraphicFramePr>
            <a:graphicFrameLocks noChangeAspect="1"/>
          </p:cNvGraphicFramePr>
          <p:nvPr>
            <p:extLst>
              <p:ext uri="{D42A27DB-BD31-4B8C-83A1-F6EECF244321}">
                <p14:modId xmlns:p14="http://schemas.microsoft.com/office/powerpoint/2010/main" val="3181990799"/>
              </p:ext>
            </p:extLst>
          </p:nvPr>
        </p:nvGraphicFramePr>
        <p:xfrm>
          <a:off x="270175" y="3766879"/>
          <a:ext cx="4359471" cy="1004148"/>
        </p:xfrm>
        <a:graphic>
          <a:graphicData uri="http://schemas.openxmlformats.org/presentationml/2006/ole">
            <mc:AlternateContent xmlns:mc="http://schemas.openxmlformats.org/markup-compatibility/2006">
              <mc:Choice xmlns:v="urn:schemas-microsoft-com:vml" Requires="v">
                <p:oleObj spid="_x0000_s1068" name="Equation" r:id="rId3" imgW="2260600" imgH="520700" progId="Equation.DSMT4">
                  <p:embed/>
                </p:oleObj>
              </mc:Choice>
              <mc:Fallback>
                <p:oleObj name="Equation" r:id="rId3" imgW="2260600" imgH="520700" progId="Equation.DSMT4">
                  <p:embed/>
                  <p:pic>
                    <p:nvPicPr>
                      <p:cNvPr id="0" name=""/>
                      <p:cNvPicPr/>
                      <p:nvPr/>
                    </p:nvPicPr>
                    <p:blipFill>
                      <a:blip r:embed="rId4"/>
                      <a:stretch>
                        <a:fillRect/>
                      </a:stretch>
                    </p:blipFill>
                    <p:spPr>
                      <a:xfrm>
                        <a:off x="270175" y="3766879"/>
                        <a:ext cx="4359471" cy="1004148"/>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44594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009" y="1665289"/>
            <a:ext cx="6577746" cy="493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Spectroscopic </a:t>
            </a:r>
            <a:r>
              <a:rPr lang="en-US" dirty="0" smtClean="0"/>
              <a:t>signatures</a:t>
            </a:r>
            <a:endParaRPr lang="en-US" dirty="0"/>
          </a:p>
        </p:txBody>
      </p:sp>
      <p:pic>
        <p:nvPicPr>
          <p:cNvPr id="2053" name="Picture 5" descr="C:\Users\Jim Carr\Desktop\Harvard SAO\Radiometric Model\Data\Rainbow.png"/>
          <p:cNvPicPr>
            <a:picLocks noChangeAspect="1" noChangeArrowheads="1"/>
          </p:cNvPicPr>
          <p:nvPr/>
        </p:nvPicPr>
        <p:blipFill rotWithShape="1">
          <a:blip r:embed="rId3">
            <a:extLst>
              <a:ext uri="{28A0092B-C50C-407E-A947-70E740481C1C}">
                <a14:useLocalDpi xmlns:a14="http://schemas.microsoft.com/office/drawing/2010/main" val="0"/>
              </a:ext>
            </a:extLst>
          </a:blip>
          <a:srcRect t="-60403" b="60403"/>
          <a:stretch/>
        </p:blipFill>
        <p:spPr bwMode="auto">
          <a:xfrm>
            <a:off x="2782387" y="583617"/>
            <a:ext cx="2908119" cy="11353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65764" y="2171825"/>
            <a:ext cx="2865665" cy="269422"/>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2147207" y="4841421"/>
            <a:ext cx="1436914" cy="824593"/>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4005883" y="4838705"/>
            <a:ext cx="1436914" cy="824593"/>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789354" y="4847766"/>
            <a:ext cx="651140" cy="430887"/>
          </a:xfrm>
          <a:prstGeom prst="rect">
            <a:avLst/>
          </a:prstGeom>
          <a:noFill/>
        </p:spPr>
        <p:txBody>
          <a:bodyPr wrap="none" rtlCol="0">
            <a:spAutoFit/>
          </a:bodyPr>
          <a:lstStyle/>
          <a:p>
            <a:r>
              <a:rPr lang="en-US" sz="1100" b="1" dirty="0" smtClean="0"/>
              <a:t>TEMPO </a:t>
            </a:r>
          </a:p>
          <a:p>
            <a:r>
              <a:rPr lang="en-US" sz="1100" b="1" dirty="0" smtClean="0"/>
              <a:t>Visible</a:t>
            </a:r>
            <a:endParaRPr lang="en-US" sz="1100" b="1" dirty="0"/>
          </a:p>
        </p:txBody>
      </p:sp>
      <p:sp>
        <p:nvSpPr>
          <p:cNvPr id="11" name="TextBox 10"/>
          <p:cNvSpPr txBox="1"/>
          <p:nvPr/>
        </p:nvSpPr>
        <p:spPr>
          <a:xfrm>
            <a:off x="2163894" y="4847766"/>
            <a:ext cx="813043" cy="430887"/>
          </a:xfrm>
          <a:prstGeom prst="rect">
            <a:avLst/>
          </a:prstGeom>
          <a:noFill/>
        </p:spPr>
        <p:txBody>
          <a:bodyPr wrap="none" rtlCol="0">
            <a:spAutoFit/>
          </a:bodyPr>
          <a:lstStyle/>
          <a:p>
            <a:r>
              <a:rPr lang="en-US" sz="1100" b="1" dirty="0" smtClean="0"/>
              <a:t>TEMPO </a:t>
            </a:r>
          </a:p>
          <a:p>
            <a:r>
              <a:rPr lang="en-US" sz="1100" b="1" dirty="0" smtClean="0"/>
              <a:t>Ultraviolet</a:t>
            </a:r>
            <a:endParaRPr lang="en-US" sz="1100" b="1" dirty="0"/>
          </a:p>
        </p:txBody>
      </p:sp>
      <p:sp>
        <p:nvSpPr>
          <p:cNvPr id="12" name="TextBox 11"/>
          <p:cNvSpPr txBox="1"/>
          <p:nvPr/>
        </p:nvSpPr>
        <p:spPr>
          <a:xfrm>
            <a:off x="4125352" y="2180896"/>
            <a:ext cx="1920719" cy="261610"/>
          </a:xfrm>
          <a:prstGeom prst="rect">
            <a:avLst/>
          </a:prstGeom>
          <a:noFill/>
        </p:spPr>
        <p:txBody>
          <a:bodyPr wrap="none" rtlCol="0">
            <a:spAutoFit/>
          </a:bodyPr>
          <a:lstStyle/>
          <a:p>
            <a:r>
              <a:rPr lang="en-US" sz="1100" b="1" dirty="0" smtClean="0"/>
              <a:t>VIIRS – Day-Night Band (DNB)</a:t>
            </a:r>
            <a:endParaRPr lang="en-US" sz="1100" b="1" dirty="0"/>
          </a:p>
        </p:txBody>
      </p:sp>
      <p:sp>
        <p:nvSpPr>
          <p:cNvPr id="6" name="Rectangle 5"/>
          <p:cNvSpPr/>
          <p:nvPr/>
        </p:nvSpPr>
        <p:spPr>
          <a:xfrm>
            <a:off x="4865132" y="3494676"/>
            <a:ext cx="2808553" cy="369332"/>
          </a:xfrm>
          <a:prstGeom prst="rect">
            <a:avLst/>
          </a:prstGeom>
          <a:solidFill>
            <a:schemeClr val="bg1"/>
          </a:solidFill>
          <a:ln>
            <a:solidFill>
              <a:srgbClr val="0000A9"/>
            </a:solidFill>
          </a:ln>
        </p:spPr>
        <p:txBody>
          <a:bodyPr wrap="square">
            <a:spAutoFit/>
          </a:bodyPr>
          <a:lstStyle/>
          <a:p>
            <a:r>
              <a:rPr lang="en-US" sz="900" b="1" dirty="0"/>
              <a:t>Laboratory Spectra of Lighting </a:t>
            </a:r>
            <a:r>
              <a:rPr lang="en-US" sz="900" b="1" dirty="0" smtClean="0"/>
              <a:t>Types (C. Elvidge): </a:t>
            </a:r>
            <a:r>
              <a:rPr lang="en-US" sz="900" u="sng" dirty="0">
                <a:hlinkClick r:id="rId4"/>
              </a:rPr>
              <a:t>http://</a:t>
            </a:r>
            <a:r>
              <a:rPr lang="en-US" sz="900" u="sng" dirty="0" smtClean="0">
                <a:hlinkClick r:id="rId4"/>
              </a:rPr>
              <a:t>www.ngdc.noaa.gov/eog/night_sat/spectra.html</a:t>
            </a:r>
            <a:endParaRPr lang="en-US" sz="900"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8" name="Slide Number Placeholder 7"/>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06196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609" y="1144730"/>
            <a:ext cx="1215136" cy="1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0" y="2746114"/>
            <a:ext cx="1086612" cy="11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0774" y="1090903"/>
            <a:ext cx="1182116" cy="118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899" y="2839155"/>
            <a:ext cx="1150747" cy="1150747"/>
          </a:xfrm>
          <a:prstGeom prst="rect">
            <a:avLst/>
          </a:prstGeom>
        </p:spPr>
      </p:pic>
      <p:pic>
        <p:nvPicPr>
          <p:cNvPr id="11" name="Picture 10" descr="UMBC_Se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0" y="4097639"/>
            <a:ext cx="1168400" cy="1168400"/>
          </a:xfrm>
          <a:prstGeom prst="rect">
            <a:avLst/>
          </a:prstGeom>
        </p:spPr>
      </p:pic>
      <p:pic>
        <p:nvPicPr>
          <p:cNvPr id="12" name="Picture 6" descr="logo_large"/>
          <p:cNvPicPr>
            <a:picLocks noChangeAspect="1" noChangeArrowheads="1"/>
          </p:cNvPicPr>
          <p:nvPr/>
        </p:nvPicPr>
        <p:blipFill>
          <a:blip r:embed="rId8">
            <a:lum contrast="-4000"/>
            <a:extLst>
              <a:ext uri="{28A0092B-C50C-407E-A947-70E740481C1C}">
                <a14:useLocalDpi xmlns:a14="http://schemas.microsoft.com/office/drawing/2010/main" val="0"/>
              </a:ext>
            </a:extLst>
          </a:blip>
          <a:srcRect/>
          <a:stretch>
            <a:fillRect/>
          </a:stretch>
        </p:blipFill>
        <p:spPr bwMode="auto">
          <a:xfrm>
            <a:off x="4817298" y="2567341"/>
            <a:ext cx="1454147" cy="1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5907" y="5092657"/>
            <a:ext cx="1489036" cy="925429"/>
          </a:xfrm>
          <a:prstGeom prst="rect">
            <a:avLst/>
          </a:prstGeom>
        </p:spPr>
      </p:pic>
      <p:pic>
        <p:nvPicPr>
          <p:cNvPr id="14" name="Picture 13" descr="homepage.png"/>
          <p:cNvPicPr>
            <a:picLocks noChangeAspect="1"/>
          </p:cNvPicPr>
          <p:nvPr/>
        </p:nvPicPr>
        <p:blipFill rotWithShape="1">
          <a:blip r:embed="rId10">
            <a:extLst>
              <a:ext uri="{28A0092B-C50C-407E-A947-70E740481C1C}">
                <a14:useLocalDpi xmlns:a14="http://schemas.microsoft.com/office/drawing/2010/main" val="0"/>
              </a:ext>
            </a:extLst>
          </a:blip>
          <a:srcRect l="1928" t="10063" r="72155" b="8352"/>
          <a:stretch/>
        </p:blipFill>
        <p:spPr>
          <a:xfrm>
            <a:off x="5406892" y="4752780"/>
            <a:ext cx="1520438" cy="1421056"/>
          </a:xfrm>
          <a:prstGeom prst="rect">
            <a:avLst/>
          </a:prstGeom>
        </p:spPr>
      </p:pic>
      <p:pic>
        <p:nvPicPr>
          <p:cNvPr id="15" name="Picture 15" descr="ncar"/>
          <p:cNvPicPr>
            <a:picLocks noChangeAspect="1" noChangeArrowheads="1"/>
          </p:cNvPicPr>
          <p:nvPr/>
        </p:nvPicPr>
        <p:blipFill>
          <a:blip r:embed="rId11">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520115" y="4681839"/>
            <a:ext cx="1467845" cy="99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7462" y="1865792"/>
            <a:ext cx="1188788" cy="1636181"/>
          </a:xfrm>
          <a:prstGeom prst="rect">
            <a:avLst/>
          </a:prstGeom>
        </p:spPr>
      </p:pic>
      <p:pic>
        <p:nvPicPr>
          <p:cNvPr id="17" name="Picture 16" descr="new-uah-logo.jpg"/>
          <p:cNvPicPr>
            <a:picLocks noChangeAspect="1"/>
          </p:cNvPicPr>
          <p:nvPr/>
        </p:nvPicPr>
        <p:blipFill rotWithShape="1">
          <a:blip r:embed="rId13">
            <a:extLst>
              <a:ext uri="{28A0092B-C50C-407E-A947-70E740481C1C}">
                <a14:useLocalDpi xmlns:a14="http://schemas.microsoft.com/office/drawing/2010/main" val="0"/>
              </a:ext>
            </a:extLst>
          </a:blip>
          <a:srcRect l="5089" t="12483" r="4605" b="11597"/>
          <a:stretch/>
        </p:blipFill>
        <p:spPr>
          <a:xfrm>
            <a:off x="2783990" y="2709531"/>
            <a:ext cx="1905382" cy="800924"/>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pic>
        <p:nvPicPr>
          <p:cNvPr id="9" name="Picture 8" descr="escudounam_azul_m2008_jp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0870" y="1143060"/>
            <a:ext cx="945804" cy="1120107"/>
          </a:xfrm>
          <a:prstGeom prst="rect">
            <a:avLst/>
          </a:prstGeom>
        </p:spPr>
      </p:pic>
      <p:pic>
        <p:nvPicPr>
          <p:cNvPr id="18" name="Picture 17" descr="LOGO_INECC_2014.svg.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077060"/>
            <a:ext cx="2032000" cy="786384"/>
          </a:xfrm>
          <a:prstGeom prst="rect">
            <a:avLst/>
          </a:prstGeom>
        </p:spPr>
      </p:pic>
      <p:sp>
        <p:nvSpPr>
          <p:cNvPr id="21"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The end!</a:t>
            </a:r>
            <a:r>
              <a:rPr lang="en-US" sz="4800" dirty="0" smtClean="0">
                <a:solidFill>
                  <a:schemeClr val="bg1">
                    <a:lumMod val="85000"/>
                  </a:schemeClr>
                </a:solidFill>
              </a:rPr>
              <a:t/>
            </a:r>
            <a:br>
              <a:rPr lang="en-US" sz="4800" dirty="0" smtClean="0">
                <a:solidFill>
                  <a:schemeClr val="bg1">
                    <a:lumMod val="85000"/>
                  </a:schemeClr>
                </a:solidFill>
              </a:rPr>
            </a:br>
            <a:r>
              <a:rPr lang="en-US" sz="1600" dirty="0" smtClean="0">
                <a:solidFill>
                  <a:schemeClr val="bg1">
                    <a:lumMod val="85000"/>
                  </a:schemeClr>
                </a:solidFill>
              </a:rPr>
              <a:t>Thanks to NASA, ESA, Ball Aerospace &amp;</a:t>
            </a:r>
            <a:br>
              <a:rPr lang="en-US" sz="1600" dirty="0" smtClean="0">
                <a:solidFill>
                  <a:schemeClr val="bg1">
                    <a:lumMod val="85000"/>
                  </a:schemeClr>
                </a:solidFill>
              </a:rPr>
            </a:br>
            <a:r>
              <a:rPr lang="en-US" sz="1600" dirty="0" smtClean="0">
                <a:solidFill>
                  <a:schemeClr val="bg1">
                    <a:lumMod val="85000"/>
                  </a:schemeClr>
                </a:solidFill>
              </a:rPr>
              <a:t>Technologies Corp., The Boeing Company</a:t>
            </a:r>
            <a:endParaRPr lang="en-US" sz="1600" dirty="0">
              <a:solidFill>
                <a:schemeClr val="bg1">
                  <a:lumMod val="85000"/>
                </a:schemeClr>
              </a:solidFill>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27</a:t>
            </a:fld>
            <a:endParaRPr lang="en-US" dirty="0">
              <a:solidFill>
                <a:prstClr val="black">
                  <a:tint val="75000"/>
                </a:prstClr>
              </a:solidFill>
              <a:latin typeface="Calibri"/>
            </a:endParaRPr>
          </a:p>
        </p:txBody>
      </p:sp>
      <p:pic>
        <p:nvPicPr>
          <p:cNvPr id="20" name="Picture 19"/>
          <p:cNvPicPr>
            <a:picLocks noChangeAspect="1"/>
          </p:cNvPicPr>
          <p:nvPr/>
        </p:nvPicPr>
        <p:blipFill>
          <a:blip r:embed="rId16"/>
          <a:stretch>
            <a:fillRect/>
          </a:stretch>
        </p:blipFill>
        <p:spPr>
          <a:xfrm>
            <a:off x="3005350" y="3574920"/>
            <a:ext cx="1792572" cy="1020016"/>
          </a:xfrm>
          <a:prstGeom prst="rect">
            <a:avLst/>
          </a:prstGeom>
        </p:spPr>
      </p:pic>
      <p:pic>
        <p:nvPicPr>
          <p:cNvPr id="22" name="Picture 21"/>
          <p:cNvPicPr>
            <a:picLocks noChangeAspect="1"/>
          </p:cNvPicPr>
          <p:nvPr/>
        </p:nvPicPr>
        <p:blipFill>
          <a:blip r:embed="rId17"/>
          <a:stretch>
            <a:fillRect/>
          </a:stretch>
        </p:blipFill>
        <p:spPr>
          <a:xfrm>
            <a:off x="1801930" y="6397350"/>
            <a:ext cx="4986528" cy="350520"/>
          </a:xfrm>
          <a:prstGeom prst="rect">
            <a:avLst/>
          </a:prstGeom>
        </p:spPr>
      </p:pic>
      <p:pic>
        <p:nvPicPr>
          <p:cNvPr id="23" name="Picture 22"/>
          <p:cNvPicPr>
            <a:picLocks noChangeAspect="1"/>
          </p:cNvPicPr>
          <p:nvPr/>
        </p:nvPicPr>
        <p:blipFill rotWithShape="1">
          <a:blip r:embed="rId18"/>
          <a:srcRect l="4957" r="3590"/>
          <a:stretch/>
        </p:blipFill>
        <p:spPr>
          <a:xfrm>
            <a:off x="7226685" y="1166268"/>
            <a:ext cx="1919896" cy="694392"/>
          </a:xfrm>
          <a:prstGeom prst="rect">
            <a:avLst/>
          </a:prstGeom>
        </p:spPr>
      </p:pic>
      <p:pic>
        <p:nvPicPr>
          <p:cNvPr id="24" name="Picture 23"/>
          <p:cNvPicPr>
            <a:picLocks noChangeAspect="1"/>
          </p:cNvPicPr>
          <p:nvPr/>
        </p:nvPicPr>
        <p:blipFill>
          <a:blip r:embed="rId19"/>
          <a:stretch>
            <a:fillRect/>
          </a:stretch>
        </p:blipFill>
        <p:spPr>
          <a:xfrm>
            <a:off x="561650" y="1962068"/>
            <a:ext cx="2159000" cy="457200"/>
          </a:xfrm>
          <a:prstGeom prst="rect">
            <a:avLst/>
          </a:prstGeom>
        </p:spPr>
      </p:pic>
      <p:pic>
        <p:nvPicPr>
          <p:cNvPr id="25" name="Picture 24"/>
          <p:cNvPicPr>
            <a:picLocks noChangeAspect="1"/>
          </p:cNvPicPr>
          <p:nvPr/>
        </p:nvPicPr>
        <p:blipFill>
          <a:blip r:embed="rId20"/>
          <a:stretch>
            <a:fillRect/>
          </a:stretch>
        </p:blipFill>
        <p:spPr>
          <a:xfrm>
            <a:off x="5027193" y="1207610"/>
            <a:ext cx="1051620" cy="1051620"/>
          </a:xfrm>
          <a:prstGeom prst="rect">
            <a:avLst/>
          </a:prstGeom>
        </p:spPr>
      </p:pic>
      <p:pic>
        <p:nvPicPr>
          <p:cNvPr id="26" name="Picture 25"/>
          <p:cNvPicPr>
            <a:picLocks noChangeAspect="1"/>
          </p:cNvPicPr>
          <p:nvPr/>
        </p:nvPicPr>
        <p:blipFill>
          <a:blip r:embed="rId21"/>
          <a:stretch>
            <a:fillRect/>
          </a:stretch>
        </p:blipFill>
        <p:spPr>
          <a:xfrm>
            <a:off x="7877755" y="3659243"/>
            <a:ext cx="1007278" cy="1007278"/>
          </a:xfrm>
          <a:prstGeom prst="rect">
            <a:avLst/>
          </a:prstGeom>
        </p:spPr>
      </p:pic>
      <p:pic>
        <p:nvPicPr>
          <p:cNvPr id="27" name="Picture 26"/>
          <p:cNvPicPr>
            <a:picLocks noChangeAspect="1"/>
          </p:cNvPicPr>
          <p:nvPr/>
        </p:nvPicPr>
        <p:blipFill>
          <a:blip r:embed="rId22"/>
          <a:stretch>
            <a:fillRect/>
          </a:stretch>
        </p:blipFill>
        <p:spPr>
          <a:xfrm>
            <a:off x="7610692" y="5714921"/>
            <a:ext cx="1099439" cy="917829"/>
          </a:xfrm>
          <a:prstGeom prst="rect">
            <a:avLst/>
          </a:prstGeom>
        </p:spPr>
      </p:pic>
      <p:pic>
        <p:nvPicPr>
          <p:cNvPr id="28" name="Picture 27"/>
          <p:cNvPicPr>
            <a:picLocks noChangeAspect="1"/>
          </p:cNvPicPr>
          <p:nvPr/>
        </p:nvPicPr>
        <p:blipFill rotWithShape="1">
          <a:blip r:embed="rId23"/>
          <a:srcRect l="11328" r="14978" b="35467"/>
          <a:stretch/>
        </p:blipFill>
        <p:spPr>
          <a:xfrm>
            <a:off x="6388950" y="2567341"/>
            <a:ext cx="1221742" cy="1179852"/>
          </a:xfrm>
          <a:prstGeom prst="rect">
            <a:avLst/>
          </a:prstGeom>
        </p:spPr>
      </p:pic>
      <p:pic>
        <p:nvPicPr>
          <p:cNvPr id="29" name="Picture 28"/>
          <p:cNvPicPr>
            <a:picLocks noChangeAspect="1"/>
          </p:cNvPicPr>
          <p:nvPr/>
        </p:nvPicPr>
        <p:blipFill>
          <a:blip r:embed="rId24"/>
          <a:stretch>
            <a:fillRect/>
          </a:stretch>
        </p:blipFill>
        <p:spPr>
          <a:xfrm>
            <a:off x="5344971" y="4057836"/>
            <a:ext cx="1930400" cy="694944"/>
          </a:xfrm>
          <a:prstGeom prst="rect">
            <a:avLst/>
          </a:prstGeom>
        </p:spPr>
      </p:pic>
      <p:pic>
        <p:nvPicPr>
          <p:cNvPr id="30" name="Picture 29"/>
          <p:cNvPicPr>
            <a:picLocks noChangeAspect="1"/>
          </p:cNvPicPr>
          <p:nvPr/>
        </p:nvPicPr>
        <p:blipFill>
          <a:blip r:embed="rId25"/>
          <a:stretch>
            <a:fillRect/>
          </a:stretch>
        </p:blipFill>
        <p:spPr>
          <a:xfrm>
            <a:off x="112609" y="5419154"/>
            <a:ext cx="1188720" cy="1197864"/>
          </a:xfrm>
          <a:prstGeom prst="rect">
            <a:avLst/>
          </a:prstGeom>
        </p:spPr>
      </p:pic>
      <p:pic>
        <p:nvPicPr>
          <p:cNvPr id="31" name="Picture 30"/>
          <p:cNvPicPr>
            <a:picLocks noChangeAspect="1"/>
          </p:cNvPicPr>
          <p:nvPr/>
        </p:nvPicPr>
        <p:blipFill>
          <a:blip r:embed="rId26"/>
          <a:stretch>
            <a:fillRect/>
          </a:stretch>
        </p:blipFill>
        <p:spPr>
          <a:xfrm>
            <a:off x="1632601" y="5128181"/>
            <a:ext cx="1978152" cy="1173480"/>
          </a:xfrm>
          <a:prstGeom prst="rect">
            <a:avLst/>
          </a:prstGeom>
        </p:spPr>
      </p:pic>
      <p:pic>
        <p:nvPicPr>
          <p:cNvPr id="32" name="Picture 31"/>
          <p:cNvPicPr>
            <a:picLocks noChangeAspect="1"/>
          </p:cNvPicPr>
          <p:nvPr/>
        </p:nvPicPr>
        <p:blipFill>
          <a:blip r:embed="rId27"/>
          <a:stretch>
            <a:fillRect/>
          </a:stretch>
        </p:blipFill>
        <p:spPr>
          <a:xfrm>
            <a:off x="1310160" y="4370560"/>
            <a:ext cx="2022332" cy="679504"/>
          </a:xfrm>
          <a:prstGeom prst="rect">
            <a:avLst/>
          </a:prstGeom>
        </p:spPr>
      </p:pic>
    </p:spTree>
    <p:extLst>
      <p:ext uri="{BB962C8B-B14F-4D97-AF65-F5344CB8AC3E}">
        <p14:creationId xmlns:p14="http://schemas.microsoft.com/office/powerpoint/2010/main" val="32438065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609" y="1144730"/>
            <a:ext cx="1215136" cy="1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0" y="2746114"/>
            <a:ext cx="1086612" cy="11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0774" y="1090903"/>
            <a:ext cx="1182116" cy="118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899" y="2839155"/>
            <a:ext cx="1150747" cy="1150747"/>
          </a:xfrm>
          <a:prstGeom prst="rect">
            <a:avLst/>
          </a:prstGeom>
        </p:spPr>
      </p:pic>
      <p:pic>
        <p:nvPicPr>
          <p:cNvPr id="11" name="Picture 10" descr="UMBC_Se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0" y="4097639"/>
            <a:ext cx="1168400" cy="1168400"/>
          </a:xfrm>
          <a:prstGeom prst="rect">
            <a:avLst/>
          </a:prstGeom>
        </p:spPr>
      </p:pic>
      <p:pic>
        <p:nvPicPr>
          <p:cNvPr id="12" name="Picture 6" descr="logo_large"/>
          <p:cNvPicPr>
            <a:picLocks noChangeAspect="1" noChangeArrowheads="1"/>
          </p:cNvPicPr>
          <p:nvPr/>
        </p:nvPicPr>
        <p:blipFill>
          <a:blip r:embed="rId8">
            <a:lum contrast="-4000"/>
            <a:extLst>
              <a:ext uri="{28A0092B-C50C-407E-A947-70E740481C1C}">
                <a14:useLocalDpi xmlns:a14="http://schemas.microsoft.com/office/drawing/2010/main" val="0"/>
              </a:ext>
            </a:extLst>
          </a:blip>
          <a:srcRect/>
          <a:stretch>
            <a:fillRect/>
          </a:stretch>
        </p:blipFill>
        <p:spPr bwMode="auto">
          <a:xfrm>
            <a:off x="4817298" y="2567341"/>
            <a:ext cx="1454147" cy="1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5907" y="5092657"/>
            <a:ext cx="1489036" cy="925429"/>
          </a:xfrm>
          <a:prstGeom prst="rect">
            <a:avLst/>
          </a:prstGeom>
        </p:spPr>
      </p:pic>
      <p:pic>
        <p:nvPicPr>
          <p:cNvPr id="14" name="Picture 13" descr="homepage.png"/>
          <p:cNvPicPr>
            <a:picLocks noChangeAspect="1"/>
          </p:cNvPicPr>
          <p:nvPr/>
        </p:nvPicPr>
        <p:blipFill rotWithShape="1">
          <a:blip r:embed="rId10">
            <a:extLst>
              <a:ext uri="{28A0092B-C50C-407E-A947-70E740481C1C}">
                <a14:useLocalDpi xmlns:a14="http://schemas.microsoft.com/office/drawing/2010/main" val="0"/>
              </a:ext>
            </a:extLst>
          </a:blip>
          <a:srcRect l="1928" t="10063" r="72155" b="8352"/>
          <a:stretch/>
        </p:blipFill>
        <p:spPr>
          <a:xfrm>
            <a:off x="5406892" y="4752780"/>
            <a:ext cx="1520438" cy="1421056"/>
          </a:xfrm>
          <a:prstGeom prst="rect">
            <a:avLst/>
          </a:prstGeom>
        </p:spPr>
      </p:pic>
      <p:pic>
        <p:nvPicPr>
          <p:cNvPr id="15" name="Picture 15" descr="ncar"/>
          <p:cNvPicPr>
            <a:picLocks noChangeAspect="1" noChangeArrowheads="1"/>
          </p:cNvPicPr>
          <p:nvPr/>
        </p:nvPicPr>
        <p:blipFill>
          <a:blip r:embed="rId11">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520115" y="4681839"/>
            <a:ext cx="1467845" cy="99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7462" y="1865792"/>
            <a:ext cx="1188788" cy="1636181"/>
          </a:xfrm>
          <a:prstGeom prst="rect">
            <a:avLst/>
          </a:prstGeom>
        </p:spPr>
      </p:pic>
      <p:pic>
        <p:nvPicPr>
          <p:cNvPr id="17" name="Picture 16" descr="new-uah-logo.jpg"/>
          <p:cNvPicPr>
            <a:picLocks noChangeAspect="1"/>
          </p:cNvPicPr>
          <p:nvPr/>
        </p:nvPicPr>
        <p:blipFill rotWithShape="1">
          <a:blip r:embed="rId13">
            <a:extLst>
              <a:ext uri="{28A0092B-C50C-407E-A947-70E740481C1C}">
                <a14:useLocalDpi xmlns:a14="http://schemas.microsoft.com/office/drawing/2010/main" val="0"/>
              </a:ext>
            </a:extLst>
          </a:blip>
          <a:srcRect l="5089" t="12483" r="4605" b="11597"/>
          <a:stretch/>
        </p:blipFill>
        <p:spPr>
          <a:xfrm>
            <a:off x="2783990" y="2709531"/>
            <a:ext cx="1905382" cy="800924"/>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pic>
        <p:nvPicPr>
          <p:cNvPr id="9" name="Picture 8" descr="escudounam_azul_m2008_jp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0870" y="1143060"/>
            <a:ext cx="945804" cy="1120107"/>
          </a:xfrm>
          <a:prstGeom prst="rect">
            <a:avLst/>
          </a:prstGeom>
        </p:spPr>
      </p:pic>
      <p:pic>
        <p:nvPicPr>
          <p:cNvPr id="18" name="Picture 17" descr="LOGO_INECC_2014.svg.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077060"/>
            <a:ext cx="2032000" cy="786384"/>
          </a:xfrm>
          <a:prstGeom prst="rect">
            <a:avLst/>
          </a:prstGeom>
        </p:spPr>
      </p:pic>
      <p:sp>
        <p:nvSpPr>
          <p:cNvPr id="21"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Backups</a:t>
            </a:r>
            <a:endParaRPr lang="en-US" sz="4800" dirty="0">
              <a:solidFill>
                <a:schemeClr val="bg1">
                  <a:lumMod val="85000"/>
                </a:schemeClr>
              </a:solidFill>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28</a:t>
            </a:fld>
            <a:endParaRPr lang="en-US" dirty="0">
              <a:solidFill>
                <a:prstClr val="black">
                  <a:tint val="75000"/>
                </a:prstClr>
              </a:solidFill>
              <a:latin typeface="Calibri"/>
            </a:endParaRPr>
          </a:p>
        </p:txBody>
      </p:sp>
      <p:pic>
        <p:nvPicPr>
          <p:cNvPr id="20" name="Picture 19"/>
          <p:cNvPicPr>
            <a:picLocks noChangeAspect="1"/>
          </p:cNvPicPr>
          <p:nvPr/>
        </p:nvPicPr>
        <p:blipFill>
          <a:blip r:embed="rId16"/>
          <a:stretch>
            <a:fillRect/>
          </a:stretch>
        </p:blipFill>
        <p:spPr>
          <a:xfrm>
            <a:off x="3005350" y="3574920"/>
            <a:ext cx="1792572" cy="1020016"/>
          </a:xfrm>
          <a:prstGeom prst="rect">
            <a:avLst/>
          </a:prstGeom>
        </p:spPr>
      </p:pic>
      <p:pic>
        <p:nvPicPr>
          <p:cNvPr id="22" name="Picture 21"/>
          <p:cNvPicPr>
            <a:picLocks noChangeAspect="1"/>
          </p:cNvPicPr>
          <p:nvPr/>
        </p:nvPicPr>
        <p:blipFill>
          <a:blip r:embed="rId17"/>
          <a:stretch>
            <a:fillRect/>
          </a:stretch>
        </p:blipFill>
        <p:spPr>
          <a:xfrm>
            <a:off x="1801930" y="6397350"/>
            <a:ext cx="4986528" cy="350520"/>
          </a:xfrm>
          <a:prstGeom prst="rect">
            <a:avLst/>
          </a:prstGeom>
        </p:spPr>
      </p:pic>
      <p:pic>
        <p:nvPicPr>
          <p:cNvPr id="23" name="Picture 22"/>
          <p:cNvPicPr>
            <a:picLocks noChangeAspect="1"/>
          </p:cNvPicPr>
          <p:nvPr/>
        </p:nvPicPr>
        <p:blipFill rotWithShape="1">
          <a:blip r:embed="rId18"/>
          <a:srcRect l="4957" r="3590"/>
          <a:stretch/>
        </p:blipFill>
        <p:spPr>
          <a:xfrm>
            <a:off x="7226685" y="1166268"/>
            <a:ext cx="1919896" cy="694392"/>
          </a:xfrm>
          <a:prstGeom prst="rect">
            <a:avLst/>
          </a:prstGeom>
        </p:spPr>
      </p:pic>
      <p:pic>
        <p:nvPicPr>
          <p:cNvPr id="24" name="Picture 23"/>
          <p:cNvPicPr>
            <a:picLocks noChangeAspect="1"/>
          </p:cNvPicPr>
          <p:nvPr/>
        </p:nvPicPr>
        <p:blipFill>
          <a:blip r:embed="rId19"/>
          <a:stretch>
            <a:fillRect/>
          </a:stretch>
        </p:blipFill>
        <p:spPr>
          <a:xfrm>
            <a:off x="561650" y="1962068"/>
            <a:ext cx="2159000" cy="457200"/>
          </a:xfrm>
          <a:prstGeom prst="rect">
            <a:avLst/>
          </a:prstGeom>
        </p:spPr>
      </p:pic>
      <p:pic>
        <p:nvPicPr>
          <p:cNvPr id="25" name="Picture 24"/>
          <p:cNvPicPr>
            <a:picLocks noChangeAspect="1"/>
          </p:cNvPicPr>
          <p:nvPr/>
        </p:nvPicPr>
        <p:blipFill>
          <a:blip r:embed="rId20"/>
          <a:stretch>
            <a:fillRect/>
          </a:stretch>
        </p:blipFill>
        <p:spPr>
          <a:xfrm>
            <a:off x="5027193" y="1207610"/>
            <a:ext cx="1051620" cy="1051620"/>
          </a:xfrm>
          <a:prstGeom prst="rect">
            <a:avLst/>
          </a:prstGeom>
        </p:spPr>
      </p:pic>
      <p:pic>
        <p:nvPicPr>
          <p:cNvPr id="26" name="Picture 25"/>
          <p:cNvPicPr>
            <a:picLocks noChangeAspect="1"/>
          </p:cNvPicPr>
          <p:nvPr/>
        </p:nvPicPr>
        <p:blipFill>
          <a:blip r:embed="rId21"/>
          <a:stretch>
            <a:fillRect/>
          </a:stretch>
        </p:blipFill>
        <p:spPr>
          <a:xfrm>
            <a:off x="7877755" y="3659243"/>
            <a:ext cx="1007278" cy="1007278"/>
          </a:xfrm>
          <a:prstGeom prst="rect">
            <a:avLst/>
          </a:prstGeom>
        </p:spPr>
      </p:pic>
      <p:pic>
        <p:nvPicPr>
          <p:cNvPr id="27" name="Picture 26"/>
          <p:cNvPicPr>
            <a:picLocks noChangeAspect="1"/>
          </p:cNvPicPr>
          <p:nvPr/>
        </p:nvPicPr>
        <p:blipFill>
          <a:blip r:embed="rId22"/>
          <a:stretch>
            <a:fillRect/>
          </a:stretch>
        </p:blipFill>
        <p:spPr>
          <a:xfrm>
            <a:off x="7610692" y="5714921"/>
            <a:ext cx="1099439" cy="917829"/>
          </a:xfrm>
          <a:prstGeom prst="rect">
            <a:avLst/>
          </a:prstGeom>
        </p:spPr>
      </p:pic>
      <p:pic>
        <p:nvPicPr>
          <p:cNvPr id="28" name="Picture 27"/>
          <p:cNvPicPr>
            <a:picLocks noChangeAspect="1"/>
          </p:cNvPicPr>
          <p:nvPr/>
        </p:nvPicPr>
        <p:blipFill rotWithShape="1">
          <a:blip r:embed="rId23"/>
          <a:srcRect l="11328" r="14978" b="35467"/>
          <a:stretch/>
        </p:blipFill>
        <p:spPr>
          <a:xfrm>
            <a:off x="6388950" y="2567341"/>
            <a:ext cx="1221742" cy="1179852"/>
          </a:xfrm>
          <a:prstGeom prst="rect">
            <a:avLst/>
          </a:prstGeom>
        </p:spPr>
      </p:pic>
      <p:pic>
        <p:nvPicPr>
          <p:cNvPr id="29" name="Picture 28"/>
          <p:cNvPicPr>
            <a:picLocks noChangeAspect="1"/>
          </p:cNvPicPr>
          <p:nvPr/>
        </p:nvPicPr>
        <p:blipFill>
          <a:blip r:embed="rId24"/>
          <a:stretch>
            <a:fillRect/>
          </a:stretch>
        </p:blipFill>
        <p:spPr>
          <a:xfrm>
            <a:off x="5344971" y="4057836"/>
            <a:ext cx="1930400" cy="694944"/>
          </a:xfrm>
          <a:prstGeom prst="rect">
            <a:avLst/>
          </a:prstGeom>
        </p:spPr>
      </p:pic>
      <p:pic>
        <p:nvPicPr>
          <p:cNvPr id="30" name="Picture 29"/>
          <p:cNvPicPr>
            <a:picLocks noChangeAspect="1"/>
          </p:cNvPicPr>
          <p:nvPr/>
        </p:nvPicPr>
        <p:blipFill>
          <a:blip r:embed="rId25"/>
          <a:stretch>
            <a:fillRect/>
          </a:stretch>
        </p:blipFill>
        <p:spPr>
          <a:xfrm>
            <a:off x="112609" y="5419154"/>
            <a:ext cx="1188720" cy="1197864"/>
          </a:xfrm>
          <a:prstGeom prst="rect">
            <a:avLst/>
          </a:prstGeom>
        </p:spPr>
      </p:pic>
      <p:pic>
        <p:nvPicPr>
          <p:cNvPr id="31" name="Picture 30"/>
          <p:cNvPicPr>
            <a:picLocks noChangeAspect="1"/>
          </p:cNvPicPr>
          <p:nvPr/>
        </p:nvPicPr>
        <p:blipFill>
          <a:blip r:embed="rId26"/>
          <a:stretch>
            <a:fillRect/>
          </a:stretch>
        </p:blipFill>
        <p:spPr>
          <a:xfrm>
            <a:off x="1632601" y="5128181"/>
            <a:ext cx="1978152" cy="1173480"/>
          </a:xfrm>
          <a:prstGeom prst="rect">
            <a:avLst/>
          </a:prstGeom>
        </p:spPr>
      </p:pic>
      <p:pic>
        <p:nvPicPr>
          <p:cNvPr id="32" name="Picture 31"/>
          <p:cNvPicPr>
            <a:picLocks noChangeAspect="1"/>
          </p:cNvPicPr>
          <p:nvPr/>
        </p:nvPicPr>
        <p:blipFill>
          <a:blip r:embed="rId27"/>
          <a:stretch>
            <a:fillRect/>
          </a:stretch>
        </p:blipFill>
        <p:spPr>
          <a:xfrm>
            <a:off x="1310160" y="4370560"/>
            <a:ext cx="2022332" cy="679504"/>
          </a:xfrm>
          <a:prstGeom prst="rect">
            <a:avLst/>
          </a:prstGeom>
        </p:spPr>
      </p:pic>
    </p:spTree>
    <p:extLst>
      <p:ext uri="{BB962C8B-B14F-4D97-AF65-F5344CB8AC3E}">
        <p14:creationId xmlns:p14="http://schemas.microsoft.com/office/powerpoint/2010/main" val="16272090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2400" b="1" dirty="0" smtClean="0">
                <a:solidFill>
                  <a:schemeClr val="bg1">
                    <a:lumMod val="85000"/>
                  </a:schemeClr>
                </a:solidFill>
              </a:rPr>
              <a:t>Data products, science studies (the Green Paper), special operations</a:t>
            </a:r>
            <a:endParaRPr lang="en-US" sz="2400" b="1" dirty="0">
              <a:solidFill>
                <a:schemeClr val="bg1">
                  <a:lumMod val="85000"/>
                </a:schemeClr>
              </a:solidFill>
            </a:endParaRPr>
          </a:p>
        </p:txBody>
      </p:sp>
      <p:sp>
        <p:nvSpPr>
          <p:cNvPr id="2" name="TextBox 1"/>
          <p:cNvSpPr txBox="1"/>
          <p:nvPr/>
        </p:nvSpPr>
        <p:spPr>
          <a:xfrm>
            <a:off x="0" y="1479791"/>
            <a:ext cx="9144000" cy="4801315"/>
          </a:xfrm>
          <a:prstGeom prst="rect">
            <a:avLst/>
          </a:prstGeom>
          <a:noFill/>
        </p:spPr>
        <p:txBody>
          <a:bodyPr wrap="square" rtlCol="0">
            <a:spAutoFit/>
          </a:bodyPr>
          <a:lstStyle/>
          <a:p>
            <a:pPr lvl="0"/>
            <a:r>
              <a:rPr lang="en-US" dirty="0" smtClean="0">
                <a:solidFill>
                  <a:srgbClr val="000090"/>
                </a:solidFill>
                <a:latin typeface="Arial"/>
                <a:cs typeface="Arial"/>
              </a:rPr>
              <a:t>Volcanic </a:t>
            </a:r>
            <a:r>
              <a:rPr lang="en-US" b="1" dirty="0">
                <a:solidFill>
                  <a:srgbClr val="000090"/>
                </a:solidFill>
                <a:latin typeface="Arial"/>
                <a:cs typeface="Arial"/>
              </a:rPr>
              <a:t>SO</a:t>
            </a:r>
            <a:r>
              <a:rPr lang="en-US" b="1" baseline="-25000" dirty="0">
                <a:solidFill>
                  <a:srgbClr val="000090"/>
                </a:solidFill>
                <a:latin typeface="Arial"/>
                <a:cs typeface="Arial"/>
              </a:rPr>
              <a:t>2</a:t>
            </a:r>
            <a:r>
              <a:rPr lang="en-US" dirty="0">
                <a:solidFill>
                  <a:srgbClr val="000090"/>
                </a:solidFill>
                <a:latin typeface="Arial"/>
                <a:cs typeface="Arial"/>
              </a:rPr>
              <a:t> (column amount and plume altitude is a potential research product.</a:t>
            </a:r>
          </a:p>
          <a:p>
            <a:pPr lvl="0"/>
            <a:r>
              <a:rPr lang="en-US" dirty="0">
                <a:solidFill>
                  <a:srgbClr val="000090"/>
                </a:solidFill>
                <a:latin typeface="Arial"/>
                <a:cs typeface="Arial"/>
              </a:rPr>
              <a:t>Diurnal out-going </a:t>
            </a:r>
            <a:r>
              <a:rPr lang="en-US" b="1" dirty="0">
                <a:solidFill>
                  <a:srgbClr val="000090"/>
                </a:solidFill>
                <a:latin typeface="Arial"/>
                <a:cs typeface="Arial"/>
              </a:rPr>
              <a:t>shortwave radiation and cloud forcing</a:t>
            </a:r>
            <a:r>
              <a:rPr lang="en-US" dirty="0">
                <a:solidFill>
                  <a:srgbClr val="000090"/>
                </a:solidFill>
                <a:latin typeface="Arial"/>
                <a:cs typeface="Arial"/>
              </a:rPr>
              <a:t> is a potential research </a:t>
            </a:r>
            <a:r>
              <a:rPr lang="en-US" dirty="0" smtClean="0">
                <a:solidFill>
                  <a:srgbClr val="000090"/>
                </a:solidFill>
                <a:latin typeface="Arial"/>
                <a:cs typeface="Arial"/>
              </a:rPr>
              <a:t>product.</a:t>
            </a:r>
          </a:p>
          <a:p>
            <a:pPr lvl="0"/>
            <a:endParaRPr lang="en-US" dirty="0" smtClean="0">
              <a:solidFill>
                <a:srgbClr val="000090"/>
              </a:solidFill>
              <a:latin typeface="Arial"/>
              <a:cs typeface="Arial"/>
            </a:endParaRPr>
          </a:p>
          <a:p>
            <a:pPr lvl="0"/>
            <a:r>
              <a:rPr lang="en-US" dirty="0" smtClean="0">
                <a:solidFill>
                  <a:srgbClr val="000090"/>
                </a:solidFill>
                <a:latin typeface="Arial"/>
                <a:cs typeface="Arial"/>
              </a:rPr>
              <a:t>Nighttime </a:t>
            </a:r>
            <a:r>
              <a:rPr lang="en-US" b="1" dirty="0">
                <a:solidFill>
                  <a:srgbClr val="000090"/>
                </a:solidFill>
                <a:latin typeface="Arial"/>
                <a:cs typeface="Arial"/>
              </a:rPr>
              <a:t>“city lights”</a:t>
            </a:r>
            <a:r>
              <a:rPr lang="en-US" dirty="0">
                <a:solidFill>
                  <a:srgbClr val="000090"/>
                </a:solidFill>
                <a:latin typeface="Arial"/>
                <a:cs typeface="Arial"/>
              </a:rPr>
              <a:t> products, which represent anthropogenic activities at the same spatial resolution as air quality products, may be produced twice per day (late evening and early morning) as a research product. Meeting TEMPO measurement requirements for NO</a:t>
            </a:r>
            <a:r>
              <a:rPr lang="en-US" baseline="-25000" dirty="0">
                <a:solidFill>
                  <a:srgbClr val="000090"/>
                </a:solidFill>
                <a:latin typeface="Arial"/>
                <a:cs typeface="Arial"/>
              </a:rPr>
              <a:t>2</a:t>
            </a:r>
            <a:r>
              <a:rPr lang="en-US" dirty="0">
                <a:solidFill>
                  <a:srgbClr val="000090"/>
                </a:solidFill>
                <a:latin typeface="Arial"/>
                <a:cs typeface="Arial"/>
              </a:rPr>
              <a:t> (visible) implies the sensitivity for city lights products over the CONUS within a 2-hour period at 2×4.5 km</a:t>
            </a:r>
            <a:r>
              <a:rPr lang="en-US" baseline="30000" dirty="0">
                <a:solidFill>
                  <a:srgbClr val="000090"/>
                </a:solidFill>
                <a:latin typeface="Arial"/>
                <a:cs typeface="Arial"/>
              </a:rPr>
              <a:t>2</a:t>
            </a:r>
            <a:r>
              <a:rPr lang="en-US" dirty="0">
                <a:solidFill>
                  <a:srgbClr val="000090"/>
                </a:solidFill>
                <a:latin typeface="Arial"/>
                <a:cs typeface="Arial"/>
              </a:rPr>
              <a:t> to 1.1×10</a:t>
            </a:r>
            <a:r>
              <a:rPr lang="en-US" baseline="30000" dirty="0">
                <a:solidFill>
                  <a:srgbClr val="000090"/>
                </a:solidFill>
                <a:latin typeface="Arial"/>
                <a:cs typeface="Arial"/>
              </a:rPr>
              <a:t>-8</a:t>
            </a:r>
            <a:r>
              <a:rPr lang="en-US" dirty="0">
                <a:solidFill>
                  <a:srgbClr val="000090"/>
                </a:solidFill>
                <a:latin typeface="Arial"/>
                <a:cs typeface="Arial"/>
              </a:rPr>
              <a:t> W cm</a:t>
            </a:r>
            <a:r>
              <a:rPr lang="en-US" baseline="30000" dirty="0">
                <a:solidFill>
                  <a:srgbClr val="000090"/>
                </a:solidFill>
                <a:latin typeface="Arial"/>
                <a:cs typeface="Arial"/>
              </a:rPr>
              <a:t>-2 </a:t>
            </a:r>
            <a:r>
              <a:rPr lang="en-US" dirty="0">
                <a:solidFill>
                  <a:srgbClr val="000090"/>
                </a:solidFill>
                <a:latin typeface="Arial"/>
                <a:cs typeface="Arial"/>
              </a:rPr>
              <a:t>sr</a:t>
            </a:r>
            <a:r>
              <a:rPr lang="en-US" baseline="30000" dirty="0">
                <a:solidFill>
                  <a:srgbClr val="000090"/>
                </a:solidFill>
                <a:latin typeface="Arial"/>
                <a:cs typeface="Arial"/>
              </a:rPr>
              <a:t>-1 </a:t>
            </a:r>
            <a:r>
              <a:rPr lang="en-US" dirty="0">
                <a:solidFill>
                  <a:srgbClr val="000090"/>
                </a:solidFill>
                <a:latin typeface="Arial"/>
                <a:cs typeface="Arial"/>
              </a:rPr>
              <a:t>μm</a:t>
            </a:r>
            <a:r>
              <a:rPr lang="en-US" baseline="30000" dirty="0">
                <a:solidFill>
                  <a:srgbClr val="000090"/>
                </a:solidFill>
                <a:latin typeface="Arial"/>
                <a:cs typeface="Arial"/>
              </a:rPr>
              <a:t>-1</a:t>
            </a:r>
            <a:r>
              <a:rPr lang="en-US" dirty="0" smtClean="0">
                <a:solidFill>
                  <a:srgbClr val="000090"/>
                </a:solidFill>
                <a:latin typeface="Arial"/>
                <a:cs typeface="Arial"/>
              </a:rPr>
              <a:t>.</a:t>
            </a:r>
          </a:p>
          <a:p>
            <a:pPr lvl="0"/>
            <a:endParaRPr lang="en-US" dirty="0" smtClean="0">
              <a:solidFill>
                <a:srgbClr val="000090"/>
              </a:solidFill>
              <a:latin typeface="Arial"/>
              <a:cs typeface="Arial"/>
            </a:endParaRPr>
          </a:p>
          <a:p>
            <a:pPr lvl="0"/>
            <a:r>
              <a:rPr lang="en-US" dirty="0" smtClean="0">
                <a:solidFill>
                  <a:srgbClr val="000090"/>
                </a:solidFill>
                <a:latin typeface="Arial"/>
                <a:cs typeface="Arial"/>
              </a:rPr>
              <a:t>Several additional </a:t>
            </a:r>
            <a:r>
              <a:rPr lang="en-US" b="1" dirty="0" smtClean="0">
                <a:solidFill>
                  <a:srgbClr val="000090"/>
                </a:solidFill>
                <a:latin typeface="Arial"/>
                <a:cs typeface="Arial"/>
              </a:rPr>
              <a:t>first-measurement molecules</a:t>
            </a:r>
            <a:r>
              <a:rPr lang="en-US" dirty="0" smtClean="0">
                <a:solidFill>
                  <a:srgbClr val="000090"/>
                </a:solidFill>
                <a:latin typeface="Arial"/>
                <a:cs typeface="Arial"/>
              </a:rPr>
              <a:t> are being studied.</a:t>
            </a:r>
            <a:endParaRPr lang="en-US" dirty="0">
              <a:solidFill>
                <a:srgbClr val="000090"/>
              </a:solidFill>
              <a:latin typeface="Arial"/>
              <a:cs typeface="Arial"/>
            </a:endParaRPr>
          </a:p>
          <a:p>
            <a:r>
              <a:rPr lang="en-US" dirty="0">
                <a:solidFill>
                  <a:srgbClr val="000090"/>
                </a:solidFill>
                <a:latin typeface="Arial"/>
                <a:cs typeface="Arial"/>
              </a:rPr>
              <a:t> </a:t>
            </a:r>
          </a:p>
          <a:p>
            <a:r>
              <a:rPr lang="en-US" b="1" dirty="0">
                <a:solidFill>
                  <a:srgbClr val="000090"/>
                </a:solidFill>
                <a:latin typeface="Arial"/>
                <a:cs typeface="Arial"/>
              </a:rPr>
              <a:t>H</a:t>
            </a:r>
            <a:r>
              <a:rPr lang="en-US" b="1" baseline="-25000" dirty="0">
                <a:solidFill>
                  <a:srgbClr val="000090"/>
                </a:solidFill>
                <a:latin typeface="Arial"/>
                <a:cs typeface="Arial"/>
              </a:rPr>
              <a:t>2</a:t>
            </a:r>
            <a:r>
              <a:rPr lang="en-US" b="1" dirty="0">
                <a:solidFill>
                  <a:srgbClr val="000090"/>
                </a:solidFill>
                <a:latin typeface="Arial"/>
                <a:cs typeface="Arial"/>
              </a:rPr>
              <a:t>O</a:t>
            </a:r>
            <a:r>
              <a:rPr lang="en-US" dirty="0">
                <a:solidFill>
                  <a:srgbClr val="000090"/>
                </a:solidFill>
                <a:latin typeface="Arial"/>
                <a:cs typeface="Arial"/>
              </a:rPr>
              <a:t> will be produced at </a:t>
            </a:r>
            <a:r>
              <a:rPr lang="en-US" dirty="0" smtClean="0">
                <a:solidFill>
                  <a:srgbClr val="000090"/>
                </a:solidFill>
                <a:latin typeface="Arial"/>
                <a:cs typeface="Arial"/>
              </a:rPr>
              <a:t>launch from the 7ν</a:t>
            </a:r>
            <a:r>
              <a:rPr lang="en-US" dirty="0">
                <a:latin typeface="Arial"/>
                <a:cs typeface="Arial"/>
              </a:rPr>
              <a:t> </a:t>
            </a:r>
            <a:r>
              <a:rPr lang="en-US" dirty="0" smtClean="0">
                <a:solidFill>
                  <a:srgbClr val="000090"/>
                </a:solidFill>
                <a:latin typeface="Arial"/>
                <a:cs typeface="Arial"/>
              </a:rPr>
              <a:t>vibrational polyad at 445 nm. </a:t>
            </a:r>
            <a:r>
              <a:rPr lang="en-US" dirty="0">
                <a:solidFill>
                  <a:srgbClr val="000090"/>
                </a:solidFill>
                <a:latin typeface="Arial"/>
                <a:cs typeface="Arial"/>
              </a:rPr>
              <a:t>Water vapor retrieved from the visible spectrum has good sensitivity to the planetary boundary layer, since the absorption is optically thin, and is available over both the land and ocean. The hourly coverage of TEMPO will greatly improve the knowledge of water vapor’s diurnal cycle and make rapid variations in time readily observed</a:t>
            </a:r>
            <a:r>
              <a:rPr lang="en-US" dirty="0" smtClean="0">
                <a:solidFill>
                  <a:srgbClr val="000090"/>
                </a:solidFill>
                <a:latin typeface="Arial"/>
                <a:cs typeface="Arial"/>
              </a:rPr>
              <a:t>.</a:t>
            </a:r>
            <a:endParaRPr lang="en-US"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68059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12473"/>
            <a:ext cx="5973763" cy="960120"/>
          </a:xfrm>
        </p:spPr>
        <p:txBody>
          <a:bodyPr/>
          <a:lstStyle/>
          <a:p>
            <a:pPr fontAlgn="auto">
              <a:spcAft>
                <a:spcPts val="0"/>
              </a:spcAft>
              <a:defRPr/>
            </a:pPr>
            <a:r>
              <a:rPr lang="en-US" b="1" dirty="0">
                <a:solidFill>
                  <a:schemeClr val="bg1">
                    <a:lumMod val="85000"/>
                  </a:schemeClr>
                </a:solidFill>
                <a:ea typeface="ＭＳ Ｐゴシック" charset="-128"/>
              </a:rPr>
              <a:t>Hourly atmospheric pollution from geostationary Earth orbit</a:t>
            </a:r>
            <a:br>
              <a:rPr lang="en-US" b="1" dirty="0">
                <a:solidFill>
                  <a:schemeClr val="bg1">
                    <a:lumMod val="85000"/>
                  </a:schemeClr>
                </a:solidFill>
                <a:ea typeface="ＭＳ Ｐゴシック" charset="-128"/>
              </a:rPr>
            </a:br>
            <a:endParaRPr lang="en-US"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512" y="1299125"/>
            <a:ext cx="5456238" cy="4985868"/>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a:t>
            </a:r>
            <a:r>
              <a:rPr lang="en-US" sz="1300" dirty="0" smtClean="0">
                <a:solidFill>
                  <a:srgbClr val="000000"/>
                </a:solidFill>
                <a:latin typeface="Arial"/>
                <a:ea typeface="ＭＳ Ｐゴシック" charset="0"/>
                <a:cs typeface="Arial"/>
              </a:rPr>
              <a:t>Iowa, RT Solutions, Carr Astronautics</a:t>
            </a:r>
            <a:endParaRPr lang="en-US" sz="1300" dirty="0">
              <a:solidFill>
                <a:srgbClr val="000000"/>
              </a:solidFill>
              <a:latin typeface="Arial"/>
              <a:ea typeface="ＭＳ Ｐゴシック" charset="0"/>
              <a:cs typeface="Arial"/>
            </a:endParaRPr>
          </a:p>
          <a:p>
            <a:pPr defTabSz="456633">
              <a:spcBef>
                <a:spcPts val="100"/>
              </a:spcBef>
              <a:defRPr/>
            </a:pPr>
            <a:r>
              <a:rPr lang="en-US" sz="1300" b="1" dirty="0">
                <a:solidFill>
                  <a:srgbClr val="1F497D"/>
                </a:solidFill>
                <a:latin typeface="Arial"/>
                <a:ea typeface="ＭＳ Ｐゴシック" charset="0"/>
                <a:cs typeface="Arial"/>
              </a:rPr>
              <a:t>International collaboration:</a:t>
            </a:r>
            <a:r>
              <a:rPr lang="en-US" sz="1300" dirty="0">
                <a:solidFill>
                  <a:schemeClr val="tx1">
                    <a:lumMod val="95000"/>
                    <a:lumOff val="5000"/>
                  </a:schemeClr>
                </a:solidFill>
                <a:latin typeface="Arial"/>
                <a:ea typeface="ＭＳ Ｐゴシック" charset="0"/>
                <a:cs typeface="Arial"/>
              </a:rPr>
              <a:t> </a:t>
            </a:r>
            <a:r>
              <a:rPr lang="en-US" sz="1300" dirty="0" smtClean="0">
                <a:solidFill>
                  <a:schemeClr val="tx1">
                    <a:lumMod val="95000"/>
                    <a:lumOff val="5000"/>
                  </a:schemeClr>
                </a:solidFill>
                <a:latin typeface="Arial"/>
                <a:ea typeface="ＭＳ Ｐゴシック" charset="0"/>
                <a:cs typeface="Arial"/>
              </a:rPr>
              <a:t>Mexico, Canada, Cuba, Korea</a:t>
            </a:r>
            <a:r>
              <a:rPr lang="en-US" sz="1300" dirty="0">
                <a:solidFill>
                  <a:schemeClr val="tx1">
                    <a:lumMod val="95000"/>
                    <a:lumOff val="5000"/>
                  </a:schemeClr>
                </a:solidFill>
                <a:latin typeface="Arial"/>
                <a:ea typeface="ＭＳ Ｐゴシック" charset="0"/>
                <a:cs typeface="Arial"/>
              </a:rPr>
              <a:t>, </a:t>
            </a:r>
            <a:r>
              <a:rPr lang="en-US" sz="1300" dirty="0" smtClean="0">
                <a:solidFill>
                  <a:schemeClr val="tx1">
                    <a:lumMod val="95000"/>
                    <a:lumOff val="5000"/>
                  </a:schemeClr>
                </a:solidFill>
                <a:latin typeface="Arial"/>
                <a:ea typeface="ＭＳ Ｐゴシック" charset="0"/>
                <a:cs typeface="Arial"/>
              </a:rPr>
              <a:t>UK,</a:t>
            </a:r>
          </a:p>
          <a:p>
            <a:pPr defTabSz="456633">
              <a:spcBef>
                <a:spcPts val="100"/>
              </a:spcBef>
              <a:defRPr/>
            </a:pPr>
            <a:r>
              <a:rPr lang="en-US" sz="1300" dirty="0" smtClean="0">
                <a:solidFill>
                  <a:schemeClr val="tx1">
                    <a:lumMod val="95000"/>
                    <a:lumOff val="5000"/>
                  </a:schemeClr>
                </a:solidFill>
                <a:latin typeface="Arial"/>
                <a:ea typeface="ＭＳ Ｐゴシック" charset="0"/>
                <a:cs typeface="Arial"/>
              </a:rPr>
              <a:t>ESA, </a:t>
            </a:r>
            <a:r>
              <a:rPr lang="en-US" sz="1300" dirty="0" smtClean="0">
                <a:solidFill>
                  <a:srgbClr val="000000"/>
                </a:solidFill>
                <a:latin typeface="Arial"/>
                <a:ea typeface="ＭＳ Ｐゴシック" charset="0"/>
                <a:cs typeface="Arial"/>
              </a:rPr>
              <a:t>Spain</a:t>
            </a:r>
            <a:endParaRPr lang="en-US" sz="1300" dirty="0">
              <a:solidFill>
                <a:srgbClr val="000000"/>
              </a:solidFill>
              <a:latin typeface="Arial"/>
              <a:ea typeface="ＭＳ Ｐゴシック" charset="0"/>
              <a:cs typeface="Arial"/>
            </a:endParaRP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a:t>
            </a:r>
            <a:r>
              <a:rPr lang="en-US" sz="1300" b="1" dirty="0" smtClean="0">
                <a:solidFill>
                  <a:srgbClr val="1F497D"/>
                </a:solidFill>
                <a:latin typeface="Arial"/>
                <a:ea typeface="ＭＳ Ｐゴシック" charset="0"/>
                <a:cs typeface="Arial"/>
              </a:rPr>
              <a:t>Instrument</a:t>
            </a:r>
            <a:endParaRPr lang="en-US" sz="1300" dirty="0">
              <a:solidFill>
                <a:prstClr val="black"/>
              </a:solidFill>
              <a:latin typeface="Arial"/>
              <a:ea typeface="ＭＳ Ｐゴシック" charset="0"/>
              <a:cs typeface="Arial"/>
            </a:endParaRP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NASA </a:t>
            </a:r>
            <a:r>
              <a:rPr lang="en-US" sz="1300" dirty="0">
                <a:solidFill>
                  <a:prstClr val="black"/>
                </a:solidFill>
                <a:latin typeface="Arial"/>
                <a:ea typeface="ＭＳ Ｐゴシック" charset="0"/>
                <a:cs typeface="Arial"/>
              </a:rPr>
              <a:t>will arrange hosting on commercial geostationary communications satellite with launch expected NET 11/</a:t>
            </a:r>
            <a:r>
              <a:rPr lang="en-US" sz="1300" dirty="0" smtClean="0">
                <a:solidFill>
                  <a:prstClr val="black"/>
                </a:solidFill>
                <a:latin typeface="Arial"/>
                <a:ea typeface="ＭＳ Ｐゴシック" charset="0"/>
                <a:cs typeface="Arial"/>
              </a:rPr>
              <a:t>2018</a:t>
            </a:r>
          </a:p>
          <a:p>
            <a:pPr marL="118919" indent="-118919" defTabSz="456633">
              <a:spcBef>
                <a:spcPts val="1300"/>
              </a:spcBef>
              <a:defRPr/>
            </a:pPr>
            <a:r>
              <a:rPr lang="en-US" sz="1300" b="1" dirty="0" smtClean="0">
                <a:solidFill>
                  <a:srgbClr val="1F497D"/>
                </a:solidFill>
                <a:latin typeface="Arial"/>
                <a:ea typeface="ＭＳ Ｐゴシック" charset="0"/>
                <a:cs typeface="Arial"/>
              </a:rPr>
              <a:t>Provides </a:t>
            </a:r>
            <a:r>
              <a:rPr lang="en-US" sz="1300" b="1" dirty="0">
                <a:solidFill>
                  <a:srgbClr val="1F497D"/>
                </a:solidFill>
                <a:latin typeface="Arial"/>
                <a:ea typeface="ＭＳ Ｐゴシック" charset="0"/>
                <a:cs typeface="Arial"/>
              </a:rPr>
              <a:t>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Distinguishes </a:t>
            </a:r>
            <a:r>
              <a:rPr lang="en-US" sz="1300" dirty="0">
                <a:solidFill>
                  <a:prstClr val="black"/>
                </a:solidFill>
                <a:latin typeface="Arial"/>
                <a:ea typeface="ＭＳ Ｐゴシック" charset="0"/>
                <a:cs typeface="Arial"/>
              </a:rPr>
              <a:t>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a:t>
            </a:r>
            <a:r>
              <a:rPr lang="en-US" sz="1300" dirty="0" smtClean="0">
                <a:solidFill>
                  <a:prstClr val="black"/>
                </a:solidFill>
                <a:latin typeface="Arial"/>
                <a:ea typeface="ＭＳ Ｐゴシック" charset="0"/>
                <a:cs typeface="Arial"/>
              </a:rPr>
              <a:t>team</a:t>
            </a:r>
          </a:p>
        </p:txBody>
      </p:sp>
      <p:sp>
        <p:nvSpPr>
          <p:cNvPr id="9" name="Rectangle 8"/>
          <p:cNvSpPr/>
          <p:nvPr/>
        </p:nvSpPr>
        <p:spPr>
          <a:xfrm>
            <a:off x="613089" y="6339237"/>
            <a:ext cx="8005763" cy="307975"/>
          </a:xfrm>
          <a:prstGeom prst="rect">
            <a:avLst/>
          </a:prstGeom>
        </p:spPr>
        <p:txBody>
          <a:bodyPr lIns="91326" tIns="45664" rIns="91326" bIns="45664">
            <a:spAutoFit/>
          </a:bodyPr>
          <a:lstStyle/>
          <a:p>
            <a:pPr marL="118919" lvl="1" indent="-118919" algn="ctr"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
        <p:nvSpPr>
          <p:cNvPr id="3" name="Date Placeholder 2"/>
          <p:cNvSpPr>
            <a:spLocks noGrp="1"/>
          </p:cNvSpPr>
          <p:nvPr>
            <p:ph type="dt" sz="half" idx="10"/>
          </p:nvPr>
        </p:nvSpPr>
        <p:spPr/>
        <p:txBody>
          <a:bodyPr/>
          <a:lstStyle/>
          <a:p>
            <a:pPr>
              <a:defRPr/>
            </a:pPr>
            <a:r>
              <a:rPr lang="en-US" dirty="0" smtClean="0"/>
              <a:t>9/13/16</a:t>
            </a:r>
            <a:endParaRPr lang="en-US" dirty="0"/>
          </a:p>
        </p:txBody>
      </p:sp>
      <p:sp>
        <p:nvSpPr>
          <p:cNvPr id="5" name="Slide Number Placeholder 4"/>
          <p:cNvSpPr>
            <a:spLocks noGrp="1"/>
          </p:cNvSpPr>
          <p:nvPr>
            <p:ph type="sldNum" sz="quarter" idx="12"/>
          </p:nvPr>
        </p:nvSpPr>
        <p:spPr/>
        <p:txBody>
          <a:bodyPr/>
          <a:lstStyle/>
          <a:p>
            <a:pPr>
              <a:defRPr/>
            </a:pPr>
            <a:fld id="{464442FC-C654-E44A-A663-725279F4C8FF}" type="slidenum">
              <a:rPr lang="en-US" smtClean="0"/>
              <a:pPr>
                <a:defRPr/>
              </a:pPr>
              <a:t>3</a:t>
            </a:fld>
            <a:endParaRPr lang="en-US" dirty="0"/>
          </a:p>
        </p:txBody>
      </p:sp>
    </p:spTree>
    <p:extLst>
      <p:ext uri="{BB962C8B-B14F-4D97-AF65-F5344CB8AC3E}">
        <p14:creationId xmlns:p14="http://schemas.microsoft.com/office/powerpoint/2010/main" val="8199974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Traffic,</a:t>
            </a:r>
            <a:br>
              <a:rPr lang="en-US" sz="3600" b="1" dirty="0" smtClean="0">
                <a:solidFill>
                  <a:schemeClr val="bg1">
                    <a:lumMod val="85000"/>
                  </a:schemeClr>
                </a:solidFill>
              </a:rPr>
            </a:br>
            <a:r>
              <a:rPr lang="en-US" sz="3600" b="1" dirty="0" smtClean="0">
                <a:solidFill>
                  <a:schemeClr val="bg1">
                    <a:lumMod val="85000"/>
                  </a:schemeClr>
                </a:solidFill>
              </a:rPr>
              <a:t>biomass burning</a:t>
            </a:r>
            <a:endParaRPr lang="en-US" sz="3600" b="1" dirty="0">
              <a:solidFill>
                <a:schemeClr val="bg1">
                  <a:lumMod val="85000"/>
                </a:schemeClr>
              </a:solidFill>
            </a:endParaRPr>
          </a:p>
        </p:txBody>
      </p:sp>
      <p:sp>
        <p:nvSpPr>
          <p:cNvPr id="2" name="TextBox 1"/>
          <p:cNvSpPr txBox="1"/>
          <p:nvPr/>
        </p:nvSpPr>
        <p:spPr>
          <a:xfrm>
            <a:off x="0" y="1302561"/>
            <a:ext cx="9144000" cy="5262979"/>
          </a:xfrm>
          <a:prstGeom prst="rect">
            <a:avLst/>
          </a:prstGeom>
          <a:noFill/>
        </p:spPr>
        <p:txBody>
          <a:bodyPr wrap="square" rtlCol="0">
            <a:spAutoFit/>
          </a:bodyPr>
          <a:lstStyle/>
          <a:p>
            <a:r>
              <a:rPr lang="en-US" sz="2400" b="1" dirty="0" smtClean="0">
                <a:solidFill>
                  <a:srgbClr val="000090"/>
                </a:solidFill>
                <a:latin typeface="Arial"/>
                <a:cs typeface="Arial"/>
              </a:rPr>
              <a:t>Morning </a:t>
            </a:r>
            <a:r>
              <a:rPr lang="en-US" sz="2400" b="1" dirty="0">
                <a:solidFill>
                  <a:srgbClr val="000090"/>
                </a:solidFill>
                <a:latin typeface="Arial"/>
                <a:cs typeface="Arial"/>
              </a:rPr>
              <a:t>and evening higher-frequency scans </a:t>
            </a:r>
            <a:r>
              <a:rPr lang="en-US" sz="2400" dirty="0">
                <a:solidFill>
                  <a:srgbClr val="000090"/>
                </a:solidFill>
                <a:latin typeface="Arial"/>
                <a:cs typeface="Arial"/>
              </a:rPr>
              <a:t>The optimized data collection scan pattern during mornings and evenings provides multiple advantages for addressing TEMPO science questions. The increased frequency of scans coincides with peaks in vehicle miles traveled on each coast.</a:t>
            </a:r>
          </a:p>
          <a:p>
            <a:r>
              <a:rPr lang="en-US" sz="2400" dirty="0">
                <a:solidFill>
                  <a:srgbClr val="000090"/>
                </a:solidFill>
                <a:latin typeface="Arial"/>
                <a:cs typeface="Arial"/>
              </a:rPr>
              <a:t> </a:t>
            </a:r>
          </a:p>
          <a:p>
            <a:r>
              <a:rPr lang="en-US" sz="2400" b="1" dirty="0">
                <a:solidFill>
                  <a:srgbClr val="000090"/>
                </a:solidFill>
                <a:latin typeface="Arial"/>
                <a:cs typeface="Arial"/>
              </a:rPr>
              <a:t>Biomass burning </a:t>
            </a:r>
            <a:r>
              <a:rPr lang="en-US" sz="2400" dirty="0">
                <a:solidFill>
                  <a:srgbClr val="000090"/>
                </a:solidFill>
                <a:latin typeface="Arial"/>
                <a:cs typeface="Arial"/>
              </a:rPr>
              <a:t>The unexplained variability in ozone production from fires is of particular interest. The suite of NO</a:t>
            </a:r>
            <a:r>
              <a:rPr lang="en-US" sz="2400" baseline="-25000" dirty="0">
                <a:solidFill>
                  <a:srgbClr val="000090"/>
                </a:solidFill>
                <a:latin typeface="Arial"/>
                <a:cs typeface="Arial"/>
              </a:rPr>
              <a:t>2</a:t>
            </a:r>
            <a:r>
              <a:rPr lang="en-US" sz="2400" dirty="0">
                <a:solidFill>
                  <a:srgbClr val="000090"/>
                </a:solidFill>
                <a:latin typeface="Arial"/>
                <a:cs typeface="Arial"/>
              </a:rPr>
              <a:t>, H</a:t>
            </a:r>
            <a:r>
              <a:rPr lang="en-US" sz="2400" baseline="-25000" dirty="0">
                <a:solidFill>
                  <a:srgbClr val="000090"/>
                </a:solidFill>
                <a:latin typeface="Arial"/>
                <a:cs typeface="Arial"/>
              </a:rPr>
              <a:t>2</a:t>
            </a:r>
            <a:r>
              <a:rPr lang="en-US" sz="2400" dirty="0">
                <a:solidFill>
                  <a:srgbClr val="000090"/>
                </a:solidFill>
                <a:latin typeface="Arial"/>
                <a:cs typeface="Arial"/>
              </a:rPr>
              <a:t>CO, C</a:t>
            </a:r>
            <a:r>
              <a:rPr lang="en-US" sz="2400" baseline="-25000" dirty="0">
                <a:solidFill>
                  <a:srgbClr val="000090"/>
                </a:solidFill>
                <a:latin typeface="Arial"/>
                <a:cs typeface="Arial"/>
              </a:rPr>
              <a:t>2</a:t>
            </a:r>
            <a:r>
              <a:rPr lang="en-US" sz="2400" dirty="0">
                <a:solidFill>
                  <a:srgbClr val="000090"/>
                </a:solidFill>
                <a:latin typeface="Arial"/>
                <a:cs typeface="Arial"/>
              </a:rPr>
              <a:t>H</a:t>
            </a:r>
            <a:r>
              <a:rPr lang="en-US" sz="2400" baseline="-25000" dirty="0">
                <a:solidFill>
                  <a:srgbClr val="000090"/>
                </a:solidFill>
                <a:latin typeface="Arial"/>
                <a:cs typeface="Arial"/>
              </a:rPr>
              <a:t>2</a:t>
            </a:r>
            <a:r>
              <a:rPr lang="en-US" sz="2400" dirty="0">
                <a:solidFill>
                  <a:srgbClr val="000090"/>
                </a:solidFill>
                <a:latin typeface="Arial"/>
                <a:cs typeface="Arial"/>
              </a:rPr>
              <a:t>O</a:t>
            </a:r>
            <a:r>
              <a:rPr lang="en-US" sz="2400" baseline="-25000" dirty="0">
                <a:solidFill>
                  <a:srgbClr val="000090"/>
                </a:solidFill>
                <a:latin typeface="Arial"/>
                <a:cs typeface="Arial"/>
              </a:rPr>
              <a:t>2</a:t>
            </a:r>
            <a:r>
              <a:rPr lang="en-US" sz="2400" dirty="0">
                <a:solidFill>
                  <a:srgbClr val="000090"/>
                </a:solidFill>
                <a:latin typeface="Arial"/>
                <a:cs typeface="Arial"/>
              </a:rPr>
              <a:t>, O</a:t>
            </a:r>
            <a:r>
              <a:rPr lang="en-US" sz="2400" baseline="-25000" dirty="0">
                <a:solidFill>
                  <a:srgbClr val="000090"/>
                </a:solidFill>
                <a:latin typeface="Arial"/>
                <a:cs typeface="Arial"/>
              </a:rPr>
              <a:t>3</a:t>
            </a:r>
            <a:r>
              <a:rPr lang="en-US" sz="2400" dirty="0">
                <a:solidFill>
                  <a:srgbClr val="000090"/>
                </a:solidFill>
                <a:latin typeface="Arial"/>
                <a:cs typeface="Arial"/>
              </a:rPr>
              <a:t>, and aerosol measurements from TEMPO is well suited to investigating how the chemical processing of primary fire emissions effects the secondary formation of VOCs and ozone. </a:t>
            </a:r>
            <a:r>
              <a:rPr lang="en-CA" sz="2400" dirty="0">
                <a:solidFill>
                  <a:srgbClr val="000090"/>
                </a:solidFill>
                <a:latin typeface="Arial"/>
                <a:cs typeface="Arial"/>
              </a:rPr>
              <a:t>For particularly important fires it is possible to command special TEMPO observations at even shorter than hourly revisit time, probably as short as 10 minutes</a:t>
            </a:r>
            <a:r>
              <a:rPr lang="en-CA"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NO</a:t>
            </a:r>
            <a:r>
              <a:rPr lang="en-US" sz="4400" b="1" baseline="-25000" dirty="0" smtClean="0">
                <a:solidFill>
                  <a:schemeClr val="bg1">
                    <a:lumMod val="85000"/>
                  </a:schemeClr>
                </a:solidFill>
              </a:rPr>
              <a:t>x</a:t>
            </a:r>
            <a:r>
              <a:rPr lang="en-US" sz="4400" b="1" dirty="0" smtClean="0">
                <a:solidFill>
                  <a:schemeClr val="bg1">
                    <a:lumMod val="85000"/>
                  </a:schemeClr>
                </a:solidFill>
              </a:rPr>
              <a:t> studies</a:t>
            </a:r>
            <a:endParaRPr lang="en-US" sz="4400" b="1" dirty="0">
              <a:solidFill>
                <a:schemeClr val="bg1">
                  <a:lumMod val="85000"/>
                </a:schemeClr>
              </a:solidFill>
            </a:endParaRPr>
          </a:p>
        </p:txBody>
      </p:sp>
      <p:sp>
        <p:nvSpPr>
          <p:cNvPr id="2" name="TextBox 1"/>
          <p:cNvSpPr txBox="1"/>
          <p:nvPr/>
        </p:nvSpPr>
        <p:spPr>
          <a:xfrm>
            <a:off x="0" y="986802"/>
            <a:ext cx="9144000" cy="5632311"/>
          </a:xfrm>
          <a:prstGeom prst="rect">
            <a:avLst/>
          </a:prstGeom>
          <a:noFill/>
        </p:spPr>
        <p:txBody>
          <a:bodyPr wrap="square" rtlCol="0">
            <a:spAutoFit/>
          </a:bodyPr>
          <a:lstStyle/>
          <a:p>
            <a:r>
              <a:rPr lang="en-US" sz="2000" b="1" dirty="0" smtClean="0">
                <a:solidFill>
                  <a:srgbClr val="000090"/>
                </a:solidFill>
                <a:latin typeface="Arial"/>
                <a:cs typeface="Arial"/>
              </a:rPr>
              <a:t>Lightning </a:t>
            </a:r>
            <a:r>
              <a:rPr lang="en-US" sz="2000" b="1" dirty="0">
                <a:solidFill>
                  <a:srgbClr val="000090"/>
                </a:solidFill>
                <a:latin typeface="Arial"/>
                <a:cs typeface="Arial"/>
              </a:rPr>
              <a:t>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Interpretation of satellite measurements of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and upper tropospheric HNO</a:t>
            </a:r>
            <a:r>
              <a:rPr lang="en-US" sz="2000" baseline="-25000" dirty="0">
                <a:solidFill>
                  <a:srgbClr val="000090"/>
                </a:solidFill>
                <a:latin typeface="Arial"/>
                <a:cs typeface="Arial"/>
              </a:rPr>
              <a:t>3</a:t>
            </a:r>
            <a:r>
              <a:rPr lang="en-US" sz="2000" dirty="0">
                <a:solidFill>
                  <a:srgbClr val="000090"/>
                </a:solidFill>
                <a:latin typeface="Arial"/>
                <a:cs typeface="Arial"/>
              </a:rPr>
              <a:t> lead to an overall estimate of 6 ± 2 Tg N y-1 from lightning [Martin et al., 2007]. TEMPO measurements, including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can be made for time periods and longitudinal bands selected to coincide with large thunderstorm activity, including outflow regions, with fairly short notice.</a:t>
            </a:r>
          </a:p>
          <a:p>
            <a:r>
              <a:rPr lang="en-US" sz="2000" dirty="0">
                <a:solidFill>
                  <a:srgbClr val="000090"/>
                </a:solidFill>
                <a:latin typeface="Arial"/>
                <a:cs typeface="Arial"/>
              </a:rPr>
              <a:t> </a:t>
            </a:r>
          </a:p>
          <a:p>
            <a:r>
              <a:rPr lang="en-US" sz="2000" b="1" dirty="0">
                <a:solidFill>
                  <a:srgbClr val="000090"/>
                </a:solidFill>
                <a:latin typeface="Arial"/>
                <a:cs typeface="Arial"/>
              </a:rPr>
              <a:t>Soil 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Jaeglé et al. [2005] estimate 2.5 - 4.5 TgN y</a:t>
            </a:r>
            <a:r>
              <a:rPr lang="en-US" sz="2000" baseline="30000" dirty="0">
                <a:solidFill>
                  <a:srgbClr val="000090"/>
                </a:solidFill>
                <a:latin typeface="Arial"/>
                <a:cs typeface="Arial"/>
              </a:rPr>
              <a:t>-1</a:t>
            </a:r>
            <a:r>
              <a:rPr lang="en-US" sz="2000" dirty="0">
                <a:solidFill>
                  <a:srgbClr val="000090"/>
                </a:solidFill>
                <a:latin typeface="Arial"/>
                <a:cs typeface="Arial"/>
              </a:rPr>
              <a:t> are emitted globally from nitrogen-fertilized soils, still highly uncertain. The US a posteriori estimate for 2000 is 0.86 ± 1.7 TgN y</a:t>
            </a:r>
            <a:r>
              <a:rPr lang="en-US" sz="2000" baseline="30000" dirty="0">
                <a:solidFill>
                  <a:srgbClr val="000090"/>
                </a:solidFill>
                <a:latin typeface="Arial"/>
                <a:cs typeface="Arial"/>
              </a:rPr>
              <a:t>-1</a:t>
            </a:r>
            <a:r>
              <a:rPr lang="en-US" sz="2000" dirty="0">
                <a:solidFill>
                  <a:srgbClr val="000090"/>
                </a:solidFill>
                <a:latin typeface="Arial"/>
                <a:cs typeface="Arial"/>
              </a:rPr>
              <a:t>. For Central America it is 1.5 ± 1.6 TgN y</a:t>
            </a:r>
            <a:r>
              <a:rPr lang="en-US" sz="2000" baseline="30000" dirty="0">
                <a:solidFill>
                  <a:srgbClr val="000090"/>
                </a:solidFill>
                <a:latin typeface="Arial"/>
                <a:cs typeface="Arial"/>
              </a:rPr>
              <a:t>-1</a:t>
            </a:r>
            <a:r>
              <a:rPr lang="en-US" sz="2000" dirty="0">
                <a:solidFill>
                  <a:srgbClr val="000090"/>
                </a:solidFill>
                <a:latin typeface="Arial"/>
                <a:cs typeface="Arial"/>
              </a:rPr>
              <a:t>. They note an underestimate of NO release by nitrogen-fertilized croplands as well as an underestimate of rain-induced emissions from semiarid soils.</a:t>
            </a:r>
          </a:p>
          <a:p>
            <a:r>
              <a:rPr lang="en-US" sz="2000" dirty="0">
                <a:solidFill>
                  <a:srgbClr val="000090"/>
                </a:solidFill>
                <a:latin typeface="Arial"/>
                <a:cs typeface="Arial"/>
              </a:rPr>
              <a:t> </a:t>
            </a:r>
          </a:p>
          <a:p>
            <a:r>
              <a:rPr lang="en-US" sz="2000" dirty="0">
                <a:solidFill>
                  <a:srgbClr val="000090"/>
                </a:solidFill>
                <a:latin typeface="Arial"/>
                <a:cs typeface="Arial"/>
              </a:rPr>
              <a:t>TEMPO is able to follow the temporal evolution of emissions from croplands after fertilizer application and from rain-induced emissions from semi-arid soils. H</a:t>
            </a:r>
            <a:r>
              <a:rPr lang="en-US" sz="2000" dirty="0" smtClean="0">
                <a:solidFill>
                  <a:srgbClr val="000090"/>
                </a:solidFill>
                <a:latin typeface="Arial"/>
                <a:cs typeface="Arial"/>
              </a:rPr>
              <a:t>igher </a:t>
            </a:r>
            <a:r>
              <a:rPr lang="en-US" sz="2000" dirty="0">
                <a:solidFill>
                  <a:srgbClr val="000090"/>
                </a:solidFill>
                <a:latin typeface="Arial"/>
                <a:cs typeface="Arial"/>
              </a:rPr>
              <a:t>than hourly </a:t>
            </a:r>
            <a:r>
              <a:rPr lang="en-US" sz="2000" dirty="0" smtClean="0">
                <a:solidFill>
                  <a:srgbClr val="000090"/>
                </a:solidFill>
                <a:latin typeface="Arial"/>
                <a:cs typeface="Arial"/>
              </a:rPr>
              <a:t>time resolution </a:t>
            </a:r>
            <a:r>
              <a:rPr lang="en-US" sz="2000" dirty="0">
                <a:solidFill>
                  <a:srgbClr val="000090"/>
                </a:solidFill>
                <a:latin typeface="Arial"/>
                <a:cs typeface="Arial"/>
              </a:rPr>
              <a:t>over selected regions </a:t>
            </a:r>
            <a:r>
              <a:rPr lang="en-US" sz="2000" dirty="0" smtClean="0">
                <a:solidFill>
                  <a:srgbClr val="000090"/>
                </a:solidFill>
                <a:latin typeface="Arial"/>
                <a:cs typeface="Arial"/>
              </a:rPr>
              <a:t>may </a:t>
            </a:r>
            <a:r>
              <a:rPr lang="en-US" sz="2000" dirty="0">
                <a:solidFill>
                  <a:srgbClr val="000090"/>
                </a:solidFill>
                <a:latin typeface="Arial"/>
                <a:cs typeface="Arial"/>
              </a:rPr>
              <a:t>be accomplished by special observations. </a:t>
            </a:r>
            <a:r>
              <a:rPr lang="en-US" sz="2000" dirty="0" smtClean="0">
                <a:solidFill>
                  <a:srgbClr val="000090"/>
                </a:solidFill>
                <a:latin typeface="Arial"/>
                <a:cs typeface="Arial"/>
              </a:rPr>
              <a:t>Improved </a:t>
            </a:r>
            <a:r>
              <a:rPr lang="en-US" sz="2000" dirty="0">
                <a:solidFill>
                  <a:srgbClr val="000090"/>
                </a:solidFill>
                <a:latin typeface="Arial"/>
                <a:cs typeface="Arial"/>
              </a:rPr>
              <a:t>constraints on soil NO</a:t>
            </a:r>
            <a:r>
              <a:rPr lang="en-US" sz="2000" baseline="-25000" dirty="0">
                <a:solidFill>
                  <a:srgbClr val="000090"/>
                </a:solidFill>
                <a:latin typeface="Arial"/>
                <a:cs typeface="Arial"/>
              </a:rPr>
              <a:t>x</a:t>
            </a:r>
            <a:r>
              <a:rPr lang="en-US" sz="2000" dirty="0">
                <a:solidFill>
                  <a:srgbClr val="000090"/>
                </a:solidFill>
                <a:latin typeface="Arial"/>
                <a:cs typeface="Arial"/>
              </a:rPr>
              <a:t> emissions may also improve estimated of lightning NO</a:t>
            </a:r>
            <a:r>
              <a:rPr lang="en-US" sz="2000" baseline="-25000" dirty="0">
                <a:solidFill>
                  <a:srgbClr val="000090"/>
                </a:solidFill>
                <a:latin typeface="Arial"/>
                <a:cs typeface="Arial"/>
              </a:rPr>
              <a:t>x</a:t>
            </a:r>
            <a:r>
              <a:rPr lang="en-US" sz="2000" dirty="0">
                <a:solidFill>
                  <a:srgbClr val="000090"/>
                </a:solidFill>
                <a:latin typeface="Arial"/>
                <a:cs typeface="Arial"/>
              </a:rPr>
              <a:t> emissions </a:t>
            </a:r>
            <a:r>
              <a:rPr lang="en-US" sz="2000" dirty="0" smtClean="0">
                <a:solidFill>
                  <a:srgbClr val="000090"/>
                </a:solidFill>
                <a:latin typeface="Arial"/>
                <a:cs typeface="Arial"/>
              </a:rPr>
              <a:t>[Martin </a:t>
            </a:r>
            <a:r>
              <a:rPr lang="en-US" sz="2000" i="1" dirty="0">
                <a:solidFill>
                  <a:srgbClr val="000090"/>
                </a:solidFill>
                <a:latin typeface="Arial"/>
                <a:cs typeface="Arial"/>
              </a:rPr>
              <a:t>et al</a:t>
            </a:r>
            <a:r>
              <a:rPr lang="en-US" sz="2000" dirty="0">
                <a:solidFill>
                  <a:srgbClr val="000090"/>
                </a:solidFill>
                <a:latin typeface="Arial"/>
                <a:cs typeface="Arial"/>
              </a:rPr>
              <a:t>. </a:t>
            </a:r>
            <a:r>
              <a:rPr lang="en-US" sz="2000" dirty="0" smtClean="0">
                <a:solidFill>
                  <a:srgbClr val="000090"/>
                </a:solidFill>
                <a:latin typeface="Arial"/>
                <a:cs typeface="Arial"/>
              </a:rPr>
              <a:t>2000</a:t>
            </a:r>
            <a:r>
              <a:rPr lang="en-US" sz="2000" dirty="0">
                <a:solidFill>
                  <a:srgbClr val="000090"/>
                </a:solidFill>
                <a:latin typeface="Arial"/>
                <a:cs typeface="Arial"/>
              </a:rPr>
              <a:t>].</a:t>
            </a: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Halogens</a:t>
            </a:r>
            <a:endParaRPr lang="en-US" sz="4400" b="1" dirty="0">
              <a:solidFill>
                <a:schemeClr val="bg1">
                  <a:lumMod val="85000"/>
                </a:schemeClr>
              </a:solidFill>
            </a:endParaRPr>
          </a:p>
        </p:txBody>
      </p:sp>
      <p:sp>
        <p:nvSpPr>
          <p:cNvPr id="2" name="TextBox 1"/>
          <p:cNvSpPr txBox="1"/>
          <p:nvPr/>
        </p:nvSpPr>
        <p:spPr>
          <a:xfrm>
            <a:off x="0" y="1020305"/>
            <a:ext cx="9144000" cy="5755423"/>
          </a:xfrm>
          <a:prstGeom prst="rect">
            <a:avLst/>
          </a:prstGeom>
          <a:noFill/>
        </p:spPr>
        <p:txBody>
          <a:bodyPr wrap="square" rtlCol="0">
            <a:spAutoFit/>
          </a:bodyPr>
          <a:lstStyle/>
          <a:p>
            <a:r>
              <a:rPr lang="en-US" sz="1600" b="1" dirty="0" smtClean="0">
                <a:solidFill>
                  <a:srgbClr val="000090"/>
                </a:solidFill>
                <a:latin typeface="Arial"/>
                <a:cs typeface="Arial"/>
              </a:rPr>
              <a:t>BrO</a:t>
            </a:r>
            <a:r>
              <a:rPr lang="en-US" sz="1600" dirty="0" smtClean="0">
                <a:solidFill>
                  <a:srgbClr val="000090"/>
                </a:solidFill>
                <a:latin typeface="Arial"/>
                <a:cs typeface="Arial"/>
              </a:rPr>
              <a:t> </a:t>
            </a:r>
            <a:r>
              <a:rPr lang="en-US" sz="1600" dirty="0">
                <a:solidFill>
                  <a:srgbClr val="000090"/>
                </a:solidFill>
                <a:latin typeface="Arial"/>
                <a:cs typeface="Arial"/>
              </a:rPr>
              <a:t>will be produced at launch, assuming stratospheric AMFs. Scientific studies will correct retrievals for tropospheric content. </a:t>
            </a:r>
            <a:r>
              <a:rPr lang="en-US" sz="1600" b="1" dirty="0">
                <a:solidFill>
                  <a:srgbClr val="000090"/>
                </a:solidFill>
                <a:latin typeface="Arial"/>
                <a:cs typeface="Arial"/>
              </a:rPr>
              <a:t>IO</a:t>
            </a:r>
            <a:r>
              <a:rPr lang="en-US" sz="1600" dirty="0">
                <a:solidFill>
                  <a:srgbClr val="000090"/>
                </a:solidFill>
                <a:latin typeface="Arial"/>
                <a:cs typeface="Arial"/>
              </a:rPr>
              <a:t> was first measured from </a:t>
            </a:r>
            <a:r>
              <a:rPr lang="en-US" sz="1600" dirty="0" smtClean="0">
                <a:solidFill>
                  <a:srgbClr val="000090"/>
                </a:solidFill>
                <a:latin typeface="Arial"/>
                <a:cs typeface="Arial"/>
              </a:rPr>
              <a:t>by SAO space </a:t>
            </a:r>
            <a:r>
              <a:rPr lang="en-US" sz="1600" dirty="0">
                <a:solidFill>
                  <a:srgbClr val="000090"/>
                </a:solidFill>
                <a:latin typeface="Arial"/>
                <a:cs typeface="Arial"/>
              </a:rPr>
              <a:t>using SCIAMACHY spectra [Saiz-Lopez </a:t>
            </a:r>
            <a:r>
              <a:rPr lang="en-US" sz="1600" i="1" dirty="0">
                <a:solidFill>
                  <a:srgbClr val="000090"/>
                </a:solidFill>
                <a:latin typeface="Arial"/>
                <a:cs typeface="Arial"/>
              </a:rPr>
              <a:t>et al</a:t>
            </a:r>
            <a:r>
              <a:rPr lang="en-US" sz="1600" dirty="0">
                <a:solidFill>
                  <a:srgbClr val="000090"/>
                </a:solidFill>
                <a:latin typeface="Arial"/>
                <a:cs typeface="Arial"/>
              </a:rPr>
              <a:t>., 2007]. It will be produced as a scientific product, particularly for coastal studies, assuming AMFs appropriate to lower tropospheric loading.</a:t>
            </a:r>
          </a:p>
          <a:p>
            <a:r>
              <a:rPr lang="en-US" sz="1600" dirty="0">
                <a:solidFill>
                  <a:srgbClr val="000090"/>
                </a:solidFill>
                <a:latin typeface="Arial"/>
                <a:cs typeface="Arial"/>
              </a:rPr>
              <a:t> </a:t>
            </a:r>
          </a:p>
          <a:p>
            <a:r>
              <a:rPr lang="en-US" sz="1600" b="1" dirty="0">
                <a:solidFill>
                  <a:srgbClr val="FF0000"/>
                </a:solidFill>
                <a:latin typeface="Arial"/>
                <a:cs typeface="Arial"/>
              </a:rPr>
              <a:t>The atmospheric chemistry of halogen oxides </a:t>
            </a:r>
            <a:r>
              <a:rPr lang="en-US" sz="1600" b="1" dirty="0" smtClean="0">
                <a:solidFill>
                  <a:srgbClr val="FF0000"/>
                </a:solidFill>
                <a:latin typeface="Arial"/>
                <a:cs typeface="Arial"/>
              </a:rPr>
              <a:t>over </a:t>
            </a:r>
            <a:r>
              <a:rPr lang="en-US" sz="1600" b="1" dirty="0">
                <a:solidFill>
                  <a:srgbClr val="FF0000"/>
                </a:solidFill>
                <a:latin typeface="Arial"/>
                <a:cs typeface="Arial"/>
              </a:rPr>
              <a:t>the ocean, and in particular in coastal regions</a:t>
            </a:r>
            <a:r>
              <a:rPr lang="en-US" sz="1600" dirty="0">
                <a:solidFill>
                  <a:srgbClr val="000090"/>
                </a:solidFill>
                <a:latin typeface="Arial"/>
                <a:cs typeface="Arial"/>
              </a:rPr>
              <a:t>, can play important roles in ozone destruction, oxidizing capacity, and dimethylsulfide oxidation to form cloud-condensation nuclei [Saiz-Lopez and von Glasow, 2012]. The budgets and distribution of reactive halogens along the coastal areas of North America are poorly known. Therefore, providing a measure of the budgets and diurnal evolution of coastal halogen oxides is necessary to understand their role in atmospheric photochemistry of coastal regions. Previous ground-based observations have shown enhanced levels (at a few pptv) of halogen oxides over coastal locations with respect to their background concentrations over the remote marine boundary layer [Simpson et al., 2015]. Previous global satellite instruments lacked the sensitivity and spatial resolution to detect the presence of active halogen chemistry over mid-latitude coastal areas. TEMPO observations together with atmospheric models will allow examination of the processes linking ocean halogen emissions and their potential impact on the oxidizing capacity of coastal environments of North America.</a:t>
            </a:r>
          </a:p>
          <a:p>
            <a:r>
              <a:rPr lang="en-US" sz="1600" dirty="0">
                <a:solidFill>
                  <a:srgbClr val="000090"/>
                </a:solidFill>
                <a:latin typeface="Arial"/>
                <a:cs typeface="Arial"/>
              </a:rPr>
              <a:t> </a:t>
            </a:r>
          </a:p>
          <a:p>
            <a:r>
              <a:rPr lang="en-US" sz="1600" dirty="0">
                <a:solidFill>
                  <a:srgbClr val="000090"/>
                </a:solidFill>
                <a:latin typeface="Arial"/>
                <a:cs typeface="Arial"/>
              </a:rPr>
              <a:t>TEMPO also performs</a:t>
            </a:r>
            <a:r>
              <a:rPr lang="en-US" sz="1600" b="1" dirty="0">
                <a:solidFill>
                  <a:srgbClr val="FF0000"/>
                </a:solidFill>
                <a:latin typeface="Arial"/>
                <a:cs typeface="Arial"/>
              </a:rPr>
              <a:t> hourly measurements one of the world’s largest salt lakes: the Great Salt Lake in Utah</a:t>
            </a:r>
            <a:r>
              <a:rPr lang="en-US" sz="1600" dirty="0">
                <a:solidFill>
                  <a:srgbClr val="000090"/>
                </a:solidFill>
                <a:latin typeface="Arial"/>
                <a:cs typeface="Arial"/>
              </a:rPr>
              <a:t>. Measurements over Salt Lake City show the highest concentrations of BrO over the globe. Hourly measurement at a high spatial resolution can improve understanding of BrO production in salt lakes</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24518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Spectral indicators</a:t>
            </a:r>
            <a:endParaRPr lang="en-US" sz="4400" b="1" dirty="0">
              <a:solidFill>
                <a:schemeClr val="bg1">
                  <a:lumMod val="85000"/>
                </a:schemeClr>
              </a:solidFill>
            </a:endParaRPr>
          </a:p>
        </p:txBody>
      </p:sp>
      <p:sp>
        <p:nvSpPr>
          <p:cNvPr id="2" name="TextBox 1"/>
          <p:cNvSpPr txBox="1"/>
          <p:nvPr/>
        </p:nvSpPr>
        <p:spPr>
          <a:xfrm>
            <a:off x="0" y="1194001"/>
            <a:ext cx="9144000" cy="5509201"/>
          </a:xfrm>
          <a:prstGeom prst="rect">
            <a:avLst/>
          </a:prstGeom>
          <a:noFill/>
        </p:spPr>
        <p:txBody>
          <a:bodyPr wrap="square" rtlCol="0">
            <a:spAutoFit/>
          </a:bodyPr>
          <a:lstStyle/>
          <a:p>
            <a:r>
              <a:rPr lang="en-US" sz="1600" b="1" dirty="0" smtClean="0">
                <a:solidFill>
                  <a:srgbClr val="FF0000"/>
                </a:solidFill>
                <a:latin typeface="Arial"/>
                <a:cs typeface="Arial"/>
              </a:rPr>
              <a:t>Fluorescence </a:t>
            </a:r>
            <a:r>
              <a:rPr lang="en-US" sz="1600" b="1" dirty="0">
                <a:solidFill>
                  <a:srgbClr val="FF0000"/>
                </a:solidFill>
                <a:latin typeface="Arial"/>
                <a:cs typeface="Arial"/>
              </a:rPr>
              <a:t>and other spectral indicators</a:t>
            </a:r>
            <a:r>
              <a:rPr lang="en-US" sz="1600" b="1" dirty="0">
                <a:solidFill>
                  <a:srgbClr val="000090"/>
                </a:solidFill>
                <a:latin typeface="Arial"/>
                <a:cs typeface="Arial"/>
              </a:rPr>
              <a:t> </a:t>
            </a:r>
            <a:r>
              <a:rPr lang="en-US" sz="1600" dirty="0">
                <a:solidFill>
                  <a:srgbClr val="000090"/>
                </a:solidFill>
                <a:latin typeface="Arial"/>
                <a:cs typeface="Arial"/>
              </a:rPr>
              <a:t>Solar-induced fluorescence (SIF) from chlorophyll over both land and </a:t>
            </a:r>
            <a:r>
              <a:rPr lang="en-US" sz="1600" dirty="0" smtClean="0">
                <a:solidFill>
                  <a:srgbClr val="000090"/>
                </a:solidFill>
                <a:latin typeface="Arial"/>
                <a:cs typeface="Arial"/>
              </a:rPr>
              <a:t>ocean will </a:t>
            </a:r>
            <a:r>
              <a:rPr lang="en-US" sz="1600" dirty="0">
                <a:solidFill>
                  <a:srgbClr val="000090"/>
                </a:solidFill>
                <a:latin typeface="Arial"/>
                <a:cs typeface="Arial"/>
              </a:rPr>
              <a:t>be measured. In terrestrial vegetation, chlorophyll fluorescence is emitted at red to far-red wavelengths (~650-800 nm) with two broad peaks near 685 and 740 nm, known as the red and far-red emission features. Oceanic SIF is emitted exclusively in the red feature. SIF measurements have been used for studies of tropical dynamics, primary productivity, the length of carbon uptake period, and drought responses, while ocean measurements have been used to detect red tides and to conduct studies on the physiology, phenology, and productivity of phytoplankton. TEMPO can retrieve both red and far-red SIF by utilizing the property that SIF fills in solar Fraunhofer and atmospheric absorption lines in backscattered spectra normalized by a reference (</a:t>
            </a:r>
            <a:r>
              <a:rPr lang="en-US" sz="1600" i="1" dirty="0">
                <a:solidFill>
                  <a:srgbClr val="000090"/>
                </a:solidFill>
                <a:latin typeface="Arial"/>
                <a:cs typeface="Arial"/>
              </a:rPr>
              <a:t>e.g</a:t>
            </a:r>
            <a:r>
              <a:rPr lang="en-US" sz="1600" dirty="0">
                <a:solidFill>
                  <a:srgbClr val="000090"/>
                </a:solidFill>
                <a:latin typeface="Arial"/>
                <a:cs typeface="Arial"/>
              </a:rPr>
              <a:t>., the solar spectrum) that does not contain SIF. </a:t>
            </a:r>
          </a:p>
          <a:p>
            <a:r>
              <a:rPr lang="en-US" sz="1600" dirty="0">
                <a:solidFill>
                  <a:srgbClr val="000090"/>
                </a:solidFill>
                <a:latin typeface="Arial"/>
                <a:cs typeface="Arial"/>
              </a:rPr>
              <a:t> </a:t>
            </a:r>
          </a:p>
          <a:p>
            <a:r>
              <a:rPr lang="en-US" sz="1600" dirty="0">
                <a:solidFill>
                  <a:srgbClr val="000090"/>
                </a:solidFill>
                <a:latin typeface="Arial"/>
                <a:cs typeface="Arial"/>
              </a:rPr>
              <a:t>TEMPO will also be capable of measuring </a:t>
            </a:r>
            <a:r>
              <a:rPr lang="en-US" sz="1600" b="1" dirty="0">
                <a:solidFill>
                  <a:srgbClr val="FF0000"/>
                </a:solidFill>
                <a:latin typeface="Arial"/>
                <a:cs typeface="Arial"/>
              </a:rPr>
              <a:t>spectral indices developed for estimating foliage pigment contents and concentrations</a:t>
            </a:r>
            <a:r>
              <a:rPr lang="en-US" sz="1600" dirty="0">
                <a:solidFill>
                  <a:srgbClr val="000090"/>
                </a:solidFill>
                <a:latin typeface="Arial"/>
                <a:cs typeface="Arial"/>
              </a:rPr>
              <a:t>. Spectral approaches for estimating pigment contents apply generally to leaves and not the full canopy. A single spectrally invariant parameter, the Directional Area Scattering Factor (DASF), relates canopy-measured spectral indices to pigment concentrations at the leaf scale.</a:t>
            </a:r>
          </a:p>
          <a:p>
            <a:r>
              <a:rPr lang="en-US" sz="1600" dirty="0">
                <a:solidFill>
                  <a:srgbClr val="000090"/>
                </a:solidFill>
                <a:latin typeface="Arial"/>
                <a:cs typeface="Arial"/>
              </a:rPr>
              <a:t> </a:t>
            </a:r>
          </a:p>
          <a:p>
            <a:r>
              <a:rPr lang="en-US" sz="1600" b="1" dirty="0">
                <a:solidFill>
                  <a:srgbClr val="FF0000"/>
                </a:solidFill>
                <a:latin typeface="Arial"/>
                <a:cs typeface="Arial"/>
              </a:rPr>
              <a:t>UVB</a:t>
            </a:r>
            <a:r>
              <a:rPr lang="en-US" sz="1600" dirty="0">
                <a:solidFill>
                  <a:srgbClr val="000090"/>
                </a:solidFill>
                <a:latin typeface="Arial"/>
                <a:cs typeface="Arial"/>
              </a:rPr>
              <a:t> TEMPO measurements of daily UV exposures build upon heritage from OMI and TROPOMI measurements. Hourly cloud measurements from TEMPO allow taking into account diurnal cloud variability, which has not been previously possible. The OMI UV algorithm is based on the TOMS UV algorithm. The specific product is the downward spectral irradiance at the ground (in W m</a:t>
            </a:r>
            <a:r>
              <a:rPr lang="en-US" sz="1600" baseline="30000" dirty="0">
                <a:solidFill>
                  <a:srgbClr val="000090"/>
                </a:solidFill>
                <a:latin typeface="Arial"/>
                <a:cs typeface="Arial"/>
              </a:rPr>
              <a:t>-2</a:t>
            </a:r>
            <a:r>
              <a:rPr lang="en-US" sz="1600" dirty="0">
                <a:solidFill>
                  <a:srgbClr val="000090"/>
                </a:solidFill>
                <a:latin typeface="Arial"/>
                <a:cs typeface="Arial"/>
              </a:rPr>
              <a:t> nm</a:t>
            </a:r>
            <a:r>
              <a:rPr lang="en-US" sz="1600" baseline="30000" dirty="0">
                <a:solidFill>
                  <a:srgbClr val="000090"/>
                </a:solidFill>
                <a:latin typeface="Arial"/>
                <a:cs typeface="Arial"/>
              </a:rPr>
              <a:t>-1</a:t>
            </a:r>
            <a:r>
              <a:rPr lang="en-US" sz="1600" dirty="0">
                <a:solidFill>
                  <a:srgbClr val="000090"/>
                </a:solidFill>
                <a:latin typeface="Arial"/>
                <a:cs typeface="Arial"/>
              </a:rPr>
              <a:t>) and the erythemally weighted irradiance (in W m</a:t>
            </a:r>
            <a:r>
              <a:rPr lang="en-US" sz="1600" baseline="30000" dirty="0">
                <a:solidFill>
                  <a:srgbClr val="000090"/>
                </a:solidFill>
                <a:latin typeface="Arial"/>
                <a:cs typeface="Arial"/>
              </a:rPr>
              <a:t>-2</a:t>
            </a:r>
            <a:r>
              <a:rPr lang="en-US" sz="1600" dirty="0">
                <a:solidFill>
                  <a:srgbClr val="000090"/>
                </a:solidFill>
                <a:latin typeface="Arial"/>
                <a:cs typeface="Arial"/>
              </a:rPr>
              <a:t>)</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Air quality and health</a:t>
            </a:r>
            <a:endParaRPr lang="en-US" sz="4400" b="1" dirty="0">
              <a:solidFill>
                <a:schemeClr val="bg1">
                  <a:lumMod val="85000"/>
                </a:schemeClr>
              </a:solidFill>
            </a:endParaRPr>
          </a:p>
        </p:txBody>
      </p:sp>
      <p:sp>
        <p:nvSpPr>
          <p:cNvPr id="2" name="TextBox 1"/>
          <p:cNvSpPr txBox="1"/>
          <p:nvPr/>
        </p:nvSpPr>
        <p:spPr>
          <a:xfrm>
            <a:off x="0" y="1296006"/>
            <a:ext cx="9144000" cy="5262979"/>
          </a:xfrm>
          <a:prstGeom prst="rect">
            <a:avLst/>
          </a:prstGeom>
          <a:noFill/>
          <a:ln>
            <a:noFill/>
          </a:ln>
        </p:spPr>
        <p:txBody>
          <a:bodyPr wrap="square" rtlCol="0">
            <a:spAutoFit/>
          </a:bodyPr>
          <a:lstStyle/>
          <a:p>
            <a:r>
              <a:rPr lang="en-US" sz="2400" dirty="0" smtClean="0">
                <a:solidFill>
                  <a:srgbClr val="000090"/>
                </a:solidFill>
                <a:latin typeface="Arial"/>
                <a:cs typeface="Arial"/>
              </a:rPr>
              <a:t>TEMPO’s </a:t>
            </a:r>
            <a:r>
              <a:rPr lang="en-US" sz="2400" dirty="0">
                <a:solidFill>
                  <a:srgbClr val="000090"/>
                </a:solidFill>
                <a:latin typeface="Arial"/>
                <a:cs typeface="Arial"/>
              </a:rPr>
              <a:t>hourly measurements allow better understanding of the complex chemistry and dynamics that drive </a:t>
            </a:r>
            <a:r>
              <a:rPr lang="en-US" sz="2400" b="1" dirty="0">
                <a:solidFill>
                  <a:srgbClr val="FF0000"/>
                </a:solidFill>
                <a:latin typeface="Arial"/>
                <a:cs typeface="Arial"/>
              </a:rPr>
              <a:t>air quality on short timescales</a:t>
            </a:r>
            <a:r>
              <a:rPr lang="en-US" sz="2400" dirty="0">
                <a:solidFill>
                  <a:srgbClr val="000090"/>
                </a:solidFill>
                <a:latin typeface="Arial"/>
                <a:cs typeface="Arial"/>
              </a:rPr>
              <a:t>. The density of TEMPO data is ideally suited for data assimilation into chemical models for both air quality forecasting and for better constraints on emissions that lead to air quality exceedances. Planning is underway to combine TEMPO with regional air quality models to </a:t>
            </a:r>
            <a:r>
              <a:rPr lang="en-US" sz="2400" b="1" dirty="0">
                <a:solidFill>
                  <a:srgbClr val="FF0000"/>
                </a:solidFill>
                <a:latin typeface="Arial"/>
                <a:cs typeface="Arial"/>
              </a:rPr>
              <a:t>improve EPA air quality indices and to directly supply the public with near real time pollution reports and forecasts through website and mobile applications</a:t>
            </a:r>
            <a:r>
              <a:rPr lang="en-US" sz="2400" dirty="0">
                <a:solidFill>
                  <a:srgbClr val="000090"/>
                </a:solidFill>
                <a:latin typeface="Arial"/>
                <a:cs typeface="Arial"/>
              </a:rPr>
              <a:t>.</a:t>
            </a:r>
            <a:r>
              <a:rPr lang="en-US" sz="2400" b="1" dirty="0">
                <a:solidFill>
                  <a:srgbClr val="000090"/>
                </a:solidFill>
                <a:latin typeface="Arial"/>
                <a:cs typeface="Arial"/>
              </a:rPr>
              <a:t> </a:t>
            </a:r>
            <a:r>
              <a:rPr lang="en-US" sz="2400" dirty="0">
                <a:solidFill>
                  <a:srgbClr val="000090"/>
                </a:solidFill>
                <a:latin typeface="Arial"/>
                <a:cs typeface="Arial"/>
              </a:rPr>
              <a:t>As a case study, an OSSE for the Intermountain West was performed to explore the potential of geostationary ozone measurements from TEMPO to improve monitoring of ozone exceedances and the role of background ozone in causing these exceedances (Zoogman </a:t>
            </a:r>
            <a:r>
              <a:rPr lang="en-US" sz="2400" i="1" dirty="0">
                <a:solidFill>
                  <a:srgbClr val="000090"/>
                </a:solidFill>
                <a:latin typeface="Arial"/>
                <a:cs typeface="Arial"/>
              </a:rPr>
              <a:t>et al</a:t>
            </a:r>
            <a:r>
              <a:rPr lang="en-US" sz="2400" dirty="0">
                <a:solidFill>
                  <a:srgbClr val="000090"/>
                </a:solidFill>
                <a:latin typeface="Arial"/>
                <a:cs typeface="Arial"/>
              </a:rPr>
              <a:t>. 2014)</a:t>
            </a:r>
            <a:r>
              <a:rPr lang="en-US"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Clouds and aerosols</a:t>
            </a:r>
            <a:endParaRPr lang="en-US" sz="4400" b="1" dirty="0">
              <a:solidFill>
                <a:schemeClr val="bg1">
                  <a:lumMod val="85000"/>
                </a:schemeClr>
              </a:solidFill>
            </a:endParaRPr>
          </a:p>
        </p:txBody>
      </p:sp>
      <p:sp>
        <p:nvSpPr>
          <p:cNvPr id="2" name="TextBox 1"/>
          <p:cNvSpPr txBox="1"/>
          <p:nvPr/>
        </p:nvSpPr>
        <p:spPr>
          <a:xfrm>
            <a:off x="0" y="1813444"/>
            <a:ext cx="9144000" cy="5016758"/>
          </a:xfrm>
          <a:prstGeom prst="rect">
            <a:avLst/>
          </a:prstGeom>
          <a:noFill/>
        </p:spPr>
        <p:txBody>
          <a:bodyPr wrap="square" rtlCol="0">
            <a:spAutoFit/>
          </a:bodyPr>
          <a:lstStyle/>
          <a:p>
            <a:r>
              <a:rPr lang="en-US" sz="2000" b="1" dirty="0" smtClean="0">
                <a:solidFill>
                  <a:srgbClr val="000090"/>
                </a:solidFill>
                <a:latin typeface="Arial"/>
                <a:cs typeface="Arial"/>
              </a:rPr>
              <a:t>Clouds </a:t>
            </a:r>
            <a:r>
              <a:rPr lang="en-US" sz="2000" dirty="0">
                <a:solidFill>
                  <a:srgbClr val="000090"/>
                </a:solidFill>
                <a:latin typeface="Arial"/>
                <a:cs typeface="Arial"/>
              </a:rPr>
              <a:t>The launch cloud algorithm is be based on the rotational Raman scattering (RRS) cloud algorithm that was developed for OMI by GSFC. Retrieved cloud pressures from OMCLDRR are not at the geometrical center of the cloud, but rather at the optical centroid pressure (OCP) of the </a:t>
            </a:r>
            <a:r>
              <a:rPr lang="en-US" sz="2000" dirty="0" smtClean="0">
                <a:solidFill>
                  <a:srgbClr val="000090"/>
                </a:solidFill>
                <a:latin typeface="Arial"/>
                <a:cs typeface="Arial"/>
              </a:rPr>
              <a:t>cloud. </a:t>
            </a:r>
            <a:r>
              <a:rPr lang="en-US" sz="2000" b="1" dirty="0" smtClean="0">
                <a:solidFill>
                  <a:srgbClr val="000090"/>
                </a:solidFill>
                <a:latin typeface="Arial"/>
                <a:cs typeface="Arial"/>
              </a:rPr>
              <a:t>Additional</a:t>
            </a:r>
            <a:r>
              <a:rPr lang="en-US" sz="2000" dirty="0" smtClean="0">
                <a:solidFill>
                  <a:srgbClr val="000090"/>
                </a:solidFill>
                <a:latin typeface="Arial"/>
                <a:cs typeface="Arial"/>
              </a:rPr>
              <a:t> cloud </a:t>
            </a:r>
            <a:r>
              <a:rPr lang="en-US" sz="2000" dirty="0">
                <a:solidFill>
                  <a:srgbClr val="000090"/>
                </a:solidFill>
                <a:latin typeface="Arial"/>
                <a:cs typeface="Arial"/>
              </a:rPr>
              <a:t>products are possible using the O</a:t>
            </a:r>
            <a:r>
              <a:rPr lang="en-US" sz="2000" baseline="-25000" dirty="0">
                <a:solidFill>
                  <a:srgbClr val="000090"/>
                </a:solidFill>
                <a:latin typeface="Arial"/>
                <a:cs typeface="Arial"/>
              </a:rPr>
              <a:t>2</a:t>
            </a:r>
            <a:r>
              <a:rPr lang="en-US" sz="2000" dirty="0">
                <a:solidFill>
                  <a:srgbClr val="000090"/>
                </a:solidFill>
                <a:latin typeface="Arial"/>
                <a:cs typeface="Arial"/>
              </a:rPr>
              <a:t>-O</a:t>
            </a:r>
            <a:r>
              <a:rPr lang="en-US" sz="2000" baseline="-25000" dirty="0">
                <a:solidFill>
                  <a:srgbClr val="000090"/>
                </a:solidFill>
                <a:latin typeface="Arial"/>
                <a:cs typeface="Arial"/>
              </a:rPr>
              <a:t>2</a:t>
            </a:r>
            <a:r>
              <a:rPr lang="en-US" sz="2000" dirty="0">
                <a:solidFill>
                  <a:srgbClr val="000090"/>
                </a:solidFill>
                <a:latin typeface="Arial"/>
                <a:cs typeface="Arial"/>
              </a:rPr>
              <a:t> collision complex and/or the O</a:t>
            </a:r>
            <a:r>
              <a:rPr lang="en-US" sz="2000" baseline="-25000" dirty="0">
                <a:solidFill>
                  <a:srgbClr val="000090"/>
                </a:solidFill>
                <a:latin typeface="Arial"/>
                <a:cs typeface="Arial"/>
              </a:rPr>
              <a:t>2 </a:t>
            </a:r>
            <a:r>
              <a:rPr lang="en-US" sz="2000" i="1" dirty="0">
                <a:solidFill>
                  <a:srgbClr val="000090"/>
                </a:solidFill>
                <a:latin typeface="Arial"/>
                <a:cs typeface="Arial"/>
              </a:rPr>
              <a:t>B</a:t>
            </a:r>
            <a:r>
              <a:rPr lang="en-US" sz="2000" dirty="0">
                <a:solidFill>
                  <a:srgbClr val="000090"/>
                </a:solidFill>
                <a:latin typeface="Arial"/>
                <a:cs typeface="Arial"/>
              </a:rPr>
              <a:t> band.</a:t>
            </a:r>
          </a:p>
          <a:p>
            <a:endParaRPr lang="en-US" sz="2000" dirty="0">
              <a:solidFill>
                <a:srgbClr val="000090"/>
              </a:solidFill>
              <a:latin typeface="Arial"/>
              <a:cs typeface="Arial"/>
            </a:endParaRPr>
          </a:p>
          <a:p>
            <a:r>
              <a:rPr lang="en-US" sz="2000" b="1" dirty="0">
                <a:solidFill>
                  <a:srgbClr val="000090"/>
                </a:solidFill>
                <a:latin typeface="Arial"/>
                <a:cs typeface="Arial"/>
              </a:rPr>
              <a:t>Aerosols </a:t>
            </a:r>
            <a:r>
              <a:rPr lang="en-US" sz="2000" dirty="0">
                <a:solidFill>
                  <a:srgbClr val="000090"/>
                </a:solidFill>
                <a:latin typeface="Arial"/>
                <a:cs typeface="Arial"/>
              </a:rPr>
              <a:t>TEMPO’s launch algorithm for retrieving aerosols will be based upon the </a:t>
            </a:r>
            <a:r>
              <a:rPr lang="en-US" sz="2000" dirty="0" smtClean="0">
                <a:solidFill>
                  <a:srgbClr val="000090"/>
                </a:solidFill>
                <a:latin typeface="Arial"/>
                <a:cs typeface="Arial"/>
              </a:rPr>
              <a:t>OMI </a:t>
            </a:r>
            <a:r>
              <a:rPr lang="en-US" sz="2000" dirty="0">
                <a:solidFill>
                  <a:srgbClr val="000090"/>
                </a:solidFill>
                <a:latin typeface="Arial"/>
                <a:cs typeface="Arial"/>
              </a:rPr>
              <a:t>aerosol algorithm that uses the sensitivity of near-UV observations to particle absorption to retrieve Absorbing Aerosol Index (AAI), aerosol optical depth (AOD) and single scattering albedo (SSA). TEMPO may be used together with the advanced baseline imager (ABI) instruments on the NOAA GOES-R and GOES-S satellites for aerosol retrievals, reducing AOD and fine mode AOD uncertainties from 30% to 10% and from 40% to 20%</a:t>
            </a:r>
            <a:r>
              <a:rPr lang="en-US" sz="2000" dirty="0" smtClean="0">
                <a:solidFill>
                  <a:srgbClr val="000090"/>
                </a:solidFill>
                <a:latin typeface="Arial"/>
                <a:cs typeface="Arial"/>
              </a:rPr>
              <a:t>.</a:t>
            </a:r>
            <a:endParaRPr lang="en-US" sz="2000" dirty="0">
              <a:solidFill>
                <a:srgbClr val="000090"/>
              </a:solidFill>
              <a:latin typeface="Arial"/>
              <a:cs typeface="Arial"/>
            </a:endParaRPr>
          </a:p>
          <a:p>
            <a:pPr lvl="0"/>
            <a:endParaRPr lang="en-US" sz="2000" dirty="0">
              <a:solidFill>
                <a:srgbClr val="000090"/>
              </a:solidFill>
              <a:latin typeface="Arial"/>
              <a:cs typeface="Arial"/>
            </a:endParaRPr>
          </a:p>
          <a:p>
            <a:endParaRPr lang="en-US" sz="20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24518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746219581"/>
              </p:ext>
            </p:extLst>
          </p:nvPr>
        </p:nvGraphicFramePr>
        <p:xfrm>
          <a:off x="1" y="1020628"/>
          <a:ext cx="9143999" cy="5852164"/>
        </p:xfrm>
        <a:graphic>
          <a:graphicData uri="http://schemas.openxmlformats.org/drawingml/2006/table">
            <a:tbl>
              <a:tblPr firstRow="1" bandRow="1">
                <a:tableStyleId>{9DCAF9ED-07DC-4A11-8D7F-57B35C25682E}</a:tableStyleId>
              </a:tblPr>
              <a:tblGrid>
                <a:gridCol w="1680633"/>
                <a:gridCol w="2294467"/>
                <a:gridCol w="1299163"/>
                <a:gridCol w="3869736"/>
              </a:tblGrid>
              <a:tr h="260082">
                <a:tc>
                  <a:txBody>
                    <a:bodyPr/>
                    <a:lstStyle/>
                    <a:p>
                      <a:pPr algn="ctr"/>
                      <a:r>
                        <a:rPr lang="en-US" sz="800" b="1"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K. Chance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science development; </a:t>
                      </a:r>
                      <a:r>
                        <a:rPr lang="en-US" sz="800" b="1" dirty="0" smtClean="0">
                          <a:latin typeface="Arial"/>
                          <a:cs typeface="Arial"/>
                        </a:rPr>
                        <a:t>Level 1b, H</a:t>
                      </a:r>
                      <a:r>
                        <a:rPr lang="en-US" sz="800" b="1" baseline="-25000" dirty="0" smtClean="0">
                          <a:latin typeface="Arial"/>
                          <a:cs typeface="Arial"/>
                        </a:rPr>
                        <a:t>2</a:t>
                      </a:r>
                      <a:r>
                        <a:rPr lang="en-US" sz="800" b="1" dirty="0" smtClean="0">
                          <a:latin typeface="Arial"/>
                          <a:cs typeface="Arial"/>
                        </a:rPr>
                        <a:t>CO, C</a:t>
                      </a:r>
                      <a:r>
                        <a:rPr lang="en-US" sz="800" b="1" baseline="-25000" dirty="0" smtClean="0">
                          <a:latin typeface="Arial"/>
                          <a:cs typeface="Arial"/>
                        </a:rPr>
                        <a:t>2</a:t>
                      </a:r>
                      <a:r>
                        <a:rPr lang="en-US" sz="800" b="1" dirty="0" smtClean="0">
                          <a:latin typeface="Arial"/>
                          <a:cs typeface="Arial"/>
                        </a:rPr>
                        <a:t>H</a:t>
                      </a:r>
                      <a:r>
                        <a:rPr lang="en-US" sz="800" b="1" baseline="-25000" dirty="0" smtClean="0">
                          <a:latin typeface="Arial"/>
                          <a:cs typeface="Arial"/>
                        </a:rPr>
                        <a:t>2</a:t>
                      </a:r>
                      <a:r>
                        <a:rPr lang="en-US" sz="800" b="1" dirty="0" smtClean="0">
                          <a:latin typeface="Arial"/>
                          <a:cs typeface="Arial"/>
                        </a:rPr>
                        <a:t>O</a:t>
                      </a:r>
                      <a:r>
                        <a:rPr lang="en-US" sz="800" b="1" baseline="-25000" dirty="0" smtClean="0">
                          <a:latin typeface="Arial"/>
                          <a:cs typeface="Arial"/>
                        </a:rPr>
                        <a:t>2</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X. Liu</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a:t>
                      </a:r>
                      <a:r>
                        <a:rPr lang="en-US" sz="800" baseline="0" dirty="0" smtClean="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Science development, data processing; </a:t>
                      </a:r>
                      <a:r>
                        <a:rPr lang="en-US" sz="800" b="1" dirty="0" smtClean="0">
                          <a:latin typeface="Arial"/>
                          <a:cs typeface="Arial"/>
                        </a:rPr>
                        <a:t>O</a:t>
                      </a:r>
                      <a:r>
                        <a:rPr lang="en-US" sz="800" b="1" baseline="-25000" dirty="0" smtClean="0">
                          <a:latin typeface="Arial"/>
                          <a:cs typeface="Arial"/>
                        </a:rPr>
                        <a:t>3</a:t>
                      </a:r>
                      <a:r>
                        <a:rPr lang="en-US" sz="800" b="1" dirty="0" smtClean="0">
                          <a:latin typeface="Arial"/>
                          <a:cs typeface="Arial"/>
                        </a:rPr>
                        <a:t> profile, tropospheric O</a:t>
                      </a:r>
                      <a:r>
                        <a:rPr lang="en-US" sz="800" b="1" baseline="-25000" dirty="0" smtClean="0">
                          <a:latin typeface="Arial"/>
                          <a:cs typeface="Arial"/>
                        </a:rPr>
                        <a:t>3</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J. Al-Saadi</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 PS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smtClean="0">
                          <a:latin typeface="Arial"/>
                          <a:cs typeface="Arial"/>
                        </a:rPr>
                        <a:t>Project science</a:t>
                      </a:r>
                      <a:r>
                        <a:rPr lang="en-US" sz="800" b="0" baseline="0" dirty="0" smtClean="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Carr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Carr Astronautics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INR Modeling and algorithm</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M. Chin</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a:t>
                      </a:r>
                      <a:r>
                        <a:rPr lang="en-US" sz="800" baseline="0" dirty="0" smtClean="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U.C.</a:t>
                      </a:r>
                      <a:r>
                        <a:rPr lang="en-US" sz="800" baseline="0" dirty="0" smtClean="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NO</a:t>
                      </a:r>
                      <a:r>
                        <a:rPr lang="en-US" sz="800" baseline="-25000" dirty="0" smtClean="0">
                          <a:latin typeface="Arial"/>
                          <a:cs typeface="Arial"/>
                        </a:rPr>
                        <a:t>2</a:t>
                      </a:r>
                      <a:r>
                        <a:rPr lang="en-US" sz="800" baseline="0" dirty="0" smtClean="0">
                          <a:latin typeface="Arial"/>
                          <a:cs typeface="Arial"/>
                        </a:rPr>
                        <a:t> v</a:t>
                      </a:r>
                      <a:r>
                        <a:rPr lang="en-US" sz="800" dirty="0" smtClean="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Edwards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NCAR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VOC science, synergy with carbon monoxide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Fishman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St. Louis</a:t>
                      </a:r>
                      <a:r>
                        <a:rPr lang="en-US" sz="800" baseline="0" dirty="0" smtClean="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impact on agriculture and the biosphere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Flittner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Project Scientist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project development;</a:t>
                      </a:r>
                      <a:r>
                        <a:rPr lang="en-US" sz="800" baseline="0" dirty="0" smtClean="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Herman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UMBC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(PANDORA</a:t>
                      </a:r>
                      <a:r>
                        <a:rPr lang="en-US" sz="800" baseline="0" dirty="0" smtClean="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Jacob</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Harvard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S. Janz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Joiner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Cloud, total O</a:t>
                      </a:r>
                      <a:r>
                        <a:rPr lang="en-US" sz="800" b="1" baseline="-25000" dirty="0" smtClean="0">
                          <a:latin typeface="Arial"/>
                          <a:cs typeface="Arial"/>
                        </a:rPr>
                        <a:t>3</a:t>
                      </a:r>
                      <a:r>
                        <a:rPr lang="en-US" sz="800" b="1" dirty="0" smtClean="0">
                          <a:latin typeface="Arial"/>
                          <a:cs typeface="Arial"/>
                        </a:rPr>
                        <a:t>, TOA shortwave flux research product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N. Krotkov</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NO</a:t>
                      </a:r>
                      <a:r>
                        <a:rPr lang="en-US" sz="800" b="1" baseline="-25000" dirty="0" smtClean="0">
                          <a:latin typeface="Arial"/>
                          <a:cs typeface="Arial"/>
                        </a:rPr>
                        <a:t>2</a:t>
                      </a:r>
                      <a:r>
                        <a:rPr lang="en-US" sz="800" b="1" dirty="0" smtClean="0">
                          <a:latin typeface="Arial"/>
                          <a:cs typeface="Arial"/>
                        </a:rPr>
                        <a:t>, SO</a:t>
                      </a:r>
                      <a:r>
                        <a:rPr lang="en-US" sz="800" b="1" baseline="-25000" dirty="0" smtClean="0">
                          <a:latin typeface="Arial"/>
                          <a:cs typeface="Arial"/>
                        </a:rPr>
                        <a:t>2</a:t>
                      </a:r>
                      <a:r>
                        <a:rPr lang="en-US" sz="800" b="1" dirty="0" smtClean="0">
                          <a:latin typeface="Arial"/>
                          <a:cs typeface="Arial"/>
                        </a:rPr>
                        <a:t>, UVB</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M. Newchurch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Alabama Huntsville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(O</a:t>
                      </a:r>
                      <a:r>
                        <a:rPr lang="en-US" sz="800" baseline="-25000" dirty="0" smtClean="0">
                          <a:latin typeface="Arial"/>
                          <a:cs typeface="Arial"/>
                        </a:rPr>
                        <a:t>3</a:t>
                      </a:r>
                      <a:r>
                        <a:rPr lang="en-US" sz="800" dirty="0" smtClean="0">
                          <a:latin typeface="Arial"/>
                          <a:cs typeface="Arial"/>
                        </a:rPr>
                        <a:t> sondes, O</a:t>
                      </a:r>
                      <a:r>
                        <a:rPr lang="en-US" sz="800" baseline="-25000" dirty="0" smtClean="0">
                          <a:latin typeface="Arial"/>
                          <a:cs typeface="Arial"/>
                        </a:rPr>
                        <a:t>3</a:t>
                      </a:r>
                      <a:r>
                        <a:rPr lang="en-US" sz="800" baseline="0" dirty="0" smtClean="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R.B. Pierce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NOAA/NESDIS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modeling, data assimilation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Spurr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RT Solutions, Inc.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Radiative transfer modeling for algorithm development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Suleiman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 Data Mgr.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Managing science data processing, </a:t>
                      </a:r>
                      <a:r>
                        <a:rPr lang="en-US" sz="800" b="1" dirty="0" smtClean="0">
                          <a:latin typeface="Arial"/>
                          <a:cs typeface="Arial"/>
                        </a:rPr>
                        <a:t>BrO, H</a:t>
                      </a:r>
                      <a:r>
                        <a:rPr lang="en-US" sz="800" b="1" baseline="-25000" dirty="0" smtClean="0">
                          <a:latin typeface="Arial"/>
                          <a:cs typeface="Arial"/>
                        </a:rPr>
                        <a:t>2</a:t>
                      </a:r>
                      <a:r>
                        <a:rPr lang="en-US" sz="800" b="1" dirty="0" smtClean="0">
                          <a:latin typeface="Arial"/>
                          <a:cs typeface="Arial"/>
                        </a:rPr>
                        <a:t>O, and L3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Szykman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EPA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AIRNow AQI development, validation (PANDORA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O. Torres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UV aerosol product, AI</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Wang</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Nebraska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Synergy w/GOES-R ABI, </a:t>
                      </a:r>
                      <a:r>
                        <a:rPr lang="en-US" sz="800" b="1" dirty="0" smtClean="0">
                          <a:latin typeface="Arial"/>
                          <a:cs typeface="Arial"/>
                        </a:rPr>
                        <a:t>aerosol research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Leitch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Ball Aerospace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Aircraft validation, 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dirty="0" smtClean="0">
                <a:solidFill>
                  <a:srgbClr val="FFFFFF">
                    <a:lumMod val="85000"/>
                  </a:srgbClr>
                </a:solidFill>
              </a:rPr>
              <a:t>TEMPO </a:t>
            </a:r>
            <a:r>
              <a:rPr lang="en-US" sz="3200" dirty="0">
                <a:solidFill>
                  <a:srgbClr val="FFFFFF">
                    <a:lumMod val="85000"/>
                  </a:srgbClr>
                </a:solidFill>
              </a:rPr>
              <a:t>S</a:t>
            </a:r>
            <a:r>
              <a:rPr lang="en-US" sz="3200" dirty="0" smtClean="0">
                <a:solidFill>
                  <a:srgbClr val="FFFFFF">
                    <a:lumMod val="85000"/>
                  </a:srgbClr>
                </a:solidFill>
              </a:rPr>
              <a:t>cience Team, U.S.</a:t>
            </a:r>
            <a:endParaRPr lang="en-US" sz="3200" dirty="0">
              <a:solidFill>
                <a:srgbClr val="FFFFFF">
                  <a:lumMod val="85000"/>
                </a:srgbClr>
              </a:solidFill>
            </a:endParaRPr>
          </a:p>
        </p:txBody>
      </p:sp>
      <p:sp>
        <p:nvSpPr>
          <p:cNvPr id="2" name="Date Placeholder 1"/>
          <p:cNvSpPr>
            <a:spLocks noGrp="1"/>
          </p:cNvSpPr>
          <p:nvPr>
            <p:ph type="dt" sz="half" idx="10"/>
          </p:nvPr>
        </p:nvSpPr>
        <p:spPr/>
        <p:txBody>
          <a:bodyPr/>
          <a:lstStyle/>
          <a:p>
            <a:r>
              <a:rPr lang="en-US" dirty="0" smtClean="0">
                <a:solidFill>
                  <a:srgbClr val="000000"/>
                </a:solidFill>
                <a:latin typeface="Times New Roman"/>
              </a:rPr>
              <a:t>9/13/16</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36</a:t>
            </a:fld>
            <a:endParaRPr lang="en-US" dirty="0">
              <a:solidFill>
                <a:srgbClr val="000000"/>
              </a:solidFill>
            </a:endParaRPr>
          </a:p>
        </p:txBody>
      </p:sp>
    </p:spTree>
    <p:extLst>
      <p:ext uri="{BB962C8B-B14F-4D97-AF65-F5344CB8AC3E}">
        <p14:creationId xmlns:p14="http://schemas.microsoft.com/office/powerpoint/2010/main" val="40056589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195761307"/>
              </p:ext>
            </p:extLst>
          </p:nvPr>
        </p:nvGraphicFramePr>
        <p:xfrm>
          <a:off x="1" y="1812506"/>
          <a:ext cx="9143999" cy="3873032"/>
        </p:xfrm>
        <a:graphic>
          <a:graphicData uri="http://schemas.openxmlformats.org/drawingml/2006/table">
            <a:tbl>
              <a:tblPr firstRow="1" bandRow="1">
                <a:tableStyleId>{9DCAF9ED-07DC-4A11-8D7F-57B35C25682E}</a:tableStyleId>
              </a:tblPr>
              <a:tblGrid>
                <a:gridCol w="1680633"/>
                <a:gridCol w="2294467"/>
                <a:gridCol w="1299163"/>
                <a:gridCol w="3869736"/>
              </a:tblGrid>
              <a:tr h="228600">
                <a:tc>
                  <a:txBody>
                    <a:bodyPr/>
                    <a:lstStyle/>
                    <a:p>
                      <a:pPr algn="ctr"/>
                      <a:r>
                        <a:rPr lang="en-US" sz="800"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Randall Martin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Dalhousie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air mass factors,</a:t>
                      </a:r>
                      <a:r>
                        <a:rPr lang="en-US" sz="800" baseline="0" dirty="0" smtClean="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Chris McLinden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Environment</a:t>
                      </a:r>
                      <a:r>
                        <a:rPr lang="en-US" sz="800" baseline="0" dirty="0" smtClean="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Canadian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Michel Grutter</a:t>
                      </a:r>
                      <a:r>
                        <a:rPr lang="en-US" sz="800" baseline="0" dirty="0" smtClean="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Mexican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8600">
                <a:tc>
                  <a:txBody>
                    <a:bodyPr/>
                    <a:lstStyle/>
                    <a:p>
                      <a:r>
                        <a:rPr lang="en-US" sz="800" dirty="0" smtClean="0">
                          <a:latin typeface="Arial"/>
                          <a:cs typeface="Arial"/>
                        </a:rPr>
                        <a:t>Gabriel Vazquez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Mexican air quality, algorithm physics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8600">
                <a:tc>
                  <a:txBody>
                    <a:bodyPr/>
                    <a:lstStyle/>
                    <a:p>
                      <a:r>
                        <a:rPr lang="en-US" sz="800" dirty="0" smtClean="0">
                          <a:latin typeface="Arial"/>
                          <a:cs typeface="Arial"/>
                        </a:rPr>
                        <a:t>Amparo Martinez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Mexican environmental</a:t>
                      </a:r>
                      <a:r>
                        <a:rPr lang="en-US" sz="800" baseline="0" dirty="0" smtClean="0">
                          <a:latin typeface="Arial"/>
                          <a:cs typeface="Arial"/>
                        </a:rPr>
                        <a:t> pollution and health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8600">
                <a:tc>
                  <a:txBody>
                    <a:bodyPr/>
                    <a:lstStyle/>
                    <a:p>
                      <a:r>
                        <a:rPr lang="en-US" sz="800" dirty="0" smtClean="0">
                          <a:latin typeface="Arial"/>
                          <a:cs typeface="Arial"/>
                        </a:rPr>
                        <a:t>J. Victor Hugo Paramo</a:t>
                      </a:r>
                      <a:r>
                        <a:rPr lang="en-US" sz="800" baseline="0" dirty="0" smtClean="0">
                          <a:latin typeface="Arial"/>
                          <a:cs typeface="Arial"/>
                        </a:rPr>
                        <a:t> Figeuroa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Mexican environmental</a:t>
                      </a:r>
                      <a:r>
                        <a:rPr lang="en-US" sz="800" baseline="0" dirty="0" smtClean="0">
                          <a:latin typeface="Arial"/>
                          <a:cs typeface="Arial"/>
                        </a:rPr>
                        <a:t> pollution and health</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8600">
                <a:tc>
                  <a:txBody>
                    <a:bodyPr/>
                    <a:lstStyle/>
                    <a:p>
                      <a:r>
                        <a:rPr lang="en-US" sz="800" dirty="0" smtClean="0">
                          <a:latin typeface="Arial"/>
                          <a:cs typeface="Arial"/>
                        </a:rPr>
                        <a:t>Brian Kerridge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Rutherford</a:t>
                      </a:r>
                      <a:r>
                        <a:rPr lang="en-US" sz="800" baseline="0" dirty="0" smtClean="0">
                          <a:latin typeface="Arial"/>
                          <a:cs typeface="Arial"/>
                        </a:rPr>
                        <a:t> Appleton Laboratory, 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Ozone profiling studies,</a:t>
                      </a:r>
                      <a:r>
                        <a:rPr lang="en-US" sz="800" baseline="0" dirty="0" smtClean="0">
                          <a:latin typeface="Arial"/>
                          <a:cs typeface="Arial"/>
                        </a:rPr>
                        <a:t> a</a:t>
                      </a:r>
                      <a:r>
                        <a:rPr lang="en-US" sz="800" dirty="0" smtClean="0">
                          <a:latin typeface="Arial"/>
                          <a:cs typeface="Arial"/>
                        </a:rPr>
                        <a:t>lgorithm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493">
                <a:tc>
                  <a:txBody>
                    <a:bodyPr/>
                    <a:lstStyle/>
                    <a:p>
                      <a:r>
                        <a:rPr lang="en-US" sz="800" dirty="0" smtClean="0">
                          <a:latin typeface="Arial"/>
                          <a:cs typeface="Arial"/>
                        </a:rPr>
                        <a:t>Paul Palmer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Edinburgh U.,</a:t>
                      </a:r>
                      <a:r>
                        <a:rPr lang="en-US" sz="800" baseline="0" dirty="0" smtClean="0">
                          <a:latin typeface="Arial"/>
                          <a:cs typeface="Arial"/>
                        </a:rPr>
                        <a:t> </a:t>
                      </a:r>
                      <a:r>
                        <a:rPr lang="en-US" sz="800" dirty="0" smtClean="0">
                          <a:latin typeface="Arial"/>
                          <a:cs typeface="Arial"/>
                        </a:rPr>
                        <a:t>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process studies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0237">
                <a:tc>
                  <a:txBody>
                    <a:bodyPr/>
                    <a:lstStyle/>
                    <a:p>
                      <a:r>
                        <a:rPr lang="en-US" sz="800" dirty="0" smtClean="0">
                          <a:latin typeface="Arial"/>
                          <a:cs typeface="Arial"/>
                        </a:rPr>
                        <a:t>Alfonso Saiz-Lopez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CSIC, Spain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88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Arial"/>
                          <a:ea typeface="+mn-ea"/>
                          <a:cs typeface="Arial"/>
                        </a:rPr>
                        <a:t>Juan Carlos Antuña Marrero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Cuban Science team</a:t>
                      </a:r>
                      <a:r>
                        <a:rPr lang="en-US" sz="800" baseline="0" dirty="0" smtClean="0">
                          <a:latin typeface="Arial"/>
                          <a:cs typeface="Arial"/>
                        </a:rPr>
                        <a:t> lead, </a:t>
                      </a:r>
                      <a:r>
                        <a:rPr lang="en-US" sz="800" dirty="0" smtClean="0">
                          <a:latin typeface="Arial"/>
                          <a:cs typeface="Arial"/>
                        </a:rPr>
                        <a:t>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388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Osvaldo Cuesta</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 Cuba</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96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René Estevan Arredondo</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a:t>
                      </a:r>
                      <a:r>
                        <a:rPr lang="en-US" sz="800" baseline="0" dirty="0" smtClean="0">
                          <a:latin typeface="Arial"/>
                          <a:cs typeface="Arial"/>
                        </a:rPr>
                        <a:t>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8600">
                <a:tc>
                  <a:txBody>
                    <a:bodyPr/>
                    <a:lstStyle/>
                    <a:p>
                      <a:r>
                        <a:rPr lang="en-US" sz="800" dirty="0" smtClean="0">
                          <a:latin typeface="Arial"/>
                          <a:cs typeface="Arial"/>
                        </a:rPr>
                        <a:t>J. Kim</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Yonsei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r>
                        <a:rPr lang="en-US" sz="800" dirty="0" smtClean="0">
                          <a:latin typeface="Arial"/>
                          <a:cs typeface="Arial"/>
                        </a:rPr>
                        <a:t>Collaborators,</a:t>
                      </a:r>
                    </a:p>
                    <a:p>
                      <a:r>
                        <a:rPr lang="en-US" sz="800" dirty="0" smtClean="0">
                          <a:latin typeface="Arial"/>
                          <a:cs typeface="Arial"/>
                        </a:rPr>
                        <a:t>Science Advisory Panel</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Korean</a:t>
                      </a:r>
                      <a:r>
                        <a:rPr lang="en-US" sz="800" baseline="0" dirty="0" smtClean="0">
                          <a:latin typeface="Arial"/>
                          <a:cs typeface="Arial"/>
                        </a:rPr>
                        <a:t> GEMS,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York U.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CSA PHEOS,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14300">
                <a:tc>
                  <a:txBody>
                    <a:bodyPr/>
                    <a:lstStyle/>
                    <a:p>
                      <a:r>
                        <a:rPr lang="en-US" sz="800" dirty="0" smtClean="0">
                          <a:latin typeface="Arial"/>
                          <a:cs typeface="Arial"/>
                        </a:rPr>
                        <a:t>B. Veihelmann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ESA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ESA Sentinel-4,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14196">
                <a:tc>
                  <a:txBody>
                    <a:bodyPr/>
                    <a:lstStyle/>
                    <a:p>
                      <a:r>
                        <a:rPr lang="en-US" sz="800" dirty="0" smtClean="0">
                          <a:latin typeface="Arial"/>
                          <a:cs typeface="Arial"/>
                        </a:rPr>
                        <a:t>J.P. Veefkind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KNMI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ESA Sentinel-5P</a:t>
                      </a:r>
                      <a:r>
                        <a:rPr lang="en-US" sz="800" baseline="0" dirty="0" smtClean="0">
                          <a:latin typeface="Arial"/>
                          <a:cs typeface="Arial"/>
                        </a:rPr>
                        <a:t> (TROPOMI)</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solidFill>
                  <a:srgbClr val="FFFFFF">
                    <a:lumMod val="85000"/>
                  </a:srgbClr>
                </a:solidFill>
              </a:rPr>
              <a:t>TEMPO </a:t>
            </a:r>
            <a:r>
              <a:rPr lang="en-US" dirty="0">
                <a:solidFill>
                  <a:srgbClr val="FFFFFF">
                    <a:lumMod val="85000"/>
                  </a:srgbClr>
                </a:solidFill>
              </a:rPr>
              <a:t>S</a:t>
            </a:r>
            <a:r>
              <a:rPr lang="en-US" dirty="0" smtClean="0">
                <a:solidFill>
                  <a:srgbClr val="FFFFFF">
                    <a:lumMod val="85000"/>
                  </a:srgbClr>
                </a:solidFill>
              </a:rPr>
              <a:t>cience Team, non-U.S.</a:t>
            </a:r>
            <a:endParaRPr lang="en-US" dirty="0">
              <a:solidFill>
                <a:srgbClr val="FFFFFF">
                  <a:lumMod val="85000"/>
                </a:srgbClr>
              </a:solidFill>
            </a:endParaRPr>
          </a:p>
        </p:txBody>
      </p:sp>
      <p:sp>
        <p:nvSpPr>
          <p:cNvPr id="2" name="Date Placeholder 1"/>
          <p:cNvSpPr>
            <a:spLocks noGrp="1"/>
          </p:cNvSpPr>
          <p:nvPr>
            <p:ph type="dt" sz="half" idx="10"/>
          </p:nvPr>
        </p:nvSpPr>
        <p:spPr/>
        <p:txBody>
          <a:bodyPr/>
          <a:lstStyle/>
          <a:p>
            <a:r>
              <a:rPr lang="en-US" dirty="0" smtClean="0">
                <a:solidFill>
                  <a:srgbClr val="000000"/>
                </a:solidFill>
                <a:latin typeface="Times New Roman"/>
              </a:rPr>
              <a:t>9/13/16</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37</a:t>
            </a:fld>
            <a:endParaRPr lang="en-US" dirty="0">
              <a:solidFill>
                <a:srgbClr val="000000"/>
              </a:solidFill>
            </a:endParaRPr>
          </a:p>
        </p:txBody>
      </p:sp>
    </p:spTree>
    <p:extLst>
      <p:ext uri="{BB962C8B-B14F-4D97-AF65-F5344CB8AC3E}">
        <p14:creationId xmlns:p14="http://schemas.microsoft.com/office/powerpoint/2010/main" val="19354244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19723"/>
            <a:ext cx="5972807" cy="961490"/>
          </a:xfrm>
        </p:spPr>
        <p:txBody>
          <a:bodyPr anchor="ctr"/>
          <a:lstStyle/>
          <a:p>
            <a:r>
              <a:rPr lang="en-US" b="1" dirty="0" smtClean="0">
                <a:solidFill>
                  <a:schemeClr val="bg1">
                    <a:lumMod val="85000"/>
                  </a:schemeClr>
                </a:solidFill>
              </a:rPr>
              <a:t>TEMPO footprint (GEO at 100º W)</a:t>
            </a:r>
            <a:endParaRPr lang="en-US" dirty="0">
              <a:solidFill>
                <a:schemeClr val="bg1">
                  <a:lumMod val="85000"/>
                </a:schemeClr>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smtClean="0">
                <a:solidFill>
                  <a:srgbClr val="000090"/>
                </a:solidFill>
                <a:latin typeface="Arial"/>
                <a:cs typeface="Arial"/>
              </a:rPr>
              <a:t>For GEO at 80ºW, pixel size at 36.5ºN, 100ºW is 2.2 km × 5.2 km.</a:t>
            </a:r>
          </a:p>
        </p:txBody>
      </p:sp>
      <p:graphicFrame>
        <p:nvGraphicFramePr>
          <p:cNvPr id="10" name="Table 9"/>
          <p:cNvGraphicFramePr>
            <a:graphicFrameLocks noGrp="1"/>
          </p:cNvGraphicFramePr>
          <p:nvPr>
            <p:extLst>
              <p:ext uri="{D42A27DB-BD31-4B8C-83A1-F6EECF244321}">
                <p14:modId xmlns:p14="http://schemas.microsoft.com/office/powerpoint/2010/main" val="3577319319"/>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gridCol w="725737"/>
                <a:gridCol w="725736"/>
                <a:gridCol w="814942"/>
              </a:tblGrid>
              <a:tr h="527051">
                <a:tc>
                  <a:txBody>
                    <a:bodyPr/>
                    <a:lstStyle/>
                    <a:p>
                      <a:pPr algn="ctr"/>
                      <a:r>
                        <a:rPr lang="en-US" dirty="0" smtClean="0">
                          <a:solidFill>
                            <a:srgbClr val="000090"/>
                          </a:solidFill>
                          <a:latin typeface="Arial"/>
                          <a:cs typeface="Arial"/>
                        </a:rPr>
                        <a:t>Location</a:t>
                      </a:r>
                      <a:endParaRPr lang="en-US" dirty="0">
                        <a:solidFill>
                          <a:srgbClr val="000090"/>
                        </a:solidFill>
                        <a:latin typeface="Arial"/>
                        <a:cs typeface="Arial"/>
                      </a:endParaRP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N/S</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E/W</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GSA</a:t>
                      </a:r>
                    </a:p>
                    <a:p>
                      <a:pPr algn="ctr"/>
                      <a:r>
                        <a:rPr lang="en-US" dirty="0" smtClean="0">
                          <a:solidFill>
                            <a:srgbClr val="000090"/>
                          </a:solidFill>
                          <a:latin typeface="Arial"/>
                          <a:cs typeface="Arial"/>
                        </a:rPr>
                        <a:t>(km</a:t>
                      </a:r>
                      <a:r>
                        <a:rPr lang="en-US" baseline="30000" dirty="0" smtClean="0">
                          <a:solidFill>
                            <a:srgbClr val="000090"/>
                          </a:solidFill>
                          <a:latin typeface="Arial"/>
                          <a:cs typeface="Arial"/>
                        </a:rPr>
                        <a:t>2</a:t>
                      </a:r>
                      <a:r>
                        <a:rPr lang="en-US" dirty="0" smtClean="0">
                          <a:solidFill>
                            <a:srgbClr val="000090"/>
                          </a:solidFill>
                          <a:latin typeface="Arial"/>
                          <a:cs typeface="Arial"/>
                        </a:rPr>
                        <a:t>)</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48429">
                <a:tc>
                  <a:txBody>
                    <a:bodyPr/>
                    <a:lstStyle/>
                    <a:p>
                      <a:r>
                        <a:rPr lang="en-US" dirty="0" smtClean="0">
                          <a:solidFill>
                            <a:srgbClr val="000090"/>
                          </a:solidFill>
                          <a:latin typeface="Arial"/>
                          <a:cs typeface="Arial"/>
                        </a:rPr>
                        <a:t>36.5</a:t>
                      </a:r>
                      <a:r>
                        <a:rPr lang="en-US" baseline="30000" dirty="0" smtClean="0">
                          <a:solidFill>
                            <a:srgbClr val="000090"/>
                          </a:solidFill>
                          <a:latin typeface="Arial"/>
                          <a:cs typeface="Arial"/>
                        </a:rPr>
                        <a:t>o</a:t>
                      </a:r>
                      <a:r>
                        <a:rPr lang="en-US" dirty="0" smtClean="0">
                          <a:solidFill>
                            <a:srgbClr val="000090"/>
                          </a:solidFill>
                          <a:latin typeface="Arial"/>
                          <a:cs typeface="Arial"/>
                        </a:rPr>
                        <a:t>N, 100</a:t>
                      </a:r>
                      <a:r>
                        <a:rPr lang="en-US" baseline="30000" dirty="0" smtClean="0">
                          <a:solidFill>
                            <a:srgbClr val="000090"/>
                          </a:solidFill>
                          <a:latin typeface="Arial"/>
                          <a:cs typeface="Arial"/>
                        </a:rPr>
                        <a:t>o</a:t>
                      </a:r>
                      <a:r>
                        <a:rPr lang="en-US" dirty="0" smtClean="0">
                          <a:solidFill>
                            <a:srgbClr val="000090"/>
                          </a:solidFill>
                          <a:latin typeface="Arial"/>
                          <a:cs typeface="Arial"/>
                        </a:rPr>
                        <a:t>W</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2.11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4.65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9.8</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22876">
                <a:tc>
                  <a:txBody>
                    <a:bodyPr/>
                    <a:lstStyle/>
                    <a:p>
                      <a:r>
                        <a:rPr lang="en-US" dirty="0" smtClean="0">
                          <a:solidFill>
                            <a:srgbClr val="000090"/>
                          </a:solidFill>
                          <a:latin typeface="Arial"/>
                          <a:cs typeface="Arial"/>
                        </a:rPr>
                        <a:t>Washington,</a:t>
                      </a:r>
                      <a:r>
                        <a:rPr lang="en-US" baseline="0" dirty="0" smtClean="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2.37</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11.9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Seattle</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2.99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Los Angeles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2.09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Boston</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2.71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Miami</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1.83</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Mexico City</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Canadian oil sands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3.94</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527051">
                <a:tc gridSpan="4">
                  <a:txBody>
                    <a:bodyPr/>
                    <a:lstStyle/>
                    <a:p>
                      <a:r>
                        <a:rPr lang="en-US" b="1" dirty="0" smtClean="0">
                          <a:solidFill>
                            <a:srgbClr val="000090"/>
                          </a:solidFill>
                          <a:latin typeface="Arial"/>
                          <a:cs typeface="Arial"/>
                        </a:rPr>
                        <a:t>Assumes</a:t>
                      </a:r>
                      <a:r>
                        <a:rPr lang="en-US" b="1" baseline="0" dirty="0" smtClean="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r>
            </a:tbl>
          </a:graphicData>
        </a:graphic>
      </p:graphicFrame>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799045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0"/>
            <a:ext cx="5972807" cy="990600"/>
          </a:xfrm>
        </p:spPr>
        <p:txBody>
          <a:bodyPr/>
          <a:lstStyle/>
          <a:p>
            <a:pPr fontAlgn="base">
              <a:spcAft>
                <a:spcPct val="0"/>
              </a:spcAft>
            </a:pPr>
            <a:r>
              <a:rPr lang="en-US" dirty="0" smtClean="0">
                <a:solidFill>
                  <a:schemeClr val="bg1"/>
                </a:solidFill>
                <a:cs typeface="Arial" charset="0"/>
              </a:rPr>
              <a:t>Low Earth orbit:</a:t>
            </a:r>
            <a:br>
              <a:rPr lang="en-US" dirty="0" smtClean="0">
                <a:solidFill>
                  <a:schemeClr val="bg1"/>
                </a:solidFill>
                <a:cs typeface="Arial" charset="0"/>
              </a:rPr>
            </a:br>
            <a:r>
              <a:rPr lang="en-US" dirty="0" smtClean="0">
                <a:solidFill>
                  <a:schemeClr val="bg1"/>
                </a:solidFill>
                <a:cs typeface="Arial" charset="0"/>
              </a:rPr>
              <a:t>Sun-synchronous nadir heritage</a:t>
            </a: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ea typeface="ＭＳ Ｐゴシック"/>
              </a:rPr>
              <a:t>9/13/16</a:t>
            </a:r>
            <a:endParaRPr lang="en-US" dirty="0">
              <a:solidFill>
                <a:prstClr val="black">
                  <a:tint val="75000"/>
                </a:prstClr>
              </a:solidFill>
              <a:latin typeface="Calibri"/>
              <a:ea typeface="ＭＳ Ｐゴシック"/>
            </a:endParaRPr>
          </a:p>
        </p:txBody>
      </p:sp>
      <p:graphicFrame>
        <p:nvGraphicFramePr>
          <p:cNvPr id="7" name="Group 4"/>
          <p:cNvGraphicFramePr>
            <a:graphicFrameLocks noGrp="1"/>
          </p:cNvGraphicFramePr>
          <p:nvPr>
            <p:extLst>
              <p:ext uri="{D42A27DB-BD31-4B8C-83A1-F6EECF244321}">
                <p14:modId xmlns:p14="http://schemas.microsoft.com/office/powerpoint/2010/main" val="1479276144"/>
              </p:ext>
            </p:extLst>
          </p:nvPr>
        </p:nvGraphicFramePr>
        <p:xfrm>
          <a:off x="0" y="990600"/>
          <a:ext cx="9144000" cy="4531462"/>
        </p:xfrm>
        <a:graphic>
          <a:graphicData uri="http://schemas.openxmlformats.org/drawingml/2006/table">
            <a:tbl>
              <a:tblPr/>
              <a:tblGrid>
                <a:gridCol w="1456028"/>
                <a:gridCol w="1279357"/>
                <a:gridCol w="1836615"/>
                <a:gridCol w="1692140"/>
                <a:gridCol w="1625958"/>
                <a:gridCol w="1253902"/>
              </a:tblGrid>
              <a:tr h="55278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Instrument</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Detectors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Spectral Coverage [nm]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Spectral </a:t>
                      </a:r>
                      <a:r>
                        <a:rPr kumimoji="0" lang="en-US" sz="1800" b="1" i="0" u="none" strike="noStrike" cap="none" normalizeH="0" baseline="0" dirty="0" smtClean="0">
                          <a:ln>
                            <a:noFill/>
                          </a:ln>
                          <a:solidFill>
                            <a:schemeClr val="bg1"/>
                          </a:solidFill>
                          <a:effectLst/>
                          <a:latin typeface="Arial" charset="0"/>
                          <a:ea typeface="ＭＳ Ｐゴシック" charset="0"/>
                          <a:cs typeface="ＭＳ Ｐゴシック" charset="0"/>
                        </a:rPr>
                        <a:t>Res. </a:t>
                      </a: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[nm]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ts val="350"/>
                        </a:spcBef>
                        <a:spcAft>
                          <a:spcPct val="0"/>
                        </a:spcAft>
                        <a:buClr>
                          <a:srgbClr val="FFFF00"/>
                        </a:buClr>
                        <a:buSzPct val="100000"/>
                        <a:buFont typeface="Arial Unicode M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Ground Pixel Size [km</a:t>
                      </a:r>
                      <a:r>
                        <a:rPr kumimoji="0" lang="en-US" sz="1800" b="1" i="0" u="none" strike="noStrike" cap="none" normalizeH="0" baseline="30000" dirty="0">
                          <a:ln>
                            <a:noFill/>
                          </a:ln>
                          <a:solidFill>
                            <a:schemeClr val="bg1"/>
                          </a:solidFill>
                          <a:effectLst/>
                          <a:latin typeface="Arial" charset="0"/>
                          <a:ea typeface="ＭＳ Ｐゴシック" charset="0"/>
                          <a:cs typeface="ＭＳ Ｐゴシック" charset="0"/>
                        </a:rPr>
                        <a:t>2</a:t>
                      </a: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Global Coverage</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r>
              <a:tr h="542834">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GOME-1 (1995-2011)</a:t>
                      </a:r>
                      <a:r>
                        <a:rPr kumimoji="0" lang="x-none"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240-790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0.2-0.4</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40×320 (40×80 zoom)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3 days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1516">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SCIAMACHY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2002-2012)</a:t>
                      </a:r>
                      <a:r>
                        <a:rPr kumimoji="0" lang="x-none"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240-2380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0.2-1.5</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30×30/60/90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30×120/240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6 days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569">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OMI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2004)</a:t>
                      </a:r>
                      <a:r>
                        <a:rPr kumimoji="0" lang="x-none" sz="16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2-D CCD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270-500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0.42-0.63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13×24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42×162</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9883">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GOME-</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2a,b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2006, 2012)</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240-790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0.24-0.53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40×80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(40×10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zoom)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near-daily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551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OMPS-1</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(2011)</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2-D</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CCDs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250-380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0.42-1.0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50×50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Text Box 3"/>
          <p:cNvSpPr txBox="1">
            <a:spLocks noChangeArrowheads="1"/>
          </p:cNvSpPr>
          <p:nvPr/>
        </p:nvSpPr>
        <p:spPr bwMode="auto">
          <a:xfrm>
            <a:off x="0" y="5638800"/>
            <a:ext cx="9144000" cy="101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algn="ctr" eaLnBrk="1" fontAlgn="base" hangingPunct="1">
              <a:spcBef>
                <a:spcPct val="0"/>
              </a:spcBef>
              <a:spcAft>
                <a:spcPct val="0"/>
              </a:spcAft>
              <a:buClr>
                <a:srgbClr val="3333CC"/>
              </a:buClr>
              <a:buSzPct val="100000"/>
              <a:buFont typeface="Arial" charset="0"/>
              <a:buNone/>
            </a:pPr>
            <a:r>
              <a:rPr lang="en-US" dirty="0" smtClean="0">
                <a:solidFill>
                  <a:srgbClr val="FF0000"/>
                </a:solidFill>
                <a:cs typeface="Arial" charset="0"/>
              </a:rPr>
              <a:t>Previous experience (since 1985 at SAO and MPI)</a:t>
            </a:r>
          </a:p>
          <a:p>
            <a:pPr algn="ctr" eaLnBrk="1" fontAlgn="base" hangingPunct="1">
              <a:spcBef>
                <a:spcPct val="0"/>
              </a:spcBef>
              <a:spcAft>
                <a:spcPct val="0"/>
              </a:spcAft>
              <a:buClr>
                <a:srgbClr val="3333CC"/>
              </a:buClr>
              <a:buSzPct val="100000"/>
              <a:buFont typeface="Arial" charset="0"/>
              <a:buNone/>
            </a:pPr>
            <a:r>
              <a:rPr lang="en-US" sz="1800" dirty="0" smtClean="0">
                <a:solidFill>
                  <a:srgbClr val="1E03BD"/>
                </a:solidFill>
                <a:cs typeface="Arial" charset="0"/>
              </a:rPr>
              <a:t>Scientific and operational measurements of pollutants O</a:t>
            </a:r>
            <a:r>
              <a:rPr lang="en-US" sz="1800" baseline="-25000" dirty="0" smtClean="0">
                <a:solidFill>
                  <a:srgbClr val="1E03BD"/>
                </a:solidFill>
                <a:cs typeface="Arial" charset="0"/>
              </a:rPr>
              <a:t>3</a:t>
            </a:r>
            <a:r>
              <a:rPr lang="en-US" sz="1800" dirty="0" smtClean="0">
                <a:solidFill>
                  <a:srgbClr val="1E03BD"/>
                </a:solidFill>
                <a:cs typeface="Arial" charset="0"/>
              </a:rPr>
              <a:t>, NO</a:t>
            </a:r>
            <a:r>
              <a:rPr lang="en-US" sz="1800" baseline="-25000" dirty="0" smtClean="0">
                <a:solidFill>
                  <a:srgbClr val="1E03BD"/>
                </a:solidFill>
                <a:cs typeface="Arial" charset="0"/>
              </a:rPr>
              <a:t>2</a:t>
            </a:r>
            <a:r>
              <a:rPr lang="en-US" sz="1800" dirty="0" smtClean="0">
                <a:solidFill>
                  <a:srgbClr val="1E03BD"/>
                </a:solidFill>
                <a:cs typeface="Arial" charset="0"/>
              </a:rPr>
              <a:t>, SO</a:t>
            </a:r>
            <a:r>
              <a:rPr lang="en-US" sz="1800" baseline="-25000" dirty="0" smtClean="0">
                <a:solidFill>
                  <a:srgbClr val="1E03BD"/>
                </a:solidFill>
                <a:cs typeface="Arial" charset="0"/>
              </a:rPr>
              <a:t>2</a:t>
            </a:r>
            <a:r>
              <a:rPr lang="en-US" sz="1800" dirty="0" smtClean="0">
                <a:solidFill>
                  <a:srgbClr val="1E03BD"/>
                </a:solidFill>
                <a:cs typeface="Arial" charset="0"/>
              </a:rPr>
              <a:t>, H</a:t>
            </a:r>
            <a:r>
              <a:rPr lang="en-US" sz="1800" baseline="-25000" dirty="0" smtClean="0">
                <a:solidFill>
                  <a:srgbClr val="1E03BD"/>
                </a:solidFill>
                <a:cs typeface="Arial" charset="0"/>
              </a:rPr>
              <a:t>2</a:t>
            </a:r>
            <a:r>
              <a:rPr lang="en-US" sz="1800" dirty="0" smtClean="0">
                <a:solidFill>
                  <a:srgbClr val="1E03BD"/>
                </a:solidFill>
                <a:cs typeface="Arial" charset="0"/>
              </a:rPr>
              <a:t>CO, C</a:t>
            </a:r>
            <a:r>
              <a:rPr lang="en-US" sz="1800" baseline="-25000" dirty="0" smtClean="0">
                <a:solidFill>
                  <a:srgbClr val="1E03BD"/>
                </a:solidFill>
                <a:cs typeface="Arial" charset="0"/>
              </a:rPr>
              <a:t>2</a:t>
            </a:r>
            <a:r>
              <a:rPr lang="en-US" sz="1800" dirty="0" smtClean="0">
                <a:solidFill>
                  <a:srgbClr val="1E03BD"/>
                </a:solidFill>
                <a:cs typeface="Arial" charset="0"/>
              </a:rPr>
              <a:t>H</a:t>
            </a:r>
            <a:r>
              <a:rPr lang="en-US" sz="1800" baseline="-25000" dirty="0" smtClean="0">
                <a:solidFill>
                  <a:srgbClr val="1E03BD"/>
                </a:solidFill>
                <a:cs typeface="Arial" charset="0"/>
              </a:rPr>
              <a:t>2</a:t>
            </a:r>
            <a:r>
              <a:rPr lang="en-US" sz="1800" dirty="0" smtClean="0">
                <a:solidFill>
                  <a:srgbClr val="1E03BD"/>
                </a:solidFill>
                <a:cs typeface="Arial" charset="0"/>
              </a:rPr>
              <a:t>O</a:t>
            </a:r>
            <a:r>
              <a:rPr lang="en-US" sz="1800" baseline="-25000" dirty="0" smtClean="0">
                <a:solidFill>
                  <a:srgbClr val="1E03BD"/>
                </a:solidFill>
                <a:cs typeface="Arial" charset="0"/>
              </a:rPr>
              <a:t>2</a:t>
            </a:r>
            <a:r>
              <a:rPr lang="en-US" sz="1800" dirty="0" smtClean="0">
                <a:solidFill>
                  <a:srgbClr val="1E03BD"/>
                </a:solidFill>
                <a:cs typeface="Arial" charset="0"/>
              </a:rPr>
              <a:t> (</a:t>
            </a:r>
            <a:r>
              <a:rPr lang="en-US" sz="1800" dirty="0">
                <a:solidFill>
                  <a:srgbClr val="1E03BD"/>
                </a:solidFill>
                <a:cs typeface="Arial" charset="0"/>
              </a:rPr>
              <a:t>&amp;</a:t>
            </a:r>
            <a:r>
              <a:rPr lang="en-US" sz="1800" dirty="0" smtClean="0">
                <a:solidFill>
                  <a:srgbClr val="1E03BD"/>
                </a:solidFill>
                <a:cs typeface="Arial" charset="0"/>
              </a:rPr>
              <a:t> CO, CH</a:t>
            </a:r>
            <a:r>
              <a:rPr lang="en-US" sz="1800" baseline="-25000" dirty="0" smtClean="0">
                <a:solidFill>
                  <a:srgbClr val="1E03BD"/>
                </a:solidFill>
                <a:cs typeface="Arial" charset="0"/>
              </a:rPr>
              <a:t>4</a:t>
            </a:r>
            <a:r>
              <a:rPr lang="en-US" sz="1800" dirty="0" smtClean="0">
                <a:solidFill>
                  <a:srgbClr val="1E03BD"/>
                </a:solidFill>
                <a:cs typeface="Arial" charset="0"/>
              </a:rPr>
              <a:t>, BrO, OClO, ClO, IO, H</a:t>
            </a:r>
            <a:r>
              <a:rPr lang="en-US" sz="1800" baseline="-25000" dirty="0" smtClean="0">
                <a:solidFill>
                  <a:srgbClr val="1E03BD"/>
                </a:solidFill>
                <a:cs typeface="Arial" charset="0"/>
              </a:rPr>
              <a:t>2</a:t>
            </a:r>
            <a:r>
              <a:rPr lang="en-US" sz="1800" dirty="0" smtClean="0">
                <a:solidFill>
                  <a:srgbClr val="1E03BD"/>
                </a:solidFill>
                <a:cs typeface="Arial" charset="0"/>
              </a:rPr>
              <a:t>O, O</a:t>
            </a:r>
            <a:r>
              <a:rPr lang="en-US" sz="1800" baseline="-25000" dirty="0" smtClean="0">
                <a:solidFill>
                  <a:srgbClr val="1E03BD"/>
                </a:solidFill>
                <a:cs typeface="Arial" charset="0"/>
              </a:rPr>
              <a:t>2</a:t>
            </a:r>
            <a:r>
              <a:rPr lang="en-US" sz="1800" dirty="0" smtClean="0">
                <a:solidFill>
                  <a:srgbClr val="1E03BD"/>
                </a:solidFill>
                <a:cs typeface="Arial" charset="0"/>
              </a:rPr>
              <a:t>-O</a:t>
            </a:r>
            <a:r>
              <a:rPr lang="en-US" sz="1800" baseline="-25000" dirty="0" smtClean="0">
                <a:solidFill>
                  <a:srgbClr val="1E03BD"/>
                </a:solidFill>
                <a:cs typeface="Arial" charset="0"/>
              </a:rPr>
              <a:t>2</a:t>
            </a:r>
            <a:r>
              <a:rPr lang="en-US" sz="1800" dirty="0" smtClean="0">
                <a:solidFill>
                  <a:srgbClr val="1E03BD"/>
                </a:solidFill>
                <a:cs typeface="Arial" charset="0"/>
              </a:rPr>
              <a:t>, Raman, aerosol, ….)</a:t>
            </a: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39</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04572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TEMPO instrument concept</a:t>
            </a:r>
            <a:endParaRPr lang="en-US" sz="3200" dirty="0">
              <a:solidFill>
                <a:schemeClr val="bg1">
                  <a:lumMod val="85000"/>
                </a:schemeClr>
              </a:solidFill>
            </a:endParaRPr>
          </a:p>
        </p:txBody>
      </p:sp>
      <p:sp>
        <p:nvSpPr>
          <p:cNvPr id="2" name="Rectangle 1"/>
          <p:cNvSpPr/>
          <p:nvPr/>
        </p:nvSpPr>
        <p:spPr>
          <a:xfrm>
            <a:off x="-16934" y="1259270"/>
            <a:ext cx="9160933" cy="5201424"/>
          </a:xfrm>
          <a:prstGeom prst="rect">
            <a:avLst/>
          </a:prstGeom>
        </p:spPr>
        <p:txBody>
          <a:bodyPr wrap="square">
            <a:spAutoFit/>
          </a:bodyPr>
          <a:lstStyle/>
          <a:p>
            <a:pPr marL="342900" indent="-342900" defTabSz="914400">
              <a:buFont typeface="Arial"/>
              <a:buChar char="•"/>
              <a:defRPr/>
            </a:pPr>
            <a:r>
              <a:rPr lang="en-US" sz="2000" b="1" kern="0" dirty="0">
                <a:solidFill>
                  <a:srgbClr val="000090"/>
                </a:solidFill>
                <a:latin typeface="Arial"/>
              </a:rPr>
              <a:t>Measurement technique</a:t>
            </a:r>
          </a:p>
          <a:p>
            <a:pPr marL="742950" lvl="1" indent="-285750" defTabSz="914400">
              <a:buFont typeface="Lucida Grande"/>
              <a:buChar char="-"/>
              <a:defRPr/>
            </a:pPr>
            <a:r>
              <a:rPr lang="en-US" kern="0" dirty="0">
                <a:solidFill>
                  <a:srgbClr val="000090"/>
                </a:solidFill>
                <a:latin typeface="Arial"/>
              </a:rPr>
              <a:t>Imaging grating spectrometer measuring solar backscattered Earth radiance </a:t>
            </a:r>
          </a:p>
          <a:p>
            <a:pPr marL="742950" lvl="1" indent="-285750" defTabSz="914400">
              <a:buFont typeface="Lucida Grande"/>
              <a:buChar char="-"/>
              <a:defRPr/>
            </a:pPr>
            <a:r>
              <a:rPr lang="en-US" kern="0" dirty="0">
                <a:solidFill>
                  <a:srgbClr val="000090"/>
                </a:solidFill>
                <a:latin typeface="Arial"/>
              </a:rPr>
              <a:t>Spectral band &amp; resolution: 290</a:t>
            </a:r>
            <a:r>
              <a:rPr lang="en-US" kern="0" dirty="0" smtClean="0">
                <a:solidFill>
                  <a:srgbClr val="000090"/>
                </a:solidFill>
                <a:latin typeface="Arial"/>
              </a:rPr>
              <a:t>-490 + 540-740 </a:t>
            </a:r>
            <a:r>
              <a:rPr lang="en-US" kern="0" dirty="0">
                <a:solidFill>
                  <a:srgbClr val="000090"/>
                </a:solidFill>
                <a:latin typeface="Arial"/>
              </a:rPr>
              <a:t>nm @ 0.6 nm FWHM, </a:t>
            </a:r>
            <a:r>
              <a:rPr lang="en-US" kern="0" dirty="0" smtClean="0">
                <a:solidFill>
                  <a:srgbClr val="000090"/>
                </a:solidFill>
                <a:latin typeface="Arial"/>
              </a:rPr>
              <a:t>0.2 </a:t>
            </a:r>
            <a:r>
              <a:rPr lang="en-US" kern="0" dirty="0">
                <a:solidFill>
                  <a:srgbClr val="000090"/>
                </a:solidFill>
                <a:latin typeface="Arial"/>
              </a:rPr>
              <a:t>nm sampling</a:t>
            </a:r>
          </a:p>
          <a:p>
            <a:pPr marL="742950" lvl="1" indent="-285750" defTabSz="914400">
              <a:buFont typeface="Lucida Grande"/>
              <a:buChar char="-"/>
              <a:defRPr/>
            </a:pPr>
            <a:r>
              <a:rPr lang="en-US" kern="0" dirty="0" smtClean="0">
                <a:solidFill>
                  <a:srgbClr val="000090"/>
                </a:solidFill>
                <a:latin typeface="Arial"/>
              </a:rPr>
              <a:t>2 2</a:t>
            </a:r>
            <a:r>
              <a:rPr lang="en-US" kern="0" dirty="0">
                <a:solidFill>
                  <a:srgbClr val="000090"/>
                </a:solidFill>
                <a:latin typeface="Arial"/>
              </a:rPr>
              <a:t>-D, 2k</a:t>
            </a:r>
            <a:r>
              <a:rPr lang="en-US" kern="0" dirty="0" smtClean="0">
                <a:solidFill>
                  <a:srgbClr val="000090"/>
                </a:solidFill>
                <a:latin typeface="Arial"/>
              </a:rPr>
              <a:t>×1k</a:t>
            </a:r>
            <a:r>
              <a:rPr lang="en-US" kern="0" dirty="0">
                <a:solidFill>
                  <a:srgbClr val="000090"/>
                </a:solidFill>
                <a:latin typeface="Arial"/>
              </a:rPr>
              <a:t>, </a:t>
            </a:r>
            <a:r>
              <a:rPr lang="en-US" kern="0" dirty="0" smtClean="0">
                <a:solidFill>
                  <a:srgbClr val="000090"/>
                </a:solidFill>
                <a:latin typeface="Arial"/>
              </a:rPr>
              <a:t>detectors image </a:t>
            </a:r>
            <a:r>
              <a:rPr lang="en-US" kern="0" dirty="0">
                <a:solidFill>
                  <a:srgbClr val="000090"/>
                </a:solidFill>
                <a:latin typeface="Arial"/>
              </a:rPr>
              <a:t>the full spectral range for each geospatial scene</a:t>
            </a:r>
          </a:p>
          <a:p>
            <a:pPr marL="342900" indent="-342900" defTabSz="914400">
              <a:buFont typeface="Arial"/>
              <a:buChar char="•"/>
              <a:defRPr/>
            </a:pPr>
            <a:r>
              <a:rPr lang="en-US" sz="2000" b="1" kern="0" dirty="0">
                <a:solidFill>
                  <a:srgbClr val="000090"/>
                </a:solidFill>
                <a:latin typeface="Arial"/>
              </a:rPr>
              <a:t>Field of Regard (FOR) and duty cycle</a:t>
            </a:r>
          </a:p>
          <a:p>
            <a:pPr marL="742950" lvl="1" indent="-285750" defTabSz="914400">
              <a:buFont typeface="Lucida Grande"/>
              <a:buChar char="-"/>
              <a:defRPr/>
            </a:pPr>
            <a:r>
              <a:rPr lang="en-US" kern="0" dirty="0">
                <a:solidFill>
                  <a:srgbClr val="000090"/>
                </a:solidFill>
                <a:latin typeface="Arial"/>
              </a:rPr>
              <a:t>Mexico </a:t>
            </a:r>
            <a:r>
              <a:rPr lang="en-US" kern="0" dirty="0" smtClean="0">
                <a:solidFill>
                  <a:srgbClr val="000090"/>
                </a:solidFill>
                <a:latin typeface="Arial"/>
              </a:rPr>
              <a:t>City/Yucatan, Cuba </a:t>
            </a:r>
            <a:r>
              <a:rPr lang="en-US" kern="0" dirty="0">
                <a:solidFill>
                  <a:srgbClr val="000090"/>
                </a:solidFill>
                <a:latin typeface="Arial"/>
              </a:rPr>
              <a:t>to the Canadian </a:t>
            </a:r>
            <a:r>
              <a:rPr lang="en-US" kern="0" dirty="0" smtClean="0">
                <a:solidFill>
                  <a:srgbClr val="000090"/>
                </a:solidFill>
                <a:latin typeface="Arial"/>
              </a:rPr>
              <a:t>oil </a:t>
            </a:r>
            <a:r>
              <a:rPr lang="en-US" kern="0" dirty="0">
                <a:solidFill>
                  <a:srgbClr val="000090"/>
                </a:solidFill>
                <a:latin typeface="Arial"/>
              </a:rPr>
              <a:t>sands, Atlantic to Pacific</a:t>
            </a:r>
          </a:p>
          <a:p>
            <a:pPr marL="742950" lvl="1" indent="-285750" defTabSz="914400">
              <a:buFont typeface="Lucida Grande"/>
              <a:buChar char="-"/>
              <a:defRPr/>
            </a:pPr>
            <a:r>
              <a:rPr lang="en-US" kern="0" dirty="0">
                <a:solidFill>
                  <a:srgbClr val="000090"/>
                </a:solidFill>
                <a:latin typeface="Arial"/>
              </a:rPr>
              <a:t>Instrument slit aligned N/S and swept across the FOR in the E/W direction, producing a radiance map of Greater North America in one hour</a:t>
            </a:r>
          </a:p>
          <a:p>
            <a:pPr marL="342900" indent="-342900" defTabSz="914400">
              <a:buFont typeface="Arial"/>
              <a:buChar char="•"/>
              <a:defRPr/>
            </a:pPr>
            <a:r>
              <a:rPr lang="en-US" sz="2000" b="1" kern="0" dirty="0">
                <a:solidFill>
                  <a:srgbClr val="000090"/>
                </a:solidFill>
                <a:latin typeface="Arial"/>
              </a:rPr>
              <a:t>Spatial resolution</a:t>
            </a:r>
          </a:p>
          <a:p>
            <a:pPr marL="742950" lvl="1" indent="-285750" defTabSz="914400">
              <a:buFont typeface="Lucida Grande"/>
              <a:buChar char="-"/>
              <a:defRPr/>
            </a:pPr>
            <a:r>
              <a:rPr lang="en-US" kern="0" dirty="0" smtClean="0">
                <a:solidFill>
                  <a:srgbClr val="000090"/>
                </a:solidFill>
                <a:latin typeface="Arial"/>
              </a:rPr>
              <a:t>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native pixel resolution (</a:t>
            </a:r>
            <a:r>
              <a:rPr lang="en-US" kern="0" dirty="0" smtClean="0">
                <a:solidFill>
                  <a:srgbClr val="000090"/>
                </a:solidFill>
                <a:latin typeface="Arial"/>
              </a:rPr>
              <a:t>9.8 </a:t>
            </a:r>
            <a:r>
              <a:rPr lang="en-US" kern="0" dirty="0">
                <a:solidFill>
                  <a:srgbClr val="000090"/>
                </a:solidFill>
                <a:latin typeface="Arial"/>
              </a:rPr>
              <a:t>km</a:t>
            </a:r>
            <a:r>
              <a:rPr lang="en-US" kern="0" baseline="30000" dirty="0">
                <a:solidFill>
                  <a:srgbClr val="000090"/>
                </a:solidFill>
                <a:latin typeface="Arial"/>
              </a:rPr>
              <a:t>2</a:t>
            </a:r>
            <a:r>
              <a:rPr lang="en-US" kern="0" dirty="0">
                <a:solidFill>
                  <a:srgbClr val="000090"/>
                </a:solidFill>
                <a:latin typeface="Arial"/>
              </a:rPr>
              <a:t>)</a:t>
            </a:r>
          </a:p>
          <a:p>
            <a:pPr marL="742950" lvl="1" indent="-285750" defTabSz="914400">
              <a:buFont typeface="Lucida Grande"/>
              <a:buChar char="-"/>
              <a:defRPr/>
            </a:pPr>
            <a:r>
              <a:rPr lang="en-US" kern="0" dirty="0">
                <a:solidFill>
                  <a:srgbClr val="000090"/>
                </a:solidFill>
                <a:latin typeface="Arial"/>
              </a:rPr>
              <a:t>Co-add/cloud clear as needed for specific data products</a:t>
            </a:r>
          </a:p>
          <a:p>
            <a:pPr marL="342900" indent="-342900" defTabSz="914400">
              <a:buFont typeface="Arial"/>
              <a:buChar char="•"/>
              <a:defRPr/>
            </a:pPr>
            <a:r>
              <a:rPr lang="en-US" sz="2000" b="1" kern="0" dirty="0">
                <a:solidFill>
                  <a:srgbClr val="000090"/>
                </a:solidFill>
                <a:latin typeface="Arial"/>
              </a:rPr>
              <a:t>Standard data products and sampling rates</a:t>
            </a:r>
          </a:p>
          <a:p>
            <a:pPr marL="742950" lvl="1" indent="-285750" defTabSz="914400">
              <a:buFont typeface="Lucida Grande"/>
              <a:buChar char="-"/>
              <a:defRPr/>
            </a:pPr>
            <a:r>
              <a:rPr lang="en-US" kern="0" dirty="0" smtClean="0">
                <a:solidFill>
                  <a:srgbClr val="000090"/>
                </a:solidFill>
                <a:latin typeface="Arial"/>
              </a:rPr>
              <a:t>Most sampled </a:t>
            </a:r>
            <a:r>
              <a:rPr lang="en-US" kern="0" dirty="0">
                <a:solidFill>
                  <a:srgbClr val="000090"/>
                </a:solidFill>
                <a:latin typeface="Arial"/>
              </a:rPr>
              <a:t>hourly, including eXceL O</a:t>
            </a:r>
            <a:r>
              <a:rPr lang="en-US" kern="0" baseline="-25000" dirty="0">
                <a:solidFill>
                  <a:srgbClr val="000090"/>
                </a:solidFill>
                <a:latin typeface="Arial"/>
              </a:rPr>
              <a:t>3</a:t>
            </a:r>
            <a:r>
              <a:rPr lang="en-US" kern="0" dirty="0">
                <a:solidFill>
                  <a:srgbClr val="000090"/>
                </a:solidFill>
                <a:latin typeface="Arial"/>
              </a:rPr>
              <a:t> </a:t>
            </a:r>
            <a:r>
              <a:rPr lang="en-US" kern="0" dirty="0" smtClean="0">
                <a:solidFill>
                  <a:srgbClr val="000090"/>
                </a:solidFill>
                <a:latin typeface="Arial"/>
              </a:rPr>
              <a:t>(troposphere, PBL)</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a:t>
            </a:r>
            <a:r>
              <a:rPr lang="en-US" kern="0" baseline="-25000" dirty="0" smtClean="0">
                <a:solidFill>
                  <a:srgbClr val="000090"/>
                </a:solidFill>
                <a:latin typeface="Arial"/>
              </a:rPr>
              <a:t>2</a:t>
            </a:r>
            <a:r>
              <a:rPr lang="en-US" kern="0" dirty="0" smtClean="0">
                <a:solidFill>
                  <a:srgbClr val="000090"/>
                </a:solidFill>
                <a:latin typeface="Arial"/>
              </a:rPr>
              <a:t>, H</a:t>
            </a:r>
            <a:r>
              <a:rPr lang="en-US" kern="0" baseline="-25000" dirty="0" smtClean="0">
                <a:solidFill>
                  <a:srgbClr val="000090"/>
                </a:solidFill>
                <a:latin typeface="Arial"/>
              </a:rPr>
              <a:t>2</a:t>
            </a:r>
            <a:r>
              <a:rPr lang="en-US" kern="0" dirty="0" smtClean="0">
                <a:solidFill>
                  <a:srgbClr val="000090"/>
                </a:solidFill>
                <a:latin typeface="Arial"/>
              </a:rPr>
              <a:t>CO</a:t>
            </a:r>
            <a:r>
              <a:rPr lang="en-US" kern="0" dirty="0">
                <a:solidFill>
                  <a:srgbClr val="000090"/>
                </a:solidFill>
                <a:latin typeface="Arial"/>
              </a:rPr>
              <a:t>, C</a:t>
            </a:r>
            <a:r>
              <a:rPr lang="en-US" kern="0" baseline="-25000" dirty="0">
                <a:solidFill>
                  <a:srgbClr val="000090"/>
                </a:solidFill>
                <a:latin typeface="Arial"/>
              </a:rPr>
              <a:t>2</a:t>
            </a:r>
            <a:r>
              <a:rPr lang="en-US" kern="0" dirty="0">
                <a:solidFill>
                  <a:srgbClr val="000090"/>
                </a:solidFill>
                <a:latin typeface="Arial"/>
              </a:rPr>
              <a:t>H</a:t>
            </a:r>
            <a:r>
              <a:rPr lang="en-US" kern="0" baseline="-25000" dirty="0">
                <a:solidFill>
                  <a:srgbClr val="000090"/>
                </a:solidFill>
                <a:latin typeface="Arial"/>
              </a:rPr>
              <a:t>2</a:t>
            </a:r>
            <a:r>
              <a:rPr lang="en-US" kern="0" dirty="0">
                <a:solidFill>
                  <a:srgbClr val="000090"/>
                </a:solidFill>
                <a:latin typeface="Arial"/>
              </a:rPr>
              <a:t>O</a:t>
            </a:r>
            <a:r>
              <a:rPr lang="en-US" kern="0" baseline="-25000" dirty="0">
                <a:solidFill>
                  <a:srgbClr val="000090"/>
                </a:solidFill>
                <a:latin typeface="Arial"/>
              </a:rPr>
              <a:t>2</a:t>
            </a:r>
            <a:r>
              <a:rPr lang="en-US" kern="0" dirty="0">
                <a:solidFill>
                  <a:srgbClr val="000090"/>
                </a:solidFill>
                <a:latin typeface="Arial"/>
              </a:rPr>
              <a:t>, SO</a:t>
            </a:r>
            <a:r>
              <a:rPr lang="en-US" kern="0" baseline="-25000" dirty="0">
                <a:solidFill>
                  <a:srgbClr val="000090"/>
                </a:solidFill>
                <a:latin typeface="Arial"/>
              </a:rPr>
              <a:t>2</a:t>
            </a:r>
            <a:r>
              <a:rPr lang="en-US" kern="0" dirty="0">
                <a:solidFill>
                  <a:srgbClr val="000090"/>
                </a:solidFill>
                <a:latin typeface="Arial"/>
              </a:rPr>
              <a:t> sampled </a:t>
            </a:r>
            <a:r>
              <a:rPr lang="en-US" kern="0" dirty="0" smtClean="0">
                <a:solidFill>
                  <a:srgbClr val="000090"/>
                </a:solidFill>
                <a:latin typeface="Arial"/>
              </a:rPr>
              <a:t>hourly (average results for ≥ 3/day if needed)</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Nominal </a:t>
            </a:r>
            <a:r>
              <a:rPr lang="en-US" kern="0" dirty="0">
                <a:solidFill>
                  <a:srgbClr val="000090"/>
                </a:solidFill>
                <a:latin typeface="Arial"/>
              </a:rPr>
              <a:t>spatial resolution </a:t>
            </a:r>
            <a:r>
              <a:rPr lang="en-US" kern="0" dirty="0" smtClean="0">
                <a:solidFill>
                  <a:srgbClr val="000090"/>
                </a:solidFill>
                <a:latin typeface="Arial"/>
              </a:rPr>
              <a:t>8.4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at center of </a:t>
            </a:r>
            <a:r>
              <a:rPr lang="en-US" kern="0" dirty="0" smtClean="0">
                <a:solidFill>
                  <a:srgbClr val="000090"/>
                </a:solidFill>
                <a:latin typeface="Arial"/>
              </a:rPr>
              <a:t>domain (can often measure 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a:t>
            </a:r>
            <a:r>
              <a:rPr lang="en-US" kern="0" dirty="0" smtClean="0">
                <a:solidFill>
                  <a:srgbClr val="000090"/>
                </a:solidFill>
                <a:latin typeface="Arial"/>
              </a:rPr>
              <a:t>W)</a:t>
            </a:r>
            <a:endParaRPr lang="en-US" kern="0" dirty="0">
              <a:solidFill>
                <a:srgbClr val="000090"/>
              </a:solidFill>
              <a:latin typeface="Arial"/>
            </a:endParaRPr>
          </a:p>
          <a:p>
            <a:pPr marL="742950" lvl="1" indent="-285750" defTabSz="914400">
              <a:buFont typeface="Lucida Grande"/>
              <a:buChar char="-"/>
              <a:defRPr/>
            </a:pPr>
            <a:r>
              <a:rPr lang="en-US" kern="0" dirty="0">
                <a:solidFill>
                  <a:srgbClr val="000090"/>
                </a:solidFill>
                <a:latin typeface="Arial"/>
              </a:rPr>
              <a:t>Measurement requirements met up to </a:t>
            </a:r>
            <a:r>
              <a:rPr lang="en-US" kern="0" dirty="0" smtClean="0">
                <a:solidFill>
                  <a:srgbClr val="000090"/>
                </a:solidFill>
                <a:latin typeface="Arial"/>
              </a:rPr>
              <a:t>50</a:t>
            </a:r>
            <a:r>
              <a:rPr lang="en-US" kern="0" baseline="30000" dirty="0" smtClean="0">
                <a:solidFill>
                  <a:srgbClr val="000090"/>
                </a:solidFill>
                <a:latin typeface="Arial"/>
              </a:rPr>
              <a:t>o</a:t>
            </a:r>
            <a:r>
              <a:rPr lang="en-US" kern="0" dirty="0" smtClean="0">
                <a:solidFill>
                  <a:srgbClr val="000090"/>
                </a:solidFill>
                <a:latin typeface="Arial"/>
              </a:rPr>
              <a:t> for SO</a:t>
            </a:r>
            <a:r>
              <a:rPr lang="en-US" kern="0" baseline="-25000" dirty="0" smtClean="0">
                <a:solidFill>
                  <a:srgbClr val="000090"/>
                </a:solidFill>
                <a:latin typeface="Arial"/>
              </a:rPr>
              <a:t>2</a:t>
            </a:r>
            <a:r>
              <a:rPr lang="en-US" kern="0" dirty="0" smtClean="0">
                <a:solidFill>
                  <a:srgbClr val="000090"/>
                </a:solidFill>
                <a:latin typeface="Arial"/>
              </a:rPr>
              <a:t>, 70</a:t>
            </a:r>
            <a:r>
              <a:rPr lang="en-US" kern="0" baseline="30000" dirty="0" smtClean="0">
                <a:solidFill>
                  <a:srgbClr val="000090"/>
                </a:solidFill>
                <a:latin typeface="Arial"/>
              </a:rPr>
              <a:t>o</a:t>
            </a:r>
            <a:r>
              <a:rPr lang="en-US" kern="0" dirty="0" smtClean="0">
                <a:solidFill>
                  <a:srgbClr val="000090"/>
                </a:solidFill>
                <a:latin typeface="Arial"/>
              </a:rPr>
              <a:t> SZA for </a:t>
            </a:r>
            <a:r>
              <a:rPr lang="en-US" kern="0" dirty="0">
                <a:solidFill>
                  <a:srgbClr val="000090"/>
                </a:solidFill>
                <a:latin typeface="Arial"/>
              </a:rPr>
              <a:t>other </a:t>
            </a:r>
            <a:r>
              <a:rPr lang="en-US" kern="0" dirty="0" smtClean="0">
                <a:solidFill>
                  <a:srgbClr val="000090"/>
                </a:solidFill>
                <a:latin typeface="Arial"/>
              </a:rPr>
              <a:t>products</a:t>
            </a:r>
            <a:endParaRPr lang="en-US" kern="0" dirty="0">
              <a:solidFill>
                <a:srgbClr val="000090"/>
              </a:solidFill>
              <a:latin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82304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XL ozone profile retrievals</a:t>
            </a:r>
            <a:endParaRPr lang="en-US" sz="3600" b="1" dirty="0">
              <a:solidFill>
                <a:schemeClr val="bg1">
                  <a:lumMod val="85000"/>
                </a:schemeClr>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8691" t="37404" r="17167" b="24503"/>
          <a:stretch/>
        </p:blipFill>
        <p:spPr bwMode="auto">
          <a:xfrm>
            <a:off x="1752892" y="1063897"/>
            <a:ext cx="5628524" cy="3935446"/>
          </a:xfrm>
          <a:prstGeom prst="rect">
            <a:avLst/>
          </a:prstGeom>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extBox 1"/>
          <p:cNvSpPr txBox="1"/>
          <p:nvPr/>
        </p:nvSpPr>
        <p:spPr>
          <a:xfrm>
            <a:off x="176542" y="4999343"/>
            <a:ext cx="8837331" cy="1815882"/>
          </a:xfrm>
          <a:prstGeom prst="rect">
            <a:avLst/>
          </a:prstGeom>
          <a:noFill/>
        </p:spPr>
        <p:txBody>
          <a:bodyPr wrap="square" rtlCol="0">
            <a:spAutoFit/>
          </a:bodyPr>
          <a:lstStyle/>
          <a:p>
            <a:r>
              <a:rPr lang="en-US" sz="1600" dirty="0" smtClean="0">
                <a:solidFill>
                  <a:srgbClr val="000090"/>
                </a:solidFill>
                <a:latin typeface="Arial"/>
                <a:cs typeface="Arial"/>
              </a:rPr>
              <a:t>Retrieval </a:t>
            </a:r>
            <a:r>
              <a:rPr lang="en-US" sz="1600" dirty="0">
                <a:solidFill>
                  <a:srgbClr val="000090"/>
                </a:solidFill>
                <a:latin typeface="Arial"/>
                <a:cs typeface="Arial"/>
              </a:rPr>
              <a:t>averaging kernels based on iterative nonlinear retrievals from synthetic TEMPO radiances with the signal to noise ratio (SNR) estimated using the TEMPO SNR model at instrument critical design review in June 2015 for (a) UV (290-345 nm) retrievals and (b) UV/Visible (290-345 nm, 540-650 nm) retrievals for clear-sky condition and vegetation surface with solar zenith angle 25°, viewing zenith angle 45° and relative azimuthal angle 86°. </a:t>
            </a:r>
            <a:r>
              <a:rPr lang="en-US" sz="1600" dirty="0" smtClean="0">
                <a:solidFill>
                  <a:srgbClr val="000090"/>
                </a:solidFill>
                <a:latin typeface="Arial"/>
                <a:cs typeface="Arial"/>
              </a:rPr>
              <a:t>DFS is </a:t>
            </a:r>
            <a:r>
              <a:rPr lang="en-US" sz="1600" dirty="0">
                <a:solidFill>
                  <a:srgbClr val="000090"/>
                </a:solidFill>
                <a:latin typeface="Arial"/>
                <a:cs typeface="Arial"/>
              </a:rPr>
              <a:t>degrees of freedom for signal, the trace of the averaging </a:t>
            </a:r>
            <a:r>
              <a:rPr lang="en-US" sz="1600" dirty="0" smtClean="0">
                <a:solidFill>
                  <a:srgbClr val="000090"/>
                </a:solidFill>
                <a:latin typeface="Arial"/>
                <a:cs typeface="Arial"/>
              </a:rPr>
              <a:t>kernel </a:t>
            </a:r>
            <a:r>
              <a:rPr lang="en-US" sz="1600" dirty="0">
                <a:solidFill>
                  <a:srgbClr val="000090"/>
                </a:solidFill>
                <a:latin typeface="Arial"/>
                <a:cs typeface="Arial"/>
              </a:rPr>
              <a:t>matrix, which is an indicator of the number of pieces of independent information in the solution. </a:t>
            </a:r>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science questions</a:t>
            </a:r>
            <a:endParaRPr lang="en-US" dirty="0"/>
          </a:p>
        </p:txBody>
      </p:sp>
      <p:sp>
        <p:nvSpPr>
          <p:cNvPr id="3" name="Date Placeholder 2"/>
          <p:cNvSpPr>
            <a:spLocks noGrp="1"/>
          </p:cNvSpPr>
          <p:nvPr>
            <p:ph type="dt" sz="half" idx="10"/>
          </p:nvPr>
        </p:nvSpPr>
        <p:spPr/>
        <p:txBody>
          <a:bodyPr/>
          <a:lstStyle/>
          <a:p>
            <a:r>
              <a:rPr lang="en-US" dirty="0" smtClean="0"/>
              <a:t>9/13/16</a:t>
            </a:r>
            <a:endParaRPr lang="en-US" dirty="0"/>
          </a:p>
        </p:txBody>
      </p:sp>
      <p:sp>
        <p:nvSpPr>
          <p:cNvPr id="6" name="TextBox 5"/>
          <p:cNvSpPr txBox="1"/>
          <p:nvPr/>
        </p:nvSpPr>
        <p:spPr>
          <a:xfrm>
            <a:off x="0" y="1307922"/>
            <a:ext cx="9144000" cy="4893647"/>
          </a:xfrm>
          <a:prstGeom prst="rect">
            <a:avLst/>
          </a:prstGeom>
          <a:noFill/>
        </p:spPr>
        <p:txBody>
          <a:bodyPr>
            <a:spAutoFit/>
          </a:bodyPr>
          <a:lstStyle/>
          <a:p>
            <a:pPr marL="457200" indent="-457200" defTabSz="914400" fontAlgn="base">
              <a:spcBef>
                <a:spcPct val="0"/>
              </a:spcBef>
              <a:spcAft>
                <a:spcPct val="0"/>
              </a:spcAft>
              <a:buFont typeface="+mj-lt"/>
              <a:buAutoNum type="arabicPeriod"/>
              <a:defRPr/>
            </a:pPr>
            <a:r>
              <a:rPr lang="en-US" sz="2400" dirty="0" smtClean="0">
                <a:solidFill>
                  <a:srgbClr val="000090"/>
                </a:solidFill>
                <a:latin typeface="Arial" pitchFamily="34" charset="0"/>
                <a:ea typeface="ＭＳ Ｐゴシック" charset="0"/>
                <a:cs typeface="Arial" pitchFamily="34" charset="0"/>
              </a:rPr>
              <a:t>What </a:t>
            </a:r>
            <a:r>
              <a:rPr lang="en-US" sz="2400" dirty="0">
                <a:solidFill>
                  <a:srgbClr val="000090"/>
                </a:solidFill>
                <a:latin typeface="Arial" pitchFamily="34" charset="0"/>
                <a:ea typeface="ＭＳ Ｐゴシック" charset="0"/>
                <a:cs typeface="Arial" pitchFamily="34" charset="0"/>
              </a:rPr>
              <a:t>are the temporal and spatial variations of </a:t>
            </a:r>
            <a:r>
              <a:rPr lang="en-US" sz="2400" b="1" dirty="0">
                <a:solidFill>
                  <a:srgbClr val="FF0000"/>
                </a:solidFill>
                <a:latin typeface="Arial" pitchFamily="34" charset="0"/>
                <a:ea typeface="ＭＳ Ｐゴシック" charset="0"/>
                <a:cs typeface="Arial" pitchFamily="34" charset="0"/>
              </a:rPr>
              <a:t>emissions</a:t>
            </a:r>
            <a:r>
              <a:rPr lang="en-US" sz="2400" dirty="0">
                <a:solidFill>
                  <a:srgbClr val="000090"/>
                </a:solidFill>
                <a:latin typeface="Arial" pitchFamily="34" charset="0"/>
                <a:ea typeface="ＭＳ Ｐゴシック" charset="0"/>
                <a:cs typeface="Arial" pitchFamily="34" charset="0"/>
              </a:rPr>
              <a:t> of gases and aerosols important for air quality and climate?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physical, chemical, and dynamical </a:t>
            </a:r>
            <a:r>
              <a:rPr lang="en-US" sz="2400" b="1" dirty="0">
                <a:solidFill>
                  <a:srgbClr val="FF0000"/>
                </a:solidFill>
                <a:latin typeface="Arial" pitchFamily="34" charset="0"/>
                <a:ea typeface="ＭＳ Ｐゴシック" charset="0"/>
                <a:cs typeface="Arial" pitchFamily="34" charset="0"/>
              </a:rPr>
              <a:t>processes</a:t>
            </a:r>
            <a:r>
              <a:rPr lang="en-US" sz="2400" dirty="0">
                <a:solidFill>
                  <a:srgbClr val="000090"/>
                </a:solidFill>
                <a:latin typeface="Arial" pitchFamily="34" charset="0"/>
                <a:ea typeface="ＭＳ Ｐゴシック" charset="0"/>
                <a:cs typeface="Arial" pitchFamily="34" charset="0"/>
              </a:rPr>
              <a:t> determine tropospheric composition and air quality over scales ranging from urban to continental, diurnally to seasonally?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air pollution drive </a:t>
            </a:r>
            <a:r>
              <a:rPr lang="en-US" sz="2400" b="1" dirty="0">
                <a:solidFill>
                  <a:srgbClr val="FF0000"/>
                </a:solidFill>
                <a:latin typeface="Arial" pitchFamily="34" charset="0"/>
                <a:ea typeface="ＭＳ Ｐゴシック" charset="0"/>
                <a:cs typeface="Arial" pitchFamily="34" charset="0"/>
              </a:rPr>
              <a:t>climate</a:t>
            </a:r>
            <a:r>
              <a:rPr lang="en-US" sz="2400" dirty="0">
                <a:solidFill>
                  <a:srgbClr val="000090"/>
                </a:solidFill>
                <a:latin typeface="Arial" pitchFamily="34" charset="0"/>
                <a:ea typeface="ＭＳ Ｐゴシック" charset="0"/>
                <a:cs typeface="Arial" pitchFamily="34" charset="0"/>
              </a:rPr>
              <a:t> forcing and how does climate change affect air quality on a continental scale?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can observations from space improve </a:t>
            </a:r>
            <a:r>
              <a:rPr lang="en-US" sz="2400" b="1" dirty="0">
                <a:solidFill>
                  <a:srgbClr val="FF0000"/>
                </a:solidFill>
                <a:latin typeface="Arial" pitchFamily="34" charset="0"/>
                <a:ea typeface="ＭＳ Ｐゴシック" charset="0"/>
                <a:cs typeface="Arial" pitchFamily="34" charset="0"/>
              </a:rPr>
              <a:t>air quality forecasts and assessments</a:t>
            </a:r>
            <a:r>
              <a:rPr lang="en-US" sz="2400" dirty="0">
                <a:solidFill>
                  <a:srgbClr val="000090"/>
                </a:solidFill>
                <a:latin typeface="Arial" pitchFamily="34" charset="0"/>
                <a:ea typeface="ＭＳ Ｐゴシック" charset="0"/>
                <a:cs typeface="Arial" pitchFamily="34" charset="0"/>
              </a:rPr>
              <a:t> for societal benefit?</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t>
            </a:r>
            <a:r>
              <a:rPr lang="en-US" sz="2400" b="1" dirty="0">
                <a:solidFill>
                  <a:srgbClr val="FF0000"/>
                </a:solidFill>
                <a:latin typeface="Arial" pitchFamily="34" charset="0"/>
                <a:ea typeface="ＭＳ Ｐゴシック" charset="0"/>
                <a:cs typeface="Arial" pitchFamily="34" charset="0"/>
              </a:rPr>
              <a:t>intercontinental transport</a:t>
            </a:r>
            <a:r>
              <a:rPr lang="en-US" sz="2400" dirty="0">
                <a:solidFill>
                  <a:srgbClr val="000090"/>
                </a:solidFill>
                <a:latin typeface="Arial" pitchFamily="34" charset="0"/>
                <a:ea typeface="ＭＳ Ｐゴシック" charset="0"/>
                <a:cs typeface="Arial" pitchFamily="34" charset="0"/>
              </a:rPr>
              <a:t> affect air quality?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a:t>
            </a:r>
            <a:r>
              <a:rPr lang="en-US" sz="2400" b="1" dirty="0">
                <a:solidFill>
                  <a:srgbClr val="FF0000"/>
                </a:solidFill>
                <a:latin typeface="Arial" pitchFamily="34" charset="0"/>
                <a:ea typeface="ＭＳ Ｐゴシック" charset="0"/>
                <a:cs typeface="Arial" pitchFamily="34" charset="0"/>
              </a:rPr>
              <a:t>episodic events</a:t>
            </a:r>
            <a:r>
              <a:rPr lang="en-US" sz="2400" dirty="0">
                <a:solidFill>
                  <a:srgbClr val="000090"/>
                </a:solidFill>
                <a:latin typeface="Arial" pitchFamily="34" charset="0"/>
                <a:ea typeface="ＭＳ Ｐゴシック" charset="0"/>
                <a:cs typeface="Arial" pitchFamily="34" charset="0"/>
              </a:rPr>
              <a:t>, such as wild fires, dust outbreaks, and volcanic eruptions, affect atmospheric composition and air quality</a:t>
            </a:r>
            <a:r>
              <a:rPr lang="en-US" sz="2400" dirty="0" smtClean="0">
                <a:solidFill>
                  <a:srgbClr val="000090"/>
                </a:solidFill>
                <a:latin typeface="Arial" pitchFamily="34" charset="0"/>
                <a:ea typeface="ＭＳ Ｐゴシック" charset="0"/>
                <a:cs typeface="Arial" pitchFamily="34" charset="0"/>
              </a:rPr>
              <a:t>?</a:t>
            </a:r>
            <a:endParaRPr lang="en-US" sz="2400" dirty="0">
              <a:solidFill>
                <a:srgbClr val="000090"/>
              </a:solidFill>
              <a:latin typeface="Arial" pitchFamily="34" charset="0"/>
              <a:ea typeface="ＭＳ Ｐゴシック" charset="0"/>
              <a:cs typeface="Arial" pitchFamily="34" charset="0"/>
            </a:endParaRP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4876447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lnSpc>
                <a:spcPct val="90000"/>
              </a:lnSpc>
              <a:spcBef>
                <a:spcPct val="20000"/>
              </a:spcBef>
              <a:spcAft>
                <a:spcPct val="0"/>
              </a:spcAft>
              <a:buFontTx/>
              <a:buChar char="–"/>
            </a:pPr>
            <a:endParaRPr lang="en-US" sz="2400" b="1" dirty="0">
              <a:solidFill>
                <a:srgbClr val="3333CC"/>
              </a:solidFill>
              <a:latin typeface="Arial" charset="0"/>
              <a:ea typeface="ＭＳ Ｐゴシック" charset="0"/>
              <a:cs typeface="ＭＳ Ｐゴシック" charset="0"/>
            </a:endParaRPr>
          </a:p>
        </p:txBody>
      </p:sp>
      <p:pic>
        <p:nvPicPr>
          <p:cNvPr id="2" name="Picture 1" descr="Page28.png"/>
          <p:cNvPicPr>
            <a:picLocks noChangeAspect="1"/>
          </p:cNvPicPr>
          <p:nvPr/>
        </p:nvPicPr>
        <p:blipFill rotWithShape="1">
          <a:blip r:embed="rId3">
            <a:extLst>
              <a:ext uri="{28A0092B-C50C-407E-A947-70E740481C1C}">
                <a14:useLocalDpi xmlns:a14="http://schemas.microsoft.com/office/drawing/2010/main" val="0"/>
              </a:ext>
            </a:extLst>
          </a:blip>
          <a:srcRect l="6966" t="12222" r="9178" b="11975"/>
          <a:stretch/>
        </p:blipFill>
        <p:spPr>
          <a:xfrm>
            <a:off x="10276" y="484720"/>
            <a:ext cx="9133724" cy="6380098"/>
          </a:xfrm>
          <a:prstGeom prst="rect">
            <a:avLst/>
          </a:prstGeom>
        </p:spPr>
      </p:pic>
      <p:pic>
        <p:nvPicPr>
          <p:cNvPr id="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14268"/>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a:defRPr/>
            </a:pPr>
            <a:r>
              <a:rPr lang="en-US" dirty="0" smtClean="0"/>
              <a:t>9/13/16</a:t>
            </a:r>
            <a:endParaRPr lang="en-US" dirty="0"/>
          </a:p>
        </p:txBody>
      </p:sp>
      <p:sp>
        <p:nvSpPr>
          <p:cNvPr id="4" name="Slide Number Placeholder 3"/>
          <p:cNvSpPr>
            <a:spLocks noGrp="1"/>
          </p:cNvSpPr>
          <p:nvPr>
            <p:ph type="sldNum" sz="quarter" idx="12"/>
          </p:nvPr>
        </p:nvSpPr>
        <p:spPr/>
        <p:txBody>
          <a:bodyPr/>
          <a:lstStyle/>
          <a:p>
            <a:pPr>
              <a:defRPr/>
            </a:pPr>
            <a:fld id="{90F3D2DF-2FA7-D542-9882-A5D5130A4A1E}" type="slidenum">
              <a:rPr lang="en-US" smtClean="0"/>
              <a:pPr>
                <a:defRPr/>
              </a:pPr>
              <a:t>42</a:t>
            </a:fld>
            <a:endParaRPr lang="en-US" dirty="0"/>
          </a:p>
        </p:txBody>
      </p:sp>
    </p:spTree>
    <p:extLst>
      <p:ext uri="{BB962C8B-B14F-4D97-AF65-F5344CB8AC3E}">
        <p14:creationId xmlns:p14="http://schemas.microsoft.com/office/powerpoint/2010/main" val="28314517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template</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071204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9781"/>
            <a:ext cx="5972807" cy="960120"/>
          </a:xfrm>
        </p:spPr>
        <p:txBody>
          <a:bodyPr anchor="ctr"/>
          <a:lstStyle/>
          <a:p>
            <a:r>
              <a:rPr lang="en-US" sz="3200" dirty="0" smtClean="0">
                <a:solidFill>
                  <a:schemeClr val="bg1">
                    <a:lumMod val="85000"/>
                  </a:schemeClr>
                </a:solidFill>
              </a:rPr>
              <a:t>Baseline and threshold </a:t>
            </a:r>
            <a:br>
              <a:rPr lang="en-US" sz="3200" dirty="0" smtClean="0">
                <a:solidFill>
                  <a:schemeClr val="bg1">
                    <a:lumMod val="85000"/>
                  </a:schemeClr>
                </a:solidFill>
              </a:rPr>
            </a:br>
            <a:r>
              <a:rPr lang="en-US" sz="3200" dirty="0" smtClean="0">
                <a:solidFill>
                  <a:schemeClr val="bg1">
                    <a:lumMod val="85000"/>
                  </a:schemeClr>
                </a:solidFill>
              </a:rPr>
              <a:t>data </a:t>
            </a:r>
            <a:r>
              <a:rPr lang="en-US" sz="3200" dirty="0">
                <a:solidFill>
                  <a:schemeClr val="bg1">
                    <a:lumMod val="85000"/>
                  </a:schemeClr>
                </a:solidFill>
              </a:rPr>
              <a:t>p</a:t>
            </a:r>
            <a:r>
              <a:rPr lang="en-US" sz="3200" dirty="0" smtClean="0">
                <a:solidFill>
                  <a:schemeClr val="bg1">
                    <a:lumMod val="85000"/>
                  </a:schemeClr>
                </a:solidFill>
              </a:rPr>
              <a:t>roducts</a:t>
            </a:r>
            <a:endParaRPr lang="en-US" sz="3200" dirty="0">
              <a:solidFill>
                <a:schemeClr val="bg1">
                  <a:lumMod val="8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66837886"/>
              </p:ext>
            </p:extLst>
          </p:nvPr>
        </p:nvGraphicFramePr>
        <p:xfrm>
          <a:off x="1723096" y="1136845"/>
          <a:ext cx="4933950" cy="280543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smtClean="0">
                          <a:effectLst/>
                        </a:rPr>
                        <a:t>(Selected Scenes) </a:t>
                      </a:r>
                      <a:r>
                        <a:rPr lang="en-US" sz="1200" dirty="0" smtClean="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bl>
          </a:graphicData>
        </a:graphic>
      </p:graphicFrame>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00090"/>
                </a:solidFill>
                <a:latin typeface="Arial"/>
                <a:cs typeface="Arial"/>
              </a:rPr>
              <a:t>Minimal set of products sufficient for constraining air quality</a:t>
            </a:r>
          </a:p>
          <a:p>
            <a:pPr>
              <a:spcBef>
                <a:spcPts val="0"/>
              </a:spcBef>
            </a:pPr>
            <a:r>
              <a:rPr lang="en-US" sz="1600" b="1" dirty="0" smtClean="0">
                <a:solidFill>
                  <a:srgbClr val="000090"/>
                </a:solidFill>
                <a:latin typeface="Arial"/>
                <a:cs typeface="Arial"/>
              </a:rPr>
              <a:t>Across Greater North America (GNA): 18°N to 58°N near 100°W, 67°W to 125°W near 42°N</a:t>
            </a:r>
          </a:p>
          <a:p>
            <a:pPr>
              <a:spcBef>
                <a:spcPts val="0"/>
              </a:spcBef>
            </a:pPr>
            <a:r>
              <a:rPr lang="en-US" sz="1600" b="1" dirty="0" smtClean="0">
                <a:solidFill>
                  <a:srgbClr val="000090"/>
                </a:solidFill>
                <a:latin typeface="Arial"/>
                <a:cs typeface="Arial"/>
              </a:rPr>
              <a:t>Data products at urban-regional spatial scales</a:t>
            </a:r>
          </a:p>
          <a:p>
            <a:pPr lvl="1">
              <a:spcBef>
                <a:spcPts val="0"/>
              </a:spcBef>
            </a:pPr>
            <a:r>
              <a:rPr lang="en-US" sz="1200" b="1" dirty="0" smtClean="0">
                <a:solidFill>
                  <a:srgbClr val="000090"/>
                </a:solidFill>
                <a:latin typeface="Arial"/>
                <a:cs typeface="Arial"/>
              </a:rPr>
              <a:t>Baseline ≤ 60 km</a:t>
            </a:r>
            <a:r>
              <a:rPr lang="en-US" sz="1200" b="1" baseline="30000" dirty="0" smtClean="0">
                <a:solidFill>
                  <a:srgbClr val="000090"/>
                </a:solidFill>
                <a:latin typeface="Arial"/>
                <a:cs typeface="Arial"/>
              </a:rPr>
              <a:t>2</a:t>
            </a:r>
            <a:r>
              <a:rPr lang="en-US" sz="1200" b="1" i="1" dirty="0" smtClean="0">
                <a:solidFill>
                  <a:srgbClr val="000090"/>
                </a:solidFill>
                <a:latin typeface="Arial"/>
                <a:cs typeface="Arial"/>
              </a:rPr>
              <a:t> </a:t>
            </a:r>
            <a:r>
              <a:rPr lang="en-US" sz="1200" b="1" dirty="0" smtClean="0">
                <a:solidFill>
                  <a:srgbClr val="000090"/>
                </a:solidFill>
                <a:latin typeface="Arial"/>
                <a:cs typeface="Arial"/>
              </a:rPr>
              <a:t>at center of Field Of Regard (FOR)</a:t>
            </a:r>
          </a:p>
          <a:p>
            <a:pPr lvl="1">
              <a:spcBef>
                <a:spcPts val="0"/>
              </a:spcBef>
            </a:pPr>
            <a:r>
              <a:rPr lang="en-US" sz="1200" b="1" dirty="0" smtClean="0">
                <a:solidFill>
                  <a:srgbClr val="000090"/>
                </a:solidFill>
                <a:latin typeface="Arial"/>
                <a:cs typeface="Arial"/>
              </a:rPr>
              <a:t>Threshold </a:t>
            </a:r>
            <a:r>
              <a:rPr lang="en-US" sz="1200" b="1" dirty="0">
                <a:solidFill>
                  <a:srgbClr val="000090"/>
                </a:solidFill>
                <a:latin typeface="Arial"/>
                <a:cs typeface="Arial"/>
              </a:rPr>
              <a:t> ≤ </a:t>
            </a:r>
            <a:r>
              <a:rPr lang="en-US" sz="1200" b="1" dirty="0" smtClean="0">
                <a:solidFill>
                  <a:srgbClr val="000090"/>
                </a:solidFill>
                <a:latin typeface="Arial"/>
                <a:cs typeface="Arial"/>
              </a:rPr>
              <a:t>300 km</a:t>
            </a:r>
            <a:r>
              <a:rPr lang="en-US" sz="1200" b="1" baseline="30000" dirty="0" smtClean="0">
                <a:solidFill>
                  <a:srgbClr val="000090"/>
                </a:solidFill>
                <a:latin typeface="Arial"/>
                <a:cs typeface="Arial"/>
              </a:rPr>
              <a:t>2 </a:t>
            </a:r>
            <a:r>
              <a:rPr lang="en-US" sz="1200" b="1" dirty="0" smtClean="0">
                <a:solidFill>
                  <a:srgbClr val="000090"/>
                </a:solidFill>
                <a:latin typeface="Arial"/>
                <a:cs typeface="Arial"/>
              </a:rPr>
              <a:t>at center </a:t>
            </a:r>
            <a:r>
              <a:rPr lang="en-US" sz="1200" b="1" dirty="0">
                <a:solidFill>
                  <a:srgbClr val="000090"/>
                </a:solidFill>
                <a:latin typeface="Arial"/>
                <a:cs typeface="Arial"/>
              </a:rPr>
              <a:t>of </a:t>
            </a:r>
            <a:r>
              <a:rPr lang="en-US" sz="1200" b="1" dirty="0" smtClean="0">
                <a:solidFill>
                  <a:srgbClr val="000090"/>
                </a:solidFill>
                <a:latin typeface="Arial"/>
                <a:cs typeface="Arial"/>
              </a:rPr>
              <a:t>FOR</a:t>
            </a:r>
          </a:p>
          <a:p>
            <a:pPr>
              <a:spcBef>
                <a:spcPts val="0"/>
              </a:spcBef>
            </a:pPr>
            <a:r>
              <a:rPr lang="en-US" sz="1600" b="1" dirty="0" smtClean="0">
                <a:solidFill>
                  <a:srgbClr val="000090"/>
                </a:solidFill>
                <a:latin typeface="Arial"/>
                <a:cs typeface="Arial"/>
              </a:rPr>
              <a:t>Temporal scales to resolve diurnal changes in pollutant distributions</a:t>
            </a:r>
            <a:endParaRPr lang="en-US" sz="1600" b="1" strike="sngStrike" dirty="0" smtClean="0">
              <a:solidFill>
                <a:srgbClr val="000090"/>
              </a:solidFill>
              <a:latin typeface="Arial"/>
              <a:cs typeface="Arial"/>
            </a:endParaRPr>
          </a:p>
          <a:p>
            <a:pPr>
              <a:spcBef>
                <a:spcPts val="0"/>
              </a:spcBef>
            </a:pPr>
            <a:r>
              <a:rPr lang="en-US" sz="1600" b="1" dirty="0" smtClean="0">
                <a:solidFill>
                  <a:srgbClr val="000090"/>
                </a:solidFill>
                <a:latin typeface="Arial"/>
                <a:cs typeface="Arial"/>
              </a:rPr>
              <a:t>Collected in cloud-free scenes </a:t>
            </a:r>
          </a:p>
          <a:p>
            <a:pPr>
              <a:spcBef>
                <a:spcPts val="0"/>
              </a:spcBef>
            </a:pPr>
            <a:r>
              <a:rPr lang="en-US" sz="1600" b="1" dirty="0" smtClean="0">
                <a:solidFill>
                  <a:srgbClr val="000090"/>
                </a:solidFill>
                <a:latin typeface="Arial"/>
                <a:cs typeface="Arial"/>
              </a:rPr>
              <a:t>Geolocation uncertainty of less than 4 km </a:t>
            </a:r>
          </a:p>
          <a:p>
            <a:pPr>
              <a:spcBef>
                <a:spcPts val="0"/>
              </a:spcBef>
            </a:pPr>
            <a:r>
              <a:rPr lang="en-US" sz="1600" b="1" dirty="0" smtClean="0">
                <a:solidFill>
                  <a:srgbClr val="000090"/>
                </a:solidFill>
                <a:latin typeface="Arial"/>
                <a:cs typeface="Arial"/>
              </a:rPr>
              <a:t>Mission duration, subject to instrument availability</a:t>
            </a:r>
          </a:p>
          <a:p>
            <a:pPr lvl="1">
              <a:spcBef>
                <a:spcPts val="0"/>
              </a:spcBef>
            </a:pPr>
            <a:r>
              <a:rPr lang="en-US" sz="1200" b="1" dirty="0" smtClean="0">
                <a:solidFill>
                  <a:srgbClr val="000090"/>
                </a:solidFill>
                <a:latin typeface="Arial"/>
                <a:cs typeface="Arial"/>
              </a:rPr>
              <a:t>Baseline 20 months</a:t>
            </a:r>
          </a:p>
          <a:p>
            <a:pPr lvl="1">
              <a:spcBef>
                <a:spcPts val="0"/>
              </a:spcBef>
            </a:pPr>
            <a:r>
              <a:rPr lang="en-US" sz="1200" b="1" dirty="0" smtClean="0">
                <a:solidFill>
                  <a:srgbClr val="000090"/>
                </a:solidFill>
                <a:latin typeface="Arial"/>
                <a:cs typeface="Arial"/>
              </a:rPr>
              <a:t>Threshold 12 months</a:t>
            </a:r>
            <a:endParaRPr lang="en-US" sz="1200" b="1" dirty="0">
              <a:solidFill>
                <a:srgbClr val="000090"/>
              </a:solidFill>
              <a:latin typeface="Arial"/>
              <a:cs typeface="Arial"/>
            </a:endParaRP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988261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mission concept</a:t>
            </a:r>
            <a:endParaRPr lang="en-US" sz="3200" dirty="0">
              <a:solidFill>
                <a:schemeClr val="bg1">
                  <a:lumMod val="85000"/>
                </a:schemeClr>
              </a:solidFill>
            </a:endParaRPr>
          </a:p>
        </p:txBody>
      </p:sp>
      <p:sp>
        <p:nvSpPr>
          <p:cNvPr id="2" name="Rectangle 1"/>
          <p:cNvSpPr/>
          <p:nvPr/>
        </p:nvSpPr>
        <p:spPr>
          <a:xfrm>
            <a:off x="0" y="1548977"/>
            <a:ext cx="9144000" cy="4678204"/>
          </a:xfrm>
          <a:prstGeom prst="rect">
            <a:avLst/>
          </a:prstGeom>
        </p:spPr>
        <p:txBody>
          <a:bodyPr wrap="square">
            <a:spAutoFit/>
          </a:bodyPr>
          <a:lstStyle/>
          <a:p>
            <a:pPr marL="285750" indent="-285750" defTabSz="914400">
              <a:buFont typeface="Arial"/>
              <a:buChar char="•"/>
              <a:defRPr/>
            </a:pPr>
            <a:r>
              <a:rPr lang="en-US" b="1" kern="0" dirty="0">
                <a:solidFill>
                  <a:srgbClr val="000090"/>
                </a:solidFill>
                <a:latin typeface="Arial"/>
              </a:rPr>
              <a:t>Geostationary orbit, operating on a commercial telecom satellite</a:t>
            </a:r>
          </a:p>
          <a:p>
            <a:pPr marL="742950" lvl="1" indent="-285750" defTabSz="914400">
              <a:buFont typeface="Courier New"/>
              <a:buChar char="o"/>
              <a:defRPr/>
            </a:pPr>
            <a:r>
              <a:rPr lang="en-US" sz="1600" kern="0" dirty="0">
                <a:solidFill>
                  <a:srgbClr val="000090"/>
                </a:solidFill>
                <a:latin typeface="Arial"/>
              </a:rPr>
              <a:t>NASA will arrange launch and hosting services (per Earth Venture Instrument scope)</a:t>
            </a:r>
          </a:p>
          <a:p>
            <a:pPr marL="1200150" lvl="2" indent="-285750" defTabSz="914400">
              <a:buFont typeface="Lucida Grande"/>
              <a:buChar char="-"/>
              <a:defRPr/>
            </a:pPr>
            <a:r>
              <a:rPr lang="en-US" sz="1600" kern="0" dirty="0" smtClean="0">
                <a:solidFill>
                  <a:srgbClr val="000090"/>
                </a:solidFill>
                <a:latin typeface="Arial"/>
              </a:rPr>
              <a:t>80-115</a:t>
            </a:r>
            <a:r>
              <a:rPr lang="en-US" sz="1600" kern="0" baseline="30000" dirty="0" smtClean="0">
                <a:solidFill>
                  <a:srgbClr val="000090"/>
                </a:solidFill>
                <a:latin typeface="Arial"/>
              </a:rPr>
              <a:t>o</a:t>
            </a:r>
            <a:r>
              <a:rPr lang="en-US" sz="1600" kern="0" dirty="0" smtClean="0">
                <a:solidFill>
                  <a:srgbClr val="000090"/>
                </a:solidFill>
                <a:latin typeface="Arial"/>
              </a:rPr>
              <a:t> </a:t>
            </a:r>
            <a:r>
              <a:rPr lang="en-US" sz="1600" kern="0" dirty="0">
                <a:solidFill>
                  <a:srgbClr val="000090"/>
                </a:solidFill>
                <a:latin typeface="Arial"/>
              </a:rPr>
              <a:t>W </a:t>
            </a:r>
            <a:r>
              <a:rPr lang="en-US" sz="1600" kern="0" dirty="0" smtClean="0">
                <a:solidFill>
                  <a:srgbClr val="000090"/>
                </a:solidFill>
                <a:latin typeface="Arial"/>
              </a:rPr>
              <a:t>acceptable latitude</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Specifying </a:t>
            </a:r>
            <a:r>
              <a:rPr lang="en-US" sz="1600" kern="0" dirty="0">
                <a:solidFill>
                  <a:srgbClr val="000090"/>
                </a:solidFill>
                <a:latin typeface="Arial"/>
              </a:rPr>
              <a:t>satellite </a:t>
            </a:r>
            <a:r>
              <a:rPr lang="en-US" sz="1600" kern="0" dirty="0" smtClean="0">
                <a:solidFill>
                  <a:srgbClr val="000090"/>
                </a:solidFill>
                <a:latin typeface="Arial"/>
              </a:rPr>
              <a:t>environment, accommodation</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Hourly measurement and telemetry duty cycle for </a:t>
            </a:r>
            <a:r>
              <a:rPr lang="en-US" sz="1600" kern="0" dirty="0" smtClean="0">
                <a:solidFill>
                  <a:srgbClr val="000090"/>
                </a:solidFill>
                <a:latin typeface="Arial"/>
              </a:rPr>
              <a:t>at least ≤</a:t>
            </a:r>
            <a:r>
              <a:rPr lang="en-US" sz="1600" kern="0" dirty="0">
                <a:solidFill>
                  <a:srgbClr val="000090"/>
                </a:solidFill>
                <a:latin typeface="Arial"/>
              </a:rPr>
              <a:t>70</a:t>
            </a:r>
            <a:r>
              <a:rPr lang="en-US" sz="1600" kern="0" baseline="30000" dirty="0">
                <a:solidFill>
                  <a:srgbClr val="000090"/>
                </a:solidFill>
                <a:latin typeface="Arial"/>
              </a:rPr>
              <a:t>o</a:t>
            </a:r>
            <a:r>
              <a:rPr lang="en-US" sz="1600" kern="0" dirty="0">
                <a:solidFill>
                  <a:srgbClr val="000090"/>
                </a:solidFill>
                <a:latin typeface="Arial"/>
              </a:rPr>
              <a:t> SZA</a:t>
            </a:r>
          </a:p>
          <a:p>
            <a:pPr marL="285750" indent="-285750" defTabSz="914400">
              <a:buFont typeface="Arial"/>
              <a:buChar char="•"/>
              <a:defRPr/>
            </a:pPr>
            <a:r>
              <a:rPr lang="en-US" b="1" kern="0" dirty="0" smtClean="0">
                <a:solidFill>
                  <a:srgbClr val="000090"/>
                </a:solidFill>
                <a:latin typeface="Arial"/>
              </a:rPr>
              <a:t>TEMPO </a:t>
            </a:r>
            <a:r>
              <a:rPr lang="en-US" b="1" kern="0" dirty="0">
                <a:solidFill>
                  <a:srgbClr val="000090"/>
                </a:solidFill>
                <a:latin typeface="Arial"/>
              </a:rPr>
              <a:t>is low risk with significant space </a:t>
            </a:r>
            <a:r>
              <a:rPr lang="en-US" b="1" kern="0" dirty="0" smtClean="0">
                <a:solidFill>
                  <a:srgbClr val="000090"/>
                </a:solidFill>
                <a:latin typeface="Arial"/>
              </a:rPr>
              <a:t>heritage</a:t>
            </a:r>
          </a:p>
          <a:p>
            <a:pPr marL="742950" lvl="1" indent="-285750" defTabSz="914400">
              <a:buFont typeface="Courier New"/>
              <a:buChar char="o"/>
              <a:defRPr/>
            </a:pPr>
            <a:r>
              <a:rPr lang="en-US" sz="1600" kern="0" dirty="0" smtClean="0">
                <a:solidFill>
                  <a:srgbClr val="000090"/>
                </a:solidFill>
                <a:latin typeface="Arial"/>
              </a:rPr>
              <a:t>We proposed SCIAMACHY in 1985, as suggested by the late Dr. Dieter Perner</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proposed TEMPO measurements have been made from low Earth orbit satellite instruments to the required </a:t>
            </a:r>
            <a:r>
              <a:rPr lang="en-US" sz="1600" kern="0" dirty="0" smtClean="0">
                <a:solidFill>
                  <a:srgbClr val="000090"/>
                </a:solidFill>
                <a:latin typeface="Arial"/>
              </a:rPr>
              <a:t>precisions by SAO and Science Team members</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TEMPO launch algorithms are implementations of currently operational algorithms</a:t>
            </a:r>
          </a:p>
          <a:p>
            <a:pPr marL="1200150" lvl="2" indent="-285750" defTabSz="914400">
              <a:buFont typeface="Lucida Grande"/>
              <a:buChar char="-"/>
              <a:defRPr/>
            </a:pPr>
            <a:r>
              <a:rPr lang="en-US" sz="1600" kern="0" dirty="0">
                <a:solidFill>
                  <a:srgbClr val="000090"/>
                </a:solidFill>
                <a:latin typeface="Arial"/>
              </a:rPr>
              <a:t>NASA TOMS-type O</a:t>
            </a:r>
            <a:r>
              <a:rPr lang="en-US" sz="1600" kern="0" baseline="-25000" dirty="0">
                <a:solidFill>
                  <a:srgbClr val="000090"/>
                </a:solidFill>
                <a:latin typeface="Arial"/>
              </a:rPr>
              <a:t>3</a:t>
            </a:r>
          </a:p>
          <a:p>
            <a:pPr marL="1200150" lvl="2" indent="-285750" defTabSz="914400">
              <a:buFont typeface="Lucida Grande"/>
              <a:buChar char="-"/>
              <a:defRPr/>
            </a:pPr>
            <a:r>
              <a:rPr lang="en-US" sz="1600" kern="0" dirty="0">
                <a:solidFill>
                  <a:srgbClr val="000090"/>
                </a:solidFill>
                <a:latin typeface="Arial"/>
              </a:rPr>
              <a:t>SO</a:t>
            </a:r>
            <a:r>
              <a:rPr lang="en-US" sz="1600" kern="0" baseline="-25000" dirty="0">
                <a:solidFill>
                  <a:srgbClr val="000090"/>
                </a:solidFill>
                <a:latin typeface="Arial"/>
              </a:rPr>
              <a:t>2</a:t>
            </a:r>
            <a:r>
              <a:rPr lang="en-US" sz="1600" kern="0" dirty="0">
                <a:solidFill>
                  <a:srgbClr val="000090"/>
                </a:solidFill>
                <a:latin typeface="Arial"/>
              </a:rPr>
              <a:t>, NO</a:t>
            </a:r>
            <a:r>
              <a:rPr lang="en-US" sz="1600" kern="0" baseline="-25000" dirty="0">
                <a:solidFill>
                  <a:srgbClr val="000090"/>
                </a:solidFill>
                <a:latin typeface="Arial"/>
              </a:rPr>
              <a:t>2</a:t>
            </a:r>
            <a:r>
              <a:rPr lang="en-US" sz="1600" kern="0" dirty="0">
                <a:solidFill>
                  <a:srgbClr val="000090"/>
                </a:solidFill>
                <a:latin typeface="Arial"/>
              </a:rPr>
              <a:t>, H</a:t>
            </a:r>
            <a:r>
              <a:rPr lang="en-US" sz="1600" kern="0" baseline="-25000" dirty="0">
                <a:solidFill>
                  <a:srgbClr val="000090"/>
                </a:solidFill>
                <a:latin typeface="Arial"/>
              </a:rPr>
              <a:t>2</a:t>
            </a:r>
            <a:r>
              <a:rPr lang="en-US" sz="1600" kern="0" dirty="0">
                <a:solidFill>
                  <a:srgbClr val="000090"/>
                </a:solidFill>
                <a:latin typeface="Arial"/>
              </a:rPr>
              <a:t>CO, C</a:t>
            </a:r>
            <a:r>
              <a:rPr lang="en-US" sz="1600" kern="0" baseline="-25000" dirty="0">
                <a:solidFill>
                  <a:srgbClr val="000090"/>
                </a:solidFill>
                <a:latin typeface="Arial"/>
              </a:rPr>
              <a:t>2</a:t>
            </a:r>
            <a:r>
              <a:rPr lang="en-US" sz="1600" kern="0" dirty="0">
                <a:solidFill>
                  <a:srgbClr val="000090"/>
                </a:solidFill>
                <a:latin typeface="Arial"/>
              </a:rPr>
              <a:t>H</a:t>
            </a:r>
            <a:r>
              <a:rPr lang="en-US" sz="1600" kern="0" baseline="-25000" dirty="0">
                <a:solidFill>
                  <a:srgbClr val="000090"/>
                </a:solidFill>
                <a:latin typeface="Arial"/>
              </a:rPr>
              <a:t>2</a:t>
            </a:r>
            <a:r>
              <a:rPr lang="en-US" sz="1600" kern="0" dirty="0">
                <a:solidFill>
                  <a:srgbClr val="000090"/>
                </a:solidFill>
                <a:latin typeface="Arial"/>
              </a:rPr>
              <a:t>O</a:t>
            </a:r>
            <a:r>
              <a:rPr lang="en-US" sz="1600" kern="0" baseline="-25000" dirty="0">
                <a:solidFill>
                  <a:srgbClr val="000090"/>
                </a:solidFill>
                <a:latin typeface="Arial"/>
              </a:rPr>
              <a:t>2</a:t>
            </a:r>
            <a:r>
              <a:rPr lang="en-US" sz="1600" kern="0" dirty="0">
                <a:solidFill>
                  <a:srgbClr val="000090"/>
                </a:solidFill>
                <a:latin typeface="Arial"/>
              </a:rPr>
              <a:t> from </a:t>
            </a:r>
            <a:r>
              <a:rPr lang="en-US" sz="1600" kern="0" dirty="0" smtClean="0">
                <a:solidFill>
                  <a:srgbClr val="000090"/>
                </a:solidFill>
                <a:latin typeface="Arial"/>
              </a:rPr>
              <a:t>fitting with AMF-weighted </a:t>
            </a:r>
            <a:r>
              <a:rPr lang="en-US" sz="1600" kern="0" dirty="0">
                <a:solidFill>
                  <a:srgbClr val="000090"/>
                </a:solidFill>
                <a:latin typeface="Arial"/>
              </a:rPr>
              <a:t>cross sections</a:t>
            </a:r>
          </a:p>
          <a:p>
            <a:pPr marL="1200150" lvl="2" indent="-285750" defTabSz="914400">
              <a:buFont typeface="Lucida Grande"/>
              <a:buChar char="-"/>
              <a:defRPr/>
            </a:pPr>
            <a:r>
              <a:rPr lang="en-US" sz="1600" kern="0" dirty="0">
                <a:solidFill>
                  <a:srgbClr val="000090"/>
                </a:solidFill>
                <a:latin typeface="Arial"/>
              </a:rPr>
              <a:t>Absorbing Aerosol Index, UV aerosol, Rotational Raman scattering </a:t>
            </a:r>
            <a:r>
              <a:rPr lang="en-US" sz="1600" kern="0" dirty="0" smtClean="0">
                <a:solidFill>
                  <a:srgbClr val="000090"/>
                </a:solidFill>
                <a:latin typeface="Arial"/>
              </a:rPr>
              <a:t>cloud</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SAO eXceL profile/tropospheric/PBL </a:t>
            </a:r>
            <a:r>
              <a:rPr lang="en-US" sz="1600" kern="0" dirty="0">
                <a:solidFill>
                  <a:srgbClr val="000090"/>
                </a:solidFill>
                <a:latin typeface="Arial"/>
              </a:rPr>
              <a:t>O</a:t>
            </a:r>
            <a:r>
              <a:rPr lang="en-US" sz="1600" kern="0" baseline="-25000" dirty="0">
                <a:solidFill>
                  <a:srgbClr val="000090"/>
                </a:solidFill>
                <a:latin typeface="Arial"/>
              </a:rPr>
              <a:t>3</a:t>
            </a:r>
            <a:r>
              <a:rPr lang="en-US" sz="1600" kern="0" dirty="0">
                <a:solidFill>
                  <a:srgbClr val="000090"/>
                </a:solidFill>
                <a:latin typeface="Arial"/>
              </a:rPr>
              <a:t> for selected geographic targets</a:t>
            </a:r>
          </a:p>
          <a:p>
            <a:pPr marL="285750" indent="-285750" defTabSz="914400">
              <a:buFont typeface="Arial"/>
              <a:buChar char="•"/>
              <a:defRPr/>
            </a:pPr>
            <a:r>
              <a:rPr lang="en-US" b="1" kern="0" dirty="0" smtClean="0">
                <a:solidFill>
                  <a:srgbClr val="000090"/>
                </a:solidFill>
                <a:latin typeface="Arial"/>
              </a:rPr>
              <a:t>Example </a:t>
            </a:r>
            <a:r>
              <a:rPr lang="en-US" b="1" kern="0" dirty="0">
                <a:solidFill>
                  <a:srgbClr val="000090"/>
                </a:solidFill>
                <a:latin typeface="Arial"/>
              </a:rPr>
              <a:t>higher-level products: </a:t>
            </a:r>
            <a:r>
              <a:rPr lang="en-US" b="1" kern="0" dirty="0" smtClean="0">
                <a:solidFill>
                  <a:srgbClr val="FF0000"/>
                </a:solidFill>
                <a:latin typeface="Arial"/>
              </a:rPr>
              <a:t>Near-real-time pollution</a:t>
            </a:r>
            <a:r>
              <a:rPr lang="en-US" b="1" kern="0" dirty="0">
                <a:solidFill>
                  <a:srgbClr val="FF0000"/>
                </a:solidFill>
                <a:latin typeface="Arial"/>
              </a:rPr>
              <a:t>/AQ </a:t>
            </a:r>
            <a:r>
              <a:rPr lang="en-US" b="1" kern="0" dirty="0" smtClean="0">
                <a:solidFill>
                  <a:srgbClr val="FF0000"/>
                </a:solidFill>
                <a:latin typeface="Arial"/>
              </a:rPr>
              <a:t>indices</a:t>
            </a:r>
            <a:r>
              <a:rPr lang="en-US" b="1" kern="0" dirty="0" smtClean="0">
                <a:solidFill>
                  <a:srgbClr val="000090"/>
                </a:solidFill>
                <a:latin typeface="Arial"/>
              </a:rPr>
              <a:t>, UV index</a:t>
            </a:r>
          </a:p>
          <a:p>
            <a:pPr marL="285750" indent="-285750" defTabSz="914400">
              <a:buFont typeface="Arial"/>
              <a:buChar char="•"/>
              <a:defRPr/>
            </a:pPr>
            <a:r>
              <a:rPr lang="en-US" b="1" kern="0" dirty="0">
                <a:solidFill>
                  <a:srgbClr val="000090"/>
                </a:solidFill>
                <a:latin typeface="Arial"/>
              </a:rPr>
              <a:t>TEMPO research products will greatly extend science and applications</a:t>
            </a:r>
          </a:p>
          <a:p>
            <a:pPr marL="742950" lvl="1" indent="-285750" defTabSz="914400">
              <a:buFont typeface="Courier New"/>
              <a:buChar char="o"/>
              <a:defRPr/>
            </a:pPr>
            <a:r>
              <a:rPr lang="en-US" sz="1600" b="1" kern="0" dirty="0">
                <a:solidFill>
                  <a:srgbClr val="000090"/>
                </a:solidFill>
                <a:latin typeface="Arial"/>
              </a:rPr>
              <a:t>Example research products:</a:t>
            </a:r>
            <a:r>
              <a:rPr lang="en-US" sz="1600" kern="0" dirty="0">
                <a:solidFill>
                  <a:srgbClr val="000090"/>
                </a:solidFill>
                <a:latin typeface="Arial"/>
              </a:rPr>
              <a:t> </a:t>
            </a:r>
            <a:r>
              <a:rPr lang="en-US" sz="1600" kern="0" dirty="0" smtClean="0">
                <a:solidFill>
                  <a:srgbClr val="000090"/>
                </a:solidFill>
                <a:latin typeface="Arial"/>
              </a:rPr>
              <a:t>BrO and IO from </a:t>
            </a:r>
            <a:r>
              <a:rPr lang="en-US" sz="1600" kern="0" dirty="0">
                <a:solidFill>
                  <a:srgbClr val="000090"/>
                </a:solidFill>
                <a:latin typeface="Arial"/>
              </a:rPr>
              <a:t>AMF-normalized cross sections; height-resolved SO</a:t>
            </a:r>
            <a:r>
              <a:rPr lang="en-US" sz="1600" kern="0" baseline="-25000" dirty="0">
                <a:solidFill>
                  <a:srgbClr val="000090"/>
                </a:solidFill>
                <a:latin typeface="Arial"/>
              </a:rPr>
              <a:t>2</a:t>
            </a:r>
            <a:r>
              <a:rPr lang="en-US" sz="1600" kern="0" dirty="0">
                <a:solidFill>
                  <a:srgbClr val="000090"/>
                </a:solidFill>
                <a:latin typeface="Arial"/>
              </a:rPr>
              <a:t>; additional cloud/aerosol products; vegetation </a:t>
            </a:r>
            <a:r>
              <a:rPr lang="en-US" sz="1600" kern="0" dirty="0" smtClean="0">
                <a:solidFill>
                  <a:srgbClr val="000090"/>
                </a:solidFill>
                <a:latin typeface="Arial"/>
              </a:rPr>
              <a:t>products; additional gases</a:t>
            </a:r>
            <a:endParaRPr lang="en-US" sz="1600" kern="0" dirty="0">
              <a:solidFill>
                <a:srgbClr val="000090"/>
              </a:solidFill>
              <a:latin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119289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Geostationary </a:t>
            </a:r>
            <a:r>
              <a:rPr lang="en-US" sz="3200" dirty="0">
                <a:solidFill>
                  <a:schemeClr val="bg1">
                    <a:lumMod val="85000"/>
                  </a:schemeClr>
                </a:solidFill>
              </a:rPr>
              <a:t>orbit opportunities of </a:t>
            </a:r>
            <a:r>
              <a:rPr lang="en-US" sz="3200" dirty="0" smtClean="0">
                <a:solidFill>
                  <a:schemeClr val="bg1">
                    <a:lumMod val="85000"/>
                  </a:schemeClr>
                </a:solidFill>
              </a:rPr>
              <a:t>interest</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7</a:t>
            </a:fld>
            <a:endParaRPr lang="en-US" dirty="0">
              <a:solidFill>
                <a:prstClr val="black">
                  <a:tint val="75000"/>
                </a:prstClr>
              </a:solidFill>
              <a:latin typeface="Calibri"/>
            </a:endParaRPr>
          </a:p>
        </p:txBody>
      </p:sp>
      <p:grpSp>
        <p:nvGrpSpPr>
          <p:cNvPr id="7" name="Group 18"/>
          <p:cNvGrpSpPr>
            <a:grpSpLocks/>
          </p:cNvGrpSpPr>
          <p:nvPr/>
        </p:nvGrpSpPr>
        <p:grpSpPr bwMode="auto">
          <a:xfrm>
            <a:off x="1339850" y="958850"/>
            <a:ext cx="7740650" cy="5084763"/>
            <a:chOff x="844" y="604"/>
            <a:chExt cx="4876" cy="3203"/>
          </a:xfrm>
        </p:grpSpPr>
        <p:grpSp>
          <p:nvGrpSpPr>
            <p:cNvPr id="8" name="Group 13"/>
            <p:cNvGrpSpPr>
              <a:grpSpLocks/>
            </p:cNvGrpSpPr>
            <p:nvPr/>
          </p:nvGrpSpPr>
          <p:grpSpPr bwMode="auto">
            <a:xfrm>
              <a:off x="844" y="604"/>
              <a:ext cx="4876" cy="3203"/>
              <a:chOff x="580" y="604"/>
              <a:chExt cx="4876" cy="3203"/>
            </a:xfrm>
          </p:grpSpPr>
          <p:pic>
            <p:nvPicPr>
              <p:cNvPr id="11" name="Picture 8" descr="Boeing Commerical GEO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 y="604"/>
                <a:ext cx="4876" cy="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p:cNvSpPr>
                <a:spLocks noChangeArrowheads="1"/>
              </p:cNvSpPr>
              <p:nvPr/>
            </p:nvSpPr>
            <p:spPr bwMode="auto">
              <a:xfrm>
                <a:off x="4581" y="758"/>
                <a:ext cx="754" cy="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sp>
            <p:nvSpPr>
              <p:cNvPr id="13" name="Rectangle 10"/>
              <p:cNvSpPr>
                <a:spLocks noChangeArrowheads="1"/>
              </p:cNvSpPr>
              <p:nvPr/>
            </p:nvSpPr>
            <p:spPr bwMode="auto">
              <a:xfrm>
                <a:off x="4763" y="3322"/>
                <a:ext cx="630" cy="2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sp>
            <p:nvSpPr>
              <p:cNvPr id="14" name="AutoShape 11"/>
              <p:cNvSpPr>
                <a:spLocks noChangeArrowheads="1"/>
              </p:cNvSpPr>
              <p:nvPr/>
            </p:nvSpPr>
            <p:spPr bwMode="auto">
              <a:xfrm>
                <a:off x="687" y="2874"/>
                <a:ext cx="1368" cy="914"/>
              </a:xfrm>
              <a:prstGeom prst="rtTriangl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grpSp>
        <p:sp>
          <p:nvSpPr>
            <p:cNvPr id="9" name="Text Box 5"/>
            <p:cNvSpPr txBox="1">
              <a:spLocks noChangeArrowheads="1"/>
            </p:cNvSpPr>
            <p:nvPr/>
          </p:nvSpPr>
          <p:spPr bwMode="auto">
            <a:xfrm rot="424795">
              <a:off x="2696" y="3250"/>
              <a:ext cx="633" cy="23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smtClean="0">
                  <a:solidFill>
                    <a:srgbClr val="000000"/>
                  </a:solidFill>
                </a:rPr>
                <a:t>TEMPO</a:t>
              </a:r>
              <a:endParaRPr lang="en-US" altLang="en-US" sz="1800" dirty="0">
                <a:solidFill>
                  <a:srgbClr val="000000"/>
                </a:solidFill>
              </a:endParaRPr>
            </a:p>
          </p:txBody>
        </p:sp>
        <p:sp>
          <p:nvSpPr>
            <p:cNvPr id="10" name="Freeform 7"/>
            <p:cNvSpPr>
              <a:spLocks/>
            </p:cNvSpPr>
            <p:nvPr/>
          </p:nvSpPr>
          <p:spPr bwMode="auto">
            <a:xfrm>
              <a:off x="2761" y="3177"/>
              <a:ext cx="664" cy="72"/>
            </a:xfrm>
            <a:custGeom>
              <a:avLst/>
              <a:gdLst>
                <a:gd name="T0" fmla="*/ 0 w 570"/>
                <a:gd name="T1" fmla="*/ 0 h 72"/>
                <a:gd name="T2" fmla="*/ 264 w 570"/>
                <a:gd name="T3" fmla="*/ 51 h 72"/>
                <a:gd name="T4" fmla="*/ 570 w 570"/>
                <a:gd name="T5" fmla="*/ 72 h 72"/>
                <a:gd name="T6" fmla="*/ 0 60000 65536"/>
                <a:gd name="T7" fmla="*/ 0 60000 65536"/>
                <a:gd name="T8" fmla="*/ 0 60000 65536"/>
                <a:gd name="T9" fmla="*/ 0 w 570"/>
                <a:gd name="T10" fmla="*/ 0 h 72"/>
                <a:gd name="T11" fmla="*/ 570 w 570"/>
                <a:gd name="T12" fmla="*/ 72 h 72"/>
              </a:gdLst>
              <a:ahLst/>
              <a:cxnLst>
                <a:cxn ang="T6">
                  <a:pos x="T0" y="T1"/>
                </a:cxn>
                <a:cxn ang="T7">
                  <a:pos x="T2" y="T3"/>
                </a:cxn>
                <a:cxn ang="T8">
                  <a:pos x="T4" y="T5"/>
                </a:cxn>
              </a:cxnLst>
              <a:rect l="T9" t="T10" r="T11" b="T12"/>
              <a:pathLst>
                <a:path w="570" h="72">
                  <a:moveTo>
                    <a:pt x="0" y="0"/>
                  </a:moveTo>
                  <a:cubicBezTo>
                    <a:pt x="44" y="8"/>
                    <a:pt x="169" y="39"/>
                    <a:pt x="264" y="51"/>
                  </a:cubicBezTo>
                  <a:cubicBezTo>
                    <a:pt x="359" y="63"/>
                    <a:pt x="506" y="68"/>
                    <a:pt x="570" y="72"/>
                  </a:cubicBezTo>
                </a:path>
              </a:pathLst>
            </a:custGeom>
            <a:noFill/>
            <a:ln w="38100">
              <a:solidFill>
                <a:srgbClr val="FF0000"/>
              </a:solidFill>
              <a:round/>
              <a:headEnd type="triangle" w="med" len="med"/>
              <a:tailEnd type="triangle" w="med" len="med"/>
            </a:ln>
          </p:spPr>
          <p:txBody>
            <a:bodyPr/>
            <a:lstStyle/>
            <a:p>
              <a:pPr eaLnBrk="1" hangingPunct="1">
                <a:defRPr/>
              </a:pPr>
              <a:endParaRPr lang="en-US" b="0" dirty="0">
                <a:solidFill>
                  <a:srgbClr val="000000"/>
                </a:solidFill>
              </a:endParaRPr>
            </a:p>
          </p:txBody>
        </p:sp>
      </p:grpSp>
      <p:sp>
        <p:nvSpPr>
          <p:cNvPr id="15" name="TextBox 12"/>
          <p:cNvSpPr txBox="1">
            <a:spLocks noChangeArrowheads="1"/>
          </p:cNvSpPr>
          <p:nvPr/>
        </p:nvSpPr>
        <p:spPr bwMode="auto">
          <a:xfrm>
            <a:off x="1574800" y="1270000"/>
            <a:ext cx="1498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b="0" dirty="0">
                <a:solidFill>
                  <a:srgbClr val="000000"/>
                </a:solidFill>
              </a:rPr>
              <a:t>(typical)</a:t>
            </a:r>
          </a:p>
        </p:txBody>
      </p:sp>
      <p:sp>
        <p:nvSpPr>
          <p:cNvPr id="16" name="Rectangle 17"/>
          <p:cNvSpPr>
            <a:spLocks noChangeArrowheads="1"/>
          </p:cNvSpPr>
          <p:nvPr/>
        </p:nvSpPr>
        <p:spPr bwMode="auto">
          <a:xfrm>
            <a:off x="144463" y="4144963"/>
            <a:ext cx="30099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8275" indent="-168275">
              <a:spcBef>
                <a:spcPct val="20000"/>
              </a:spcBef>
              <a:buChar char="•"/>
              <a:defRPr sz="3200">
                <a:solidFill>
                  <a:schemeClr val="tx1"/>
                </a:solidFill>
                <a:latin typeface="Arial" panose="020B0604020202020204" pitchFamily="34" charset="0"/>
                <a:cs typeface="Arial" panose="020B0604020202020204" pitchFamily="34" charset="0"/>
              </a:defRPr>
            </a:lvl1pPr>
            <a:lvl2pPr marL="401638" indent="-1127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15000"/>
              </a:spcBef>
              <a:buClr>
                <a:srgbClr val="990033"/>
              </a:buClr>
              <a:buSzPct val="75000"/>
              <a:buFontTx/>
              <a:buNone/>
            </a:pPr>
            <a:r>
              <a:rPr lang="en-US" altLang="en-US" sz="1200" b="0" dirty="0">
                <a:solidFill>
                  <a:srgbClr val="000090"/>
                </a:solidFill>
              </a:rPr>
              <a:t>Between 90 W and 110 W, there are nine owner operators of 30 satellites including older models still used in this location:</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Direct TV Group (7)</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AGS (5)</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Intelsat (5)</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Telesat (4)</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Hughes Network Systems (3)</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Echostar (2)</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SkyTerra (2)</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Inmarsat (1)</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ICO Global Communications (1)</a:t>
            </a:r>
          </a:p>
        </p:txBody>
      </p:sp>
      <p:sp>
        <p:nvSpPr>
          <p:cNvPr id="17" name="Rectangle 3"/>
          <p:cNvSpPr>
            <a:spLocks noChangeArrowheads="1"/>
          </p:cNvSpPr>
          <p:nvPr/>
        </p:nvSpPr>
        <p:spPr bwMode="auto">
          <a:xfrm>
            <a:off x="182563" y="6170613"/>
            <a:ext cx="8824912" cy="374411"/>
          </a:xfrm>
          <a:prstGeom prst="rect">
            <a:avLst/>
          </a:prstGeom>
          <a:solidFill>
            <a:srgbClr val="EAEAE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43235" tIns="45695" rIns="43235" bIns="45695">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en-US" sz="2000" dirty="0" smtClean="0">
                <a:solidFill>
                  <a:srgbClr val="000090"/>
                </a:solidFill>
                <a:latin typeface="Arial"/>
                <a:cs typeface="Arial"/>
              </a:rPr>
              <a:t>TEMPO can be located between 80 – 120 West</a:t>
            </a:r>
            <a:endParaRPr lang="en-US" altLang="en-US" sz="2000" dirty="0">
              <a:solidFill>
                <a:srgbClr val="000090"/>
              </a:solidFill>
              <a:latin typeface="Arial"/>
              <a:cs typeface="Arial"/>
            </a:endParaRPr>
          </a:p>
        </p:txBody>
      </p:sp>
    </p:spTree>
    <p:extLst>
      <p:ext uri="{BB962C8B-B14F-4D97-AF65-F5344CB8AC3E}">
        <p14:creationId xmlns:p14="http://schemas.microsoft.com/office/powerpoint/2010/main" val="9946670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hourly NO</a:t>
            </a:r>
            <a:r>
              <a:rPr lang="en-US" sz="3200" baseline="-25000" dirty="0" smtClean="0">
                <a:solidFill>
                  <a:schemeClr val="bg1">
                    <a:lumMod val="85000"/>
                  </a:schemeClr>
                </a:solidFill>
              </a:rPr>
              <a:t>2</a:t>
            </a:r>
            <a:r>
              <a:rPr lang="en-US" sz="3200" dirty="0" smtClean="0">
                <a:solidFill>
                  <a:schemeClr val="bg1">
                    <a:lumMod val="85000"/>
                  </a:schemeClr>
                </a:solidFill>
              </a:rPr>
              <a:t> sweep</a:t>
            </a:r>
            <a:endParaRPr lang="en-US" sz="3200" dirty="0">
              <a:solidFill>
                <a:schemeClr val="bg1">
                  <a:lumMod val="85000"/>
                </a:schemeClr>
              </a:solidFill>
            </a:endParaRP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5" y="1037935"/>
            <a:ext cx="7616167" cy="5820064"/>
          </a:xfrm>
          <a:prstGeom prst="rect">
            <a:avLst/>
          </a:prstGeom>
        </p:spPr>
      </p:pic>
      <p:sp>
        <p:nvSpPr>
          <p:cNvPr id="2" name="TextBox 1"/>
          <p:cNvSpPr txBox="1"/>
          <p:nvPr/>
        </p:nvSpPr>
        <p:spPr>
          <a:xfrm>
            <a:off x="6165654" y="4591882"/>
            <a:ext cx="2670122" cy="1077218"/>
          </a:xfrm>
          <a:prstGeom prst="rect">
            <a:avLst/>
          </a:prstGeom>
          <a:noFill/>
        </p:spPr>
        <p:txBody>
          <a:bodyPr wrap="none" rtlCol="0">
            <a:spAutoFit/>
          </a:bodyPr>
          <a:lstStyle/>
          <a:p>
            <a:r>
              <a:rPr lang="en-US" sz="1600" b="1" dirty="0" smtClean="0">
                <a:solidFill>
                  <a:srgbClr val="000090"/>
                </a:solidFill>
                <a:latin typeface="Arial"/>
                <a:cs typeface="Arial"/>
              </a:rPr>
              <a:t>N.B. special operations</a:t>
            </a:r>
          </a:p>
          <a:p>
            <a:r>
              <a:rPr lang="en-US" sz="1600" b="1" dirty="0">
                <a:solidFill>
                  <a:srgbClr val="000090"/>
                </a:solidFill>
                <a:latin typeface="Arial"/>
                <a:cs typeface="Arial"/>
              </a:rPr>
              <a:t>g</a:t>
            </a:r>
            <a:r>
              <a:rPr lang="en-US" sz="1600" b="1" dirty="0" smtClean="0">
                <a:solidFill>
                  <a:srgbClr val="000090"/>
                </a:solidFill>
                <a:latin typeface="Arial"/>
                <a:cs typeface="Arial"/>
              </a:rPr>
              <a:t>ive 10-minute resolution</a:t>
            </a:r>
          </a:p>
          <a:p>
            <a:r>
              <a:rPr lang="en-US" sz="1600" b="1" dirty="0">
                <a:solidFill>
                  <a:srgbClr val="000090"/>
                </a:solidFill>
                <a:latin typeface="Arial"/>
                <a:cs typeface="Arial"/>
              </a:rPr>
              <a:t>f</a:t>
            </a:r>
            <a:r>
              <a:rPr lang="en-US" sz="1600" b="1" dirty="0" smtClean="0">
                <a:solidFill>
                  <a:srgbClr val="000090"/>
                </a:solidFill>
                <a:latin typeface="Arial"/>
                <a:cs typeface="Arial"/>
              </a:rPr>
              <a:t>or selected longitude</a:t>
            </a:r>
          </a:p>
          <a:p>
            <a:r>
              <a:rPr lang="en-US" sz="1600" b="1" dirty="0" smtClean="0">
                <a:solidFill>
                  <a:srgbClr val="000090"/>
                </a:solidFill>
                <a:latin typeface="Arial"/>
                <a:cs typeface="Arial"/>
              </a:rPr>
              <a:t>regions</a:t>
            </a:r>
            <a:endParaRPr lang="en-US" sz="1600" b="1"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879050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 day in the life</a:t>
            </a:r>
            <a:endParaRPr lang="en-US" sz="4400" b="1" dirty="0">
              <a:solidFill>
                <a:schemeClr val="bg1">
                  <a:lumMod val="85000"/>
                </a:schemeClr>
              </a:solidFill>
            </a:endParaRPr>
          </a:p>
        </p:txBody>
      </p:sp>
      <p:grpSp>
        <p:nvGrpSpPr>
          <p:cNvPr id="3" name="Group 2"/>
          <p:cNvGrpSpPr/>
          <p:nvPr/>
        </p:nvGrpSpPr>
        <p:grpSpPr>
          <a:xfrm>
            <a:off x="87580" y="1237205"/>
            <a:ext cx="8968835" cy="5419611"/>
            <a:chOff x="0" y="0"/>
            <a:chExt cx="5943600" cy="3216275"/>
          </a:xfrm>
          <a:extLst>
            <a:ext uri="{0CCBE362-F206-4b92-989A-16890622DB6E}">
              <ma14:wrappingTextBoxFlag xmlns:ma14="http://schemas.microsoft.com/office/mac/drawingml/2011/main"/>
            </a:ext>
          </a:extLst>
        </p:grpSpPr>
        <p:pic>
          <p:nvPicPr>
            <p:cNvPr id="5" name="Picture 4" descr="\\Luna\TEMPO\Users\Drake\CONOPS\A12108_003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43600" cy="2840355"/>
            </a:xfrm>
            <a:prstGeom prst="rect">
              <a:avLst/>
            </a:prstGeom>
            <a:noFill/>
            <a:ln>
              <a:noFill/>
            </a:ln>
          </p:spPr>
        </p:pic>
        <p:sp>
          <p:nvSpPr>
            <p:cNvPr id="6" name="Text Box 2"/>
            <p:cNvSpPr txBox="1"/>
            <p:nvPr/>
          </p:nvSpPr>
          <p:spPr>
            <a:xfrm>
              <a:off x="0" y="2943225"/>
              <a:ext cx="5943600" cy="27305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a:spcBef>
                  <a:spcPts val="0"/>
                </a:spcBef>
                <a:spcAft>
                  <a:spcPts val="1000"/>
                </a:spcAft>
              </a:pPr>
              <a:r>
                <a:rPr lang="en-US" sz="1000" b="1" dirty="0">
                  <a:solidFill>
                    <a:srgbClr val="0D0D0D"/>
                  </a:solidFill>
                  <a:effectLst/>
                  <a:latin typeface="Times New Roman"/>
                  <a:ea typeface="ＭＳ 明朝"/>
                  <a:cs typeface="Times New Roman"/>
                </a:rPr>
                <a:t>Figure 7. Nominal daily operations for TEMPO instrument.</a:t>
              </a:r>
              <a:endParaRPr lang="en-US" sz="900" b="1" dirty="0">
                <a:solidFill>
                  <a:srgbClr val="4F81BD"/>
                </a:solidFill>
                <a:effectLst/>
                <a:latin typeface="Times New Roman"/>
                <a:ea typeface="ＭＳ 明朝"/>
                <a:cs typeface="Times New Roman"/>
              </a:endParaRPr>
            </a:p>
          </p:txBody>
        </p:sp>
      </p:gr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9/13/16</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10466</TotalTime>
  <Words>4089</Words>
  <Application>Microsoft Macintosh PowerPoint</Application>
  <PresentationFormat>On-screen Show (4:3)</PresentationFormat>
  <Paragraphs>685</Paragraphs>
  <Slides>43</Slides>
  <Notes>19</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43</vt:i4>
      </vt:variant>
    </vt:vector>
  </HeadingPairs>
  <TitlesOfParts>
    <vt:vector size="57" baseType="lpstr">
      <vt:lpstr>Office Theme</vt:lpstr>
      <vt:lpstr>1_Office Theme</vt:lpstr>
      <vt:lpstr>6_Office Theme</vt:lpstr>
      <vt:lpstr>7_Office Theme</vt:lpstr>
      <vt:lpstr>5_Office Theme</vt:lpstr>
      <vt:lpstr>10_Office Theme</vt:lpstr>
      <vt:lpstr>12_Office Theme</vt:lpstr>
      <vt:lpstr>13_Office Theme</vt:lpstr>
      <vt:lpstr>15_Office Theme</vt:lpstr>
      <vt:lpstr>1_Default Design</vt:lpstr>
      <vt:lpstr>3_Default Design</vt:lpstr>
      <vt:lpstr>4_Cliff</vt:lpstr>
      <vt:lpstr>2_Default Design</vt:lpstr>
      <vt:lpstr>Equation</vt:lpstr>
      <vt:lpstr>PowerPoint Presentation</vt:lpstr>
      <vt:lpstr>TEMPO summary</vt:lpstr>
      <vt:lpstr>Hourly atmospheric pollution from geostationary Earth orbit </vt:lpstr>
      <vt:lpstr>TEMPO instrument concept</vt:lpstr>
      <vt:lpstr>Baseline and threshold  data products</vt:lpstr>
      <vt:lpstr>TEMPO mission concept</vt:lpstr>
      <vt:lpstr>Geostationary orbit opportunities of interest</vt:lpstr>
      <vt:lpstr>TEMPO hourly NO2 sweep</vt:lpstr>
      <vt:lpstr>A day in the life</vt:lpstr>
      <vt:lpstr>PowerPoint Presentation</vt:lpstr>
      <vt:lpstr>PowerPoint Presentation</vt:lpstr>
      <vt:lpstr>Typical TEMPO-range spectra (from ESA GOME-1)</vt:lpstr>
      <vt:lpstr>Typical TEMPO-range spectra (from SCIAMACHY, 2002-2012)</vt:lpstr>
      <vt:lpstr>LEO measurement capability</vt:lpstr>
      <vt:lpstr>PowerPoint Presentation</vt:lpstr>
      <vt:lpstr>PowerPoint Presentation</vt:lpstr>
      <vt:lpstr>Los Angeles coverage</vt:lpstr>
      <vt:lpstr>TEMPO measurements will capture the diurnal cycle of pollutant emissions</vt:lpstr>
      <vt:lpstr>TEMPO measurements will capture the diurnal cycle of pollutant emissions</vt:lpstr>
      <vt:lpstr>Global pollution monitoring constellation</vt:lpstr>
      <vt:lpstr>TEMPO launch algorithms</vt:lpstr>
      <vt:lpstr>PowerPoint Presentation</vt:lpstr>
      <vt:lpstr>PowerPoint Presentation</vt:lpstr>
      <vt:lpstr>www.epa.gov/rsig</vt:lpstr>
      <vt:lpstr>AQ indices</vt:lpstr>
      <vt:lpstr>Spectroscopic signatures</vt:lpstr>
      <vt:lpstr>The end! Thanks to NASA, ESA, Ball Aerospace &amp; Technologies Corp., The Boeing Company</vt:lpstr>
      <vt:lpstr>Backups</vt:lpstr>
      <vt:lpstr>Data products, science studies (the Green Paper), special operations</vt:lpstr>
      <vt:lpstr>Traffic, biomass burning</vt:lpstr>
      <vt:lpstr>NOx studies</vt:lpstr>
      <vt:lpstr>Halogens</vt:lpstr>
      <vt:lpstr>Spectral indicators</vt:lpstr>
      <vt:lpstr>Air quality and health</vt:lpstr>
      <vt:lpstr>Clouds and aerosols</vt:lpstr>
      <vt:lpstr>PowerPoint Presentation</vt:lpstr>
      <vt:lpstr>PowerPoint Presentation</vt:lpstr>
      <vt:lpstr>TEMPO footprint (GEO at 100º W)</vt:lpstr>
      <vt:lpstr>Low Earth orbit: Sun-synchronous nadir heritage</vt:lpstr>
      <vt:lpstr>XL ozone profile retrievals</vt:lpstr>
      <vt:lpstr>TEMPO science questions</vt:lpstr>
      <vt:lpstr>PowerPoint Presentation</vt:lpstr>
      <vt:lpstr>TEMPO template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Kelly Chance</cp:lastModifiedBy>
  <cp:revision>734</cp:revision>
  <cp:lastPrinted>2016-09-08T15:30:06Z</cp:lastPrinted>
  <dcterms:created xsi:type="dcterms:W3CDTF">2013-01-29T19:06:19Z</dcterms:created>
  <dcterms:modified xsi:type="dcterms:W3CDTF">2016-09-08T15:32:00Z</dcterms:modified>
</cp:coreProperties>
</file>