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3" r:id="rId17"/>
    <p:sldId id="284" r:id="rId18"/>
    <p:sldId id="280" r:id="rId19"/>
    <p:sldId id="285" r:id="rId20"/>
    <p:sldId id="286" r:id="rId21"/>
    <p:sldId id="287" r:id="rId22"/>
    <p:sldId id="276" r:id="rId23"/>
    <p:sldId id="277" r:id="rId24"/>
    <p:sldId id="288" r:id="rId25"/>
    <p:sldId id="294" r:id="rId26"/>
    <p:sldId id="292" r:id="rId27"/>
    <p:sldId id="293" r:id="rId28"/>
    <p:sldId id="295" r:id="rId29"/>
    <p:sldId id="289" r:id="rId30"/>
    <p:sldId id="290" r:id="rId31"/>
    <p:sldId id="291" r:id="rId32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4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14" y="-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Hyer</a:t>
            </a:r>
            <a:r>
              <a:rPr lang="en-US" dirty="0" smtClean="0"/>
              <a:t>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 marL="914400" indent="-220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Hyer</a:t>
            </a:r>
            <a:r>
              <a:rPr lang="en-US" dirty="0" smtClean="0"/>
              <a:t>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5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sci-model-dev.net/9/1489/201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Navy Aerosol and Visibility Forecasting: Use of Satellite Aerosol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smtClean="0"/>
              <a:t>Edward Hyer</a:t>
            </a:r>
          </a:p>
          <a:p>
            <a:r>
              <a:rPr lang="en-US" smtClean="0"/>
              <a:t>NRL – Monterey, CA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mtClean="0"/>
              <a:t>NOAA Satellite Aerosol Workshop – College Park, MD</a:t>
            </a:r>
          </a:p>
          <a:p>
            <a:r>
              <a:rPr lang="en-US" smtClean="0"/>
              <a:t>14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 Data Products – Lots of Them!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 numCol="2">
            <a:normAutofit/>
          </a:bodyPr>
          <a:lstStyle/>
          <a:p>
            <a:r>
              <a:rPr lang="en-US" sz="2800" dirty="0"/>
              <a:t>Polar</a:t>
            </a:r>
          </a:p>
          <a:p>
            <a:pPr lvl="1"/>
            <a:r>
              <a:rPr lang="en-US" dirty="0"/>
              <a:t>MODIS</a:t>
            </a:r>
          </a:p>
          <a:p>
            <a:pPr lvl="2"/>
            <a:r>
              <a:rPr lang="en-US" dirty="0"/>
              <a:t>Dark Target </a:t>
            </a:r>
          </a:p>
          <a:p>
            <a:pPr lvl="3"/>
            <a:r>
              <a:rPr lang="en-US" dirty="0"/>
              <a:t>Levy et al., AMT 2013</a:t>
            </a:r>
          </a:p>
          <a:p>
            <a:pPr lvl="2"/>
            <a:r>
              <a:rPr lang="en-US" dirty="0"/>
              <a:t>Deep Blue</a:t>
            </a:r>
          </a:p>
          <a:p>
            <a:pPr lvl="3"/>
            <a:r>
              <a:rPr lang="en-US" dirty="0"/>
              <a:t>Sayer et al., JGR 2013</a:t>
            </a:r>
          </a:p>
          <a:p>
            <a:pPr lvl="2"/>
            <a:r>
              <a:rPr lang="en-US" dirty="0"/>
              <a:t>MAIAC</a:t>
            </a:r>
          </a:p>
          <a:p>
            <a:pPr lvl="3"/>
            <a:r>
              <a:rPr lang="en-US" dirty="0" err="1"/>
              <a:t>Lyapustin</a:t>
            </a:r>
            <a:r>
              <a:rPr lang="en-US" dirty="0"/>
              <a:t> et al., JGR 2011</a:t>
            </a:r>
          </a:p>
          <a:p>
            <a:pPr lvl="1"/>
            <a:r>
              <a:rPr lang="en-US" dirty="0"/>
              <a:t>VIIRS</a:t>
            </a:r>
          </a:p>
          <a:p>
            <a:pPr lvl="2"/>
            <a:r>
              <a:rPr lang="en-US" dirty="0"/>
              <a:t>IDPS </a:t>
            </a:r>
          </a:p>
          <a:p>
            <a:pPr lvl="3"/>
            <a:r>
              <a:rPr lang="en-US" dirty="0"/>
              <a:t>(Jackson et al., JGR 2013)</a:t>
            </a:r>
          </a:p>
          <a:p>
            <a:pPr lvl="3"/>
            <a:r>
              <a:rPr lang="en-US" dirty="0"/>
              <a:t>(Liu et al., JGR 2014)</a:t>
            </a:r>
          </a:p>
          <a:p>
            <a:pPr lvl="2"/>
            <a:r>
              <a:rPr lang="en-US" dirty="0" smtClean="0"/>
              <a:t>MODIS-like</a:t>
            </a:r>
            <a:endParaRPr lang="en-US" dirty="0"/>
          </a:p>
          <a:p>
            <a:pPr lvl="3"/>
            <a:r>
              <a:rPr lang="en-US" dirty="0"/>
              <a:t>Levy et al., AMT 2015</a:t>
            </a:r>
          </a:p>
          <a:p>
            <a:pPr lvl="2"/>
            <a:r>
              <a:rPr lang="en-US" dirty="0" smtClean="0"/>
              <a:t>NOAA NDA-Enterprise</a:t>
            </a:r>
          </a:p>
          <a:p>
            <a:pPr lvl="3"/>
            <a:r>
              <a:rPr lang="en-US" dirty="0" smtClean="0"/>
              <a:t>Liu et al. JGR 2016</a:t>
            </a:r>
          </a:p>
          <a:p>
            <a:pPr lvl="3"/>
            <a:r>
              <a:rPr lang="en-US" dirty="0" smtClean="0"/>
              <a:t>More on this later!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And many more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r>
              <a:rPr lang="en-US" sz="2800" dirty="0"/>
              <a:t>Geostationary</a:t>
            </a:r>
          </a:p>
          <a:p>
            <a:pPr lvl="1"/>
            <a:r>
              <a:rPr lang="en-US" dirty="0"/>
              <a:t>GOES</a:t>
            </a:r>
          </a:p>
          <a:p>
            <a:pPr lvl="2"/>
            <a:r>
              <a:rPr lang="en-US" dirty="0"/>
              <a:t>GASP</a:t>
            </a:r>
          </a:p>
          <a:p>
            <a:pPr lvl="3"/>
            <a:r>
              <a:rPr lang="en-US" dirty="0" err="1"/>
              <a:t>Prados</a:t>
            </a:r>
            <a:r>
              <a:rPr lang="en-US" dirty="0"/>
              <a:t> et al., JGR 2007</a:t>
            </a:r>
          </a:p>
          <a:p>
            <a:pPr lvl="1"/>
            <a:r>
              <a:rPr lang="en-US" dirty="0"/>
              <a:t>Korea COMS</a:t>
            </a:r>
          </a:p>
          <a:p>
            <a:pPr lvl="2"/>
            <a:r>
              <a:rPr lang="en-US" dirty="0"/>
              <a:t>Meteorological Imager</a:t>
            </a:r>
          </a:p>
          <a:p>
            <a:pPr lvl="3"/>
            <a:r>
              <a:rPr lang="en-US" dirty="0" err="1"/>
              <a:t>Mijin</a:t>
            </a:r>
            <a:r>
              <a:rPr lang="en-US" dirty="0"/>
              <a:t> et al., RSE 2013</a:t>
            </a:r>
          </a:p>
          <a:p>
            <a:pPr lvl="2"/>
            <a:r>
              <a:rPr lang="en-US" dirty="0"/>
              <a:t>Global Ocean Color Imager</a:t>
            </a:r>
          </a:p>
          <a:p>
            <a:pPr lvl="3"/>
            <a:r>
              <a:rPr lang="en-US" dirty="0"/>
              <a:t>Lee et al., RSE 2010</a:t>
            </a:r>
          </a:p>
          <a:p>
            <a:pPr lvl="3"/>
            <a:r>
              <a:rPr lang="en-US" dirty="0" err="1"/>
              <a:t>Myungje</a:t>
            </a:r>
            <a:r>
              <a:rPr lang="en-US" dirty="0"/>
              <a:t> Choi et al., AMTD</a:t>
            </a:r>
          </a:p>
          <a:p>
            <a:pPr lvl="1"/>
            <a:r>
              <a:rPr lang="en-US" dirty="0"/>
              <a:t>Himawari-8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many more!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Nighttime AOD retrieval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VIIRS DNB: </a:t>
            </a:r>
            <a:r>
              <a:rPr lang="en-US" i="1" dirty="0" err="1">
                <a:solidFill>
                  <a:srgbClr val="FF0000"/>
                </a:solidFill>
              </a:rPr>
              <a:t>McHardy</a:t>
            </a:r>
            <a:r>
              <a:rPr lang="en-US" i="1" dirty="0">
                <a:solidFill>
                  <a:srgbClr val="FF0000"/>
                </a:solidFill>
              </a:rPr>
              <a:t> et al. AMT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 Data Products – Lots of Them!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 numCol="2">
            <a:normAutofit/>
          </a:bodyPr>
          <a:lstStyle/>
          <a:p>
            <a:r>
              <a:rPr lang="en-US" sz="2800" dirty="0"/>
              <a:t>Polar</a:t>
            </a:r>
          </a:p>
          <a:p>
            <a:pPr lvl="1"/>
            <a:r>
              <a:rPr lang="en-US" dirty="0"/>
              <a:t>MODIS</a:t>
            </a:r>
          </a:p>
          <a:p>
            <a:pPr lvl="2"/>
            <a:r>
              <a:rPr lang="en-US" dirty="0"/>
              <a:t>Dark Target </a:t>
            </a:r>
          </a:p>
          <a:p>
            <a:pPr lvl="3"/>
            <a:r>
              <a:rPr lang="en-US" dirty="0"/>
              <a:t>Levy et al., AMT 2013</a:t>
            </a:r>
          </a:p>
          <a:p>
            <a:pPr lvl="2"/>
            <a:r>
              <a:rPr lang="en-US" dirty="0"/>
              <a:t>Deep Blue</a:t>
            </a:r>
          </a:p>
          <a:p>
            <a:pPr lvl="3"/>
            <a:r>
              <a:rPr lang="en-US" dirty="0"/>
              <a:t>Sayer et al., JGR 2013</a:t>
            </a:r>
          </a:p>
          <a:p>
            <a:pPr lvl="2"/>
            <a:r>
              <a:rPr lang="en-US" dirty="0"/>
              <a:t>MAIAC</a:t>
            </a:r>
          </a:p>
          <a:p>
            <a:pPr lvl="3"/>
            <a:r>
              <a:rPr lang="en-US" dirty="0" err="1"/>
              <a:t>Lyapustin</a:t>
            </a:r>
            <a:r>
              <a:rPr lang="en-US" dirty="0"/>
              <a:t> et al., JGR 2011</a:t>
            </a:r>
          </a:p>
          <a:p>
            <a:pPr lvl="1"/>
            <a:r>
              <a:rPr lang="en-US" dirty="0"/>
              <a:t>VIIRS</a:t>
            </a:r>
          </a:p>
          <a:p>
            <a:pPr lvl="2"/>
            <a:r>
              <a:rPr lang="en-US" dirty="0"/>
              <a:t>IDPS </a:t>
            </a:r>
          </a:p>
          <a:p>
            <a:pPr lvl="3"/>
            <a:r>
              <a:rPr lang="en-US" dirty="0"/>
              <a:t>(Jackson et al., JGR 2013)</a:t>
            </a:r>
          </a:p>
          <a:p>
            <a:pPr lvl="3"/>
            <a:r>
              <a:rPr lang="en-US" dirty="0"/>
              <a:t>(Liu et al., JGR 2014)</a:t>
            </a:r>
          </a:p>
          <a:p>
            <a:pPr lvl="2"/>
            <a:r>
              <a:rPr lang="en-US" dirty="0" smtClean="0"/>
              <a:t>MODIS-like</a:t>
            </a:r>
            <a:endParaRPr lang="en-US" dirty="0"/>
          </a:p>
          <a:p>
            <a:pPr lvl="3"/>
            <a:r>
              <a:rPr lang="en-US" dirty="0"/>
              <a:t>Levy et al., AMT 2015</a:t>
            </a:r>
          </a:p>
          <a:p>
            <a:pPr lvl="2"/>
            <a:r>
              <a:rPr lang="en-US" dirty="0" smtClean="0"/>
              <a:t>NOAA NDA-Enterprise</a:t>
            </a:r>
          </a:p>
          <a:p>
            <a:pPr lvl="3"/>
            <a:r>
              <a:rPr lang="en-US" dirty="0" smtClean="0"/>
              <a:t>Liu et al. JGR 2016</a:t>
            </a:r>
          </a:p>
          <a:p>
            <a:pPr lvl="3"/>
            <a:r>
              <a:rPr lang="en-US" dirty="0" smtClean="0"/>
              <a:t>More on this later!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And many more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r>
              <a:rPr lang="en-US" sz="2800" dirty="0"/>
              <a:t>Geostationary</a:t>
            </a:r>
          </a:p>
          <a:p>
            <a:pPr lvl="1"/>
            <a:r>
              <a:rPr lang="en-US" dirty="0"/>
              <a:t>GOES</a:t>
            </a:r>
          </a:p>
          <a:p>
            <a:pPr lvl="2"/>
            <a:r>
              <a:rPr lang="en-US" dirty="0"/>
              <a:t>GASP</a:t>
            </a:r>
          </a:p>
          <a:p>
            <a:pPr lvl="3"/>
            <a:r>
              <a:rPr lang="en-US" dirty="0" err="1"/>
              <a:t>Prados</a:t>
            </a:r>
            <a:r>
              <a:rPr lang="en-US" dirty="0"/>
              <a:t> et al., JGR 2007</a:t>
            </a:r>
          </a:p>
          <a:p>
            <a:pPr lvl="1"/>
            <a:r>
              <a:rPr lang="en-US" dirty="0"/>
              <a:t>Korea COMS</a:t>
            </a:r>
          </a:p>
          <a:p>
            <a:pPr lvl="2"/>
            <a:r>
              <a:rPr lang="en-US" dirty="0"/>
              <a:t>Meteorological Imager</a:t>
            </a:r>
          </a:p>
          <a:p>
            <a:pPr lvl="3"/>
            <a:r>
              <a:rPr lang="en-US" dirty="0" err="1"/>
              <a:t>Mijin</a:t>
            </a:r>
            <a:r>
              <a:rPr lang="en-US" dirty="0"/>
              <a:t> et al., RSE 2013</a:t>
            </a:r>
          </a:p>
          <a:p>
            <a:pPr lvl="2"/>
            <a:r>
              <a:rPr lang="en-US" dirty="0"/>
              <a:t>Global Ocean Color Imager</a:t>
            </a:r>
          </a:p>
          <a:p>
            <a:pPr lvl="3"/>
            <a:r>
              <a:rPr lang="en-US" dirty="0"/>
              <a:t>Lee et al., RSE 2010</a:t>
            </a:r>
          </a:p>
          <a:p>
            <a:pPr lvl="3"/>
            <a:r>
              <a:rPr lang="en-US" dirty="0" err="1"/>
              <a:t>Myungje</a:t>
            </a:r>
            <a:r>
              <a:rPr lang="en-US" dirty="0"/>
              <a:t> Choi et al., AMTD</a:t>
            </a:r>
          </a:p>
          <a:p>
            <a:pPr lvl="1"/>
            <a:r>
              <a:rPr lang="en-US" dirty="0"/>
              <a:t>Himawari-8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many more!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Nighttime AOD retrieval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VIIRS DNB: </a:t>
            </a:r>
            <a:r>
              <a:rPr lang="en-US" i="1" dirty="0" err="1">
                <a:solidFill>
                  <a:srgbClr val="FF0000"/>
                </a:solidFill>
              </a:rPr>
              <a:t>McHardy</a:t>
            </a:r>
            <a:r>
              <a:rPr lang="en-US" i="1" dirty="0">
                <a:solidFill>
                  <a:srgbClr val="FF0000"/>
                </a:solidFill>
              </a:rPr>
              <a:t> et al. AMT 2015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4944" y="2094252"/>
            <a:ext cx="7696200" cy="30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 cannot hope to transition all of these products to our operational data assimilation system!</a:t>
            </a:r>
          </a:p>
          <a:p>
            <a:pPr algn="ctr"/>
            <a:r>
              <a:rPr lang="en-US" sz="3200" b="1" i="1" dirty="0" smtClean="0"/>
              <a:t>Is there some way we can predict the forecast impact of each new product?</a:t>
            </a:r>
          </a:p>
        </p:txBody>
      </p:sp>
    </p:spTree>
    <p:extLst>
      <p:ext uri="{BB962C8B-B14F-4D97-AF65-F5344CB8AC3E}">
        <p14:creationId xmlns:p14="http://schemas.microsoft.com/office/powerpoint/2010/main" val="3692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Forecast Data Impact Study: </a:t>
            </a:r>
            <a:br>
              <a:rPr lang="en-US" dirty="0"/>
            </a:br>
            <a:r>
              <a:rPr lang="en-US" dirty="0"/>
              <a:t>Zhang et al., JGR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36469" r="6506" b="34278"/>
          <a:stretch/>
        </p:blipFill>
        <p:spPr bwMode="auto">
          <a:xfrm>
            <a:off x="1066800" y="1600200"/>
            <a:ext cx="7086600" cy="38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213648">
            <a:off x="2124628" y="1605744"/>
            <a:ext cx="1952901" cy="1004719"/>
          </a:xfrm>
          <a:prstGeom prst="rightArrow">
            <a:avLst>
              <a:gd name="adj1" fmla="val 73645"/>
              <a:gd name="adj2" fmla="val 35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Ocean-only, Terra only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1213648">
            <a:off x="2466176" y="2837484"/>
            <a:ext cx="1952901" cy="1049335"/>
          </a:xfrm>
          <a:prstGeom prst="rightArrow">
            <a:avLst>
              <a:gd name="adj1" fmla="val 73645"/>
              <a:gd name="adj2" fmla="val 3522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Land+OceanTerra+Aqua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6755" y="2928946"/>
            <a:ext cx="26664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RMSE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NAAPS vs AERONET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2861" y="5117068"/>
            <a:ext cx="3212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Forecast Length (hours)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4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Data, Better Forecast: </a:t>
            </a:r>
            <a:br>
              <a:rPr lang="en-US" dirty="0"/>
            </a:br>
            <a:r>
              <a:rPr lang="en-US" dirty="0"/>
              <a:t>Some Follow-up Questions</a:t>
            </a:r>
          </a:p>
        </p:txBody>
      </p:sp>
      <p:pic>
        <p:nvPicPr>
          <p:cNvPr id="6" name="Content Placeholder 1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23249" r="10895" b="20268"/>
          <a:stretch/>
        </p:blipFill>
        <p:spPr>
          <a:xfrm>
            <a:off x="0" y="1381664"/>
            <a:ext cx="6248400" cy="3418936"/>
          </a:xfrm>
          <a:prstGeom prst="rect">
            <a:avLst/>
          </a:prstGeom>
        </p:spPr>
      </p:pic>
      <p:sp>
        <p:nvSpPr>
          <p:cNvPr id="7" name="Content Placeholder 13"/>
          <p:cNvSpPr>
            <a:spLocks noGrp="1"/>
          </p:cNvSpPr>
          <p:nvPr>
            <p:ph sz="half" idx="4294967295"/>
          </p:nvPr>
        </p:nvSpPr>
        <p:spPr>
          <a:xfrm>
            <a:off x="5943599" y="1447800"/>
            <a:ext cx="3908323" cy="4678363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Why does forecast improvement not scale with data volume?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Why does the forecast skill not degrade smoothly?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029200"/>
            <a:ext cx="8001000" cy="83099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Can we predict the impact of added observations?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1785808" flipV="1">
            <a:off x="4121747" y="2563629"/>
            <a:ext cx="2284393" cy="917740"/>
          </a:xfrm>
          <a:prstGeom prst="rightArrow">
            <a:avLst>
              <a:gd name="adj1" fmla="val 73645"/>
              <a:gd name="adj2" fmla="val 3522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 smtClean="0"/>
              <a:t>More Coverage!</a:t>
            </a:r>
          </a:p>
          <a:p>
            <a:pPr algn="ctr"/>
            <a:r>
              <a:rPr lang="en-US" b="1" dirty="0" smtClean="0"/>
              <a:t>(+DB+MISR)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86000" y="3429000"/>
            <a:ext cx="533400" cy="838200"/>
          </a:xfrm>
          <a:prstGeom prst="straightConnector1">
            <a:avLst/>
          </a:prstGeom>
          <a:ln w="57150">
            <a:solidFill>
              <a:srgbClr val="FD15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3429000"/>
            <a:ext cx="0" cy="838200"/>
          </a:xfrm>
          <a:prstGeom prst="straightConnector1">
            <a:avLst/>
          </a:prstGeom>
          <a:ln w="57150">
            <a:solidFill>
              <a:srgbClr val="FD15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Time-Since-Last-Observation gives linear impact of additional data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1" y="2042628"/>
            <a:ext cx="9143997" cy="456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8980" y="4328628"/>
            <a:ext cx="5791200" cy="120032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Using </a:t>
            </a:r>
            <a:r>
              <a:rPr lang="en-US" i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Terra+Aqua</a:t>
            </a:r>
            <a:r>
              <a:rPr lang="en-US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buys nearly 12 hours improvement in T-S-L-O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Terra+Aqua</a:t>
            </a:r>
            <a:r>
              <a:rPr lang="en-US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forecast errors fall very close to estimate based on Aqua only</a:t>
            </a:r>
            <a:endParaRPr lang="en-US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5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VIIRS Enterprise AOD can add very high observation volume</a:t>
            </a:r>
            <a:endParaRPr lang="en-US" dirty="0"/>
          </a:p>
        </p:txBody>
      </p:sp>
      <p:pic>
        <p:nvPicPr>
          <p:cNvPr id="2050" name="Picture 2" descr="C:\Users\hyer\Documents\M\science\slides\cases\npp_viirs\nda_obsnew_201607\FullQA-Textural\map_pdays_FullQA-Textur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9"/>
          <a:stretch/>
        </p:blipFill>
        <p:spPr bwMode="auto">
          <a:xfrm>
            <a:off x="-1" y="4145280"/>
            <a:ext cx="10106651" cy="8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yer\Documents\M\science\slides\cases\npp_viirs\nda_obsnew_201607\FullQA-Textural\map_pdays_MOD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b="13259"/>
          <a:stretch/>
        </p:blipFill>
        <p:spPr bwMode="auto">
          <a:xfrm>
            <a:off x="0" y="1324282"/>
            <a:ext cx="51318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yer\Documents\M\science\slides\cases\npp_viirs\nda_obsnew_201607\FullQA-Textural\map_pdays_FullQA-Textur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b="14339"/>
          <a:stretch/>
        </p:blipFill>
        <p:spPr bwMode="auto">
          <a:xfrm>
            <a:off x="4977881" y="1324282"/>
            <a:ext cx="5131837" cy="24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0849" y="4748368"/>
            <a:ext cx="79367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Fraction of Days with Assimilation Data (May-June-July 2015)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427" y="3248992"/>
            <a:ext cx="323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NRL/UND MODIS Level 3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175" y="3239164"/>
            <a:ext cx="25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VIIRS NDA ‘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FullQA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’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23" y="5269468"/>
            <a:ext cx="96206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Comparison for May-June-July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MODIS Collection 5 processed to NRL/UND L3 Data Assimilation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VIIRS Enterprise AOD processed using in-granule QA + Textural Filtering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1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Enterprise AOD vs </a:t>
            </a:r>
            <a:br>
              <a:rPr lang="en-US" dirty="0" smtClean="0"/>
            </a:br>
            <a:r>
              <a:rPr lang="en-US" dirty="0" smtClean="0"/>
              <a:t>IDPS VIIRS Aerosol EDR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30499"/>
            <a:ext cx="10058400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Arial" panose="020B0604020202020204" pitchFamily="34" charset="0"/>
              <a:buChar char="•"/>
            </a:pPr>
            <a:r>
              <a:rPr lang="en-US" smtClean="0"/>
              <a:t>3-month comparison to MODIS NRL/UND L3 Data Assimilation product: 201505-201507</a:t>
            </a:r>
          </a:p>
          <a:p>
            <a:pPr marL="318383" indent="-318383">
              <a:buFont typeface="Arial" panose="020B0604020202020204" pitchFamily="34" charset="0"/>
              <a:buChar char="•"/>
            </a:pPr>
            <a:r>
              <a:rPr lang="en-US" smtClean="0"/>
              <a:t>VIIRS data aggregated and filtered ‘FullQA’ + buddy checks and neighborhood tests</a:t>
            </a:r>
          </a:p>
          <a:p>
            <a:pPr marL="318383" indent="-318383">
              <a:buFont typeface="Arial" panose="020B0604020202020204" pitchFamily="34" charset="0"/>
              <a:buChar char="•"/>
            </a:pPr>
            <a:r>
              <a:rPr lang="en-US" smtClean="0"/>
              <a:t>Left: map of AOD differences (paired) (smoothed for plotting)</a:t>
            </a:r>
          </a:p>
          <a:p>
            <a:pPr marL="318383" indent="-318383">
              <a:buFont typeface="Arial" panose="020B0604020202020204" pitchFamily="34" charset="0"/>
              <a:buChar char="•"/>
            </a:pPr>
            <a:r>
              <a:rPr lang="en-US" smtClean="0"/>
              <a:t>Right: scatter-density plot of AOD differences vs MODIS</a:t>
            </a:r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11424"/>
          <a:stretch/>
        </p:blipFill>
        <p:spPr bwMode="auto">
          <a:xfrm>
            <a:off x="5774508" y="1234908"/>
            <a:ext cx="4114800" cy="341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/>
          <a:stretch/>
        </p:blipFill>
        <p:spPr bwMode="auto">
          <a:xfrm>
            <a:off x="132224" y="1306917"/>
            <a:ext cx="5715000" cy="3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5545" y="3503160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Arial Black" panose="020B0A04020102020204" pitchFamily="34" charset="0"/>
              </a:rPr>
              <a:t>IDPS</a:t>
            </a:r>
            <a:endParaRPr lang="en-US" sz="480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932" y="4433819"/>
            <a:ext cx="3733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 Black" panose="020B0A04020102020204" pitchFamily="34" charset="0"/>
              </a:rPr>
              <a:t>Mean AOD difference (VIIRS-MODIS)</a:t>
            </a:r>
            <a:endParaRPr lang="en-US" sz="1400">
              <a:latin typeface="Arial Black" panose="020B0A040201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85732" y="2150796"/>
            <a:ext cx="914400" cy="7928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67422" y="2760396"/>
            <a:ext cx="914400" cy="7928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66932" y="2093832"/>
            <a:ext cx="1752600" cy="17333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0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Enterprise AOD vs </a:t>
            </a:r>
            <a:br>
              <a:rPr lang="en-US" dirty="0" smtClean="0"/>
            </a:br>
            <a:r>
              <a:rPr lang="en-US" dirty="0" smtClean="0"/>
              <a:t>IDPS VIIRS Aerosol EDR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5805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VIIRS </a:t>
            </a:r>
            <a:r>
              <a:rPr lang="en-US"/>
              <a:t>data aggregated and filtered ‘FullQA’ + buddy checks and neighborhood </a:t>
            </a:r>
            <a:r>
              <a:rPr lang="en-US" smtClean="0"/>
              <a:t>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3-month comparison to MODIS NRL/UND L3 Data Assimilation product: 201505-201507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Left: map of AOD differences (paired) (smoothed for plotting)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Right: scatter-density plot of AOD differences vs MODIS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mtClean="0"/>
              <a:t>Reduced bias over open ocean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mtClean="0"/>
              <a:t>Reduced bias over land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mtClean="0"/>
              <a:t>Inclusions of high AOD values (excluded from IDPS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/>
              <a:t>Data assimilation testing of new Enterprise product is underway at NRL</a:t>
            </a:r>
            <a:endParaRPr lang="en-US" b="1"/>
          </a:p>
        </p:txBody>
      </p:sp>
      <p:pic>
        <p:nvPicPr>
          <p:cNvPr id="30" name="Picture 2" descr="M:\MyDocuments\science\slides\cases\npp_viirs\nda_obsnew_201607\FullQA-Textural\scatter_obsnew_aod_FullQA-Textural-MODI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 b="12343"/>
          <a:stretch/>
        </p:blipFill>
        <p:spPr bwMode="auto">
          <a:xfrm>
            <a:off x="5815776" y="1304932"/>
            <a:ext cx="4114800" cy="33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M:\MyDocuments\science\slides\cases\npp_viirs\nda_obsnew_201607\FullQA-Textural\map_smooth_obsnew_delaod_FullQA-Textural-MOD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/>
          <a:stretch/>
        </p:blipFill>
        <p:spPr bwMode="auto">
          <a:xfrm>
            <a:off x="163273" y="1249656"/>
            <a:ext cx="5715000" cy="34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9789" y="3517908"/>
            <a:ext cx="3695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Arial Black" panose="020B0A04020102020204" pitchFamily="34" charset="0"/>
              </a:rPr>
              <a:t>Enterprise</a:t>
            </a:r>
            <a:endParaRPr lang="en-US" sz="480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5176" y="4448567"/>
            <a:ext cx="3733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 Black" panose="020B0A04020102020204" pitchFamily="34" charset="0"/>
              </a:rPr>
              <a:t>Mean AOD difference (VIIRS-MODIS)</a:t>
            </a:r>
            <a:endParaRPr lang="en-US" sz="1400">
              <a:latin typeface="Arial Black" panose="020B0A040201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29976" y="2165544"/>
            <a:ext cx="914400" cy="7928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11666" y="2775144"/>
            <a:ext cx="914400" cy="7928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11176" y="2108580"/>
            <a:ext cx="1752600" cy="17333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yer\Documents\M\science\slides\cases\npp_viirs\nda_obsnew_201607\FullQA-Textural\scatter_obsnew_aod_FullQA-Textural-AERONET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" y="1268700"/>
            <a:ext cx="5465064" cy="54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yer\Documents\M\science\slides\cases\npp_viirs\nda_obsnew_201607\MODIS\scatter_obsnew_aod_MODIS-AERONET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0" y="1273616"/>
            <a:ext cx="5465064" cy="54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VIIRS Enterprise Product shows good agreement with AERONET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083" y="6065860"/>
            <a:ext cx="867263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Comparison for May-June-July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Gridded comparisons to global AERONET L2.0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See </a:t>
            </a:r>
            <a:r>
              <a:rPr lang="en-US" i="1" dirty="0" smtClean="0">
                <a:latin typeface="Arial Black" panose="020B0A04020102020204" pitchFamily="34" charset="0"/>
              </a:rPr>
              <a:t>Liu et al. JGR 2016</a:t>
            </a:r>
            <a:r>
              <a:rPr lang="en-US" dirty="0" smtClean="0">
                <a:latin typeface="Arial Black" panose="020B0A04020102020204" pitchFamily="34" charset="0"/>
              </a:rPr>
              <a:t> for L2 detailed comparisons to AERONET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703" y="2364112"/>
            <a:ext cx="323768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NRL/UND MODIS Level 3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8103" y="2354284"/>
            <a:ext cx="255114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VIIRS NDA ‘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FullQA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rPr>
              <a:t>’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Navy aerosol applications require high-quality datasets in near-real-time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Aerosol forecasts are data-limited: additional high-quality data needed to maximize forecast skill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VIIRS Enterprise AOD product is a high-quality AOD dataset</a:t>
            </a:r>
          </a:p>
          <a:p>
            <a:pPr marL="747713" lvl="2" indent="-285750">
              <a:lnSpc>
                <a:spcPct val="100000"/>
              </a:lnSpc>
            </a:pPr>
            <a:r>
              <a:rPr lang="en-US" sz="4000" dirty="0" smtClean="0"/>
              <a:t>Compares well with NRL/UND L3 MODIS currently assimilated</a:t>
            </a:r>
          </a:p>
          <a:p>
            <a:pPr marL="747713" lvl="2" indent="-285750">
              <a:lnSpc>
                <a:spcPct val="100000"/>
              </a:lnSpc>
            </a:pPr>
            <a:r>
              <a:rPr lang="en-US" sz="4000" dirty="0" smtClean="0"/>
              <a:t>Compares well with ‘gold standard’ AERONET AOD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NRL is currently testing forecast impact of NOAA Enterprise AOD product</a:t>
            </a:r>
          </a:p>
        </p:txBody>
      </p:sp>
    </p:spTree>
    <p:extLst>
      <p:ext uri="{BB962C8B-B14F-4D97-AF65-F5344CB8AC3E}">
        <p14:creationId xmlns:p14="http://schemas.microsoft.com/office/powerpoint/2010/main" val="423122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Hyer</a:t>
            </a:r>
            <a:r>
              <a:rPr lang="en-US" dirty="0" smtClean="0"/>
              <a:t>  |  </a:t>
            </a:r>
            <a:fld id="{EC78876D-F60F-416A-9AB8-0484C938732F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Talk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Navy Aerosol Forecasting: Motivation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Satellite Data in the Forecasting System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Specific product needs for data assimilation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Satellite data pre-processing for assimilation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Results with VIIRS IDPS Aerosol product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Results with VIIRS Enterprise Aerosol product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Next Steps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19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17996" y="1763184"/>
            <a:ext cx="912114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5100" b="1" dirty="0" smtClean="0"/>
              <a:t>NRL:</a:t>
            </a:r>
          </a:p>
          <a:p>
            <a:pPr lvl="2">
              <a:lnSpc>
                <a:spcPct val="150000"/>
              </a:lnSpc>
            </a:pPr>
            <a:r>
              <a:rPr lang="en-US" sz="4000" dirty="0" smtClean="0"/>
              <a:t>Jeff Reid</a:t>
            </a:r>
          </a:p>
          <a:p>
            <a:pPr lvl="2">
              <a:lnSpc>
                <a:spcPct val="150000"/>
              </a:lnSpc>
            </a:pPr>
            <a:r>
              <a:rPr lang="en-US" sz="4000" dirty="0" smtClean="0"/>
              <a:t>Doug </a:t>
            </a:r>
            <a:r>
              <a:rPr lang="en-US" sz="4000" dirty="0" err="1" smtClean="0"/>
              <a:t>Westphal</a:t>
            </a:r>
            <a:endParaRPr lang="en-US" sz="4000" dirty="0" smtClean="0"/>
          </a:p>
          <a:p>
            <a:pPr lvl="2">
              <a:lnSpc>
                <a:spcPct val="150000"/>
              </a:lnSpc>
            </a:pPr>
            <a:r>
              <a:rPr lang="en-US" sz="4000" dirty="0" smtClean="0"/>
              <a:t>Peng Lynch</a:t>
            </a:r>
          </a:p>
          <a:p>
            <a:pPr lvl="2">
              <a:lnSpc>
                <a:spcPct val="150000"/>
              </a:lnSpc>
            </a:pPr>
            <a:r>
              <a:rPr lang="en-US" sz="4000" dirty="0" err="1" smtClean="0"/>
              <a:t>Arunas</a:t>
            </a:r>
            <a:r>
              <a:rPr lang="en-US" sz="4000" dirty="0" smtClean="0"/>
              <a:t> </a:t>
            </a:r>
            <a:r>
              <a:rPr lang="en-US" sz="4000" dirty="0" err="1" smtClean="0"/>
              <a:t>Kuciauskas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5100" b="1" dirty="0" smtClean="0"/>
              <a:t>U. North Dakota:</a:t>
            </a:r>
          </a:p>
          <a:p>
            <a:pPr marL="1204913" lvl="2" indent="-742950">
              <a:lnSpc>
                <a:spcPct val="150000"/>
              </a:lnSpc>
            </a:pPr>
            <a:r>
              <a:rPr lang="en-US" sz="4000" dirty="0" err="1" smtClean="0"/>
              <a:t>Jianglong</a:t>
            </a:r>
            <a:r>
              <a:rPr lang="en-US" sz="4000" dirty="0" smtClean="0"/>
              <a:t> Zhang</a:t>
            </a:r>
          </a:p>
          <a:p>
            <a:pPr marL="1204913" lvl="2" indent="-742950">
              <a:lnSpc>
                <a:spcPct val="150000"/>
              </a:lnSpc>
            </a:pPr>
            <a:r>
              <a:rPr lang="en-US" sz="4000" dirty="0" err="1" smtClean="0"/>
              <a:t>Yingxi</a:t>
            </a:r>
            <a:r>
              <a:rPr lang="en-US" sz="4000" dirty="0" smtClean="0"/>
              <a:t> Shi </a:t>
            </a:r>
          </a:p>
          <a:p>
            <a:pPr marL="1436688" lvl="3" indent="-742950">
              <a:lnSpc>
                <a:spcPct val="150000"/>
              </a:lnSpc>
            </a:pPr>
            <a:r>
              <a:rPr lang="en-US" sz="4000" dirty="0" smtClean="0"/>
              <a:t>(now at NASA-GSFC)</a:t>
            </a:r>
          </a:p>
          <a:p>
            <a:pPr marL="1204913" lvl="2" indent="-742950">
              <a:lnSpc>
                <a:spcPct val="150000"/>
              </a:lnSpc>
            </a:pPr>
            <a:r>
              <a:rPr lang="en-US" sz="4000" dirty="0" smtClean="0"/>
              <a:t>Ted </a:t>
            </a:r>
            <a:r>
              <a:rPr lang="en-US" sz="4000" dirty="0" err="1" smtClean="0"/>
              <a:t>McHardy</a:t>
            </a:r>
            <a:endParaRPr lang="en-US" sz="4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85196" y="1767336"/>
            <a:ext cx="5157010" cy="501675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 smtClean="0"/>
              <a:t>Sponsors:</a:t>
            </a:r>
          </a:p>
          <a:p>
            <a:pPr lvl="1"/>
            <a:endParaRPr lang="en-US" sz="4000" b="1" dirty="0" smtClean="0"/>
          </a:p>
          <a:p>
            <a:pPr lvl="1"/>
            <a:endParaRPr lang="en-US" sz="4000" b="1" dirty="0" smtClean="0"/>
          </a:p>
          <a:p>
            <a:pPr lvl="1"/>
            <a:endParaRPr lang="en-US" sz="4000" b="1" dirty="0" smtClean="0"/>
          </a:p>
          <a:p>
            <a:pPr lvl="1"/>
            <a:endParaRPr lang="en-US" sz="4000" b="1" dirty="0" smtClean="0"/>
          </a:p>
          <a:p>
            <a:pPr lvl="1"/>
            <a:endParaRPr lang="en-US" sz="4000" b="1" dirty="0" smtClean="0"/>
          </a:p>
          <a:p>
            <a:pPr lvl="1"/>
            <a:endParaRPr lang="en-US" sz="4000" dirty="0" smtClean="0"/>
          </a:p>
          <a:p>
            <a:pPr lvl="1"/>
            <a:endParaRPr lang="en-US" sz="4000" dirty="0"/>
          </a:p>
        </p:txBody>
      </p:sp>
      <p:pic>
        <p:nvPicPr>
          <p:cNvPr id="7" name="Picture 5" descr="Black Multi for Ligh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47" y="4275715"/>
            <a:ext cx="2919062" cy="26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NRs&amp;tBlue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67" y="2681736"/>
            <a:ext cx="2580533" cy="13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JPSS Logo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430" y="2475264"/>
            <a:ext cx="2368759" cy="22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We know the location and time of all our assimilated observations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16" y="1553483"/>
            <a:ext cx="7086600" cy="44278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29016" y="5751687"/>
            <a:ext cx="8001000" cy="83099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MODIS orbit (sunlit node only) dictates patterns of 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94640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We know the location and time of all our verification data</a:t>
            </a:r>
            <a:endParaRPr lang="en-US" dirty="0"/>
          </a:p>
        </p:txBody>
      </p:sp>
      <p:pic>
        <p:nvPicPr>
          <p:cNvPr id="6" name="Picture 5" descr="maps_aeronet_distribution_by_valid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8" y="1853364"/>
            <a:ext cx="80772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0528" y="5891964"/>
            <a:ext cx="80010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These spatial differences will affect the distribution of AODs used for verification (land vs. ocean, polluted vs clean)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Prognostic Error Model: MODIS vs Enterprise VIIRS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/>
        </p:blipFill>
        <p:spPr>
          <a:xfrm>
            <a:off x="198345" y="1414928"/>
            <a:ext cx="9722292" cy="4749897"/>
          </a:xfrm>
        </p:spPr>
      </p:pic>
      <p:sp>
        <p:nvSpPr>
          <p:cNvPr id="7" name="TextBox 6"/>
          <p:cNvSpPr txBox="1"/>
          <p:nvPr/>
        </p:nvSpPr>
        <p:spPr>
          <a:xfrm>
            <a:off x="2443021" y="6119932"/>
            <a:ext cx="6403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" pitchFamily="34" charset="0"/>
              </a:rPr>
              <a:t>Satellite Retrieved AOD (Prognostic)</a:t>
            </a:r>
            <a:endParaRPr lang="en-US" sz="28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4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VIIRS Enterprise “OCEAN” vs MODIS L3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1" y="1259282"/>
            <a:ext cx="6100169" cy="61001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315"/>
            <a:ext cx="4363006" cy="2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VIIRS Enterprise “LAND-SW” vs MODIS L3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1" y="1259282"/>
            <a:ext cx="6100169" cy="61001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315"/>
            <a:ext cx="4363006" cy="21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4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VIIRS Enterprise “LAND-SWIR” vs MODIS L3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1" y="1259282"/>
            <a:ext cx="6100169" cy="61001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315"/>
            <a:ext cx="4363006" cy="2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6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VIIRS Enterprise “LAND-BRIGHT” </a:t>
            </a:r>
            <a:br>
              <a:rPr lang="en-US" dirty="0" smtClean="0"/>
            </a:br>
            <a:r>
              <a:rPr lang="en-US" dirty="0" smtClean="0"/>
              <a:t>vs MODIS L3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31" y="1259282"/>
            <a:ext cx="6100169" cy="61001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91315"/>
            <a:ext cx="4363004" cy="2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Enterprise vs MODIS: Smoke Box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87" y="1763713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400848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Navy Aerosol Prediction - Motivation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5121275"/>
            <a:ext cx="7543800" cy="1913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Can you tell us when this is coming?</a:t>
            </a:r>
          </a:p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How long until we can see again?</a:t>
            </a:r>
          </a:p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Visibility Impacts: Optical Atmosphere</a:t>
            </a:r>
          </a:p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Physical Impacts: e.g. dust/ash in jet engines</a:t>
            </a:r>
          </a:p>
          <a:p>
            <a:pPr>
              <a:buFont typeface="Wingdings" charset="2"/>
              <a:buChar char="n"/>
              <a:defRPr/>
            </a:pPr>
            <a:r>
              <a:rPr lang="en-US" b="1" dirty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C00000"/>
                </a:solidFill>
              </a:rPr>
              <a:t>ealth impacts</a:t>
            </a:r>
          </a:p>
        </p:txBody>
      </p:sp>
      <p:pic>
        <p:nvPicPr>
          <p:cNvPr id="7" name="Picture 6" descr="channel_islands_airng_smoked_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97" y="1524000"/>
            <a:ext cx="473551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:\MyDocuments\science\slides\pretty_picture\phoenix_skyharbor_duststorm_20090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9" y="1504950"/>
            <a:ext cx="4222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28497" y="1511300"/>
            <a:ext cx="43005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26 October 2007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Channel Islands Air National Guard Base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4159" y="1511300"/>
            <a:ext cx="43005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18 July 2009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Phoenix Sky Harbor Intl. Airport</a:t>
            </a:r>
          </a:p>
        </p:txBody>
      </p:sp>
    </p:spTree>
    <p:extLst>
      <p:ext uri="{BB962C8B-B14F-4D97-AF65-F5344CB8AC3E}">
        <p14:creationId xmlns:p14="http://schemas.microsoft.com/office/powerpoint/2010/main" val="26686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Enterprise vs MODIS: Dust Box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87" y="1763713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402489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VIIRS Enterprise vs MODIS: </a:t>
            </a:r>
            <a:br>
              <a:rPr lang="en-US" dirty="0" smtClean="0"/>
            </a:br>
            <a:r>
              <a:rPr lang="en-US" dirty="0" smtClean="0"/>
              <a:t>Boreal Fire Smoke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87" y="1763713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292990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Satellite Data in Navy Aerosol Applications</a:t>
            </a:r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557915"/>
            <a:ext cx="8770620" cy="5225078"/>
            <a:chOff x="152400" y="1295916"/>
            <a:chExt cx="8770620" cy="514298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8600" y="1295916"/>
              <a:ext cx="77724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b="1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Component                               Assimilated Data</a:t>
              </a:r>
              <a:endParaRPr lang="en-US" b="1" kern="0" dirty="0" smtClean="0">
                <a:solidFill>
                  <a:srgbClr val="808080"/>
                </a:solidFill>
                <a:ea typeface="ＭＳ Ｐゴシック" pitchFamily="-44" charset="-128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2400" y="1828800"/>
              <a:ext cx="2979420" cy="431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FLAMBE</a:t>
              </a:r>
              <a:r>
                <a:rPr lang="en-US" sz="1600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 – Hourly, global, biomass emission fluxes in real-time and archived since 2000</a:t>
              </a:r>
            </a:p>
            <a:p>
              <a:pPr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</a:pPr>
              <a:endParaRPr lang="en-US" sz="1600" b="1" kern="0" dirty="0" smtClean="0">
                <a:solidFill>
                  <a:srgbClr val="000000"/>
                </a:solidFill>
                <a:ea typeface="ＭＳ Ｐゴシック" pitchFamily="-44" charset="-128"/>
              </a:endParaRPr>
            </a:p>
            <a:p>
              <a:pPr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DSD</a:t>
              </a:r>
              <a:r>
                <a:rPr lang="en-US" sz="1600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 – Global dust source database</a:t>
              </a:r>
              <a:endParaRPr lang="en-US" sz="1600" b="1" kern="0" dirty="0" smtClean="0">
                <a:solidFill>
                  <a:srgbClr val="000000"/>
                </a:solidFill>
                <a:ea typeface="ＭＳ Ｐゴシック" pitchFamily="-44" charset="-128"/>
              </a:endParaRPr>
            </a:p>
            <a:p>
              <a:pPr eaLnBrk="0" fontAlgn="auto" hangingPunct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</a:pPr>
              <a:r>
                <a:rPr lang="en-US" sz="1600" b="1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NAVDAS-AOD</a:t>
              </a:r>
              <a:r>
                <a:rPr lang="en-US" sz="1600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 – data assimilation, produces 6-hourly, global 3-d distributions of aerosol species (sulfate, smoke, dust, salt), in real-time and back to 2000</a:t>
              </a:r>
            </a:p>
            <a:p>
              <a:pPr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</a:pPr>
              <a:endParaRPr lang="en-US" sz="1600" kern="0" dirty="0" smtClean="0">
                <a:solidFill>
                  <a:srgbClr val="000000"/>
                </a:solidFill>
                <a:ea typeface="ＭＳ Ｐゴシック" pitchFamily="-44" charset="-128"/>
              </a:endParaRPr>
            </a:p>
            <a:p>
              <a:pPr eaLnBrk="0" fontAlgn="auto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kern="0" dirty="0" smtClean="0">
                <a:solidFill>
                  <a:srgbClr val="000000"/>
                </a:solidFill>
                <a:ea typeface="ＭＳ Ｐゴシック" pitchFamily="-44" charset="-128"/>
              </a:endParaRPr>
            </a:p>
            <a:p>
              <a:pPr eaLnBrk="0" fontAlgn="auto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kern="0" dirty="0" smtClean="0">
                  <a:solidFill>
                    <a:srgbClr val="000000"/>
                  </a:solidFill>
                  <a:ea typeface="ＭＳ Ｐゴシック" pitchFamily="-44" charset="-128"/>
                </a:rPr>
                <a:t>NAAPS Validation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055620" y="1800113"/>
              <a:ext cx="5867400" cy="463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spcBef>
                  <a:spcPct val="50000"/>
                </a:spcBef>
                <a:defRPr sz="1600" b="1">
                  <a:solidFill>
                    <a:srgbClr val="000000"/>
                  </a:solidFill>
                  <a:latin typeface="Arial" pitchFamily="34" charset="0"/>
                  <a:ea typeface="ＭＳ Ｐゴシック" pitchFamily="-44" charset="-128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kern="0" dirty="0"/>
                <a:t>MODIS and GOES data used to produce gridded smoke emissions (FLAMBE, WF-ABBA</a:t>
              </a:r>
              <a:r>
                <a:rPr lang="en-US" kern="0" dirty="0" smtClean="0"/>
                <a:t>)</a:t>
              </a:r>
            </a:p>
            <a:p>
              <a:pPr fontAlgn="auto">
                <a:spcAft>
                  <a:spcPts val="0"/>
                </a:spcAft>
              </a:pPr>
              <a:r>
                <a:rPr lang="en-US" kern="0" dirty="0" smtClean="0"/>
                <a:t>R&amp;D: Himawari-8 (GOES-R to come) </a:t>
              </a:r>
            </a:p>
            <a:p>
              <a:pPr fontAlgn="auto">
                <a:spcAft>
                  <a:spcPts val="0"/>
                </a:spcAft>
              </a:pPr>
              <a:endParaRPr lang="en-US" kern="0" dirty="0" smtClean="0"/>
            </a:p>
            <a:p>
              <a:pPr fontAlgn="auto">
                <a:spcAft>
                  <a:spcPts val="0"/>
                </a:spcAft>
              </a:pPr>
              <a:r>
                <a:rPr lang="en-US" kern="0" dirty="0" smtClean="0"/>
                <a:t>MODIS </a:t>
              </a:r>
              <a:r>
                <a:rPr lang="en-US" kern="0" dirty="0"/>
                <a:t>Dust Enhancement </a:t>
              </a:r>
              <a:r>
                <a:rPr lang="en-US" kern="0" dirty="0" smtClean="0"/>
                <a:t>Product, NRL DEBRA product from </a:t>
              </a:r>
              <a:r>
                <a:rPr lang="en-US" kern="0" dirty="0" err="1" smtClean="0"/>
                <a:t>Meteosat</a:t>
              </a:r>
              <a:r>
                <a:rPr lang="en-US" kern="0" dirty="0" smtClean="0"/>
                <a:t>, </a:t>
              </a:r>
              <a:r>
                <a:rPr lang="en-US" kern="0" dirty="0"/>
                <a:t>and TOMS AI used to identify dust sources</a:t>
              </a:r>
            </a:p>
            <a:p>
              <a:pPr fontAlgn="auto">
                <a:spcAft>
                  <a:spcPts val="0"/>
                </a:spcAft>
              </a:pPr>
              <a:r>
                <a:rPr lang="en-US" kern="0" dirty="0"/>
                <a:t>N</a:t>
              </a:r>
              <a:r>
                <a:rPr lang="en-US" kern="0" dirty="0" smtClean="0"/>
                <a:t>RL </a:t>
              </a:r>
              <a:r>
                <a:rPr lang="en-US" kern="0" dirty="0"/>
                <a:t>Level 3 version of MODIS </a:t>
              </a:r>
              <a:r>
                <a:rPr lang="en-US" kern="0" dirty="0" smtClean="0"/>
                <a:t>AOD</a:t>
              </a:r>
            </a:p>
            <a:p>
              <a:pPr fontAlgn="auto">
                <a:spcAft>
                  <a:spcPts val="0"/>
                </a:spcAft>
              </a:pPr>
              <a:r>
                <a:rPr lang="en-US" kern="0" dirty="0"/>
                <a:t>	</a:t>
              </a:r>
              <a:r>
                <a:rPr lang="en-US" kern="0" dirty="0" smtClean="0"/>
                <a:t>--+VIIRS AOD +AVHRR AOD</a:t>
              </a:r>
              <a:endParaRPr lang="en-US" kern="0" dirty="0"/>
            </a:p>
            <a:p>
              <a:pPr fontAlgn="auto">
                <a:spcAft>
                  <a:spcPts val="0"/>
                </a:spcAft>
              </a:pPr>
              <a:r>
                <a:rPr lang="en-US" kern="0" dirty="0"/>
                <a:t>AERONET and CALIPSO climatology used for speciation</a:t>
              </a:r>
            </a:p>
            <a:p>
              <a:pPr fontAlgn="auto">
                <a:spcAft>
                  <a:spcPts val="0"/>
                </a:spcAft>
              </a:pPr>
              <a:r>
                <a:rPr lang="en-US" kern="0" dirty="0"/>
                <a:t>R&amp;D: CALIPSO used for 3-d </a:t>
              </a:r>
              <a:r>
                <a:rPr lang="en-US" kern="0" dirty="0" err="1"/>
                <a:t>var</a:t>
              </a:r>
              <a:r>
                <a:rPr lang="en-US" kern="0" dirty="0"/>
                <a:t> data assimilation and validation </a:t>
              </a:r>
              <a:r>
                <a:rPr lang="en-US" kern="0" dirty="0" smtClean="0"/>
                <a:t>, GEO AOD under testing</a:t>
              </a:r>
              <a:endParaRPr lang="en-US" kern="0" dirty="0"/>
            </a:p>
            <a:p>
              <a:pPr fontAlgn="auto">
                <a:spcAft>
                  <a:spcPts val="0"/>
                </a:spcAft>
              </a:pPr>
              <a:endParaRPr lang="en-US" kern="0" dirty="0" smtClean="0"/>
            </a:p>
            <a:p>
              <a:pPr fontAlgn="auto">
                <a:spcAft>
                  <a:spcPts val="0"/>
                </a:spcAft>
              </a:pPr>
              <a:r>
                <a:rPr lang="en-US" kern="0" dirty="0" smtClean="0"/>
                <a:t>AERONET </a:t>
              </a:r>
              <a:r>
                <a:rPr lang="en-US" kern="0" dirty="0"/>
                <a:t>– AOD, absorption, size</a:t>
              </a:r>
            </a:p>
            <a:p>
              <a:pPr fontAlgn="auto">
                <a:spcAft>
                  <a:spcPts val="0"/>
                </a:spcAft>
              </a:pPr>
              <a:r>
                <a:rPr lang="en-US" kern="0" dirty="0"/>
                <a:t>CALIPSO and MISR </a:t>
              </a:r>
              <a:r>
                <a:rPr lang="en-US" kern="0" dirty="0" smtClean="0"/>
                <a:t>– Vertical Profile</a:t>
              </a:r>
              <a:endParaRPr lang="en-US" kern="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88620" y="2857500"/>
              <a:ext cx="8001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12420" y="3587620"/>
              <a:ext cx="8077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152400" y="5387687"/>
              <a:ext cx="8077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312420" y="1600200"/>
              <a:ext cx="769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129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Navy Aerosol Analysis and Prediction System (NAAPS)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69401" y="2920828"/>
            <a:ext cx="7311441" cy="3649016"/>
            <a:chOff x="76200" y="634481"/>
            <a:chExt cx="9043639" cy="6212367"/>
          </a:xfrm>
        </p:grpSpPr>
        <p:pic>
          <p:nvPicPr>
            <p:cNvPr id="7" name="Picture 2" descr="M:\MyDocuments\science\slides\cases\nva_onethird\anim_naaps_onedegree_aod_polygon_nafrica_20130324-2013032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34481"/>
              <a:ext cx="4364182" cy="6212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M:\MyDocuments\science\slides\cases\nva_onethird\anim_naaps_onethird_aod_polygon_nafrica_20130324-2013032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657" y="634481"/>
              <a:ext cx="4364182" cy="6212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9113" y="1600200"/>
            <a:ext cx="875287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Operational since 2005 (first global operational forecast in the world)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Satellite AOD assimilation operational since 2009 (world’s first)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In 2013,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NAAPS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was upgraded from 1-degree to 1/3-degree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resolution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Also upgraded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from NOGAPS to NAVGEM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meteorology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Model details in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  <a:hlinkClick r:id="rId4"/>
              </a:rPr>
              <a:t>Lynch et al. GMD 2016</a:t>
            </a:r>
            <a:endParaRPr 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 Data Assimilation for NAAPS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563027" y="1371600"/>
            <a:ext cx="3406877" cy="50292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A50021"/>
                </a:solidFill>
              </a:rPr>
              <a:t>Navy Aerosol Analysis and Prediction System (NAAPS) operational since 2005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Navy </a:t>
            </a:r>
            <a:r>
              <a:rPr lang="en-US" b="1" dirty="0" err="1" smtClean="0"/>
              <a:t>Variational</a:t>
            </a:r>
            <a:r>
              <a:rPr lang="en-US" b="1" dirty="0" smtClean="0"/>
              <a:t> Data Assimilation System for AOD (NAVDAS-AOD) Operational at FNMOC from September 2009 (MODIS over ocean)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Global MODIS is assimilated operationally as of February 2012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A50021"/>
                </a:solidFill>
              </a:rPr>
              <a:t>J.L. Zhang et al., “A System for Operational Aerosol Optical Depth Data Assimilation over Global Oceans”, JGR 2008.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505200" y="1295400"/>
            <a:ext cx="2933700" cy="2438400"/>
            <a:chOff x="2208" y="720"/>
            <a:chExt cx="1848" cy="153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208" y="720"/>
              <a:ext cx="1824" cy="1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5" descr="MOD04_L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" t="9869"/>
            <a:stretch>
              <a:fillRect/>
            </a:stretch>
          </p:blipFill>
          <p:spPr bwMode="auto">
            <a:xfrm>
              <a:off x="2208" y="941"/>
              <a:ext cx="1848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08" y="720"/>
              <a:ext cx="182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336" y="1344"/>
              <a:ext cx="576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208" y="72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MODIS AOD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57200" y="1295400"/>
            <a:ext cx="2895600" cy="2438400"/>
            <a:chOff x="288" y="720"/>
            <a:chExt cx="1824" cy="153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88" y="720"/>
              <a:ext cx="1824" cy="1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" name="Object 11"/>
            <p:cNvGraphicFramePr>
              <a:graphicFrameLocks noChangeAspect="1"/>
            </p:cNvGraphicFramePr>
            <p:nvPr/>
          </p:nvGraphicFramePr>
          <p:xfrm>
            <a:off x="334" y="954"/>
            <a:ext cx="1730" cy="1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4" imgW="6152381" imgH="3809524" progId="Paint.Picture">
                    <p:embed/>
                  </p:oleObj>
                </mc:Choice>
                <mc:Fallback>
                  <p:oleObj name="Bitmap Image" r:id="rId4" imgW="6152381" imgH="38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" y="954"/>
                          <a:ext cx="1730" cy="1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416" y="1416"/>
              <a:ext cx="576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88" y="720"/>
              <a:ext cx="182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88" y="72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MODIS RGB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57200" y="3962400"/>
            <a:ext cx="2935288" cy="2438400"/>
            <a:chOff x="288" y="2400"/>
            <a:chExt cx="1849" cy="153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428" y="3084"/>
              <a:ext cx="612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88" y="2400"/>
              <a:ext cx="1824" cy="1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18" descr="2006053012_farop_od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0"/>
            <a:stretch>
              <a:fillRect/>
            </a:stretch>
          </p:blipFill>
          <p:spPr bwMode="auto">
            <a:xfrm>
              <a:off x="288" y="2573"/>
              <a:ext cx="1849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416" y="3017"/>
              <a:ext cx="576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88" y="240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NAAPS </a:t>
              </a:r>
              <a:r>
                <a:rPr lang="en-US" dirty="0" smtClean="0"/>
                <a:t>“Prior”</a:t>
              </a:r>
              <a:endParaRPr lang="en-US" dirty="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88" y="2400"/>
              <a:ext cx="182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314950" y="5048250"/>
            <a:ext cx="971550" cy="800100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505200" y="3962400"/>
            <a:ext cx="2895600" cy="243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4" descr="2006053012_farop_odg_ass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1352"/>
          <a:stretch>
            <a:fillRect/>
          </a:stretch>
        </p:blipFill>
        <p:spPr bwMode="auto">
          <a:xfrm>
            <a:off x="3505200" y="4237038"/>
            <a:ext cx="2895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4038600" y="5075238"/>
            <a:ext cx="2228850" cy="800100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505200" y="3962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NAAPS + NAVDAS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505200" y="3962400"/>
            <a:ext cx="28956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3200400" y="2057400"/>
            <a:ext cx="533400" cy="838200"/>
          </a:xfrm>
          <a:prstGeom prst="rightArrow">
            <a:avLst>
              <a:gd name="adj1" fmla="val 42806"/>
              <a:gd name="adj2" fmla="val 56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276600" y="4800600"/>
            <a:ext cx="533400" cy="838200"/>
          </a:xfrm>
          <a:prstGeom prst="rightArrow">
            <a:avLst>
              <a:gd name="adj1" fmla="val 42806"/>
              <a:gd name="adj2" fmla="val 56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 rot="5400000">
            <a:off x="4724400" y="3276600"/>
            <a:ext cx="533400" cy="838200"/>
          </a:xfrm>
          <a:prstGeom prst="rightArrow">
            <a:avLst>
              <a:gd name="adj1" fmla="val 42806"/>
              <a:gd name="adj2" fmla="val 56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of Satellite AOD for Assimilation</a:t>
            </a:r>
            <a:endParaRPr lang="en-US" dirty="0"/>
          </a:p>
        </p:txBody>
      </p:sp>
      <p:pic>
        <p:nvPicPr>
          <p:cNvPr id="6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10521" r="34242" b="38284"/>
          <a:stretch/>
        </p:blipFill>
        <p:spPr bwMode="auto">
          <a:xfrm>
            <a:off x="6449963" y="1600198"/>
            <a:ext cx="3505201" cy="45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10521" r="63282" b="30292"/>
          <a:stretch/>
        </p:blipFill>
        <p:spPr bwMode="auto">
          <a:xfrm>
            <a:off x="-27037" y="1600199"/>
            <a:ext cx="4025038" cy="52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079551" y="2964425"/>
            <a:ext cx="4542466" cy="1713889"/>
          </a:xfrm>
          <a:prstGeom prst="rightArrow">
            <a:avLst>
              <a:gd name="adj1" fmla="val 90637"/>
              <a:gd name="adj2" fmla="val 18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We start with Level 2 products generated by upstream data centers </a:t>
            </a:r>
          </a:p>
        </p:txBody>
      </p:sp>
    </p:spTree>
    <p:extLst>
      <p:ext uri="{BB962C8B-B14F-4D97-AF65-F5344CB8AC3E}">
        <p14:creationId xmlns:p14="http://schemas.microsoft.com/office/powerpoint/2010/main" val="3734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of Satellite AOD for Assimilation</a:t>
            </a:r>
          </a:p>
        </p:txBody>
      </p:sp>
      <p:pic>
        <p:nvPicPr>
          <p:cNvPr id="6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10521" r="34242" b="38284"/>
          <a:stretch/>
        </p:blipFill>
        <p:spPr bwMode="auto">
          <a:xfrm>
            <a:off x="76200" y="1600199"/>
            <a:ext cx="3387918" cy="44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3" t="10521" r="5643" b="38284"/>
          <a:stretch/>
        </p:blipFill>
        <p:spPr bwMode="auto">
          <a:xfrm>
            <a:off x="6629400" y="1600199"/>
            <a:ext cx="3325761" cy="44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510688" y="2622733"/>
            <a:ext cx="5766684" cy="2642442"/>
          </a:xfrm>
          <a:prstGeom prst="rightArrow">
            <a:avLst>
              <a:gd name="adj1" fmla="val 90637"/>
              <a:gd name="adj2" fmla="val 18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</a:rPr>
              <a:t>Post-process developed by NRL and UND, includes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Aggressive cloud filtering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Ocean wind speed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Land albedo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land surface and snow filters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Microphysical AOD bias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Aggregation for noise reduction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Estimation of prognostic uncertainty</a:t>
            </a:r>
          </a:p>
        </p:txBody>
      </p:sp>
    </p:spTree>
    <p:extLst>
      <p:ext uri="{BB962C8B-B14F-4D97-AF65-F5344CB8AC3E}">
        <p14:creationId xmlns:p14="http://schemas.microsoft.com/office/powerpoint/2010/main" val="14817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Hyer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NRL’s process for QA/QC of new satellite AOD products: 5 stages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</a:rPr>
              <a:t>Starting with a multi-month record of L2 data…</a:t>
            </a:r>
          </a:p>
          <a:p>
            <a:pPr marL="914400" lvl="1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L2/L2 comparison to AERONET at full resolution</a:t>
            </a:r>
          </a:p>
          <a:p>
            <a:pPr marL="914400" lvl="1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L2/L2 comparison to MODIS</a:t>
            </a:r>
          </a:p>
          <a:p>
            <a:pPr marL="0" lvl="2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Generation of candidate L3 AOD…</a:t>
            </a:r>
          </a:p>
          <a:p>
            <a:pPr marL="914400" lvl="1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L3/L3 comparison to currently assimilated datasets</a:t>
            </a:r>
          </a:p>
          <a:p>
            <a:pPr marL="0" lvl="2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Test runs of NAAPS+NAVDAS-AOD using new data…</a:t>
            </a:r>
          </a:p>
          <a:p>
            <a:pPr marL="914400" lvl="1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Model/Model comparison of analyzed aerosol </a:t>
            </a:r>
            <a:r>
              <a:rPr lang="en-US" sz="2000" dirty="0" smtClean="0"/>
              <a:t>fields</a:t>
            </a:r>
            <a:endParaRPr lang="en-US" sz="2000" dirty="0"/>
          </a:p>
          <a:p>
            <a:pPr marL="914400" lvl="1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Model/AERONET comparison and model verification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15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er_noaa_viirs_satellite_aerosol_20160913_draft3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hyer_noaa_viirs_satellite_aerosol_20160913_draft3</Template>
  <TotalTime>27</TotalTime>
  <Words>1566</Words>
  <Application>Microsoft Office PowerPoint</Application>
  <PresentationFormat>Custom</PresentationFormat>
  <Paragraphs>300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hyer_noaa_viirs_satellite_aerosol_20160913_draft3</vt:lpstr>
      <vt:lpstr>Bitmap Image</vt:lpstr>
      <vt:lpstr>Navy Aerosol and Visibility Forecasting: Use of Satellite Aerosol Data</vt:lpstr>
      <vt:lpstr>In This Talk</vt:lpstr>
      <vt:lpstr>Navy Aerosol Prediction - Motivation</vt:lpstr>
      <vt:lpstr>Satellite Data in Navy Aerosol Applications</vt:lpstr>
      <vt:lpstr>The Navy Aerosol Analysis and Prediction System (NAAPS)</vt:lpstr>
      <vt:lpstr>AOD Data Assimilation for NAAPS</vt:lpstr>
      <vt:lpstr>Preparation of Satellite AOD for Assimilation</vt:lpstr>
      <vt:lpstr>Preparation of Satellite AOD for Assimilation</vt:lpstr>
      <vt:lpstr>NRL’s process for QA/QC of new satellite AOD products: 5 stages</vt:lpstr>
      <vt:lpstr>Aerosol Data Products – Lots of Them!</vt:lpstr>
      <vt:lpstr>Aerosol Data Products – Lots of Them!</vt:lpstr>
      <vt:lpstr>Forecast Data Impact Study:  Zhang et al., JGR 2014</vt:lpstr>
      <vt:lpstr>More Data, Better Forecast:  Some Follow-up Questions</vt:lpstr>
      <vt:lpstr>Using Time-Since-Last-Observation gives linear impact of additional data</vt:lpstr>
      <vt:lpstr>VIIRS Enterprise AOD can add very high observation volume</vt:lpstr>
      <vt:lpstr>NOAA Enterprise AOD vs  IDPS VIIRS Aerosol EDR</vt:lpstr>
      <vt:lpstr>NOAA Enterprise AOD vs  IDPS VIIRS Aerosol EDR</vt:lpstr>
      <vt:lpstr>VIIRS Enterprise Product shows good agreement with AERONET</vt:lpstr>
      <vt:lpstr>Conclusions</vt:lpstr>
      <vt:lpstr>Thank You!</vt:lpstr>
      <vt:lpstr>Extra Slides</vt:lpstr>
      <vt:lpstr>We know the location and time of all our assimilated observations</vt:lpstr>
      <vt:lpstr>We know the location and time of all our verification data</vt:lpstr>
      <vt:lpstr>Prognostic Error Model: MODIS vs Enterprise VIIRS</vt:lpstr>
      <vt:lpstr>VIIRS Enterprise “OCEAN” vs MODIS L3</vt:lpstr>
      <vt:lpstr>VIIRS Enterprise “LAND-SW” vs MODIS L3</vt:lpstr>
      <vt:lpstr>VIIRS Enterprise “LAND-SWIR” vs MODIS L3</vt:lpstr>
      <vt:lpstr>VIIRS Enterprise “LAND-BRIGHT”  vs MODIS L3</vt:lpstr>
      <vt:lpstr>VIIRS Enterprise vs MODIS: Smoke Box</vt:lpstr>
      <vt:lpstr>VIIRS Enterprise vs MODIS: Dust Box</vt:lpstr>
      <vt:lpstr>VIIRS Enterprise vs MODIS:  Boreal Fire Smoke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Aerosol and Visibility Forecasting: Use of Satellite Aerosol Data</dc:title>
  <dc:creator>Hyer, Dr. Edward</dc:creator>
  <cp:lastModifiedBy>Hyer, Dr. Edward</cp:lastModifiedBy>
  <cp:revision>4</cp:revision>
  <cp:lastPrinted>2015-08-19T18:26:03Z</cp:lastPrinted>
  <dcterms:created xsi:type="dcterms:W3CDTF">2016-09-13T03:46:58Z</dcterms:created>
  <dcterms:modified xsi:type="dcterms:W3CDTF">2016-09-13T13:23:39Z</dcterms:modified>
</cp:coreProperties>
</file>