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7" r:id="rId1"/>
  </p:sldMasterIdLst>
  <p:notesMasterIdLst>
    <p:notesMasterId r:id="rId19"/>
  </p:notesMasterIdLst>
  <p:handoutMasterIdLst>
    <p:handoutMasterId r:id="rId20"/>
  </p:handoutMasterIdLst>
  <p:sldIdLst>
    <p:sldId id="804" r:id="rId2"/>
    <p:sldId id="807" r:id="rId3"/>
    <p:sldId id="838" r:id="rId4"/>
    <p:sldId id="826" r:id="rId5"/>
    <p:sldId id="827" r:id="rId6"/>
    <p:sldId id="825" r:id="rId7"/>
    <p:sldId id="828" r:id="rId8"/>
    <p:sldId id="829" r:id="rId9"/>
    <p:sldId id="816" r:id="rId10"/>
    <p:sldId id="831" r:id="rId11"/>
    <p:sldId id="834" r:id="rId12"/>
    <p:sldId id="835" r:id="rId13"/>
    <p:sldId id="817" r:id="rId14"/>
    <p:sldId id="836" r:id="rId15"/>
    <p:sldId id="832" r:id="rId16"/>
    <p:sldId id="820" r:id="rId17"/>
    <p:sldId id="837" r:id="rId18"/>
  </p:sldIdLst>
  <p:sldSz cx="9144000" cy="6858000" type="screen4x3"/>
  <p:notesSz cx="6881813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66FF"/>
    <a:srgbClr val="0033CC"/>
    <a:srgbClr val="FFFFCC"/>
    <a:srgbClr val="000099"/>
    <a:srgbClr val="FF9900"/>
    <a:srgbClr val="FFFFFF"/>
    <a:srgbClr val="CCFF99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249" autoAdjust="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318" y="514"/>
      </p:cViewPr>
      <p:guideLst>
        <p:guide orient="horz" pos="2926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huang\Documents\NESDIS\VIIRS%20team\EDR%20SM\IDPS%20SM%20validation%20statisti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Sheet1!$A$4</c:f>
              <c:strCache>
                <c:ptCount val="1"/>
                <c:pt idx="0">
                  <c:v>M MEAN ACCY Dust</c:v>
                </c:pt>
              </c:strCache>
            </c:strRef>
          </c:tx>
          <c:spPr>
            <a:solidFill>
              <a:srgbClr val="0000FF"/>
            </a:solidFill>
          </c:spPr>
          <c:dLbls>
            <c:dLbl>
              <c:idx val="0"/>
              <c:layout>
                <c:manualLayout>
                  <c:x val="-1.3888888888888999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1.6666666666666736E-2"/>
                  <c:y val="0"/>
                </c:manualLayout>
              </c:layout>
              <c:showVal val="1"/>
            </c:dLbl>
            <c:numFmt formatCode="#,##0.00" sourceLinked="0"/>
            <c:showVal val="1"/>
          </c:dLbls>
          <c:cat>
            <c:strRef>
              <c:f>Sheet1!$B$1:$E$1</c:f>
              <c:strCache>
                <c:ptCount val="4"/>
                <c:pt idx="0">
                  <c:v>        Global</c:v>
                </c:pt>
                <c:pt idx="1">
                  <c:v>     Ocean</c:v>
                </c:pt>
                <c:pt idx="2">
                  <c:v>     Coastal</c:v>
                </c:pt>
                <c:pt idx="3">
                  <c:v>     Land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0.58913099999999752</c:v>
                </c:pt>
                <c:pt idx="1">
                  <c:v>0.47902400000000139</c:v>
                </c:pt>
                <c:pt idx="2">
                  <c:v>0.60186899999999999</c:v>
                </c:pt>
                <c:pt idx="3">
                  <c:v>0.60126199999999996</c:v>
                </c:pt>
              </c:numCache>
            </c:numRef>
          </c:val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M MEAN ACCY Smoke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6666666666666736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9444444444444445E-2"/>
                  <c:y val="4.629629629629658E-3"/>
                </c:manualLayout>
              </c:layout>
              <c:showVal val="1"/>
            </c:dLbl>
            <c:dLbl>
              <c:idx val="3"/>
              <c:layout>
                <c:manualLayout>
                  <c:x val="2.2222222222222292E-2"/>
                  <c:y val="0"/>
                </c:manualLayout>
              </c:layout>
              <c:showVal val="1"/>
            </c:dLbl>
            <c:numFmt formatCode="#,##0.00" sourceLinked="0"/>
            <c:showVal val="1"/>
          </c:dLbls>
          <c:cat>
            <c:strRef>
              <c:f>Sheet1!$B$1:$E$1</c:f>
              <c:strCache>
                <c:ptCount val="4"/>
                <c:pt idx="0">
                  <c:v>        Global</c:v>
                </c:pt>
                <c:pt idx="1">
                  <c:v>     Ocean</c:v>
                </c:pt>
                <c:pt idx="2">
                  <c:v>     Coastal</c:v>
                </c:pt>
                <c:pt idx="3">
                  <c:v>     Land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0.57661399999999996</c:v>
                </c:pt>
                <c:pt idx="1">
                  <c:v>0.561056</c:v>
                </c:pt>
                <c:pt idx="2">
                  <c:v>0.56826199999999949</c:v>
                </c:pt>
                <c:pt idx="3">
                  <c:v>0.58174800000000115</c:v>
                </c:pt>
              </c:numCache>
            </c:numRef>
          </c:val>
        </c:ser>
        <c:axId val="65730048"/>
        <c:axId val="65731584"/>
      </c:barChart>
      <c:catAx>
        <c:axId val="65730048"/>
        <c:scaling>
          <c:orientation val="minMax"/>
        </c:scaling>
        <c:axPos val="b"/>
        <c:tickLblPos val="nextTo"/>
        <c:crossAx val="65731584"/>
        <c:crosses val="autoZero"/>
        <c:auto val="1"/>
        <c:lblAlgn val="ctr"/>
        <c:lblOffset val="100"/>
      </c:catAx>
      <c:valAx>
        <c:axId val="65731584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65730048"/>
        <c:crosses val="autoZero"/>
        <c:crossBetween val="between"/>
      </c:valAx>
    </c:plotArea>
    <c:legend>
      <c:legendPos val="tr"/>
      <c:layout/>
      <c:overlay val="1"/>
    </c:legend>
    <c:plotVisOnly val="1"/>
  </c:chart>
  <c:spPr>
    <a:solidFill>
      <a:schemeClr val="bg1"/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3250"/>
            <a:ext cx="5046663" cy="418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43" tIns="45166" rIns="91943" bIns="45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704850"/>
            <a:ext cx="4629150" cy="3471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7388"/>
            <a:ext cx="4629150" cy="3471862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NOAA Satellite Aerosol Product Workshop</a:t>
            </a: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52F185-C3B8-4489-B963-64B6BBA2F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Satellite Aerosol Product Workshop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5D3E-9DD3-4351-B65C-F186B887E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Satellite Aerosol Product Workshop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9BB8D-BC7E-4529-A0FA-A33E9F413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Satellite Aerosol Product Workshop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52A53-0604-4BBA-8E0E-1D117F4DB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F367D6-B907-4D82-BCC4-058D5AB67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Satellite Aerosol Product Workshop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9541F33-3C39-4C7F-9A62-71A20A119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Satellite Aerosol Product Workshop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E9323B-1F7F-49D9-8A3E-65BA7240F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Satellite Aerosol Product Workshop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Satellite Aerosol Product Workshop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46BC7-4F20-4C34-B900-BA5DAB38E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Satellite Aerosol Product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989D96-0413-4821-94DF-AC9189F8E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Satellite Aerosol Product Workshop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8D979-8C48-4749-83BD-8F2F04430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E43FF0D-3C53-4D7E-89C5-253323ED9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Satellite Aerosol Product Workshop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NOAA Satellite Aerosol Product Workshop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BF36D7D1-3349-41A7-94C4-32BAFCB6E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4" r:id="rId2"/>
    <p:sldLayoutId id="2147483909" r:id="rId3"/>
    <p:sldLayoutId id="2147483910" r:id="rId4"/>
    <p:sldLayoutId id="2147483911" r:id="rId5"/>
    <p:sldLayoutId id="2147483905" r:id="rId6"/>
    <p:sldLayoutId id="2147483912" r:id="rId7"/>
    <p:sldLayoutId id="2147483906" r:id="rId8"/>
    <p:sldLayoutId id="2147483913" r:id="rId9"/>
    <p:sldLayoutId id="2147483907" r:id="rId10"/>
    <p:sldLayoutId id="214748391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7" name="Group 4"/>
          <p:cNvGrpSpPr>
            <a:grpSpLocks/>
          </p:cNvGrpSpPr>
          <p:nvPr/>
        </p:nvGrpSpPr>
        <p:grpSpPr bwMode="auto">
          <a:xfrm>
            <a:off x="1524000" y="76200"/>
            <a:ext cx="1219200" cy="1219200"/>
            <a:chOff x="3211" y="144"/>
            <a:chExt cx="768" cy="768"/>
          </a:xfrm>
        </p:grpSpPr>
        <p:sp>
          <p:nvSpPr>
            <p:cNvPr id="18444" name="Oval 5"/>
            <p:cNvSpPr>
              <a:spLocks noChangeArrowheads="1"/>
            </p:cNvSpPr>
            <p:nvPr/>
          </p:nvSpPr>
          <p:spPr bwMode="auto">
            <a:xfrm>
              <a:off x="3221" y="154"/>
              <a:ext cx="748" cy="74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45" name="Picture 6" descr="noaalog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1" y="144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8" name="Group 7"/>
          <p:cNvGrpSpPr>
            <a:grpSpLocks/>
          </p:cNvGrpSpPr>
          <p:nvPr/>
        </p:nvGrpSpPr>
        <p:grpSpPr bwMode="auto">
          <a:xfrm>
            <a:off x="76200" y="38100"/>
            <a:ext cx="1295400" cy="1257300"/>
            <a:chOff x="1008" y="240"/>
            <a:chExt cx="816" cy="792"/>
          </a:xfrm>
        </p:grpSpPr>
        <p:sp>
          <p:nvSpPr>
            <p:cNvPr id="18442" name="Oval 8"/>
            <p:cNvSpPr>
              <a:spLocks noChangeArrowheads="1"/>
            </p:cNvSpPr>
            <p:nvPr/>
          </p:nvSpPr>
          <p:spPr bwMode="auto">
            <a:xfrm>
              <a:off x="1042" y="262"/>
              <a:ext cx="748" cy="74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43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8" y="240"/>
              <a:ext cx="816" cy="7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914400" y="3861881"/>
            <a:ext cx="70104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000" b="1" dirty="0" err="1">
                <a:latin typeface="+mj-lt"/>
              </a:rPr>
              <a:t>Shobha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Kondragunta</a:t>
            </a:r>
            <a:r>
              <a:rPr lang="en-US" sz="2000" b="1" dirty="0" smtClean="0">
                <a:latin typeface="+mj-lt"/>
              </a:rPr>
              <a:t> and </a:t>
            </a:r>
            <a:r>
              <a:rPr lang="en-US" sz="2000" b="1" dirty="0" err="1" smtClean="0">
                <a:latin typeface="+mj-lt"/>
              </a:rPr>
              <a:t>Istvan</a:t>
            </a:r>
            <a:r>
              <a:rPr lang="en-US" sz="2000" b="1" dirty="0" smtClean="0">
                <a:latin typeface="+mj-lt"/>
              </a:rPr>
              <a:t> Laszlo</a:t>
            </a:r>
            <a:endParaRPr lang="en-US" sz="2000" b="1" dirty="0">
              <a:latin typeface="+mj-lt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600" dirty="0">
                <a:latin typeface="+mj-lt"/>
              </a:rPr>
              <a:t>NOAA/NESDIS Center for Satellite Applications and </a:t>
            </a:r>
            <a:r>
              <a:rPr lang="en-US" sz="1600" dirty="0" smtClean="0">
                <a:latin typeface="+mj-lt"/>
              </a:rPr>
              <a:t>Research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000" b="1" dirty="0" err="1" smtClean="0">
                <a:latin typeface="+mj-lt"/>
              </a:rPr>
              <a:t>Pubu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Ciren</a:t>
            </a:r>
            <a:endParaRPr lang="en-US" sz="2000" b="1" dirty="0" smtClean="0">
              <a:latin typeface="+mj-lt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600" dirty="0" smtClean="0">
                <a:latin typeface="+mj-lt"/>
              </a:rPr>
              <a:t>IMSG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90281"/>
            <a:ext cx="8839200" cy="1371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Enterprise Processing System (EPS) Aerosol Detection Product</a:t>
            </a:r>
            <a:br>
              <a:rPr lang="en-US" sz="3600" b="1" dirty="0" smtClean="0"/>
            </a:br>
            <a:endParaRPr lang="en-US" sz="2800" b="1" dirty="0" smtClean="0"/>
          </a:p>
        </p:txBody>
      </p:sp>
      <p:sp>
        <p:nvSpPr>
          <p:cNvPr id="25604" name="AutoShape 4" descr="Image result for jps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Image result for jps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8" name="Picture 8" descr="http://www.jpss.noaa.gov/jpss-logo-variations/logo/web/emblem_500px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76200"/>
            <a:ext cx="1216152" cy="1216152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1143000" y="3709481"/>
            <a:ext cx="693420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NOAA Satellite Aerosol Product Workshop</a:t>
            </a:r>
          </a:p>
          <a:p>
            <a:pPr algn="l">
              <a:defRPr/>
            </a:pPr>
            <a:r>
              <a:rPr lang="en-US" dirty="0" smtClean="0"/>
              <a:t>September 13-14, 2016</a:t>
            </a:r>
            <a:endParaRPr lang="en-US" dirty="0"/>
          </a:p>
        </p:txBody>
      </p:sp>
      <p:pic>
        <p:nvPicPr>
          <p:cNvPr id="15362" name="Picture 2" descr="http://www.goes-r.gov/images/Logo/Color/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228600"/>
            <a:ext cx="1429981" cy="91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sr_sm6_gridded_20130601_20130630_dominant_type.50.png"/>
          <p:cNvPicPr>
            <a:picLocks noChangeAspect="1"/>
          </p:cNvPicPr>
          <p:nvPr/>
        </p:nvPicPr>
        <p:blipFill>
          <a:blip r:embed="rId2" cstate="print"/>
          <a:srcRect t="10556"/>
          <a:stretch>
            <a:fillRect/>
          </a:stretch>
        </p:blipFill>
        <p:spPr>
          <a:xfrm>
            <a:off x="4876800" y="2133600"/>
            <a:ext cx="4089242" cy="21945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 descr="npp_edr_sm6_gridded_20130601_20130630_dominant_type.high.png"/>
          <p:cNvPicPr>
            <a:picLocks noChangeAspect="1"/>
          </p:cNvPicPr>
          <p:nvPr/>
        </p:nvPicPr>
        <p:blipFill>
          <a:blip r:embed="rId3" cstate="print"/>
          <a:srcRect t="8600"/>
          <a:stretch>
            <a:fillRect/>
          </a:stretch>
        </p:blipFill>
        <p:spPr>
          <a:xfrm>
            <a:off x="0" y="540702"/>
            <a:ext cx="5105400" cy="258444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3505200"/>
            <a:ext cx="5105400" cy="2976556"/>
            <a:chOff x="405245" y="2225351"/>
            <a:chExt cx="5646883" cy="3523271"/>
          </a:xfrm>
        </p:grpSpPr>
        <p:pic>
          <p:nvPicPr>
            <p:cNvPr id="10" name="Picture 2" descr="C:\Users\pciren\AppData\Local\Temp\1\scp40081\data\data129\pubu\viirs_rr_validations\regriding_calipso_and_dbdi\code\dominant_type_JPSS_ADP_201306_025by025_new.png"/>
            <p:cNvPicPr>
              <a:picLocks noChangeAspect="1" noChangeArrowheads="1"/>
            </p:cNvPicPr>
            <p:nvPr/>
          </p:nvPicPr>
          <p:blipFill>
            <a:blip r:embed="rId4" cstate="print"/>
            <a:srcRect l="4223" t="22752" r="1464" b="3303"/>
            <a:stretch>
              <a:fillRect/>
            </a:stretch>
          </p:blipFill>
          <p:spPr bwMode="auto">
            <a:xfrm>
              <a:off x="405245" y="2225351"/>
              <a:ext cx="5646883" cy="3517641"/>
            </a:xfrm>
            <a:prstGeom prst="rect">
              <a:avLst/>
            </a:prstGeom>
            <a:noFill/>
          </p:spPr>
        </p:pic>
        <p:grpSp>
          <p:nvGrpSpPr>
            <p:cNvPr id="11" name="Group 9"/>
            <p:cNvGrpSpPr/>
            <p:nvPr/>
          </p:nvGrpSpPr>
          <p:grpSpPr>
            <a:xfrm>
              <a:off x="640344" y="5208381"/>
              <a:ext cx="5243220" cy="540241"/>
              <a:chOff x="412465" y="6579981"/>
              <a:chExt cx="5159993" cy="540241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12465" y="6579981"/>
                <a:ext cx="5142194" cy="248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29930" y="6819668"/>
                <a:ext cx="5142528" cy="300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latin typeface="+mj-lt"/>
                  </a:rPr>
                  <a:t>Ash              Dust             Smoke      Sea Salt     Undetermined      None</a:t>
                </a:r>
              </a:p>
            </p:txBody>
          </p:sp>
        </p:grpSp>
      </p:grpSp>
      <p:sp>
        <p:nvSpPr>
          <p:cNvPr id="14" name="Rounded Rectangle 13"/>
          <p:cNvSpPr/>
          <p:nvPr/>
        </p:nvSpPr>
        <p:spPr>
          <a:xfrm>
            <a:off x="2438400" y="6248400"/>
            <a:ext cx="16002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/>
          <p:nvPr/>
        </p:nvCxnSpPr>
        <p:spPr>
          <a:xfrm>
            <a:off x="4038600" y="6477000"/>
            <a:ext cx="1143000" cy="3429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81600" y="66294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Removed in EPS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152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Operational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19400" y="30435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34200" y="15195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15000" y="4953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2013</a:t>
            </a:r>
          </a:p>
          <a:p>
            <a:r>
              <a:rPr lang="en-US" dirty="0" smtClean="0"/>
              <a:t>0.25</a:t>
            </a:r>
            <a:r>
              <a:rPr lang="en-US" baseline="30000" dirty="0" smtClean="0"/>
              <a:t>o</a:t>
            </a:r>
            <a:r>
              <a:rPr lang="en-US" dirty="0" smtClean="0"/>
              <a:t> x 0.25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23" name="Rectangle 22"/>
          <p:cNvSpPr/>
          <p:nvPr/>
        </p:nvSpPr>
        <p:spPr>
          <a:xfrm>
            <a:off x="4876800" y="3276600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EPS: Himawari-8 AHI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 Satellite Aerosol Product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3" descr="C:\Users\pciren\Documents\pciren\2016040_flag_AIT_AW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5486400" cy="5486400"/>
          </a:xfrm>
          <a:prstGeom prst="rect">
            <a:avLst/>
          </a:prstGeom>
          <a:noFill/>
        </p:spPr>
      </p:pic>
      <p:sp>
        <p:nvSpPr>
          <p:cNvPr id="7" name="Footer Placeholder 15"/>
          <p:cNvSpPr txBox="1">
            <a:spLocks/>
          </p:cNvSpPr>
          <p:nvPr/>
        </p:nvSpPr>
        <p:spPr>
          <a:xfrm>
            <a:off x="152400" y="6492875"/>
            <a:ext cx="5421313" cy="365125"/>
          </a:xfrm>
          <a:prstGeom prst="rect">
            <a:avLst/>
          </a:prstGeom>
        </p:spPr>
        <p:txBody>
          <a:bodyPr vert="horz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NOAA Satellite Aerosol Product Workshop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September 13-14, 2016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EPS: SNPP VIIRS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3" descr="C:\Users\pciren\AppData\Local\Temp\1\scp42935\data\data288\pciren\GOESR_AIT\abi_smoke_dust\visual_code_new\JPSS_RR_ENTERPRISE_ANYBOX\code\2015179_dbdi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71600"/>
            <a:ext cx="2895600" cy="2441448"/>
          </a:xfrm>
          <a:prstGeom prst="rect">
            <a:avLst/>
          </a:prstGeom>
          <a:noFill/>
        </p:spPr>
      </p:pic>
      <p:pic>
        <p:nvPicPr>
          <p:cNvPr id="7" name="Picture 4" descr="C:\Users\pciren\AppData\Local\Temp\1\scp19037\data\data288\pciren\GOESR_AIT\abi_smoke_dust\visual_code_new\JPSS_RR_ENTERPRISE_ANYBOX\code\2015179_DAI_compos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1600"/>
            <a:ext cx="2895600" cy="2438400"/>
          </a:xfrm>
          <a:prstGeom prst="rect">
            <a:avLst/>
          </a:prstGeom>
          <a:noFill/>
        </p:spPr>
      </p:pic>
      <p:pic>
        <p:nvPicPr>
          <p:cNvPr id="8" name="Picture 5" descr="C:\Users\pciren\AppData\Local\Temp\1\scp19652\data\data288\pciren\GOESR_AIT\abi_smoke_dust\visual_code_new\JPSS_RR_ENTERPRISE_ANYBOX\code\2015180_dbdi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743200"/>
            <a:ext cx="2898648" cy="2441448"/>
          </a:xfrm>
          <a:prstGeom prst="rect">
            <a:avLst/>
          </a:prstGeom>
          <a:noFill/>
        </p:spPr>
      </p:pic>
      <p:pic>
        <p:nvPicPr>
          <p:cNvPr id="9" name="Picture 7" descr="C:\Users\pciren\AppData\Local\Temp\1\scp43273\data\data288\pciren\GOESR_AIT\abi_smoke_dust\visual_code_new\JPSS_RR_ENTERPRISE_ANYBOX\code\2015180_DAI_composite.pn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743200"/>
            <a:ext cx="2898648" cy="2441448"/>
          </a:xfrm>
          <a:prstGeom prst="rect">
            <a:avLst/>
          </a:prstGeom>
          <a:noFill/>
        </p:spPr>
      </p:pic>
      <p:pic>
        <p:nvPicPr>
          <p:cNvPr id="10" name="Picture 8" descr="C:\Users\pciren\AppData\Local\Temp\1\scp57768\data\data288\pciren\GOESR_AIT\abi_smoke_dust\visual_code_new\JPSS_RR_ENTERPRISE_ANYBOX\code\2015181_dbdi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114800"/>
            <a:ext cx="2898648" cy="2441448"/>
          </a:xfrm>
          <a:prstGeom prst="rect">
            <a:avLst/>
          </a:prstGeom>
          <a:noFill/>
        </p:spPr>
      </p:pic>
      <p:pic>
        <p:nvPicPr>
          <p:cNvPr id="11" name="Picture 9" descr="C:\Users\pciren\AppData\Local\Temp\1\scp30249\data\data288\pciren\GOESR_AIT\abi_smoke_dust\visual_code_new\JPSS_RR_ENTERPRISE_ANYBOX\code\2015181_DAI_composi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114800"/>
            <a:ext cx="2895600" cy="24414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0" y="1828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June 28, 2015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3533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June 29, 2015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77200" y="57912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June 30, 2015</a:t>
            </a:r>
            <a:endParaRPr lang="en-US" sz="1200" b="1" dirty="0"/>
          </a:p>
        </p:txBody>
      </p:sp>
      <p:sp>
        <p:nvSpPr>
          <p:cNvPr id="15" name="Footer Placeholder 15"/>
          <p:cNvSpPr txBox="1">
            <a:spLocks/>
          </p:cNvSpPr>
          <p:nvPr/>
        </p:nvSpPr>
        <p:spPr>
          <a:xfrm>
            <a:off x="152400" y="6492875"/>
            <a:ext cx="5421313" cy="365125"/>
          </a:xfrm>
          <a:prstGeom prst="rect">
            <a:avLst/>
          </a:prstGeom>
        </p:spPr>
        <p:txBody>
          <a:bodyPr vert="horz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NOAA Satellite Aerosol Product Workshop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September 13-14, 2016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343400" cy="990600"/>
          </a:xfrm>
        </p:spPr>
        <p:txBody>
          <a:bodyPr/>
          <a:lstStyle/>
          <a:p>
            <a:r>
              <a:rPr lang="en-US" sz="2000" dirty="0" smtClean="0"/>
              <a:t>Performance Metrics </a:t>
            </a:r>
            <a:r>
              <a:rPr lang="en-US" sz="2000" dirty="0" smtClean="0"/>
              <a:t>(VIIRS vs</a:t>
            </a:r>
            <a:r>
              <a:rPr lang="en-US" sz="2000" dirty="0" smtClean="0"/>
              <a:t>. CALIPSO): Operational vs. Reprocessed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3429000"/>
          <a:ext cx="8534402" cy="117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219200"/>
                <a:gridCol w="1266245"/>
                <a:gridCol w="1038971"/>
                <a:gridCol w="1038971"/>
                <a:gridCol w="1038971"/>
                <a:gridCol w="816334"/>
                <a:gridCol w="667910"/>
              </a:tblGrid>
              <a:tr h="3302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True</a:t>
                      </a:r>
                    </a:p>
                    <a:p>
                      <a:pPr algn="ctr"/>
                      <a:r>
                        <a:rPr lang="en-US" sz="1400" dirty="0" smtClean="0"/>
                        <a:t>positive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False</a:t>
                      </a:r>
                    </a:p>
                    <a:p>
                      <a:pPr algn="ctr"/>
                      <a:r>
                        <a:rPr lang="en-US" sz="1400" dirty="0" smtClean="0"/>
                        <a:t>positive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True</a:t>
                      </a:r>
                    </a:p>
                    <a:p>
                      <a:pPr algn="ctr"/>
                      <a:r>
                        <a:rPr lang="en-US" sz="1400" dirty="0" smtClean="0"/>
                        <a:t>negative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False</a:t>
                      </a:r>
                    </a:p>
                    <a:p>
                      <a:pPr algn="ctr"/>
                      <a:r>
                        <a:rPr lang="en-US" sz="1400" dirty="0" smtClean="0"/>
                        <a:t>Negative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Accuracy (%)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POCD</a:t>
                      </a:r>
                      <a:r>
                        <a:rPr lang="en-US" sz="1400" baseline="0" dirty="0" smtClean="0"/>
                        <a:t> (%)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POFD (%)</a:t>
                      </a:r>
                      <a:endParaRPr lang="en-US" sz="1400" dirty="0"/>
                    </a:p>
                  </a:txBody>
                  <a:tcPr anchor="ctr" anchorCtr="1"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Dust</a:t>
                      </a:r>
                      <a:endParaRPr lang="en-US" sz="1400" b="1" dirty="0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2202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69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2397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375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91.1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85.3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</a:t>
                      </a:r>
                      <a:endParaRPr lang="en-US" sz="1400" dirty="0"/>
                    </a:p>
                  </a:txBody>
                  <a:tcPr anchor="ctr" anchorCtr="1"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Smoke</a:t>
                      </a:r>
                      <a:endParaRPr lang="en-US" sz="1400" b="1" dirty="0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117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98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4214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95.4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99.2</a:t>
                      </a:r>
                      <a:endParaRPr lang="en-US" sz="1400" dirty="0"/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45.5</a:t>
                      </a:r>
                      <a:endParaRPr lang="en-US" sz="1400" dirty="0"/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2891135"/>
            <a:ext cx="990600" cy="461665"/>
          </a:xfrm>
          <a:prstGeom prst="rect">
            <a:avLst/>
          </a:prstGeom>
          <a:solidFill>
            <a:schemeClr val="bg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Land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872335"/>
            <a:ext cx="12192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Water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5450840"/>
          <a:ext cx="8534402" cy="117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219200"/>
                <a:gridCol w="1266245"/>
                <a:gridCol w="1038971"/>
                <a:gridCol w="1038971"/>
                <a:gridCol w="1038971"/>
                <a:gridCol w="816334"/>
                <a:gridCol w="66791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True</a:t>
                      </a:r>
                    </a:p>
                    <a:p>
                      <a:pPr algn="ctr"/>
                      <a:r>
                        <a:rPr lang="en-US" sz="1400" dirty="0" smtClean="0"/>
                        <a:t>positive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False</a:t>
                      </a:r>
                    </a:p>
                    <a:p>
                      <a:pPr algn="ctr"/>
                      <a:r>
                        <a:rPr lang="en-US" sz="1400" dirty="0" smtClean="0"/>
                        <a:t>positive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True</a:t>
                      </a:r>
                    </a:p>
                    <a:p>
                      <a:pPr algn="ctr"/>
                      <a:r>
                        <a:rPr lang="en-US" sz="1400" dirty="0" smtClean="0"/>
                        <a:t>negative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False</a:t>
                      </a:r>
                    </a:p>
                    <a:p>
                      <a:pPr algn="ctr"/>
                      <a:r>
                        <a:rPr lang="en-US" sz="1400" dirty="0" smtClean="0"/>
                        <a:t>negative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Accuracy (%)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POCD</a:t>
                      </a:r>
                      <a:r>
                        <a:rPr lang="en-US" sz="1400" baseline="0" dirty="0" smtClean="0"/>
                        <a:t> (%)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POFD (%)</a:t>
                      </a:r>
                      <a:endParaRPr lang="en-US" sz="1400" dirty="0"/>
                    </a:p>
                  </a:txBody>
                  <a:tcPr anchor="ctr" anchorCtr="1"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Dust</a:t>
                      </a:r>
                      <a:endParaRPr lang="en-US" sz="1400" b="1" dirty="0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297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139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95.4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96.4</a:t>
                      </a:r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3.3</a:t>
                      </a:r>
                      <a:endParaRPr lang="en-US" sz="1400" dirty="0"/>
                    </a:p>
                  </a:txBody>
                  <a:tcPr anchor="ctr" anchorCtr="1"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Smoke</a:t>
                      </a:r>
                      <a:endParaRPr lang="en-US" sz="1400" b="1" dirty="0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107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85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2309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92.7</a:t>
                      </a:r>
                      <a:endParaRPr 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97.2</a:t>
                      </a:r>
                      <a:endParaRPr lang="en-US" sz="1400" dirty="0"/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44.2</a:t>
                      </a:r>
                      <a:endParaRPr lang="en-US" sz="1400" dirty="0"/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572000" y="533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81600" y="147935"/>
            <a:ext cx="376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14-month Mean Accuracy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819400" y="1752600"/>
            <a:ext cx="1219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Operational</a:t>
            </a:r>
            <a:endParaRPr lang="en-US" sz="1400" dirty="0"/>
          </a:p>
        </p:txBody>
      </p:sp>
      <p:sp>
        <p:nvSpPr>
          <p:cNvPr id="14" name="Right Arrow 13"/>
          <p:cNvSpPr/>
          <p:nvPr/>
        </p:nvSpPr>
        <p:spPr>
          <a:xfrm>
            <a:off x="4114800" y="19050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38200" y="1905000"/>
            <a:ext cx="1295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Reprocessed</a:t>
            </a:r>
            <a:endParaRPr lang="en-US" sz="1400" dirty="0"/>
          </a:p>
        </p:txBody>
      </p:sp>
      <p:sp>
        <p:nvSpPr>
          <p:cNvPr id="16" name="Down Arrow 15"/>
          <p:cNvSpPr/>
          <p:nvPr/>
        </p:nvSpPr>
        <p:spPr>
          <a:xfrm>
            <a:off x="1371600" y="24384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399" y="86377"/>
          <a:ext cx="8763002" cy="6675931"/>
        </p:xfrm>
        <a:graphic>
          <a:graphicData uri="http://schemas.openxmlformats.org/drawingml/2006/table">
            <a:tbl>
              <a:tblPr/>
              <a:tblGrid>
                <a:gridCol w="1783619"/>
                <a:gridCol w="1555737"/>
                <a:gridCol w="1044017"/>
                <a:gridCol w="1044017"/>
                <a:gridCol w="923953"/>
                <a:gridCol w="603150"/>
                <a:gridCol w="603150"/>
                <a:gridCol w="603150"/>
                <a:gridCol w="602209"/>
              </a:tblGrid>
              <a:tr h="142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Arial"/>
                          <a:ea typeface="SimSun"/>
                        </a:rPr>
                        <a:t>Pixel Quality Level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Arial"/>
                          <a:ea typeface="SimSun"/>
                        </a:rPr>
                        <a:t>Applies to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4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Condition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Arial"/>
                          <a:ea typeface="SimSun"/>
                        </a:rPr>
                        <a:t>Low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Arial"/>
                          <a:ea typeface="SimSun"/>
                        </a:rPr>
                        <a:t>Medium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Arial"/>
                          <a:ea typeface="SimSun"/>
                        </a:rPr>
                        <a:t>High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Arial"/>
                          <a:ea typeface="SimSun"/>
                        </a:rPr>
                        <a:t>Not produced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Arial"/>
                          <a:ea typeface="SimSun"/>
                        </a:rPr>
                        <a:t>Land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Arial"/>
                          <a:ea typeface="SimSun"/>
                        </a:rPr>
                        <a:t>Water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Arial"/>
                          <a:ea typeface="SimSun"/>
                        </a:rPr>
                        <a:t>smoke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Arial"/>
                          <a:ea typeface="SimSun"/>
                        </a:rPr>
                        <a:t>dust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latin typeface="Arial"/>
                          <a:ea typeface="SimSun"/>
                        </a:rPr>
                        <a:t>smoke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Arial"/>
                          <a:ea typeface="SimSun"/>
                        </a:rPr>
                        <a:t>dust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8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Cloud contamination </a:t>
                      </a:r>
                      <a:r>
                        <a:rPr lang="en-US" sz="900">
                          <a:latin typeface="Arial"/>
                          <a:ea typeface="Times New Roman"/>
                        </a:rPr>
                        <a:t>(corresponding tests in VCM/ECM shown cloudy or R</a:t>
                      </a:r>
                      <a:r>
                        <a:rPr lang="en-US" sz="900" baseline="-25000">
                          <a:latin typeface="Arial"/>
                          <a:ea typeface="Times New Roman"/>
                        </a:rPr>
                        <a:t>M1</a:t>
                      </a:r>
                      <a:r>
                        <a:rPr lang="en-US" sz="900">
                          <a:latin typeface="Arial"/>
                          <a:ea typeface="Times New Roman"/>
                        </a:rPr>
                        <a:t>&gt;0.5) 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dirty="0">
                          <a:latin typeface="Arial"/>
                          <a:ea typeface="SimSun"/>
                        </a:rPr>
                        <a:t>x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dirty="0">
                          <a:latin typeface="Arial"/>
                          <a:ea typeface="SimSun"/>
                        </a:rPr>
                        <a:t>x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28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</a:rPr>
                        <a:t>Snow/ice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</a:rPr>
                        <a:t>(presence of snow/ice in ancillary snow/ice mask,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</a:rPr>
                        <a:t>or internal snow/ice test)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SimSun"/>
                        </a:rPr>
                        <a:t>x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14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</a:rPr>
                        <a:t>Cloud shadow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SimSun"/>
                        </a:rPr>
                        <a:t>x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SimSun"/>
                        </a:rPr>
                        <a:t>x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14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</a:rPr>
                        <a:t>Cloud adjacency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SimSun"/>
                        </a:rPr>
                        <a:t>x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14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</a:rPr>
                        <a:t>fire spot 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14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</a:rPr>
                        <a:t>sun-glint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/>
                          <a:ea typeface="SimSun"/>
                        </a:rPr>
                        <a:t>x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14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</a:rPr>
                        <a:t>bright pixel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34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residual cloud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(M</a:t>
                      </a:r>
                      <a:r>
                        <a:rPr lang="en-US" sz="900" baseline="-25000">
                          <a:latin typeface="Arial"/>
                          <a:ea typeface="SimSun"/>
                        </a:rPr>
                        <a:t>1</a:t>
                      </a:r>
                      <a:r>
                        <a:rPr lang="en-US" sz="900">
                          <a:latin typeface="Arial"/>
                          <a:ea typeface="SimSun"/>
                        </a:rPr>
                        <a:t> STD&gt;0.01)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34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residual cloud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(M</a:t>
                      </a:r>
                      <a:r>
                        <a:rPr lang="en-US" sz="900" baseline="-25000">
                          <a:latin typeface="Arial"/>
                          <a:ea typeface="SimSun"/>
                        </a:rPr>
                        <a:t>7</a:t>
                      </a:r>
                      <a:r>
                        <a:rPr lang="en-US" sz="900">
                          <a:latin typeface="Arial"/>
                          <a:ea typeface="SimSun"/>
                        </a:rPr>
                        <a:t> STD&gt;0.005)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SimSun"/>
                        </a:rPr>
                        <a:t>x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SimSun"/>
                        </a:rPr>
                        <a:t>x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14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bad SDR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SimSun"/>
                        </a:rPr>
                        <a:t>x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14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SZA&gt;80°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SimSun"/>
                        </a:rPr>
                        <a:t>x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14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SZA&gt;65° and SZA&lt;=80°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14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Turbid/shallow water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SimSun"/>
                        </a:rPr>
                        <a:t>x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14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phytoplankton bloom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14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Overall Quality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SimSun"/>
                        </a:rPr>
                        <a:t>Unless determined in above conditions, it is determined by the following paths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0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IR-visible algorithm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path  only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SimSun"/>
                        </a:rPr>
                        <a:t>Determined by the average confidence value (between 0-1) for all tests. Confidence value for each test is calculated by how close the actual test value is to the threshold. 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900" dirty="0">
                          <a:latin typeface="Arial"/>
                          <a:ea typeface="SimSun"/>
                          <a:cs typeface="Times New Roman"/>
                        </a:rPr>
                        <a:t>If  average confidence value &lt; 0.33 then low quality is set</a:t>
                      </a:r>
                      <a:endParaRPr lang="en-US" sz="900" dirty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900" dirty="0">
                          <a:latin typeface="Arial"/>
                          <a:ea typeface="SimSun"/>
                          <a:cs typeface="Times New Roman"/>
                        </a:rPr>
                        <a:t>If  average confidence value &gt; 0.66 then high quality is set</a:t>
                      </a:r>
                      <a:endParaRPr lang="en-US" sz="900" dirty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900" dirty="0">
                          <a:latin typeface="Arial"/>
                          <a:ea typeface="SimSun"/>
                          <a:cs typeface="Times New Roman"/>
                        </a:rPr>
                        <a:t>Between 0.33 and 0.66   then medium quality is set </a:t>
                      </a:r>
                      <a:endParaRPr lang="en-US" sz="9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SimSun"/>
                        </a:rPr>
                        <a:t>x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535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DAI-based algorithm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path  only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Determined by the average confidence value (0-1) for all tests. Confidence value for each test is calculated by how close the actual test value is to the threshold.   ( Quality flags setting is the same as above) 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SimSun"/>
                        </a:rPr>
                        <a:t>x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1070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Both algorithm path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Determined by ensemble confidence values from above two paths, i.e., ensemble confidence=average confidence(IR-visible path)+average confidence(DAI-based path)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900">
                          <a:latin typeface="Arial"/>
                          <a:ea typeface="SimSun"/>
                          <a:cs typeface="Times New Roman"/>
                        </a:rPr>
                        <a:t>If  ensemble confidence value &lt; 0.33 then low quality is set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900">
                          <a:latin typeface="Arial"/>
                          <a:ea typeface="SimSun"/>
                          <a:cs typeface="Times New Roman"/>
                        </a:rPr>
                        <a:t>If  ensemble confidence value &gt; 0.66 then high quality is set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900">
                          <a:latin typeface="Arial"/>
                          <a:ea typeface="SimSun"/>
                          <a:cs typeface="Times New Roman"/>
                        </a:rPr>
                        <a:t>Between 0.33 and 0.66   then medium quality is set 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Arial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SimSun"/>
                        </a:rPr>
                        <a:t>x</a:t>
                      </a:r>
                      <a:endParaRPr lang="en-US" sz="90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SimSun"/>
                        </a:rPr>
                        <a:t>x</a:t>
                      </a:r>
                      <a:endParaRPr lang="en-US" sz="900" dirty="0"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eIDEA</a:t>
            </a:r>
            <a:r>
              <a:rPr lang="en-US" dirty="0" smtClean="0"/>
              <a:t> </a:t>
            </a:r>
            <a:r>
              <a:rPr lang="en-US" dirty="0" smtClean="0">
                <a:latin typeface="Arial"/>
                <a:cs typeface="Arial"/>
              </a:rPr>
              <a:t>→ accessed by operational air quality/weather </a:t>
            </a:r>
            <a:r>
              <a:rPr lang="en-US" dirty="0" smtClean="0">
                <a:latin typeface="Arial"/>
                <a:cs typeface="Arial"/>
              </a:rPr>
              <a:t>forecasters (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both AOD and aerosol detection are from EPS algorithms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Smog blog</a:t>
            </a:r>
            <a:r>
              <a:rPr lang="en-US" dirty="0" smtClean="0"/>
              <a:t> (alg.umbc.edu/</a:t>
            </a:r>
            <a:r>
              <a:rPr lang="en-US" dirty="0" err="1" smtClean="0"/>
              <a:t>usaq</a:t>
            </a:r>
            <a:r>
              <a:rPr lang="en-US" dirty="0" smtClean="0"/>
              <a:t>)</a:t>
            </a:r>
          </a:p>
          <a:p>
            <a:r>
              <a:rPr lang="en-US" dirty="0" smtClean="0">
                <a:latin typeface="Arial"/>
                <a:cs typeface="Arial"/>
              </a:rPr>
              <a:t>Researchers</a:t>
            </a:r>
          </a:p>
          <a:p>
            <a:r>
              <a:rPr lang="en-US" dirty="0" smtClean="0">
                <a:latin typeface="Arial"/>
                <a:cs typeface="Arial"/>
              </a:rPr>
              <a:t>Exceptional events monitoring</a:t>
            </a:r>
          </a:p>
          <a:p>
            <a:r>
              <a:rPr lang="en-US" dirty="0" smtClean="0">
                <a:latin typeface="Arial"/>
                <a:cs typeface="Arial"/>
              </a:rPr>
              <a:t>Air quality modelers</a:t>
            </a:r>
          </a:p>
          <a:p>
            <a:r>
              <a:rPr lang="en-US" dirty="0" smtClean="0">
                <a:latin typeface="Arial"/>
                <a:cs typeface="Arial"/>
              </a:rPr>
              <a:t>Education and </a:t>
            </a:r>
            <a:r>
              <a:rPr lang="en-US" dirty="0" smtClean="0">
                <a:latin typeface="Arial"/>
                <a:cs typeface="Arial"/>
              </a:rPr>
              <a:t>outreach (NOAA booth at AMS and AGU)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15"/>
          <p:cNvSpPr txBox="1">
            <a:spLocks/>
          </p:cNvSpPr>
          <p:nvPr/>
        </p:nvSpPr>
        <p:spPr>
          <a:xfrm>
            <a:off x="152400" y="6492875"/>
            <a:ext cx="5421313" cy="365125"/>
          </a:xfrm>
          <a:prstGeom prst="rect">
            <a:avLst/>
          </a:prstGeom>
        </p:spPr>
        <p:txBody>
          <a:bodyPr vert="horz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NOAA Satellite Aerosol Product Workshop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September 13-14, 2016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User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2" name="Picture 4" descr="C:\Users\SHOBHA~1.KON\AppData\Local\Temp\1\IDPS_VIIRS_AOT550_DUST_SMOKE_HQ_201508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0445" y="4136136"/>
            <a:ext cx="4213555" cy="2340864"/>
          </a:xfrm>
          <a:prstGeom prst="rect">
            <a:avLst/>
          </a:prstGeom>
          <a:noFill/>
        </p:spPr>
      </p:pic>
      <p:pic>
        <p:nvPicPr>
          <p:cNvPr id="2053" name="Picture 5" descr="C:\Users\SHOBHA~1.KON\AppData\Local\Temp\1\EPS_VIIRS_AOT550_DUST_SMOKE_HQ_201508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445" y="1621536"/>
            <a:ext cx="4213555" cy="2340864"/>
          </a:xfrm>
          <a:prstGeom prst="rect">
            <a:avLst/>
          </a:prstGeom>
          <a:noFill/>
        </p:spPr>
      </p:pic>
      <p:pic>
        <p:nvPicPr>
          <p:cNvPr id="12" name="Picture 6" descr="C:\Users\SHOBHA~1.KON\AppData\Local\Temp\1\grib2_pbl_dom02_conc_2015082106_018-1.png"/>
          <p:cNvPicPr>
            <a:picLocks noChangeAspect="1" noChangeArrowheads="1"/>
          </p:cNvPicPr>
          <p:nvPr/>
        </p:nvPicPr>
        <p:blipFill>
          <a:blip r:embed="rId4" cstate="print"/>
          <a:srcRect t="13754" r="3000"/>
          <a:stretch>
            <a:fillRect/>
          </a:stretch>
        </p:blipFill>
        <p:spPr bwMode="auto">
          <a:xfrm>
            <a:off x="150742" y="2514600"/>
            <a:ext cx="4726058" cy="3246120"/>
          </a:xfrm>
          <a:prstGeom prst="rect">
            <a:avLst/>
          </a:prstGeom>
          <a:noFill/>
        </p:spPr>
      </p:pic>
      <p:sp>
        <p:nvSpPr>
          <p:cNvPr id="13" name="Rounded Rectangular Callout 12"/>
          <p:cNvSpPr/>
          <p:nvPr/>
        </p:nvSpPr>
        <p:spPr>
          <a:xfrm>
            <a:off x="1066800" y="1676400"/>
            <a:ext cx="2209800" cy="685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HYSPLIT smoke forecast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5638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µg/m</a:t>
            </a:r>
            <a:r>
              <a:rPr lang="en-US" sz="1400" b="1" baseline="30000" dirty="0" smtClean="0"/>
              <a:t>3</a:t>
            </a:r>
            <a:endParaRPr lang="en-US" sz="1400" b="1" baseline="30000" dirty="0"/>
          </a:p>
        </p:txBody>
      </p:sp>
      <p:sp>
        <p:nvSpPr>
          <p:cNvPr id="9" name="Footer Placeholder 15"/>
          <p:cNvSpPr txBox="1">
            <a:spLocks/>
          </p:cNvSpPr>
          <p:nvPr/>
        </p:nvSpPr>
        <p:spPr>
          <a:xfrm>
            <a:off x="152400" y="6492875"/>
            <a:ext cx="5421313" cy="365125"/>
          </a:xfrm>
          <a:prstGeom prst="rect">
            <a:avLst/>
          </a:prstGeom>
        </p:spPr>
        <p:txBody>
          <a:bodyPr vert="horz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NOAA Satellite Aerosol Product Workshop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September 13-14, 2016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NOAA JPSS Program</a:t>
            </a:r>
          </a:p>
          <a:p>
            <a:pPr>
              <a:buNone/>
            </a:pPr>
            <a:r>
              <a:rPr lang="en-US" dirty="0" smtClean="0"/>
              <a:t>NOAA GOES-R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Aerosol Detection Product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4264152" cy="4495800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Identify the presence of aerosol in the atmosphere and classify it as dust or smoke or volcanic ash. 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Required accuracy: 80% for dust; 70% for smoke; 60% for volcanic ash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Attributes: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Qualitative imagery product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Useful applications: operational air quality forecasting; aerosol data assimilation in numerical models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36004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5181600" y="4648200"/>
            <a:ext cx="23622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SNPP VIIRS </a:t>
            </a:r>
            <a:r>
              <a:rPr lang="en-US" sz="1600" b="1" dirty="0" err="1" smtClean="0">
                <a:solidFill>
                  <a:srgbClr val="FF0000"/>
                </a:solidFill>
              </a:rPr>
              <a:t>R</a:t>
            </a:r>
            <a:r>
              <a:rPr lang="en-US" sz="1600" b="1" dirty="0" err="1" smtClean="0"/>
              <a:t>ed</a:t>
            </a:r>
            <a:r>
              <a:rPr lang="en-US" sz="1600" b="1" dirty="0" err="1" smtClean="0">
                <a:solidFill>
                  <a:srgbClr val="00B050"/>
                </a:solidFill>
              </a:rPr>
              <a:t>G</a:t>
            </a:r>
            <a:r>
              <a:rPr lang="en-US" sz="1600" b="1" dirty="0" err="1" smtClean="0"/>
              <a:t>reen</a:t>
            </a:r>
            <a:r>
              <a:rPr lang="en-US" sz="1600" b="1" dirty="0" err="1" smtClean="0">
                <a:solidFill>
                  <a:srgbClr val="0033CC"/>
                </a:solidFill>
              </a:rPr>
              <a:t>B</a:t>
            </a:r>
            <a:r>
              <a:rPr lang="en-US" sz="1600" b="1" dirty="0" err="1" smtClean="0"/>
              <a:t>lue</a:t>
            </a:r>
            <a:r>
              <a:rPr lang="en-US" sz="1600" b="1" dirty="0" smtClean="0"/>
              <a:t> Image</a:t>
            </a:r>
            <a:endParaRPr lang="en-US" sz="16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62000" y="3393440"/>
          <a:ext cx="3200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143000"/>
                <a:gridCol w="1143000"/>
              </a:tblGrid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00000"/>
                          </a:solidFill>
                        </a:rPr>
                        <a:t>GOES-R ABI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00000"/>
                          </a:solidFill>
                        </a:rPr>
                        <a:t>SNPP VIIRS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Spatial</a:t>
                      </a:r>
                      <a:endParaRPr lang="en-US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2 km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750 m</a:t>
                      </a:r>
                      <a:endParaRPr lang="en-US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Temporal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5</a:t>
                      </a:r>
                      <a:r>
                        <a:rPr lang="en-US" sz="1200" b="0" baseline="0" dirty="0" smtClean="0"/>
                        <a:t> min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Once a day</a:t>
                      </a:r>
                      <a:endParaRPr lang="en-US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Coverage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Regional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Global</a:t>
                      </a:r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5421313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NOAA Satellite Aerosol Product Workshop</a:t>
            </a:r>
          </a:p>
          <a:p>
            <a:pPr algn="l">
              <a:defRPr/>
            </a:pPr>
            <a:r>
              <a:rPr lang="en-US" dirty="0" smtClean="0"/>
              <a:t>September 13-14,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flipH="1">
            <a:off x="2514600" y="3352800"/>
            <a:ext cx="2286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92340" y="3352800"/>
            <a:ext cx="2286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90600" y="1600200"/>
            <a:ext cx="70866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/>
          <a:lstStyle/>
          <a:p>
            <a:r>
              <a:rPr lang="en-US" b="1" dirty="0" smtClean="0"/>
              <a:t>Enterprise Processing System Approach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7412" name="Picture 4" descr="http://www.lockheedmartin.com/content/dam/lockheed/data/space/photo/goesr/GOESR%20Earth%20Reflection%202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495800"/>
            <a:ext cx="1378492" cy="914400"/>
          </a:xfrm>
          <a:prstGeom prst="rect">
            <a:avLst/>
          </a:prstGeom>
          <a:noFill/>
        </p:spPr>
      </p:pic>
      <p:pic>
        <p:nvPicPr>
          <p:cNvPr id="17418" name="Picture 10" descr="Image result for geostationary orb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828800"/>
            <a:ext cx="3246120" cy="1828800"/>
          </a:xfrm>
          <a:prstGeom prst="rect">
            <a:avLst/>
          </a:prstGeom>
          <a:noFill/>
        </p:spPr>
      </p:pic>
      <p:pic>
        <p:nvPicPr>
          <p:cNvPr id="17420" name="Picture 12" descr="Image result for polar orb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8553" y="1828800"/>
            <a:ext cx="1750047" cy="1828800"/>
          </a:xfrm>
          <a:prstGeom prst="rect">
            <a:avLst/>
          </a:prstGeom>
          <a:noFill/>
        </p:spPr>
      </p:pic>
      <p:pic>
        <p:nvPicPr>
          <p:cNvPr id="17422" name="Picture 14" descr="Image result for himawari-8"/>
          <p:cNvPicPr>
            <a:picLocks noChangeAspect="1" noChangeArrowheads="1"/>
          </p:cNvPicPr>
          <p:nvPr/>
        </p:nvPicPr>
        <p:blipFill>
          <a:blip r:embed="rId6" cstate="print"/>
          <a:srcRect l="12618" r="5363" b="12605"/>
          <a:stretch>
            <a:fillRect/>
          </a:stretch>
        </p:blipFill>
        <p:spPr bwMode="auto">
          <a:xfrm>
            <a:off x="1676400" y="4495800"/>
            <a:ext cx="1524000" cy="914400"/>
          </a:xfrm>
          <a:prstGeom prst="rect">
            <a:avLst/>
          </a:prstGeom>
          <a:noFill/>
        </p:spPr>
      </p:pic>
      <p:pic>
        <p:nvPicPr>
          <p:cNvPr id="17424" name="Picture 16" descr="Instrument Render"/>
          <p:cNvPicPr>
            <a:picLocks noChangeAspect="1" noChangeArrowheads="1"/>
          </p:cNvPicPr>
          <p:nvPr/>
        </p:nvPicPr>
        <p:blipFill>
          <a:blip r:embed="rId7" cstate="print"/>
          <a:srcRect r="26667"/>
          <a:stretch>
            <a:fillRect/>
          </a:stretch>
        </p:blipFill>
        <p:spPr bwMode="auto">
          <a:xfrm>
            <a:off x="5638800" y="4495800"/>
            <a:ext cx="1676400" cy="914400"/>
          </a:xfrm>
          <a:prstGeom prst="rect">
            <a:avLst/>
          </a:prstGeom>
          <a:noFill/>
        </p:spPr>
      </p:pic>
      <p:pic>
        <p:nvPicPr>
          <p:cNvPr id="17426" name="Picture 18" descr="Image result for Aqua satelli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4495800"/>
            <a:ext cx="1458686" cy="9144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990600" y="5181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ABI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3200" y="51786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AHI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5600" y="51786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SNPP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58200" y="51786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Aqua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62000" y="4114800"/>
            <a:ext cx="3505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62000" y="41148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14600" y="41148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400800" y="4114800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400800" y="41148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305800" y="41148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52400" y="5791200"/>
            <a:ext cx="87630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Sensors with different bands, resolution, pixel size, geographical coverage, and frequency but one scientific algorithm and software to process the data and generate aerosol product outputs in same format.</a:t>
            </a:r>
            <a:endParaRPr lang="en-US" sz="1800" dirty="0"/>
          </a:p>
        </p:txBody>
      </p:sp>
      <p:sp>
        <p:nvSpPr>
          <p:cNvPr id="47" name="Down Arrow 46"/>
          <p:cNvSpPr/>
          <p:nvPr/>
        </p:nvSpPr>
        <p:spPr>
          <a:xfrm>
            <a:off x="533400" y="5410200"/>
            <a:ext cx="304800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2209800" y="5410200"/>
            <a:ext cx="304800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6248400" y="5410200"/>
            <a:ext cx="304800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8153400" y="5410200"/>
            <a:ext cx="304800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Image result for NASA TEMPO"/>
          <p:cNvPicPr>
            <a:picLocks noChangeAspect="1" noChangeArrowheads="1"/>
          </p:cNvPicPr>
          <p:nvPr/>
        </p:nvPicPr>
        <p:blipFill>
          <a:blip r:embed="rId9" cstate="print"/>
          <a:srcRect l="44800" t="13889" r="17600" b="13889"/>
          <a:stretch>
            <a:fillRect/>
          </a:stretch>
        </p:blipFill>
        <p:spPr bwMode="auto">
          <a:xfrm>
            <a:off x="3452446" y="4495800"/>
            <a:ext cx="1729154" cy="956553"/>
          </a:xfrm>
          <a:prstGeom prst="rect">
            <a:avLst/>
          </a:prstGeom>
          <a:noFill/>
        </p:spPr>
      </p:pic>
      <p:cxnSp>
        <p:nvCxnSpPr>
          <p:cNvPr id="41" name="Straight Arrow Connector 40"/>
          <p:cNvCxnSpPr/>
          <p:nvPr/>
        </p:nvCxnSpPr>
        <p:spPr>
          <a:xfrm>
            <a:off x="4267200" y="41148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343400" y="51786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TEMPO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2" name="Down Arrow 51"/>
          <p:cNvSpPr/>
          <p:nvPr/>
        </p:nvSpPr>
        <p:spPr>
          <a:xfrm>
            <a:off x="4114800" y="5410200"/>
            <a:ext cx="304800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 Satellite Aerosol Product Workshop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89D96-0413-4821-94DF-AC9189F8E7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33400" y="868680"/>
            <a:ext cx="8153053" cy="5760720"/>
            <a:chOff x="615700" y="76200"/>
            <a:chExt cx="8153053" cy="6502401"/>
          </a:xfrm>
        </p:grpSpPr>
        <p:grpSp>
          <p:nvGrpSpPr>
            <p:cNvPr id="5" name="Group 4"/>
            <p:cNvGrpSpPr/>
            <p:nvPr/>
          </p:nvGrpSpPr>
          <p:grpSpPr>
            <a:xfrm>
              <a:off x="615700" y="76200"/>
              <a:ext cx="8153053" cy="6502401"/>
              <a:chOff x="615700" y="76200"/>
              <a:chExt cx="8153053" cy="650240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15700" y="76200"/>
                <a:ext cx="8153053" cy="6502401"/>
                <a:chOff x="920304" y="0"/>
                <a:chExt cx="8067232" cy="6502401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790578" y="4162730"/>
                  <a:ext cx="5941888" cy="2174356"/>
                  <a:chOff x="1790578" y="4162730"/>
                  <a:chExt cx="5941888" cy="2174356"/>
                </a:xfrm>
              </p:grpSpPr>
              <p:cxnSp>
                <p:nvCxnSpPr>
                  <p:cNvPr id="128" name="Elbow Connector 127"/>
                  <p:cNvCxnSpPr>
                    <a:stCxn id="61" idx="1"/>
                    <a:endCxn id="68" idx="1"/>
                  </p:cNvCxnSpPr>
                  <p:nvPr/>
                </p:nvCxnSpPr>
                <p:spPr>
                  <a:xfrm rot="10800000" flipH="1" flipV="1">
                    <a:off x="1790578" y="4162730"/>
                    <a:ext cx="1257506" cy="2174355"/>
                  </a:xfrm>
                  <a:prstGeom prst="bentConnector3">
                    <a:avLst>
                      <a:gd name="adj1" fmla="val -92815"/>
                    </a:avLst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Elbow Connector 128"/>
                  <p:cNvCxnSpPr>
                    <a:stCxn id="112" idx="3"/>
                    <a:endCxn id="68" idx="3"/>
                  </p:cNvCxnSpPr>
                  <p:nvPr/>
                </p:nvCxnSpPr>
                <p:spPr>
                  <a:xfrm flipH="1">
                    <a:off x="6502485" y="4237926"/>
                    <a:ext cx="1229981" cy="2099160"/>
                  </a:xfrm>
                  <a:prstGeom prst="bentConnector3">
                    <a:avLst>
                      <a:gd name="adj1" fmla="val -126671"/>
                    </a:avLst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920304" y="0"/>
                  <a:ext cx="8067232" cy="6502401"/>
                  <a:chOff x="920304" y="0"/>
                  <a:chExt cx="8067232" cy="6502401"/>
                </a:xfrm>
              </p:grpSpPr>
              <p:grpSp>
                <p:nvGrpSpPr>
                  <p:cNvPr id="48" name="Group 4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88160" y="0"/>
                    <a:ext cx="7199376" cy="6502401"/>
                    <a:chOff x="2480" y="4236"/>
                    <a:chExt cx="7086" cy="6400"/>
                  </a:xfrm>
                </p:grpSpPr>
                <p:sp>
                  <p:nvSpPr>
                    <p:cNvPr id="51" name="AutoShape 120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2518" y="4236"/>
                      <a:ext cx="5700" cy="6400"/>
                    </a:xfrm>
                    <a:prstGeom prst="rect">
                      <a:avLst/>
                    </a:prstGeom>
                    <a:noFill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52" name="Text Box 1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84" y="8586"/>
                      <a:ext cx="500" cy="28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No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53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21" y="4236"/>
                      <a:ext cx="4612" cy="6394"/>
                      <a:chOff x="2880" y="384"/>
                      <a:chExt cx="2216" cy="2832"/>
                    </a:xfrm>
                  </p:grpSpPr>
                  <p:sp>
                    <p:nvSpPr>
                      <p:cNvPr id="104" name="AutoShape 1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768"/>
                        <a:ext cx="1200" cy="144"/>
                      </a:xfrm>
                      <a:prstGeom prst="flowChartPredefinedProcess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Allocate RAM &amp; read input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05" name="AutoShap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0" y="384"/>
                        <a:ext cx="480" cy="192"/>
                      </a:xfrm>
                      <a:prstGeom prst="flowChartTerminator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Start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06" name="AutoShap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64" y="1872"/>
                        <a:ext cx="528" cy="192"/>
                      </a:xfrm>
                      <a:prstGeom prst="flowChartTerminator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End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07" name="AutoShap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68" y="1440"/>
                        <a:ext cx="672" cy="240"/>
                      </a:xfrm>
                      <a:prstGeom prst="flowChartPredefinedProcess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Output </a:t>
                        </a:r>
                        <a:endPara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results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08" name="AutoShape 1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1104"/>
                        <a:ext cx="1205" cy="144"/>
                      </a:xfrm>
                      <a:prstGeom prst="flowChartPredefinedProcess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Initialize output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09" name="AutoShape 1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2" y="1488"/>
                        <a:ext cx="1065" cy="144"/>
                      </a:xfrm>
                      <a:prstGeom prst="flowChartPreparation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Process each pixel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10" name="AutoShap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12" y="2208"/>
                        <a:ext cx="624" cy="240"/>
                      </a:xfrm>
                      <a:prstGeom prst="flowChartDecision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Land?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11" name="AutoShap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1824"/>
                        <a:ext cx="672" cy="240"/>
                      </a:xfrm>
                      <a:prstGeom prst="flowChartDecision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Daytime?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12" name="AutoShape 1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71" y="2110"/>
                        <a:ext cx="625" cy="240"/>
                      </a:xfrm>
                      <a:prstGeom prst="flowChartPredefinedProcess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Clouds, snow/ice and turbid water screening  over ocean</a:t>
                        </a:r>
                        <a:endParaRPr kumimoji="0" lang="en-US" sz="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13" name="AutoShape 1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3072"/>
                        <a:ext cx="1632" cy="144"/>
                      </a:xfrm>
                      <a:prstGeom prst="flowChartPredefinedProcess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Update output for current pixel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14" name="AutoShape 1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33" y="2773"/>
                        <a:ext cx="432" cy="207"/>
                      </a:xfrm>
                      <a:prstGeom prst="flowChartPredefinedProcess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en-US" sz="800" dirty="0" smtClean="0">
                            <a:solidFill>
                              <a:srgbClr val="000000"/>
                            </a:solidFill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IR</a:t>
                        </a:r>
                        <a:r>
                          <a:rPr kumimoji="0" lang="en-US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-Visible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en-US" sz="800" dirty="0" smtClean="0">
                            <a:solidFill>
                              <a:srgbClr val="000000"/>
                            </a:solidFill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Smoke</a:t>
                        </a:r>
                        <a:endPara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detection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15" name="AutoShape 1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89" y="2773"/>
                        <a:ext cx="408" cy="207"/>
                      </a:xfrm>
                      <a:prstGeom prst="flowChartPredefinedProcess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IR-</a:t>
                        </a:r>
                        <a:r>
                          <a:rPr lang="en-US" sz="800" dirty="0" smtClean="0">
                            <a:solidFill>
                              <a:srgbClr val="000000"/>
                            </a:solidFill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Visible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en-US" sz="800" dirty="0" smtClean="0">
                            <a:solidFill>
                              <a:srgbClr val="000000"/>
                            </a:solidFill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Dust</a:t>
                        </a:r>
                        <a:r>
                          <a:rPr kumimoji="0" lang="en-US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detection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16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0" y="576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117" name="Line 1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0" y="91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118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0" y="1248"/>
                        <a:ext cx="0" cy="2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119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0" y="163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120" name="AutoShape 99"/>
                      <p:cNvSpPr>
                        <a:spLocks noChangeShapeType="1"/>
                      </p:cNvSpPr>
                      <p:nvPr/>
                    </p:nvSpPr>
                    <p:spPr bwMode="auto">
                      <a:xfrm rot="10800000">
                        <a:off x="3072" y="1584"/>
                        <a:ext cx="192" cy="360"/>
                      </a:xfrm>
                      <a:prstGeom prst="bentConnector2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121" name="AutoShape 98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 flipV="1">
                        <a:off x="2556" y="2076"/>
                        <a:ext cx="1656" cy="624"/>
                      </a:xfrm>
                      <a:prstGeom prst="bentConnector4">
                        <a:avLst>
                          <a:gd name="adj1" fmla="val -3957"/>
                          <a:gd name="adj2" fmla="val 32099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122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0" y="2064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123" name="AutoShape 9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37" y="1560"/>
                        <a:ext cx="23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124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52" y="1680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125" name="Text Box 8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10" y="1813"/>
                        <a:ext cx="218" cy="1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No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26" name="Text Box 8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52" y="2064"/>
                        <a:ext cx="253" cy="1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Yes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27" name="Text Box 8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80" y="1440"/>
                        <a:ext cx="306" cy="1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   Done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54" name="AutoShape 80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3096" y="9851"/>
                      <a:ext cx="597" cy="650"/>
                    </a:xfrm>
                    <a:prstGeom prst="bentConnector2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 type="triangle" w="med" len="med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grpSp>
                  <p:nvGrpSpPr>
                    <p:cNvPr id="55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20" y="4236"/>
                      <a:ext cx="5846" cy="6394"/>
                      <a:chOff x="2880" y="384"/>
                      <a:chExt cx="2806" cy="2832"/>
                    </a:xfrm>
                  </p:grpSpPr>
                  <p:sp>
                    <p:nvSpPr>
                      <p:cNvPr id="82" name="AutoShap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768"/>
                        <a:ext cx="1200" cy="144"/>
                      </a:xfrm>
                      <a:prstGeom prst="flowChartPredefinedProcess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Allocate RAM &amp; read input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3" name="AutoShape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0" y="384"/>
                        <a:ext cx="480" cy="192"/>
                      </a:xfrm>
                      <a:prstGeom prst="flowChartTerminator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Start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4" name="AutoShap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64" y="1872"/>
                        <a:ext cx="528" cy="192"/>
                      </a:xfrm>
                      <a:prstGeom prst="flowChartTerminator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End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5" name="AutoShap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68" y="1440"/>
                        <a:ext cx="672" cy="240"/>
                      </a:xfrm>
                      <a:prstGeom prst="flowChartPredefinedProcess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Output </a:t>
                        </a:r>
                        <a:endPara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results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6" name="AutoShap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1104"/>
                        <a:ext cx="1205" cy="144"/>
                      </a:xfrm>
                      <a:prstGeom prst="flowChartPredefinedProcess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Initialize output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7" name="AutoShap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2" y="1488"/>
                        <a:ext cx="1065" cy="144"/>
                      </a:xfrm>
                      <a:prstGeom prst="flowChartPreparation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Process each pixel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8" name="AutoShap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12" y="2208"/>
                        <a:ext cx="624" cy="240"/>
                      </a:xfrm>
                      <a:prstGeom prst="flowChartDecision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Land?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9" name="AutoShape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1824"/>
                        <a:ext cx="672" cy="240"/>
                      </a:xfrm>
                      <a:prstGeom prst="flowChartDecision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Daytime?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0" name="AutoShap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3072"/>
                        <a:ext cx="1632" cy="144"/>
                      </a:xfrm>
                      <a:prstGeom prst="flowChartPredefinedProcess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Update output for current pixel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1" name="AutoShap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4" y="2773"/>
                        <a:ext cx="432" cy="200"/>
                      </a:xfrm>
                      <a:prstGeom prst="flowChartPredefinedProcess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en-US" sz="800" dirty="0" smtClean="0">
                            <a:solidFill>
                              <a:srgbClr val="000000"/>
                            </a:solidFill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Deep-blue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Smoke </a:t>
                        </a:r>
                        <a:endPara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detection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2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0" y="576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93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0" y="91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94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0" y="1248"/>
                        <a:ext cx="0" cy="2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95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0" y="163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96" name="AutoShape 59"/>
                      <p:cNvSpPr>
                        <a:spLocks noChangeShapeType="1"/>
                      </p:cNvSpPr>
                      <p:nvPr/>
                    </p:nvSpPr>
                    <p:spPr bwMode="auto">
                      <a:xfrm rot="10800000">
                        <a:off x="3072" y="1584"/>
                        <a:ext cx="192" cy="360"/>
                      </a:xfrm>
                      <a:prstGeom prst="bentConnector2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97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0" y="2064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98" name="AutoShap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37" y="1560"/>
                        <a:ext cx="23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99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52" y="1680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100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76" y="2209"/>
                        <a:ext cx="218" cy="1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No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01" name="Text 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10" y="1813"/>
                        <a:ext cx="218" cy="1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No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02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52" y="2064"/>
                        <a:ext cx="253" cy="1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Yes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03" name="Text Box 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80" y="1440"/>
                        <a:ext cx="306" cy="1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56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0" y="4236"/>
                      <a:ext cx="6116" cy="6394"/>
                      <a:chOff x="2286" y="384"/>
                      <a:chExt cx="2937" cy="2832"/>
                    </a:xfrm>
                  </p:grpSpPr>
                  <p:sp>
                    <p:nvSpPr>
                      <p:cNvPr id="57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768"/>
                        <a:ext cx="1200" cy="144"/>
                      </a:xfrm>
                      <a:prstGeom prst="flowChartPredefinedProcess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Allocate RAM &amp; read input</a:t>
                        </a:r>
                        <a:endPara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58" name="AutoShap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0" y="384"/>
                        <a:ext cx="480" cy="192"/>
                      </a:xfrm>
                      <a:prstGeom prst="flowChartTerminator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Start</a:t>
                        </a:r>
                        <a:endPara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59" name="AutoShape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64" y="1872"/>
                        <a:ext cx="528" cy="192"/>
                      </a:xfrm>
                      <a:prstGeom prst="flowChartTerminator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End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0" name="AutoShape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68" y="1440"/>
                        <a:ext cx="672" cy="240"/>
                      </a:xfrm>
                      <a:prstGeom prst="flowChartPredefinedProcess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Output </a:t>
                        </a:r>
                        <a:endParaRPr kumimoji="0" lang="en-US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results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1" name="AutoShap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86" y="2077"/>
                        <a:ext cx="672" cy="240"/>
                      </a:xfrm>
                      <a:prstGeom prst="flowChartPredefinedProcess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Clouds and snow/ice screening </a:t>
                        </a:r>
                        <a:endParaRPr kumimoji="0" lang="en-US" sz="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over land</a:t>
                        </a:r>
                        <a:endParaRPr kumimoji="0" lang="en-US" sz="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2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1104"/>
                        <a:ext cx="1205" cy="144"/>
                      </a:xfrm>
                      <a:prstGeom prst="flowChartPredefinedProcess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Initialize output</a:t>
                        </a:r>
                        <a:endPara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3" name="AutoShape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2" y="1488"/>
                        <a:ext cx="1065" cy="144"/>
                      </a:xfrm>
                      <a:prstGeom prst="flowChartPreparation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Process each pixel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4" name="AutoShape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12" y="2208"/>
                        <a:ext cx="624" cy="240"/>
                      </a:xfrm>
                      <a:prstGeom prst="flowChartDecision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Land?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5" name="AutoShap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1824"/>
                        <a:ext cx="672" cy="240"/>
                      </a:xfrm>
                      <a:prstGeom prst="flowChartDecision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Daytime?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6" name="AutoShap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3" y="2773"/>
                        <a:ext cx="432" cy="207"/>
                      </a:xfrm>
                      <a:prstGeom prst="flowChartPredefinedProcess">
                        <a:avLst/>
                      </a:prstGeom>
                      <a:solidFill>
                        <a:srgbClr val="92D05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en-US" sz="800" dirty="0" smtClean="0">
                            <a:solidFill>
                              <a:srgbClr val="000000"/>
                            </a:solidFill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IR-Visible</a:t>
                        </a:r>
                        <a:endPara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en-US" sz="800" dirty="0" smtClean="0">
                            <a:solidFill>
                              <a:srgbClr val="000000"/>
                            </a:solidFill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Smoke</a:t>
                        </a:r>
                        <a:r>
                          <a:rPr kumimoji="0" lang="en-US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 </a:t>
                        </a:r>
                        <a:endPara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detection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7" name="AutoShap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1" y="2773"/>
                        <a:ext cx="427" cy="207"/>
                      </a:xfrm>
                      <a:prstGeom prst="flowChartPredefinedProcess">
                        <a:avLst/>
                      </a:prstGeom>
                      <a:solidFill>
                        <a:srgbClr val="92D05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en-US" sz="800" dirty="0" smtClean="0">
                            <a:solidFill>
                              <a:srgbClr val="000000"/>
                            </a:solidFill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Deep-blue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en-US" sz="800" dirty="0" smtClean="0">
                            <a:solidFill>
                              <a:srgbClr val="000000"/>
                            </a:solidFill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Dust</a:t>
                        </a:r>
                        <a:endPara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detection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8" name="AutoShap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3072"/>
                        <a:ext cx="1632" cy="144"/>
                      </a:xfrm>
                      <a:prstGeom prst="flowChartPredefinedProcess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Update output for current pixel</a:t>
                        </a:r>
                        <a:endPara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9" name="AutoShap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2773"/>
                        <a:ext cx="408" cy="200"/>
                      </a:xfrm>
                      <a:prstGeom prst="flowChartPredefinedProcess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en-US" sz="800" dirty="0" smtClean="0">
                            <a:solidFill>
                              <a:srgbClr val="000000"/>
                            </a:solidFill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Deep-blue</a:t>
                        </a:r>
                        <a:endPara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detection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0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0" y="576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71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0" y="91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72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0" y="1248"/>
                        <a:ext cx="0" cy="2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73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0" y="163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74" name="AutoShape 21"/>
                      <p:cNvSpPr>
                        <a:spLocks noChangeShapeType="1"/>
                      </p:cNvSpPr>
                      <p:nvPr/>
                    </p:nvSpPr>
                    <p:spPr bwMode="auto">
                      <a:xfrm rot="10800000">
                        <a:off x="3072" y="1584"/>
                        <a:ext cx="192" cy="360"/>
                      </a:xfrm>
                      <a:prstGeom prst="bentConnector2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75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0" y="2064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76" name="AutoShap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37" y="1560"/>
                        <a:ext cx="23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77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52" y="1680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78" name="Text Box 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68" y="2209"/>
                        <a:ext cx="253" cy="1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Yes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" name="Text Box 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10" y="1813"/>
                        <a:ext cx="218" cy="1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No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0" name="Text Box 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52" y="2064"/>
                        <a:ext cx="253" cy="1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SimSun" pitchFamily="2" charset="-122"/>
                            <a:cs typeface="Arial" pitchFamily="34" charset="0"/>
                          </a:rPr>
                          <a:t>Yes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1" name="Text Box 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80" y="1440"/>
                        <a:ext cx="306" cy="1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4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0304" y="3810000"/>
                    <a:ext cx="535517" cy="3260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rPr>
                      <a:t>Yes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33900" y="3962400"/>
                    <a:ext cx="535517" cy="3260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rPr>
                      <a:t>Yes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623015" y="4238931"/>
                <a:ext cx="8145738" cy="2174356"/>
                <a:chOff x="623015" y="4238931"/>
                <a:chExt cx="8145738" cy="2174356"/>
              </a:xfrm>
            </p:grpSpPr>
            <p:sp>
              <p:nvSpPr>
                <p:cNvPr id="14" name="Flowchart: Decision 13"/>
                <p:cNvSpPr/>
                <p:nvPr/>
              </p:nvSpPr>
              <p:spPr>
                <a:xfrm>
                  <a:off x="1338695" y="4684775"/>
                  <a:ext cx="1752600" cy="612648"/>
                </a:xfrm>
                <a:prstGeom prst="flowChartDecision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Algorithm path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Arrow Connector 14"/>
                <p:cNvCxnSpPr>
                  <a:stCxn id="61" idx="2"/>
                  <a:endCxn id="14" idx="0"/>
                </p:cNvCxnSpPr>
                <p:nvPr/>
              </p:nvCxnSpPr>
              <p:spPr>
                <a:xfrm>
                  <a:off x="2213403" y="4514456"/>
                  <a:ext cx="1592" cy="17031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lbow Connector 15"/>
                <p:cNvCxnSpPr>
                  <a:stCxn id="64" idx="1"/>
                  <a:endCxn id="61" idx="3"/>
                </p:cNvCxnSpPr>
                <p:nvPr/>
              </p:nvCxnSpPr>
              <p:spPr>
                <a:xfrm rot="10800000">
                  <a:off x="2931963" y="4238931"/>
                  <a:ext cx="757054" cy="300782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AutoShape 31"/>
                <p:cNvSpPr>
                  <a:spLocks noChangeArrowheads="1"/>
                </p:cNvSpPr>
                <p:nvPr/>
              </p:nvSpPr>
              <p:spPr bwMode="auto">
                <a:xfrm>
                  <a:off x="623015" y="5562600"/>
                  <a:ext cx="838200" cy="474851"/>
                </a:xfrm>
                <a:prstGeom prst="flowChartPredefinedProcess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SimSun" pitchFamily="2" charset="-122"/>
                      <a:cs typeface="Arial" pitchFamily="34" charset="0"/>
                    </a:rPr>
                    <a:t>IR-Visible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SimSun" pitchFamily="2" charset="-122"/>
                      <a:cs typeface="Arial" pitchFamily="34" charset="0"/>
                    </a:rPr>
                    <a:t>Dust </a:t>
                  </a:r>
                  <a:endParaRPr kumimoji="0" lang="en-US" sz="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SimSun" pitchFamily="2" charset="-122"/>
                      <a:cs typeface="Arial" pitchFamily="34" charset="0"/>
                    </a:rPr>
                    <a:t>detection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AutoShape 29"/>
                <p:cNvSpPr>
                  <a:spLocks noChangeArrowheads="1"/>
                </p:cNvSpPr>
                <p:nvPr/>
              </p:nvSpPr>
              <p:spPr bwMode="auto">
                <a:xfrm>
                  <a:off x="3602130" y="5562600"/>
                  <a:ext cx="914400" cy="474851"/>
                </a:xfrm>
                <a:prstGeom prst="flowChartPredefinedProcess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SimSun" pitchFamily="2" charset="-122"/>
                      <a:cs typeface="Arial" pitchFamily="34" charset="0"/>
                    </a:rPr>
                    <a:t>Deep-blue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SimSun" pitchFamily="2" charset="-122"/>
                      <a:cs typeface="Arial" pitchFamily="34" charset="0"/>
                    </a:rPr>
                    <a:t>Smoke</a:t>
                  </a:r>
                  <a:endParaRPr kumimoji="0" lang="en-US" sz="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SimSun" pitchFamily="2" charset="-122"/>
                      <a:cs typeface="Arial" pitchFamily="34" charset="0"/>
                    </a:rPr>
                    <a:t>detection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9" name="Elbow Connector 18"/>
                <p:cNvCxnSpPr>
                  <a:stCxn id="14" idx="1"/>
                  <a:endCxn id="17" idx="1"/>
                </p:cNvCxnSpPr>
                <p:nvPr/>
              </p:nvCxnSpPr>
              <p:spPr>
                <a:xfrm rot="10800000" flipV="1">
                  <a:off x="623015" y="4991098"/>
                  <a:ext cx="715680" cy="808927"/>
                </a:xfrm>
                <a:prstGeom prst="bentConnector3">
                  <a:avLst>
                    <a:gd name="adj1" fmla="val 131942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hape 186"/>
                <p:cNvCxnSpPr>
                  <a:stCxn id="14" idx="1"/>
                  <a:endCxn id="66" idx="2"/>
                </p:cNvCxnSpPr>
                <p:nvPr/>
              </p:nvCxnSpPr>
              <p:spPr>
                <a:xfrm rot="10800000" flipH="1" flipV="1">
                  <a:off x="1338694" y="4991098"/>
                  <a:ext cx="654435" cy="1045635"/>
                </a:xfrm>
                <a:prstGeom prst="bentConnector4">
                  <a:avLst>
                    <a:gd name="adj1" fmla="val -133297"/>
                    <a:gd name="adj2" fmla="val 121862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hape 189"/>
                <p:cNvCxnSpPr>
                  <a:stCxn id="14" idx="3"/>
                  <a:endCxn id="18" idx="3"/>
                </p:cNvCxnSpPr>
                <p:nvPr/>
              </p:nvCxnSpPr>
              <p:spPr>
                <a:xfrm>
                  <a:off x="3091295" y="4991099"/>
                  <a:ext cx="1425235" cy="808927"/>
                </a:xfrm>
                <a:prstGeom prst="bentConnector3">
                  <a:avLst>
                    <a:gd name="adj1" fmla="val 110393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hape 193"/>
                <p:cNvCxnSpPr>
                  <a:stCxn id="14" idx="3"/>
                  <a:endCxn id="67" idx="2"/>
                </p:cNvCxnSpPr>
                <p:nvPr/>
              </p:nvCxnSpPr>
              <p:spPr>
                <a:xfrm flipH="1">
                  <a:off x="3052792" y="4991099"/>
                  <a:ext cx="38503" cy="1045635"/>
                </a:xfrm>
                <a:prstGeom prst="bentConnector4">
                  <a:avLst>
                    <a:gd name="adj1" fmla="val -4168438"/>
                    <a:gd name="adj2" fmla="val 11346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Elbow Connector 22"/>
                <p:cNvCxnSpPr>
                  <a:stCxn id="14" idx="2"/>
                  <a:endCxn id="17" idx="0"/>
                </p:cNvCxnSpPr>
                <p:nvPr/>
              </p:nvCxnSpPr>
              <p:spPr>
                <a:xfrm rot="5400000">
                  <a:off x="1495967" y="4843571"/>
                  <a:ext cx="265177" cy="1172880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Elbow Connector 23"/>
                <p:cNvCxnSpPr>
                  <a:stCxn id="14" idx="2"/>
                  <a:endCxn id="66" idx="0"/>
                </p:cNvCxnSpPr>
                <p:nvPr/>
              </p:nvCxnSpPr>
              <p:spPr>
                <a:xfrm rot="5400000">
                  <a:off x="1972048" y="5318506"/>
                  <a:ext cx="264030" cy="221865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Elbow Connector 24"/>
                <p:cNvCxnSpPr>
                  <a:stCxn id="14" idx="2"/>
                  <a:endCxn id="67" idx="0"/>
                </p:cNvCxnSpPr>
                <p:nvPr/>
              </p:nvCxnSpPr>
              <p:spPr>
                <a:xfrm rot="16200000" flipH="1">
                  <a:off x="2501878" y="5010539"/>
                  <a:ext cx="264030" cy="837797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Flowchart: Decision 25"/>
                <p:cNvSpPr/>
                <p:nvPr/>
              </p:nvSpPr>
              <p:spPr>
                <a:xfrm>
                  <a:off x="5964330" y="4724400"/>
                  <a:ext cx="1752600" cy="612648"/>
                </a:xfrm>
                <a:prstGeom prst="flowChartDecision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Algorithm path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Elbow Connector 26"/>
                <p:cNvCxnSpPr>
                  <a:stCxn id="64" idx="3"/>
                  <a:endCxn id="112" idx="1"/>
                </p:cNvCxnSpPr>
                <p:nvPr/>
              </p:nvCxnSpPr>
              <p:spPr>
                <a:xfrm flipV="1">
                  <a:off x="5023486" y="4314701"/>
                  <a:ext cx="1142547" cy="225012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Elbow Connector 27"/>
                <p:cNvCxnSpPr>
                  <a:stCxn id="26" idx="1"/>
                  <a:endCxn id="115" idx="1"/>
                </p:cNvCxnSpPr>
                <p:nvPr/>
              </p:nvCxnSpPr>
              <p:spPr>
                <a:xfrm rot="10800000" flipV="1">
                  <a:off x="4922286" y="5030724"/>
                  <a:ext cx="1042044" cy="768370"/>
                </a:xfrm>
                <a:prstGeom prst="bentConnector3">
                  <a:avLst>
                    <a:gd name="adj1" fmla="val 11562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hape 229"/>
                <p:cNvCxnSpPr>
                  <a:stCxn id="26" idx="1"/>
                  <a:endCxn id="114" idx="2"/>
                </p:cNvCxnSpPr>
                <p:nvPr/>
              </p:nvCxnSpPr>
              <p:spPr>
                <a:xfrm rot="10800000" flipH="1" flipV="1">
                  <a:off x="5964329" y="5030724"/>
                  <a:ext cx="368391" cy="1006010"/>
                </a:xfrm>
                <a:prstGeom prst="bentConnector4">
                  <a:avLst>
                    <a:gd name="adj1" fmla="val -307768"/>
                    <a:gd name="adj2" fmla="val 112543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Elbow Connector 29"/>
                <p:cNvCxnSpPr>
                  <a:stCxn id="26" idx="3"/>
                  <a:endCxn id="91" idx="3"/>
                </p:cNvCxnSpPr>
                <p:nvPr/>
              </p:nvCxnSpPr>
              <p:spPr>
                <a:xfrm>
                  <a:off x="7716930" y="5030724"/>
                  <a:ext cx="1051823" cy="760334"/>
                </a:xfrm>
                <a:prstGeom prst="bentConnector3">
                  <a:avLst>
                    <a:gd name="adj1" fmla="val 121734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hape 237"/>
                <p:cNvCxnSpPr>
                  <a:stCxn id="26" idx="3"/>
                  <a:endCxn id="69" idx="2"/>
                </p:cNvCxnSpPr>
                <p:nvPr/>
              </p:nvCxnSpPr>
              <p:spPr>
                <a:xfrm flipH="1">
                  <a:off x="7339560" y="5030724"/>
                  <a:ext cx="377370" cy="989938"/>
                </a:xfrm>
                <a:prstGeom prst="bentConnector4">
                  <a:avLst>
                    <a:gd name="adj1" fmla="val -316555"/>
                    <a:gd name="adj2" fmla="val 123092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lbow Connector 31"/>
                <p:cNvCxnSpPr>
                  <a:stCxn id="14" idx="2"/>
                  <a:endCxn id="18" idx="0"/>
                </p:cNvCxnSpPr>
                <p:nvPr/>
              </p:nvCxnSpPr>
              <p:spPr>
                <a:xfrm rot="16200000" flipH="1">
                  <a:off x="3004574" y="4507843"/>
                  <a:ext cx="265177" cy="1844335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>
                  <a:stCxn id="112" idx="2"/>
                  <a:endCxn id="26" idx="0"/>
                </p:cNvCxnSpPr>
                <p:nvPr/>
              </p:nvCxnSpPr>
              <p:spPr>
                <a:xfrm>
                  <a:off x="6833853" y="4590226"/>
                  <a:ext cx="6777" cy="13417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Elbow Connector 33"/>
                <p:cNvCxnSpPr>
                  <a:stCxn id="26" idx="2"/>
                  <a:endCxn id="115" idx="0"/>
                </p:cNvCxnSpPr>
                <p:nvPr/>
              </p:nvCxnSpPr>
              <p:spPr>
                <a:xfrm rot="5400000">
                  <a:off x="5987233" y="4708055"/>
                  <a:ext cx="224405" cy="148239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Elbow Connector 34"/>
                <p:cNvCxnSpPr>
                  <a:stCxn id="26" idx="2"/>
                  <a:endCxn id="114" idx="0"/>
                </p:cNvCxnSpPr>
                <p:nvPr/>
              </p:nvCxnSpPr>
              <p:spPr>
                <a:xfrm rot="5400000">
                  <a:off x="6474474" y="5195296"/>
                  <a:ext cx="224405" cy="507909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Elbow Connector 35"/>
                <p:cNvCxnSpPr>
                  <a:stCxn id="26" idx="2"/>
                  <a:endCxn id="69" idx="0"/>
                </p:cNvCxnSpPr>
                <p:nvPr/>
              </p:nvCxnSpPr>
              <p:spPr>
                <a:xfrm rot="16200000" flipH="1">
                  <a:off x="6977893" y="5199785"/>
                  <a:ext cx="224405" cy="498930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Elbow Connector 36"/>
                <p:cNvCxnSpPr>
                  <a:stCxn id="26" idx="2"/>
                  <a:endCxn id="91" idx="0"/>
                </p:cNvCxnSpPr>
                <p:nvPr/>
              </p:nvCxnSpPr>
              <p:spPr>
                <a:xfrm rot="16200000" flipH="1">
                  <a:off x="7461451" y="4716227"/>
                  <a:ext cx="224405" cy="1466046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6858000" y="4572000"/>
                  <a:ext cx="513404" cy="2854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SimSun" pitchFamily="2" charset="-122"/>
                      <a:cs typeface="Arial" pitchFamily="34" charset="0"/>
                    </a:rPr>
                    <a:t>No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9" name="Elbow Connector 278"/>
                <p:cNvCxnSpPr>
                  <a:stCxn id="17" idx="2"/>
                  <a:endCxn id="68" idx="1"/>
                </p:cNvCxnSpPr>
                <p:nvPr/>
              </p:nvCxnSpPr>
              <p:spPr>
                <a:xfrm rot="16200000" flipH="1">
                  <a:off x="1715717" y="5363848"/>
                  <a:ext cx="375835" cy="1723039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hape 282"/>
                <p:cNvCxnSpPr>
                  <a:stCxn id="67" idx="2"/>
                  <a:endCxn id="68" idx="1"/>
                </p:cNvCxnSpPr>
                <p:nvPr/>
              </p:nvCxnSpPr>
              <p:spPr>
                <a:xfrm rot="5400000">
                  <a:off x="2720697" y="6081191"/>
                  <a:ext cx="376552" cy="287638"/>
                </a:xfrm>
                <a:prstGeom prst="bentConnector4">
                  <a:avLst>
                    <a:gd name="adj1" fmla="val 28049"/>
                    <a:gd name="adj2" fmla="val 179475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lbow Connector 40"/>
                <p:cNvCxnSpPr>
                  <a:stCxn id="18" idx="2"/>
                  <a:endCxn id="68" idx="0"/>
                </p:cNvCxnSpPr>
                <p:nvPr/>
              </p:nvCxnSpPr>
              <p:spPr>
                <a:xfrm rot="16200000" flipH="1">
                  <a:off x="4179520" y="5917260"/>
                  <a:ext cx="210519" cy="450899"/>
                </a:xfrm>
                <a:prstGeom prst="bentConnector3">
                  <a:avLst>
                    <a:gd name="adj1" fmla="val 32627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Elbow Connector 41"/>
                <p:cNvCxnSpPr>
                  <a:stCxn id="115" idx="2"/>
                  <a:endCxn id="68" idx="0"/>
                </p:cNvCxnSpPr>
                <p:nvPr/>
              </p:nvCxnSpPr>
              <p:spPr>
                <a:xfrm rot="5400000">
                  <a:off x="4828616" y="5718347"/>
                  <a:ext cx="211236" cy="848010"/>
                </a:xfrm>
                <a:prstGeom prst="bentConnector3">
                  <a:avLst>
                    <a:gd name="adj1" fmla="val 32685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hape 293"/>
                <p:cNvCxnSpPr>
                  <a:stCxn id="114" idx="2"/>
                  <a:endCxn id="68" idx="3"/>
                </p:cNvCxnSpPr>
                <p:nvPr/>
              </p:nvCxnSpPr>
              <p:spPr>
                <a:xfrm rot="5400000">
                  <a:off x="6105737" y="6186302"/>
                  <a:ext cx="376552" cy="77417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hape 295"/>
                <p:cNvCxnSpPr>
                  <a:stCxn id="69" idx="2"/>
                  <a:endCxn id="68" idx="3"/>
                </p:cNvCxnSpPr>
                <p:nvPr/>
              </p:nvCxnSpPr>
              <p:spPr>
                <a:xfrm rot="5400000">
                  <a:off x="6601120" y="5674846"/>
                  <a:ext cx="392624" cy="1084256"/>
                </a:xfrm>
                <a:prstGeom prst="bentConnector2">
                  <a:avLst/>
                </a:prstGeom>
                <a:ln>
                  <a:tailEnd type="arrow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hape 297"/>
                <p:cNvCxnSpPr>
                  <a:stCxn id="91" idx="2"/>
                </p:cNvCxnSpPr>
                <p:nvPr/>
              </p:nvCxnSpPr>
              <p:spPr>
                <a:xfrm rot="5400000">
                  <a:off x="7125569" y="5219693"/>
                  <a:ext cx="380138" cy="1982076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838200" y="4887821"/>
              <a:ext cx="304800" cy="228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 smtClean="0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rPr>
                <a:t>1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197444" y="5237202"/>
              <a:ext cx="304800" cy="22860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 smtClean="0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rPr>
                <a:t>3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35100" y="4887821"/>
              <a:ext cx="304800" cy="22860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 smtClean="0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rPr>
                <a:t>2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416300" y="4887821"/>
              <a:ext cx="304800" cy="228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 smtClean="0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rPr>
                <a:t>1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8159500" y="4887821"/>
              <a:ext cx="304800" cy="22860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 smtClean="0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rPr>
                <a:t>2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6808576" y="5276334"/>
              <a:ext cx="304800" cy="22860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 smtClean="0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rPr>
                <a:t>3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0" name="Title 1"/>
          <p:cNvSpPr txBox="1">
            <a:spLocks/>
          </p:cNvSpPr>
          <p:nvPr/>
        </p:nvSpPr>
        <p:spPr>
          <a:xfrm>
            <a:off x="609600" y="1524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EPS Aerosol Detection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381000" y="5638800"/>
            <a:ext cx="2133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2438400" y="5638800"/>
            <a:ext cx="2133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132" grpId="0" animBg="1"/>
      <p:bldP spid="1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89D96-0413-4821-94DF-AC9189F8E7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762000"/>
          <a:ext cx="8839201" cy="4889486"/>
        </p:xfrm>
        <a:graphic>
          <a:graphicData uri="http://schemas.openxmlformats.org/drawingml/2006/table">
            <a:tbl>
              <a:tblPr/>
              <a:tblGrid>
                <a:gridCol w="1423492"/>
                <a:gridCol w="1238548"/>
                <a:gridCol w="1409688"/>
                <a:gridCol w="1693743"/>
                <a:gridCol w="1702129"/>
                <a:gridCol w="1371601"/>
              </a:tblGrid>
              <a:tr h="276871"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EPS Algorithm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Sensor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87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VIIRS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MODIS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ABI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AHI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0.412µm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M1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Band 8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7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0.445 µm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M2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Band 9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7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0.488 µm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M3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Band 3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Band 1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  <a:cs typeface="Times New Roman"/>
                        </a:rPr>
                        <a:t>Band1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7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0.555 µm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M4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Band 4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7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0.640 µm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M5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Band 1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Band 2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  <a:cs typeface="Times New Roman"/>
                        </a:rPr>
                        <a:t>Band3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7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0.746 µm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M6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Band 15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7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0.865 µm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M7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Band 2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Band 3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  <a:cs typeface="Times New Roman"/>
                        </a:rPr>
                        <a:t>Band 4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7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1.24 µm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M8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Band 5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X  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  <a:cs typeface="Times New Roman"/>
                        </a:rPr>
                        <a:t>X 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706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996633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996633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1.38 µm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M9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Band 26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Band 4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 (Band 5)*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7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996633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996633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1.61 µm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M10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Band 6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Band 5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  <a:cs typeface="Times New Roman"/>
                        </a:rPr>
                        <a:t>Band 5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7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2.25 µm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M11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Band 7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Band 6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  <a:cs typeface="Times New Roman"/>
                        </a:rPr>
                        <a:t>Band 6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7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996633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996633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3.70 µm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M12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Band 20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X(Band 7)*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X(Band 7)*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7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996633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996633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4.05 µm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M13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Band 21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  <a:cs typeface="Times New Roman"/>
                        </a:rPr>
                        <a:t>Band 7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Band  7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7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996633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996633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10.7 µm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M15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Band 31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  <a:cs typeface="Times New Roman"/>
                        </a:rPr>
                        <a:t>Band 14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Band 14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7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996633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996633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12.01 µm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M16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Band 32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  <a:cs typeface="Times New Roman"/>
                        </a:rPr>
                        <a:t>Band 15</a:t>
                      </a:r>
                      <a:endParaRPr lang="en-US" sz="1400" b="1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Band 15</a:t>
                      </a:r>
                      <a:endParaRPr lang="en-US" sz="14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5638800"/>
            <a:ext cx="7315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Green: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used by both deep-blue based and IR-visible based detection algorithms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Blue: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 only used by deep-blue based detection algorithm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996633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Brown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: only used by IR-Visible based detection algorithm.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*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:  band is missing but using the corresponding band in the parentheses instead.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X: channel is missing, but not needed, and filled with “-999.9”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Sensors and Wavelengths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EPS Aerosol Detection Algorithm Overview (1)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6" name="Group 25"/>
          <p:cNvGrpSpPr>
            <a:grpSpLocks noChangeAspect="1"/>
          </p:cNvGrpSpPr>
          <p:nvPr/>
        </p:nvGrpSpPr>
        <p:grpSpPr>
          <a:xfrm>
            <a:off x="3657600" y="990600"/>
            <a:ext cx="5297303" cy="3913632"/>
            <a:chOff x="609600" y="1066800"/>
            <a:chExt cx="7255491" cy="5513625"/>
          </a:xfrm>
        </p:grpSpPr>
        <p:grpSp>
          <p:nvGrpSpPr>
            <p:cNvPr id="7" name="Group 17"/>
            <p:cNvGrpSpPr/>
            <p:nvPr/>
          </p:nvGrpSpPr>
          <p:grpSpPr>
            <a:xfrm>
              <a:off x="609600" y="1066800"/>
              <a:ext cx="7255491" cy="5513625"/>
              <a:chOff x="609600" y="1066800"/>
              <a:chExt cx="7255491" cy="5513625"/>
            </a:xfrm>
          </p:grpSpPr>
          <p:pic>
            <p:nvPicPr>
              <p:cNvPr id="10" name="Picture 4" descr="C:\Users\pciren\Documents\test2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9600" y="1066800"/>
                <a:ext cx="7255491" cy="5513625"/>
              </a:xfrm>
              <a:prstGeom prst="rect">
                <a:avLst/>
              </a:prstGeom>
              <a:no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070751" y="2355030"/>
                <a:ext cx="821282" cy="384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smoke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14892" y="2140325"/>
                <a:ext cx="605141" cy="384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9900"/>
                    </a:solidFill>
                  </a:rPr>
                  <a:t>dust</a:t>
                </a:r>
                <a:endParaRPr lang="en-US" sz="2000" b="1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980550" y="4332604"/>
                <a:ext cx="655719" cy="384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3333FF"/>
                    </a:solidFill>
                  </a:rPr>
                  <a:t>clear</a:t>
                </a:r>
                <a:endParaRPr 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696958" y="3321203"/>
                <a:ext cx="705101" cy="384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9900FF"/>
                    </a:solidFill>
                  </a:rPr>
                  <a:t>smog</a:t>
                </a:r>
                <a:endParaRPr lang="en-US" sz="2000" b="1" dirty="0">
                  <a:solidFill>
                    <a:srgbClr val="9900FF"/>
                  </a:solidFill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910610" y="3903030"/>
              <a:ext cx="495300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038600" y="1676400"/>
              <a:ext cx="0" cy="39624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52400" y="5029202"/>
            <a:ext cx="5715000" cy="646331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Absorbing Aerosol Index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AAI = -100[1og</a:t>
            </a:r>
            <a:r>
              <a:rPr lang="en-US" sz="18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(R</a:t>
            </a:r>
            <a:r>
              <a:rPr lang="en-US" sz="18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412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/R</a:t>
            </a:r>
            <a:r>
              <a:rPr lang="en-US" sz="18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440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– log</a:t>
            </a:r>
            <a:r>
              <a:rPr lang="en-US" sz="18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(R’</a:t>
            </a:r>
            <a:r>
              <a:rPr lang="en-US" sz="18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412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/R’</a:t>
            </a:r>
            <a:r>
              <a:rPr lang="en-US" sz="18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440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)]</a:t>
            </a:r>
            <a:endParaRPr lang="en-US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5943602"/>
            <a:ext cx="4648200" cy="646331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Dust Smoke Discrimination Index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DSDI = -10[1og</a:t>
            </a:r>
            <a:r>
              <a:rPr lang="en-US" sz="18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(R</a:t>
            </a:r>
            <a:r>
              <a:rPr lang="en-US" sz="18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412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/R</a:t>
            </a:r>
            <a:r>
              <a:rPr lang="en-US" sz="18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2250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endParaRPr lang="en-US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3810000" y="4419600"/>
            <a:ext cx="635000" cy="487680"/>
          </a:xfrm>
          <a:prstGeom prst="upArrow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7315200" y="4876800"/>
            <a:ext cx="762000" cy="914400"/>
          </a:xfrm>
          <a:prstGeom prst="upArrow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41"/>
          <p:cNvSpPr>
            <a:spLocks noGrp="1"/>
          </p:cNvSpPr>
          <p:nvPr>
            <p:ph sz="half" idx="4294967295"/>
          </p:nvPr>
        </p:nvSpPr>
        <p:spPr>
          <a:xfrm>
            <a:off x="228600" y="1828800"/>
            <a:ext cx="3657600" cy="2895600"/>
          </a:xfrm>
          <a:prstGeom prst="rect">
            <a:avLst/>
          </a:prstGeom>
          <a:solidFill>
            <a:srgbClr val="FFFF99">
              <a:alpha val="35000"/>
            </a:srgbClr>
          </a:solidFill>
        </p:spPr>
        <p:txBody>
          <a:bodyPr/>
          <a:lstStyle/>
          <a:p>
            <a:pPr>
              <a:buNone/>
            </a:pPr>
            <a:r>
              <a:rPr lang="en-US" sz="1600" b="1" dirty="0" smtClean="0">
                <a:latin typeface="+mj-lt"/>
                <a:ea typeface="Verdana" pitchFamily="34" charset="0"/>
                <a:cs typeface="Verdana" pitchFamily="34" charset="0"/>
              </a:rPr>
              <a:t>Input </a:t>
            </a:r>
            <a:r>
              <a:rPr lang="en-US" sz="1600" b="1" dirty="0" err="1" smtClean="0">
                <a:latin typeface="+mj-lt"/>
                <a:ea typeface="Verdana" pitchFamily="34" charset="0"/>
                <a:cs typeface="Verdana" pitchFamily="34" charset="0"/>
              </a:rPr>
              <a:t>Reflectances</a:t>
            </a:r>
            <a:r>
              <a:rPr lang="en-US" sz="1600" b="1" dirty="0" smtClean="0">
                <a:latin typeface="+mj-lt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buNone/>
            </a:pPr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Dust: 412, 440, 2250 nm</a:t>
            </a:r>
          </a:p>
          <a:p>
            <a:pPr>
              <a:buNone/>
            </a:pPr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Smoke: 412, 440, 2250 nm</a:t>
            </a:r>
          </a:p>
          <a:p>
            <a:pPr>
              <a:buNone/>
            </a:pPr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Spatial Variability Test: 412 nm</a:t>
            </a:r>
          </a:p>
          <a:p>
            <a:pPr>
              <a:buNone/>
            </a:pPr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Turbid Water Test: 488 nm, 1.24     µm, 1.61 µm, 2.25 µm</a:t>
            </a:r>
          </a:p>
          <a:p>
            <a:pPr>
              <a:buNone/>
            </a:pPr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Bright Pixel Test:1.24 µm, 2.25 µm</a:t>
            </a:r>
          </a:p>
          <a:p>
            <a:pPr>
              <a:buNone/>
            </a:pPr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NDVI Test: 640 nm, 865 nm</a:t>
            </a:r>
          </a:p>
          <a:p>
            <a:pPr>
              <a:buNone/>
            </a:pPr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Snow Test: 865 nm, 1.24 µm</a:t>
            </a:r>
          </a:p>
          <a:p>
            <a:pPr>
              <a:buNone/>
            </a:pPr>
            <a:endParaRPr lang="en-US" sz="1600" dirty="0" smtClean="0">
              <a:latin typeface="Corbel" pitchFamily="34" charset="0"/>
            </a:endParaRPr>
          </a:p>
        </p:txBody>
      </p:sp>
      <p:sp>
        <p:nvSpPr>
          <p:cNvPr id="20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17487" y="6248400"/>
            <a:ext cx="5421313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NOAA Satellite Aerosol Product Workshop</a:t>
            </a:r>
          </a:p>
          <a:p>
            <a:pPr algn="l">
              <a:defRPr/>
            </a:pPr>
            <a:r>
              <a:rPr lang="en-US" dirty="0" smtClean="0"/>
              <a:t>September 13-14,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219201" y="2816352"/>
            <a:ext cx="6781799" cy="2441448"/>
            <a:chOff x="304801" y="1597152"/>
            <a:chExt cx="6781799" cy="2441448"/>
          </a:xfrm>
        </p:grpSpPr>
        <p:pic>
          <p:nvPicPr>
            <p:cNvPr id="6" name="Picture 5"/>
            <p:cNvPicPr/>
            <p:nvPr/>
          </p:nvPicPr>
          <p:blipFill>
            <a:blip r:embed="rId3" cstate="print"/>
            <a:srcRect l="52577" t="49206"/>
            <a:stretch>
              <a:fillRect/>
            </a:stretch>
          </p:blipFill>
          <p:spPr bwMode="auto">
            <a:xfrm>
              <a:off x="3581400" y="1600200"/>
              <a:ext cx="35052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54118" t="49423"/>
            <a:stretch>
              <a:fillRect/>
            </a:stretch>
          </p:blipFill>
          <p:spPr bwMode="auto">
            <a:xfrm>
              <a:off x="304801" y="1597152"/>
              <a:ext cx="3276600" cy="2441448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1981200" y="20574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Thick Dust</a:t>
              </a:r>
              <a:endParaRPr lang="en-US" sz="12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1200" y="2771001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Thin Dust</a:t>
              </a:r>
              <a:endParaRPr lang="en-US" sz="12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09800" y="33528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Clear Sky</a:t>
              </a:r>
              <a:endParaRPr lang="en-US" sz="12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43400" y="3048000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Thick Smoke</a:t>
              </a:r>
              <a:endParaRPr lang="en-US" sz="12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3352800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Thin Smoke</a:t>
              </a:r>
              <a:endParaRPr lang="en-US" sz="12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15000" y="3380601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Clear Sky</a:t>
              </a:r>
              <a:endParaRPr lang="en-US" sz="12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15000" y="22860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Clouds</a:t>
              </a:r>
              <a:endParaRPr lang="en-US" sz="12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90600"/>
          </a:xfrm>
        </p:spPr>
        <p:txBody>
          <a:bodyPr/>
          <a:lstStyle/>
          <a:p>
            <a:r>
              <a:rPr lang="en-US" sz="4000" dirty="0" smtClean="0"/>
              <a:t>EPS Aerosol Detection Algorithm Overview (2)</a:t>
            </a:r>
            <a:endParaRPr lang="en-US" sz="4000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"/>
          </p:nvPr>
        </p:nvSpPr>
        <p:spPr>
          <a:xfrm>
            <a:off x="381000" y="5334000"/>
            <a:ext cx="8458200" cy="914400"/>
          </a:xfrm>
        </p:spPr>
        <p:txBody>
          <a:bodyPr/>
          <a:lstStyle/>
          <a:p>
            <a:pPr algn="ctr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Algorithm takes advantage of spectrally varying absorption and scattering of dust, smoke, clouds, and surface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00400" y="1600200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/>
              <a:t>For illustration purpose, scenes with dust, smoke, clouds, and clear sky over Ocean were manually chosen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733800" y="2362200"/>
            <a:ext cx="5334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67200" y="2362200"/>
            <a:ext cx="12192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28600" y="6264275"/>
            <a:ext cx="5421313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NOAA Satellite Aerosol Product Workshop</a:t>
            </a:r>
          </a:p>
          <a:p>
            <a:pPr algn="l">
              <a:defRPr/>
            </a:pPr>
            <a:r>
              <a:rPr lang="en-US" dirty="0" smtClean="0"/>
              <a:t>September 13-14,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the EPS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876800" cy="4724400"/>
          </a:xfrm>
        </p:spPr>
        <p:txBody>
          <a:bodyPr/>
          <a:lstStyle/>
          <a:p>
            <a:r>
              <a:rPr lang="en-US" sz="2200" dirty="0" smtClean="0"/>
              <a:t>Developed, tested, and </a:t>
            </a:r>
            <a:r>
              <a:rPr lang="en-US" sz="2200" dirty="0" smtClean="0"/>
              <a:t>implemented on Direct Broadcast data covering the CONUS. </a:t>
            </a:r>
            <a:r>
              <a:rPr lang="en-US" sz="2200" dirty="0" err="1" smtClean="0"/>
              <a:t>eIDEA</a:t>
            </a:r>
            <a:r>
              <a:rPr lang="en-US" sz="2200" dirty="0" smtClean="0"/>
              <a:t> displays the data.</a:t>
            </a:r>
          </a:p>
          <a:p>
            <a:pPr lvl="1"/>
            <a:r>
              <a:rPr lang="en-US" sz="1900" dirty="0" smtClean="0"/>
              <a:t>Download data and/or imagery in near real time</a:t>
            </a:r>
            <a:endParaRPr lang="en-US" sz="1900" dirty="0" smtClean="0"/>
          </a:p>
          <a:p>
            <a:r>
              <a:rPr lang="en-US" sz="2200" dirty="0" smtClean="0"/>
              <a:t>It is </a:t>
            </a:r>
            <a:r>
              <a:rPr lang="en-US" sz="2200" b="1" dirty="0" smtClean="0">
                <a:solidFill>
                  <a:srgbClr val="FF0000"/>
                </a:solidFill>
              </a:rPr>
              <a:t>new</a:t>
            </a:r>
            <a:r>
              <a:rPr lang="en-US" sz="2200" dirty="0" smtClean="0"/>
              <a:t>. </a:t>
            </a:r>
            <a:r>
              <a:rPr lang="en-US" sz="2200" b="1" dirty="0" smtClean="0">
                <a:solidFill>
                  <a:srgbClr val="FF0000"/>
                </a:solidFill>
              </a:rPr>
              <a:t>Not </a:t>
            </a:r>
            <a:r>
              <a:rPr lang="en-US" sz="2200" b="1" dirty="0" smtClean="0">
                <a:solidFill>
                  <a:srgbClr val="FF0000"/>
                </a:solidFill>
              </a:rPr>
              <a:t>operational </a:t>
            </a:r>
            <a:r>
              <a:rPr lang="en-US" sz="2200" b="1" dirty="0" smtClean="0">
                <a:solidFill>
                  <a:srgbClr val="FF0000"/>
                </a:solidFill>
              </a:rPr>
              <a:t>(24/7) yet globally for data coming into NOAA operations.  Expected to </a:t>
            </a:r>
            <a:r>
              <a:rPr lang="en-US" sz="2200" b="1" dirty="0" smtClean="0">
                <a:solidFill>
                  <a:srgbClr val="FF0000"/>
                </a:solidFill>
              </a:rPr>
              <a:t>be by </a:t>
            </a:r>
            <a:r>
              <a:rPr lang="en-US" sz="2200" b="1" dirty="0" smtClean="0">
                <a:solidFill>
                  <a:srgbClr val="FF0000"/>
                </a:solidFill>
              </a:rPr>
              <a:t>November</a:t>
            </a:r>
            <a:r>
              <a:rPr lang="en-US" sz="2200" b="1" dirty="0" smtClean="0">
                <a:solidFill>
                  <a:srgbClr val="FF0000"/>
                </a:solidFill>
              </a:rPr>
              <a:t> 2016</a:t>
            </a:r>
          </a:p>
          <a:p>
            <a:r>
              <a:rPr lang="en-US" sz="2200" b="1" dirty="0" smtClean="0"/>
              <a:t>Reprocessed entire 2015 global data and other select time periods</a:t>
            </a:r>
            <a:endParaRPr lang="en-US" sz="2200" b="1" dirty="0" smtClean="0"/>
          </a:p>
          <a:p>
            <a:endParaRPr lang="en-US" sz="2200" b="1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15"/>
          <p:cNvSpPr txBox="1">
            <a:spLocks/>
          </p:cNvSpPr>
          <p:nvPr/>
        </p:nvSpPr>
        <p:spPr>
          <a:xfrm>
            <a:off x="457200" y="6400800"/>
            <a:ext cx="5421313" cy="365125"/>
          </a:xfrm>
          <a:prstGeom prst="rect">
            <a:avLst/>
          </a:prstGeom>
        </p:spPr>
        <p:txBody>
          <a:bodyPr vert="horz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NOAA Satellite Aerosol Product Workshop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September 13-14, 2016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2" descr="C:\Users\shobha.kondragunta\AppData\Local\Temp\1\na2016_02_21_052_npp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362200"/>
            <a:ext cx="3044952" cy="3044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Dust Detection Product Improvements: Operational vs. </a:t>
            </a:r>
            <a:r>
              <a:rPr lang="en-US" sz="3600" dirty="0" smtClean="0"/>
              <a:t>EPS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3" descr="C:\Users\pciren\AppData\Local\Temp\1\scp02272\data\data129\pubu\viisr_rr_validations\regriding_calipso_and_dbdi\code\IDPS_VSUMO_dust_fraction_201507_025by025_new.png"/>
          <p:cNvPicPr>
            <a:picLocks noChangeAspect="1" noChangeArrowheads="1"/>
          </p:cNvPicPr>
          <p:nvPr/>
        </p:nvPicPr>
        <p:blipFill>
          <a:blip r:embed="rId2" cstate="print"/>
          <a:srcRect l="4667" t="16000" r="2000" b="2000"/>
          <a:stretch>
            <a:fillRect/>
          </a:stretch>
        </p:blipFill>
        <p:spPr bwMode="auto">
          <a:xfrm>
            <a:off x="228600" y="1600200"/>
            <a:ext cx="8586439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 descr="C:\Users\pciren\Documents\pciren\linux_backup\orbit170l\viirs_dbdi_dust_fraction_201507_025by025_new.png"/>
          <p:cNvPicPr>
            <a:picLocks noChangeAspect="1" noChangeArrowheads="1"/>
          </p:cNvPicPr>
          <p:nvPr/>
        </p:nvPicPr>
        <p:blipFill>
          <a:blip r:embed="rId3" cstate="print"/>
          <a:srcRect l="4667" t="16000" r="2000" b="2000"/>
          <a:stretch>
            <a:fillRect/>
          </a:stretch>
        </p:blipFill>
        <p:spPr bwMode="auto">
          <a:xfrm>
            <a:off x="155448" y="1572768"/>
            <a:ext cx="8695944" cy="5093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18373</TotalTime>
  <Pages>11</Pages>
  <Words>1320</Words>
  <Application>Microsoft Office PowerPoint</Application>
  <PresentationFormat>On-screen Show (4:3)</PresentationFormat>
  <Paragraphs>486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Enterprise Processing System (EPS) Aerosol Detection Product </vt:lpstr>
      <vt:lpstr>Aerosol Detection Product</vt:lpstr>
      <vt:lpstr>Enterprise Processing System Approach</vt:lpstr>
      <vt:lpstr>Slide 4</vt:lpstr>
      <vt:lpstr>Slide 5</vt:lpstr>
      <vt:lpstr>EPS Aerosol Detection Algorithm Overview (1)</vt:lpstr>
      <vt:lpstr>EPS Aerosol Detection Algorithm Overview (2)</vt:lpstr>
      <vt:lpstr>Status of the EPS algorithm</vt:lpstr>
      <vt:lpstr>Dust Detection Product Improvements: Operational vs. EPS</vt:lpstr>
      <vt:lpstr>Slide 10</vt:lpstr>
      <vt:lpstr>EPS: Himawari-8 AHI</vt:lpstr>
      <vt:lpstr>EPS: SNPP VIIRS</vt:lpstr>
      <vt:lpstr>Performance Metrics (VIIRS vs. CALIPSO): Operational vs. Reprocessed</vt:lpstr>
      <vt:lpstr>Slide 14</vt:lpstr>
      <vt:lpstr>User Applications</vt:lpstr>
      <vt:lpstr>Potential User Applications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AWG Application Team template</dc:title>
  <dc:creator>Goldberg</dc:creator>
  <cp:lastModifiedBy>shobha.kondragunta</cp:lastModifiedBy>
  <cp:revision>774</cp:revision>
  <cp:lastPrinted>1999-12-13T18:39:52Z</cp:lastPrinted>
  <dcterms:created xsi:type="dcterms:W3CDTF">1996-02-07T17:07:02Z</dcterms:created>
  <dcterms:modified xsi:type="dcterms:W3CDTF">2016-09-13T09:34:10Z</dcterms:modified>
</cp:coreProperties>
</file>