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757" r:id="rId1"/>
  </p:sldMasterIdLst>
  <p:notesMasterIdLst>
    <p:notesMasterId r:id="rId12"/>
  </p:notesMasterIdLst>
  <p:handoutMasterIdLst>
    <p:handoutMasterId r:id="rId13"/>
  </p:handoutMasterIdLst>
  <p:sldIdLst>
    <p:sldId id="804" r:id="rId2"/>
    <p:sldId id="844" r:id="rId3"/>
    <p:sldId id="845" r:id="rId4"/>
    <p:sldId id="848" r:id="rId5"/>
    <p:sldId id="846" r:id="rId6"/>
    <p:sldId id="839" r:id="rId7"/>
    <p:sldId id="841" r:id="rId8"/>
    <p:sldId id="842" r:id="rId9"/>
    <p:sldId id="847" r:id="rId10"/>
    <p:sldId id="849" r:id="rId11"/>
  </p:sldIdLst>
  <p:sldSz cx="9144000" cy="6858000" type="screen4x3"/>
  <p:notesSz cx="6881813" cy="92964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</p:showPr>
  <p:clrMru>
    <a:srgbClr val="0066FF"/>
    <a:srgbClr val="0033CC"/>
    <a:srgbClr val="FFFFCC"/>
    <a:srgbClr val="000099"/>
    <a:srgbClr val="FF9900"/>
    <a:srgbClr val="FFFFFF"/>
    <a:srgbClr val="CCFF99"/>
    <a:srgbClr val="CCFFC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3249" autoAdjust="0"/>
  </p:normalViewPr>
  <p:slideViewPr>
    <p:cSldViewPr>
      <p:cViewPr varScale="1">
        <p:scale>
          <a:sx n="65" d="100"/>
          <a:sy n="65" d="100"/>
        </p:scale>
        <p:origin x="-97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96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100" d="100"/>
          <a:sy n="100" d="100"/>
        </p:scale>
        <p:origin x="-2318" y="514"/>
      </p:cViewPr>
      <p:guideLst>
        <p:guide orient="horz" pos="2926"/>
        <p:guide pos="2167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7575" y="4413250"/>
            <a:ext cx="5046663" cy="41862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943" tIns="45166" rIns="91943" bIns="451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1443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25538" y="704850"/>
            <a:ext cx="4629150" cy="34718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0463" y="687388"/>
            <a:ext cx="4629150" cy="3471862"/>
          </a:xfrm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US" smtClean="0"/>
              <a:t>NOAA Satellite Aerosol Product Workshop</a:t>
            </a:r>
            <a:endParaRPr lang="en-US"/>
          </a:p>
        </p:txBody>
      </p:sp>
      <p:sp>
        <p:nvSpPr>
          <p:cNvPr id="11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3B52F185-C3B8-4489-B963-64B6BBA2F8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NOAA Satellite Aerosol Product Workshop</a:t>
            </a: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35D3E-9DD3-4351-B65C-F186B887EF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NOAA Satellite Aerosol Product Workshop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99BB8D-BC7E-4529-A0FA-A33E9F413F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NOAA Satellite Aerosol Product Workshop</a:t>
            </a: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52A53-0604-4BBA-8E0E-1D117F4DB7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CF367D6-B907-4D82-BCC4-058D5AB671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NOAA Satellite Aerosol Product Workshop</a:t>
            </a: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29541F33-3C39-4C7F-9A62-71A20A119B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NOAA Satellite Aerosol Product Workshop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60E9323B-1F7F-49D9-8A3E-65BA7240FE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NOAA Satellite Aerosol Product Workshop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NOAA Satellite Aerosol Product Workshop</a:t>
            </a:r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46BC7-4F20-4C34-B900-BA5DAB38E6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NOAA Satellite Aerosol Product Workshop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D989D96-0413-4821-94DF-AC9189F8E7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NOAA Satellite Aerosol Product Workshop</a:t>
            </a: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F8D979-8C48-4749-83BD-8F2F04430A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 rtlCol="0"/>
          <a:lstStyle>
            <a:lvl1pPr>
              <a:defRPr sz="2800"/>
            </a:lvl1pPr>
          </a:lstStyle>
          <a:p>
            <a:pPr>
              <a:defRPr/>
            </a:pPr>
            <a:fld id="{1E43FF0D-3C53-4D7E-89C5-253323ED95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NOAA Satellite Aerosol Product Workshop</a:t>
            </a: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5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NOAA Satellite Aerosol Product Workshop</a:t>
            </a:r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fld id="{BF36D7D1-3349-41A7-94C4-32BAFCB6E0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4" r:id="rId2"/>
    <p:sldLayoutId id="2147483909" r:id="rId3"/>
    <p:sldLayoutId id="2147483910" r:id="rId4"/>
    <p:sldLayoutId id="2147483911" r:id="rId5"/>
    <p:sldLayoutId id="2147483905" r:id="rId6"/>
    <p:sldLayoutId id="2147483912" r:id="rId7"/>
    <p:sldLayoutId id="2147483906" r:id="rId8"/>
    <p:sldLayoutId id="2147483913" r:id="rId9"/>
    <p:sldLayoutId id="2147483907" r:id="rId10"/>
    <p:sldLayoutId id="2147483914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ospo.noaa.gov/Organization/About/access.html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sof.class.noaa.gov/saa/products/welcome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ftp://ftp.star.nesdis.noaa.gov/pub/smcd/hzhang/VIIRS_NRT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7" name="Group 4"/>
          <p:cNvGrpSpPr>
            <a:grpSpLocks/>
          </p:cNvGrpSpPr>
          <p:nvPr/>
        </p:nvGrpSpPr>
        <p:grpSpPr bwMode="auto">
          <a:xfrm>
            <a:off x="1524000" y="76200"/>
            <a:ext cx="1219200" cy="1219200"/>
            <a:chOff x="3211" y="144"/>
            <a:chExt cx="768" cy="768"/>
          </a:xfrm>
        </p:grpSpPr>
        <p:sp>
          <p:nvSpPr>
            <p:cNvPr id="18444" name="Oval 5"/>
            <p:cNvSpPr>
              <a:spLocks noChangeArrowheads="1"/>
            </p:cNvSpPr>
            <p:nvPr/>
          </p:nvSpPr>
          <p:spPr bwMode="auto">
            <a:xfrm>
              <a:off x="3221" y="154"/>
              <a:ext cx="748" cy="7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8445" name="Picture 6" descr="noaalogo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211" y="144"/>
              <a:ext cx="768" cy="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8438" name="Group 7"/>
          <p:cNvGrpSpPr>
            <a:grpSpLocks/>
          </p:cNvGrpSpPr>
          <p:nvPr/>
        </p:nvGrpSpPr>
        <p:grpSpPr bwMode="auto">
          <a:xfrm>
            <a:off x="76200" y="38100"/>
            <a:ext cx="1295400" cy="1257300"/>
            <a:chOff x="1008" y="240"/>
            <a:chExt cx="816" cy="792"/>
          </a:xfrm>
        </p:grpSpPr>
        <p:sp>
          <p:nvSpPr>
            <p:cNvPr id="18442" name="Oval 8"/>
            <p:cNvSpPr>
              <a:spLocks noChangeArrowheads="1"/>
            </p:cNvSpPr>
            <p:nvPr/>
          </p:nvSpPr>
          <p:spPr bwMode="auto">
            <a:xfrm>
              <a:off x="1042" y="262"/>
              <a:ext cx="748" cy="7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8443" name="Picture 9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008" y="240"/>
              <a:ext cx="816" cy="7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18439" name="Text Box 10"/>
          <p:cNvSpPr txBox="1">
            <a:spLocks noChangeArrowheads="1"/>
          </p:cNvSpPr>
          <p:nvPr/>
        </p:nvSpPr>
        <p:spPr bwMode="auto">
          <a:xfrm>
            <a:off x="914400" y="3861881"/>
            <a:ext cx="7010400" cy="6309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75000"/>
              </a:lnSpc>
              <a:spcBef>
                <a:spcPct val="50000"/>
              </a:spcBef>
            </a:pPr>
            <a:r>
              <a:rPr lang="en-US" sz="2000" b="1" dirty="0" err="1">
                <a:latin typeface="+mj-lt"/>
              </a:rPr>
              <a:t>Shobha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 smtClean="0">
                <a:latin typeface="+mj-lt"/>
              </a:rPr>
              <a:t>Kondragunta</a:t>
            </a:r>
            <a:endParaRPr lang="en-US" sz="2000" b="1" dirty="0">
              <a:latin typeface="+mj-lt"/>
            </a:endParaRPr>
          </a:p>
          <a:p>
            <a:pPr algn="ctr">
              <a:lnSpc>
                <a:spcPct val="75000"/>
              </a:lnSpc>
              <a:spcBef>
                <a:spcPct val="50000"/>
              </a:spcBef>
            </a:pPr>
            <a:r>
              <a:rPr lang="en-US" sz="1600" dirty="0">
                <a:latin typeface="+mj-lt"/>
              </a:rPr>
              <a:t>NOAA/NESDIS Center for Satellite Applications and </a:t>
            </a:r>
            <a:r>
              <a:rPr lang="en-US" sz="1600" dirty="0" smtClean="0">
                <a:latin typeface="+mj-lt"/>
              </a:rPr>
              <a:t>Research</a:t>
            </a:r>
            <a:endParaRPr lang="en-US" sz="1600" dirty="0" smtClean="0">
              <a:latin typeface="+mj-lt"/>
            </a:endParaRPr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490281"/>
            <a:ext cx="8839200" cy="13716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600" b="1" dirty="0" smtClean="0"/>
              <a:t>SNPP VIIRS Aerosol Product Latencies</a:t>
            </a:r>
            <a:r>
              <a:rPr lang="en-US" sz="3600" b="1" dirty="0" smtClean="0"/>
              <a:t/>
            </a:r>
            <a:br>
              <a:rPr lang="en-US" sz="3600" b="1" dirty="0" smtClean="0"/>
            </a:br>
            <a:endParaRPr lang="en-US" sz="2800" b="1" dirty="0" smtClean="0"/>
          </a:p>
        </p:txBody>
      </p:sp>
      <p:sp>
        <p:nvSpPr>
          <p:cNvPr id="25604" name="AutoShape 4" descr="Image result for jpss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6" name="AutoShape 6" descr="Image result for jpss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5608" name="Picture 8" descr="http://www.jpss.noaa.gov/jpss-logo-variations/logo/web/emblem_500px_whit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1800" y="76200"/>
            <a:ext cx="1216152" cy="1216152"/>
          </a:xfrm>
          <a:prstGeom prst="rect">
            <a:avLst/>
          </a:prstGeom>
          <a:noFill/>
        </p:spPr>
      </p:pic>
      <p:cxnSp>
        <p:nvCxnSpPr>
          <p:cNvPr id="20" name="Straight Connector 19"/>
          <p:cNvCxnSpPr/>
          <p:nvPr/>
        </p:nvCxnSpPr>
        <p:spPr>
          <a:xfrm>
            <a:off x="1143000" y="3709481"/>
            <a:ext cx="6934200" cy="0"/>
          </a:xfrm>
          <a:prstGeom prst="line">
            <a:avLst/>
          </a:prstGeom>
          <a:ln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C9752A53-0604-4BBA-8E0E-1D117F4DB7D8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>
              <a:defRPr/>
            </a:pPr>
            <a:r>
              <a:rPr lang="en-US" dirty="0" smtClean="0"/>
              <a:t>NOAA Satellite Aerosol Product Workshop</a:t>
            </a:r>
          </a:p>
          <a:p>
            <a:pPr algn="l">
              <a:defRPr/>
            </a:pPr>
            <a:r>
              <a:rPr lang="en-US" dirty="0" smtClean="0"/>
              <a:t>September 13-14, 2016</a:t>
            </a:r>
            <a:endParaRPr lang="en-US" dirty="0"/>
          </a:p>
        </p:txBody>
      </p:sp>
      <p:pic>
        <p:nvPicPr>
          <p:cNvPr id="15362" name="Picture 2" descr="http://www.goes-r.gov/images/Logo/Color/smal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43400" y="228600"/>
            <a:ext cx="1429981" cy="914400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609600" y="4800600"/>
            <a:ext cx="8001000" cy="106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Note: All presentations will be uploaded to </a:t>
            </a:r>
            <a:r>
              <a:rPr lang="en-US" b="1" dirty="0" smtClean="0">
                <a:solidFill>
                  <a:srgbClr val="C00000"/>
                </a:solidFill>
              </a:rPr>
              <a:t>satelliteaqpg.psu.edu</a:t>
            </a:r>
            <a:r>
              <a:rPr lang="en-US" dirty="0" smtClean="0">
                <a:solidFill>
                  <a:srgbClr val="C00000"/>
                </a:solidFill>
              </a:rPr>
              <a:t> and an email sent to workshop attendees.</a:t>
            </a:r>
            <a:endParaRPr lang="en-US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allAtOnce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Way Forward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752600"/>
            <a:ext cx="3197352" cy="4495800"/>
          </a:xfrm>
        </p:spPr>
        <p:txBody>
          <a:bodyPr/>
          <a:lstStyle/>
          <a:p>
            <a:r>
              <a:rPr lang="en-US" sz="2400" dirty="0" smtClean="0"/>
              <a:t>Implement/update algorithms to CSPP software so products are generated at DB locations and then distributed</a:t>
            </a:r>
          </a:p>
          <a:p>
            <a:r>
              <a:rPr lang="en-US" sz="2400" dirty="0" smtClean="0"/>
              <a:t>Some risk involved but p</a:t>
            </a:r>
            <a:r>
              <a:rPr lang="en-US" sz="2400" dirty="0" smtClean="0"/>
              <a:t>rotocols can be established</a:t>
            </a:r>
          </a:p>
          <a:p>
            <a:endParaRPr lang="en-US" sz="20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C9752A53-0604-4BBA-8E0E-1D117F4DB7D8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5" name="Picture 2" descr="C:\Users\shobha.kondragunta\Documents\jpss\news-images-77-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2057400"/>
            <a:ext cx="4878539" cy="3483864"/>
          </a:xfrm>
          <a:prstGeom prst="rect">
            <a:avLst/>
          </a:prstGeom>
          <a:noFill/>
        </p:spPr>
      </p:pic>
      <p:sp>
        <p:nvSpPr>
          <p:cNvPr id="6" name="Footer Placeholder 15"/>
          <p:cNvSpPr>
            <a:spLocks noGrp="1"/>
          </p:cNvSpPr>
          <p:nvPr>
            <p:ph type="ftr" sz="quarter" idx="11"/>
          </p:nvPr>
        </p:nvSpPr>
        <p:spPr>
          <a:xfrm>
            <a:off x="609600" y="6248400"/>
            <a:ext cx="5421313" cy="365125"/>
          </a:xfrm>
        </p:spPr>
        <p:txBody>
          <a:bodyPr/>
          <a:lstStyle/>
          <a:p>
            <a:pPr algn="l">
              <a:defRPr/>
            </a:pPr>
            <a:r>
              <a:rPr lang="en-US" dirty="0" smtClean="0"/>
              <a:t>NOAA Satellite Aerosol Product Workshop</a:t>
            </a:r>
          </a:p>
          <a:p>
            <a:pPr algn="l">
              <a:defRPr/>
            </a:pPr>
            <a:r>
              <a:rPr lang="en-US" dirty="0" smtClean="0"/>
              <a:t>September 13-14, 2016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Aerosol Products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C9752A53-0604-4BBA-8E0E-1D117F4DB7D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81000" y="1524000"/>
            <a:ext cx="8382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19088" marR="0" lvl="0" indent="-319088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en-US" dirty="0" smtClean="0">
                <a:solidFill>
                  <a:srgbClr val="FF0000"/>
                </a:solidFill>
                <a:latin typeface="+mn-lt"/>
              </a:rPr>
              <a:t>Operational</a:t>
            </a:r>
          </a:p>
          <a:p>
            <a:pPr marL="319088" marR="0" lvl="0" indent="-319088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"/>
              <a:tabLst/>
              <a:defRPr/>
            </a:pPr>
            <a:r>
              <a:rPr lang="en-US" dirty="0" smtClean="0">
                <a:latin typeface="+mn-lt"/>
              </a:rPr>
              <a:t>Data are near real time, generated at NOAA Office of Satellite and Product Operations (OSPO)</a:t>
            </a:r>
          </a:p>
          <a:p>
            <a:pPr marL="319088" marR="0" lvl="0" indent="-319088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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24/7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support</a:t>
            </a:r>
          </a:p>
          <a:p>
            <a:pPr marL="319088" marR="0" lvl="0" indent="-319088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"/>
              <a:tabLst/>
              <a:defRPr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381000" y="3429000"/>
            <a:ext cx="8382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25000" lnSpcReduction="20000"/>
          </a:bodyPr>
          <a:lstStyle/>
          <a:p>
            <a:pPr marL="319088" marR="0" lvl="0" indent="-319088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en-US" sz="96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Data Access</a:t>
            </a:r>
          </a:p>
          <a:p>
            <a:pPr marL="319088" marR="0" lvl="0" indent="-319088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"/>
              <a:tabLst/>
              <a:defRPr/>
            </a:pPr>
            <a:r>
              <a:rPr kumimoji="0" lang="en-US" sz="9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NRT data can be obtained through the Environmental Satellite Processing Center (ESPC)</a:t>
            </a:r>
          </a:p>
          <a:p>
            <a:pPr marL="319088" marR="0" lvl="0" indent="-319088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"/>
              <a:tabLst/>
              <a:defRPr/>
            </a:pPr>
            <a:r>
              <a:rPr kumimoji="0" lang="en-US" sz="9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Must fill out the Data Access Request Form  to NOAA-NESDIS</a:t>
            </a:r>
          </a:p>
          <a:p>
            <a:pPr marL="319088" marR="0" lvl="0" indent="-319088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"/>
              <a:tabLst/>
              <a:defRPr/>
            </a:pPr>
            <a:r>
              <a:rPr kumimoji="0" lang="en-US" sz="8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2"/>
              </a:rPr>
              <a:t>http://www.ospo.noaa.gov/Organization/About/access.html</a:t>
            </a:r>
            <a:endParaRPr kumimoji="0" lang="en-US" sz="20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Footer Placeholder 15"/>
          <p:cNvSpPr>
            <a:spLocks noGrp="1"/>
          </p:cNvSpPr>
          <p:nvPr>
            <p:ph type="ftr" sz="quarter" idx="11"/>
          </p:nvPr>
        </p:nvSpPr>
        <p:spPr>
          <a:xfrm>
            <a:off x="609600" y="6248400"/>
            <a:ext cx="5421313" cy="365125"/>
          </a:xfrm>
        </p:spPr>
        <p:txBody>
          <a:bodyPr/>
          <a:lstStyle/>
          <a:p>
            <a:pPr algn="l">
              <a:defRPr/>
            </a:pPr>
            <a:r>
              <a:rPr lang="en-US" dirty="0" smtClean="0"/>
              <a:t>NOAA Satellite Aerosol Product Workshop</a:t>
            </a:r>
          </a:p>
          <a:p>
            <a:pPr algn="l">
              <a:defRPr/>
            </a:pPr>
            <a:r>
              <a:rPr lang="en-US" dirty="0" smtClean="0"/>
              <a:t>September 13-14, 2016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181600" y="5562600"/>
            <a:ext cx="3276600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For numerical models that need to assimilate the data.  NCEP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allAtOnce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Aerosol Products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C9752A53-0604-4BBA-8E0E-1D117F4DB7D8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81000" y="1524000"/>
            <a:ext cx="8382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19088" marR="0" lvl="0" indent="-319088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en-US" dirty="0" smtClean="0">
                <a:solidFill>
                  <a:srgbClr val="FF0000"/>
                </a:solidFill>
                <a:latin typeface="+mn-lt"/>
              </a:rPr>
              <a:t>Archive</a:t>
            </a:r>
          </a:p>
          <a:p>
            <a:pPr marL="319088" marR="0" lvl="0" indent="-319088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"/>
              <a:tabLst/>
              <a:defRPr/>
            </a:pPr>
            <a:r>
              <a:rPr lang="en-US" dirty="0" smtClean="0">
                <a:latin typeface="+mn-lt"/>
              </a:rPr>
              <a:t>OSPO sends near real time data to NOAA CLASS for archive and distribution</a:t>
            </a:r>
          </a:p>
          <a:p>
            <a:pPr marL="319088" marR="0" lvl="0" indent="-319088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"/>
              <a:tabLst/>
              <a:defRPr/>
            </a:pPr>
            <a:r>
              <a:rPr lang="en-US" dirty="0" smtClean="0">
                <a:latin typeface="+mn-lt"/>
              </a:rPr>
              <a:t>Latency: 6 hours to one day</a:t>
            </a:r>
          </a:p>
          <a:p>
            <a:pPr marL="319088" marR="0" lvl="0" indent="-319088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"/>
              <a:tabLst/>
              <a:defRPr/>
            </a:pP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Data time period: launch to present day.  Data reside their permanently</a:t>
            </a:r>
          </a:p>
          <a:p>
            <a:pPr marL="319088" marR="0" lvl="0" indent="-319088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tabLst/>
              <a:defRPr/>
            </a:pPr>
            <a:endParaRPr kumimoji="0" lang="en-US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19088" marR="0" lvl="0" indent="-319088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"/>
              <a:tabLst/>
              <a:defRPr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57200" y="4114800"/>
            <a:ext cx="8382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19088" marR="0" lvl="0" indent="-319088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en-US" dirty="0" smtClean="0">
                <a:solidFill>
                  <a:srgbClr val="FF0000"/>
                </a:solidFill>
                <a:latin typeface="+mn-lt"/>
              </a:rPr>
              <a:t>Data Access</a:t>
            </a:r>
          </a:p>
          <a:p>
            <a:pPr marL="319088" marR="0" lvl="0" indent="-319088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"/>
              <a:tabLst/>
              <a:defRPr/>
            </a:pPr>
            <a:r>
              <a:rPr lang="en-US" dirty="0" smtClean="0">
                <a:latin typeface="+mn-lt"/>
              </a:rPr>
              <a:t>Order from CLASS website (registration is required)</a:t>
            </a:r>
          </a:p>
          <a:p>
            <a:pPr marL="319088" indent="-319088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</a:pPr>
            <a:r>
              <a:rPr lang="en-US" dirty="0" smtClean="0">
                <a:hlinkClick r:id="rId2"/>
              </a:rPr>
              <a:t>http</a:t>
            </a:r>
            <a:r>
              <a:rPr lang="en-US" dirty="0" smtClean="0">
                <a:hlinkClick r:id="rId2"/>
              </a:rPr>
              <a:t>://www.nsof.class.noaa.gov/saa/products/welcome</a:t>
            </a:r>
            <a:endParaRPr lang="en-US" dirty="0" smtClean="0"/>
          </a:p>
          <a:p>
            <a:pPr marL="319088" marR="0" lvl="0" indent="-319088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tabLst/>
              <a:defRPr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15"/>
          <p:cNvSpPr>
            <a:spLocks noGrp="1"/>
          </p:cNvSpPr>
          <p:nvPr>
            <p:ph type="ftr" sz="quarter" idx="11"/>
          </p:nvPr>
        </p:nvSpPr>
        <p:spPr>
          <a:xfrm>
            <a:off x="609600" y="6248400"/>
            <a:ext cx="5421313" cy="365125"/>
          </a:xfrm>
        </p:spPr>
        <p:txBody>
          <a:bodyPr/>
          <a:lstStyle/>
          <a:p>
            <a:pPr algn="l">
              <a:defRPr/>
            </a:pPr>
            <a:r>
              <a:rPr lang="en-US" dirty="0" smtClean="0"/>
              <a:t>NOAA Satellite Aerosol Product Workshop</a:t>
            </a:r>
          </a:p>
          <a:p>
            <a:pPr algn="l">
              <a:defRPr/>
            </a:pPr>
            <a:r>
              <a:rPr lang="en-US" dirty="0" smtClean="0"/>
              <a:t>September 13-14, 2016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181600" y="5562600"/>
            <a:ext cx="3276600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For science (research) users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Aerosol Products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C9752A53-0604-4BBA-8E0E-1D117F4DB7D8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81000" y="1600200"/>
            <a:ext cx="8382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19088" marR="0" lvl="0" indent="-319088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en-US" dirty="0" smtClean="0">
                <a:solidFill>
                  <a:srgbClr val="FF0000"/>
                </a:solidFill>
                <a:latin typeface="+mn-lt"/>
              </a:rPr>
              <a:t>Reprocessed</a:t>
            </a:r>
          </a:p>
          <a:p>
            <a:pPr marL="319088" marR="0" lvl="0" indent="-319088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"/>
              <a:tabLst/>
              <a:defRPr/>
            </a:pPr>
            <a:r>
              <a:rPr lang="en-US" dirty="0" smtClean="0">
                <a:latin typeface="+mn-lt"/>
              </a:rPr>
              <a:t>Entire or parts of time record re-generated when a new algorithm (e.g., EPS) comes online</a:t>
            </a:r>
          </a:p>
          <a:p>
            <a:pPr marL="319088" marR="0" lvl="0" indent="-319088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"/>
              <a:tabLst/>
              <a:defRPr/>
            </a:pPr>
            <a:r>
              <a:rPr lang="en-US" dirty="0" smtClean="0">
                <a:latin typeface="+mn-lt"/>
              </a:rPr>
              <a:t>Latency: Subjective</a:t>
            </a:r>
          </a:p>
          <a:p>
            <a:pPr marL="319088" marR="0" lvl="0" indent="-319088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"/>
              <a:tabLst/>
              <a:defRPr/>
            </a:pP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Data time period: launch to present day</a:t>
            </a:r>
          </a:p>
          <a:p>
            <a:pPr marL="319088" marR="0" lvl="0" indent="-319088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"/>
              <a:tabLst/>
              <a:defRPr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57200" y="3962400"/>
            <a:ext cx="8382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19088" marR="0" lvl="0" indent="-319088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en-US" dirty="0" smtClean="0">
                <a:solidFill>
                  <a:srgbClr val="FF0000"/>
                </a:solidFill>
                <a:latin typeface="+mn-lt"/>
              </a:rPr>
              <a:t>Data Access</a:t>
            </a:r>
          </a:p>
          <a:p>
            <a:pPr marL="319088" lvl="0" indent="-319088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</a:pPr>
            <a:r>
              <a:rPr lang="en-US" dirty="0" smtClean="0">
                <a:latin typeface="+mn-lt"/>
              </a:rPr>
              <a:t>Request from product developers</a:t>
            </a:r>
          </a:p>
          <a:p>
            <a:pPr marL="319088" lvl="0" indent="-319088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</a:pPr>
            <a:r>
              <a:rPr lang="en-US" dirty="0" smtClean="0">
                <a:latin typeface="+mn-lt"/>
              </a:rPr>
              <a:t>Eventually back filled at CLASS and can be ordered from CLASS.  TBD</a:t>
            </a:r>
          </a:p>
        </p:txBody>
      </p:sp>
      <p:sp>
        <p:nvSpPr>
          <p:cNvPr id="8" name="Footer Placeholder 15"/>
          <p:cNvSpPr>
            <a:spLocks noGrp="1"/>
          </p:cNvSpPr>
          <p:nvPr>
            <p:ph type="ftr" sz="quarter" idx="11"/>
          </p:nvPr>
        </p:nvSpPr>
        <p:spPr>
          <a:xfrm>
            <a:off x="609600" y="6248400"/>
            <a:ext cx="5421313" cy="365125"/>
          </a:xfrm>
        </p:spPr>
        <p:txBody>
          <a:bodyPr/>
          <a:lstStyle/>
          <a:p>
            <a:pPr algn="l">
              <a:defRPr/>
            </a:pPr>
            <a:r>
              <a:rPr lang="en-US" dirty="0" smtClean="0"/>
              <a:t>NOAA Satellite Aerosol Product Workshop</a:t>
            </a:r>
          </a:p>
          <a:p>
            <a:pPr algn="l">
              <a:defRPr/>
            </a:pPr>
            <a:r>
              <a:rPr lang="en-US" dirty="0" smtClean="0"/>
              <a:t>September 13-14, 2016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495800" y="5505271"/>
            <a:ext cx="4419600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For science users with particular applications related to climate quality datasets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Aerosol Products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C9752A53-0604-4BBA-8E0E-1D117F4DB7D8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81000" y="1676400"/>
            <a:ext cx="8382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19088" marR="0" lvl="0" indent="-319088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en-US" dirty="0" smtClean="0">
                <a:solidFill>
                  <a:srgbClr val="FF0000"/>
                </a:solidFill>
                <a:latin typeface="+mn-lt"/>
              </a:rPr>
              <a:t>Direct Broadcast (DB)</a:t>
            </a:r>
          </a:p>
          <a:p>
            <a:pPr marL="319088" marR="0" lvl="0" indent="-319088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"/>
              <a:tabLst/>
              <a:defRPr/>
            </a:pPr>
            <a:r>
              <a:rPr lang="en-US" dirty="0" smtClean="0">
                <a:latin typeface="+mn-lt"/>
              </a:rPr>
              <a:t>Product generated using DB data by product developers to meet user needs</a:t>
            </a:r>
          </a:p>
          <a:p>
            <a:pPr marL="319088" marR="0" lvl="0" indent="-319088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"/>
              <a:tabLst/>
              <a:defRPr/>
            </a:pPr>
            <a:r>
              <a:rPr lang="en-US" dirty="0" smtClean="0">
                <a:latin typeface="+mn-lt"/>
              </a:rPr>
              <a:t>No 24/7 tech support</a:t>
            </a:r>
          </a:p>
          <a:p>
            <a:pPr marL="319088" marR="0" lvl="0" indent="-319088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"/>
              <a:tabLst/>
              <a:defRPr/>
            </a:pPr>
            <a:r>
              <a:rPr lang="en-US" dirty="0" smtClean="0">
                <a:latin typeface="+mn-lt"/>
              </a:rPr>
              <a:t>Latency: ~2 hrs but 20 min can be achieved</a:t>
            </a:r>
          </a:p>
          <a:p>
            <a:pPr marL="319088" marR="0" lvl="0" indent="-319088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"/>
              <a:tabLst/>
              <a:defRPr/>
            </a:pP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Data time period: launch to present day</a:t>
            </a:r>
          </a:p>
          <a:p>
            <a:pPr marL="319088" marR="0" lvl="0" indent="-319088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"/>
              <a:tabLst/>
              <a:defRPr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57200" y="4648200"/>
            <a:ext cx="8382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19088" marR="0" lvl="0" indent="-319088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en-US" dirty="0" smtClean="0">
                <a:solidFill>
                  <a:srgbClr val="FF0000"/>
                </a:solidFill>
                <a:latin typeface="+mn-lt"/>
              </a:rPr>
              <a:t>Data Access</a:t>
            </a:r>
          </a:p>
          <a:p>
            <a:pPr marL="319088" marR="0" lvl="0" indent="-319088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"/>
              <a:tabLst/>
              <a:defRPr/>
            </a:pPr>
            <a:r>
              <a:rPr lang="en-US" dirty="0" smtClean="0">
                <a:latin typeface="+mn-lt"/>
              </a:rPr>
              <a:t>Imagery through </a:t>
            </a:r>
            <a:r>
              <a:rPr lang="en-US" dirty="0" err="1" smtClean="0">
                <a:latin typeface="+mn-lt"/>
              </a:rPr>
              <a:t>eIDEA</a:t>
            </a:r>
            <a:r>
              <a:rPr lang="en-US" dirty="0" smtClean="0">
                <a:latin typeface="+mn-lt"/>
              </a:rPr>
              <a:t> website</a:t>
            </a:r>
          </a:p>
          <a:p>
            <a:pPr marL="319088" indent="-319088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</a:pPr>
            <a:r>
              <a:rPr lang="en-US" dirty="0" smtClean="0">
                <a:latin typeface="+mn-lt"/>
              </a:rPr>
              <a:t>3-day rotating data files from </a:t>
            </a:r>
            <a:r>
              <a:rPr lang="en-US" dirty="0" smtClean="0">
                <a:hlinkClick r:id="rId2"/>
              </a:rPr>
              <a:t>ftp://ftp.star.nesdis.noaa.gov/pub/smcd/hzhang/VIIRS_NRT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pPr marL="319088" marR="0" lvl="0" indent="-319088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tabLst/>
              <a:defRPr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38800" y="4514671"/>
            <a:ext cx="3276600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For forecasters (WFOs, state/local agencies)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" name="Straight Connector 59"/>
          <p:cNvCxnSpPr/>
          <p:nvPr/>
        </p:nvCxnSpPr>
        <p:spPr>
          <a:xfrm>
            <a:off x="4114800" y="5638800"/>
            <a:ext cx="2667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2" name="Picture 8" descr="http://upload.wikimedia.org/wikipedia/commons/5/57/AWIPS-3-head-worksta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4038600"/>
            <a:ext cx="2133600" cy="1060133"/>
          </a:xfrm>
          <a:prstGeom prst="rect">
            <a:avLst/>
          </a:prstGeom>
          <a:noFill/>
        </p:spPr>
      </p:pic>
      <p:grpSp>
        <p:nvGrpSpPr>
          <p:cNvPr id="7" name="Group 29"/>
          <p:cNvGrpSpPr/>
          <p:nvPr/>
        </p:nvGrpSpPr>
        <p:grpSpPr>
          <a:xfrm>
            <a:off x="1447800" y="228600"/>
            <a:ext cx="5410200" cy="381000"/>
            <a:chOff x="1447800" y="457200"/>
            <a:chExt cx="5410200" cy="381000"/>
          </a:xfrm>
        </p:grpSpPr>
        <p:sp>
          <p:nvSpPr>
            <p:cNvPr id="2" name="Rectangle 1"/>
            <p:cNvSpPr/>
            <p:nvPr/>
          </p:nvSpPr>
          <p:spPr>
            <a:xfrm>
              <a:off x="1600200" y="457200"/>
              <a:ext cx="5029200" cy="381000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SNPP VIIRS Data (UW and UAF)</a:t>
              </a:r>
              <a:endParaRPr lang="en-US" dirty="0"/>
            </a:p>
          </p:txBody>
        </p:sp>
        <p:sp>
          <p:nvSpPr>
            <p:cNvPr id="3" name="Oval 2"/>
            <p:cNvSpPr/>
            <p:nvPr/>
          </p:nvSpPr>
          <p:spPr>
            <a:xfrm>
              <a:off x="1447800" y="457200"/>
              <a:ext cx="381000" cy="381000"/>
            </a:xfrm>
            <a:prstGeom prst="ellips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/>
            <p:cNvSpPr/>
            <p:nvPr/>
          </p:nvSpPr>
          <p:spPr>
            <a:xfrm>
              <a:off x="6477000" y="457200"/>
              <a:ext cx="381000" cy="381000"/>
            </a:xfrm>
            <a:prstGeom prst="ellips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3276600" y="3276600"/>
            <a:ext cx="18288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>
            <a:normAutofit fontScale="55000" lnSpcReduction="20000"/>
          </a:bodyPr>
          <a:lstStyle/>
          <a:p>
            <a:pPr algn="ctr"/>
            <a:r>
              <a:rPr lang="en-US" b="1" dirty="0" smtClean="0"/>
              <a:t>STAR Enterprise AOT, SM, and Fire Algorithms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676400" y="4953000"/>
            <a:ext cx="1295400" cy="381000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>
            <a:normAutofit fontScale="85000" lnSpcReduction="20000"/>
          </a:bodyPr>
          <a:lstStyle/>
          <a:p>
            <a:pPr algn="ctr"/>
            <a:r>
              <a:rPr lang="en-US" b="1" dirty="0" smtClean="0"/>
              <a:t>AWIPS-II</a:t>
            </a:r>
            <a:endParaRPr lang="en-US" b="1" dirty="0"/>
          </a:p>
        </p:txBody>
      </p:sp>
      <p:sp>
        <p:nvSpPr>
          <p:cNvPr id="1028" name="AutoShape 4" descr="Displaying IMG_20150318_103313_33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Displaying IMG_20150318_103313_33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" name="Down Arrow 65"/>
          <p:cNvSpPr/>
          <p:nvPr/>
        </p:nvSpPr>
        <p:spPr>
          <a:xfrm>
            <a:off x="3886200" y="762000"/>
            <a:ext cx="4572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39"/>
          <p:cNvGrpSpPr/>
          <p:nvPr/>
        </p:nvGrpSpPr>
        <p:grpSpPr>
          <a:xfrm>
            <a:off x="2971800" y="2286000"/>
            <a:ext cx="2286000" cy="381000"/>
            <a:chOff x="2895600" y="1752600"/>
            <a:chExt cx="2286000" cy="381000"/>
          </a:xfrm>
        </p:grpSpPr>
        <p:sp>
          <p:nvSpPr>
            <p:cNvPr id="5" name="Rounded Rectangle 4"/>
            <p:cNvSpPr/>
            <p:nvPr/>
          </p:nvSpPr>
          <p:spPr>
            <a:xfrm>
              <a:off x="2895600" y="1752600"/>
              <a:ext cx="1143000" cy="38100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 fontScale="85000" lnSpcReduction="20000"/>
            </a:bodyPr>
            <a:lstStyle/>
            <a:p>
              <a:pPr algn="ctr"/>
              <a:r>
                <a:rPr lang="en-US" b="1" dirty="0" smtClean="0"/>
                <a:t>SDRs</a:t>
              </a:r>
              <a:endParaRPr lang="en-US" b="1" dirty="0"/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4038600" y="1752600"/>
              <a:ext cx="1143000" cy="38100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 fontScale="85000" lnSpcReduction="20000"/>
            </a:bodyPr>
            <a:lstStyle/>
            <a:p>
              <a:pPr algn="ctr"/>
              <a:r>
                <a:rPr lang="en-US" b="1" dirty="0" smtClean="0"/>
                <a:t>VCM</a:t>
              </a:r>
              <a:endParaRPr lang="en-US" b="1" dirty="0"/>
            </a:p>
          </p:txBody>
        </p:sp>
      </p:grpSp>
      <p:sp>
        <p:nvSpPr>
          <p:cNvPr id="42" name="Down Arrow 41"/>
          <p:cNvSpPr/>
          <p:nvPr/>
        </p:nvSpPr>
        <p:spPr>
          <a:xfrm>
            <a:off x="3886200" y="2819400"/>
            <a:ext cx="4572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4108704"/>
            <a:ext cx="1828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Rounded Rectangle 42"/>
          <p:cNvSpPr/>
          <p:nvPr/>
        </p:nvSpPr>
        <p:spPr>
          <a:xfrm>
            <a:off x="5029199" y="5029200"/>
            <a:ext cx="1295400" cy="381000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>
            <a:normAutofit fontScale="85000" lnSpcReduction="20000"/>
          </a:bodyPr>
          <a:lstStyle/>
          <a:p>
            <a:pPr algn="ctr"/>
            <a:r>
              <a:rPr lang="en-US" b="1" dirty="0" err="1" smtClean="0"/>
              <a:t>eIDEA</a:t>
            </a:r>
            <a:endParaRPr lang="en-US" b="1" dirty="0"/>
          </a:p>
        </p:txBody>
      </p:sp>
      <p:cxnSp>
        <p:nvCxnSpPr>
          <p:cNvPr id="46" name="Straight Connector 45"/>
          <p:cNvCxnSpPr/>
          <p:nvPr/>
        </p:nvCxnSpPr>
        <p:spPr>
          <a:xfrm>
            <a:off x="4114800" y="4191000"/>
            <a:ext cx="0" cy="266700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4114800" y="4876800"/>
            <a:ext cx="6096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3352800" y="4572000"/>
            <a:ext cx="762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6" descr="aod_2014071821.png"/>
          <p:cNvPicPr>
            <a:picLocks noChangeAspect="1" noChangeArrowheads="1"/>
          </p:cNvPicPr>
          <p:nvPr/>
        </p:nvPicPr>
        <p:blipFill>
          <a:blip r:embed="rId4" cstate="print"/>
          <a:srcRect l="5516" t="9526" r="6200" b="11909"/>
          <a:stretch>
            <a:fillRect/>
          </a:stretch>
        </p:blipFill>
        <p:spPr bwMode="auto">
          <a:xfrm>
            <a:off x="6638544" y="5257800"/>
            <a:ext cx="1591056" cy="1060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" name="Rounded Rectangle 61"/>
          <p:cNvSpPr/>
          <p:nvPr/>
        </p:nvSpPr>
        <p:spPr>
          <a:xfrm>
            <a:off x="6790944" y="6019800"/>
            <a:ext cx="1295400" cy="533400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1400" b="1" dirty="0" smtClean="0"/>
              <a:t>ESRL Aerosol Assimilation </a:t>
            </a:r>
            <a:endParaRPr lang="en-US" sz="1400" b="1" dirty="0"/>
          </a:p>
        </p:txBody>
      </p:sp>
      <p:cxnSp>
        <p:nvCxnSpPr>
          <p:cNvPr id="63" name="Straight Connector 62"/>
          <p:cNvCxnSpPr/>
          <p:nvPr/>
        </p:nvCxnSpPr>
        <p:spPr>
          <a:xfrm>
            <a:off x="3352800" y="5943600"/>
            <a:ext cx="762000" cy="0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Flowchart: Terminator 63"/>
          <p:cNvSpPr/>
          <p:nvPr/>
        </p:nvSpPr>
        <p:spPr>
          <a:xfrm>
            <a:off x="2286000" y="5715000"/>
            <a:ext cx="1066800" cy="457200"/>
          </a:xfrm>
          <a:prstGeom prst="flowChartTerminator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NCEP</a:t>
            </a:r>
            <a:endParaRPr lang="en-US" sz="2000" dirty="0"/>
          </a:p>
        </p:txBody>
      </p:sp>
      <p:cxnSp>
        <p:nvCxnSpPr>
          <p:cNvPr id="28" name="Straight Connector 27"/>
          <p:cNvCxnSpPr/>
          <p:nvPr/>
        </p:nvCxnSpPr>
        <p:spPr>
          <a:xfrm>
            <a:off x="4114800" y="4038600"/>
            <a:ext cx="0" cy="27432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3505200" y="1219200"/>
            <a:ext cx="1295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>
            <a:normAutofit fontScale="55000" lnSpcReduction="20000"/>
          </a:bodyPr>
          <a:lstStyle/>
          <a:p>
            <a:pPr algn="ctr"/>
            <a:r>
              <a:rPr lang="en-US" b="1" dirty="0" smtClean="0"/>
              <a:t>CSPP @UW and UAF</a:t>
            </a:r>
            <a:endParaRPr lang="en-US" b="1" dirty="0"/>
          </a:p>
        </p:txBody>
      </p:sp>
      <p:sp>
        <p:nvSpPr>
          <p:cNvPr id="32" name="Down Arrow 31"/>
          <p:cNvSpPr/>
          <p:nvPr/>
        </p:nvSpPr>
        <p:spPr>
          <a:xfrm>
            <a:off x="3886200" y="1828800"/>
            <a:ext cx="4572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419600" y="2743200"/>
            <a:ext cx="12954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FTP pull to STAR computers</a:t>
            </a:r>
            <a:endParaRPr lang="en-US" sz="1050" dirty="0"/>
          </a:p>
        </p:txBody>
      </p:sp>
      <p:sp>
        <p:nvSpPr>
          <p:cNvPr id="30" name="TextBox 29"/>
          <p:cNvSpPr txBox="1"/>
          <p:nvPr/>
        </p:nvSpPr>
        <p:spPr>
          <a:xfrm>
            <a:off x="5867400" y="1219200"/>
            <a:ext cx="2819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CSPP: Community Satellite Processing Package</a:t>
            </a:r>
          </a:p>
          <a:p>
            <a:r>
              <a:rPr lang="en-US" sz="1600" dirty="0" smtClean="0"/>
              <a:t>SDR: Sensor Data Record</a:t>
            </a:r>
          </a:p>
          <a:p>
            <a:r>
              <a:rPr lang="en-US" sz="1600" dirty="0" smtClean="0"/>
              <a:t>VCM: VIIRS Cloud Mask</a:t>
            </a:r>
            <a:endParaRPr lang="en-US" sz="1600" dirty="0"/>
          </a:p>
        </p:txBody>
      </p:sp>
      <p:sp>
        <p:nvSpPr>
          <p:cNvPr id="44" name="Right Arrow 43"/>
          <p:cNvSpPr/>
          <p:nvPr/>
        </p:nvSpPr>
        <p:spPr>
          <a:xfrm>
            <a:off x="1752600" y="2286000"/>
            <a:ext cx="7620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1676400" y="2057400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20 min</a:t>
            </a:r>
            <a:endParaRPr lang="en-US" sz="1600" dirty="0"/>
          </a:p>
        </p:txBody>
      </p:sp>
      <p:sp>
        <p:nvSpPr>
          <p:cNvPr id="47" name="Left Arrow 46"/>
          <p:cNvSpPr/>
          <p:nvPr/>
        </p:nvSpPr>
        <p:spPr>
          <a:xfrm>
            <a:off x="5715000" y="2743200"/>
            <a:ext cx="914400" cy="5334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6096000" y="2514600"/>
            <a:ext cx="60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 hrs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/>
      <p:bldP spid="47" grpId="0" animBg="1"/>
      <p:bldP spid="4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iirs_rgb_20150907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1295400"/>
            <a:ext cx="6392144" cy="4736592"/>
          </a:xfrm>
          <a:prstGeom prst="rect">
            <a:avLst/>
          </a:prstGeom>
        </p:spPr>
      </p:pic>
      <p:sp>
        <p:nvSpPr>
          <p:cNvPr id="8" name="Down Arrow Callout 7"/>
          <p:cNvSpPr/>
          <p:nvPr/>
        </p:nvSpPr>
        <p:spPr>
          <a:xfrm>
            <a:off x="3352800" y="457200"/>
            <a:ext cx="1066800" cy="6858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Observation time</a:t>
            </a:r>
            <a:endParaRPr lang="en-US" sz="1200" dirty="0"/>
          </a:p>
        </p:txBody>
      </p:sp>
      <p:sp>
        <p:nvSpPr>
          <p:cNvPr id="9" name="Down Arrow Callout 8"/>
          <p:cNvSpPr/>
          <p:nvPr/>
        </p:nvSpPr>
        <p:spPr>
          <a:xfrm>
            <a:off x="4419600" y="457200"/>
            <a:ext cx="1295400" cy="6858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Time when SDRs are available</a:t>
            </a:r>
            <a:endParaRPr lang="en-US" sz="1200" dirty="0"/>
          </a:p>
        </p:txBody>
      </p:sp>
      <p:sp>
        <p:nvSpPr>
          <p:cNvPr id="10" name="Rectangle 9"/>
          <p:cNvSpPr/>
          <p:nvPr/>
        </p:nvSpPr>
        <p:spPr>
          <a:xfrm>
            <a:off x="1905000" y="1295400"/>
            <a:ext cx="609600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1524000" y="0"/>
            <a:ext cx="1828800" cy="1066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Direct Broadcast data from UW-Madison</a:t>
            </a:r>
            <a:endParaRPr lang="en-US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hobha.kondragunta\AppData\Local\Temp\1\na2016_02_21_052_npp-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533400"/>
            <a:ext cx="5788152" cy="5788152"/>
          </a:xfrm>
          <a:prstGeom prst="rect">
            <a:avLst/>
          </a:prstGeom>
          <a:noFill/>
        </p:spPr>
      </p:pic>
      <p:sp>
        <p:nvSpPr>
          <p:cNvPr id="3" name="Rounded Rectangle 2"/>
          <p:cNvSpPr/>
          <p:nvPr/>
        </p:nvSpPr>
        <p:spPr>
          <a:xfrm>
            <a:off x="228600" y="2133600"/>
            <a:ext cx="1600200" cy="1828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UW site coverage</a:t>
            </a:r>
            <a:endParaRPr lang="en-US" dirty="0"/>
          </a:p>
        </p:txBody>
      </p:sp>
      <p:sp>
        <p:nvSpPr>
          <p:cNvPr id="4" name="Footer Placeholder 15"/>
          <p:cNvSpPr>
            <a:spLocks noGrp="1"/>
          </p:cNvSpPr>
          <p:nvPr>
            <p:ph type="ftr" sz="quarter" idx="11"/>
          </p:nvPr>
        </p:nvSpPr>
        <p:spPr>
          <a:xfrm>
            <a:off x="152400" y="6416675"/>
            <a:ext cx="5421313" cy="365125"/>
          </a:xfrm>
        </p:spPr>
        <p:txBody>
          <a:bodyPr/>
          <a:lstStyle/>
          <a:p>
            <a:pPr algn="l">
              <a:defRPr/>
            </a:pPr>
            <a:r>
              <a:rPr lang="en-US" dirty="0" smtClean="0"/>
              <a:t>NOAA Satellite Aerosol Product Workshop</a:t>
            </a:r>
          </a:p>
          <a:p>
            <a:pPr algn="l">
              <a:defRPr/>
            </a:pPr>
            <a:r>
              <a:rPr lang="en-US" dirty="0" smtClean="0"/>
              <a:t>September 13-14, 2016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Feedback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rgbClr val="FF0000"/>
                </a:solidFill>
              </a:rPr>
              <a:t>Forecasters from PA, CT, VA:</a:t>
            </a:r>
            <a:r>
              <a:rPr lang="en-US" sz="2400" dirty="0" smtClean="0"/>
              <a:t> VIIRS aerosol products very useful for forecasting air quality in the mid-Atlantic region when transported smoke from fires in Alaska and Canada impacts local air quality</a:t>
            </a:r>
            <a:r>
              <a:rPr lang="en-US" sz="2400" dirty="0" smtClean="0"/>
              <a:t>.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Forecasters from GA:</a:t>
            </a:r>
            <a:r>
              <a:rPr lang="en-US" sz="2400" dirty="0" smtClean="0"/>
              <a:t> Expand the spatial coverage to capture dust transport events.  Transported dust impacts regional air quality in the US.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Latency:</a:t>
            </a:r>
            <a:r>
              <a:rPr lang="en-US" sz="2400" dirty="0" smtClean="0"/>
              <a:t> Products not available on time for air quality forecasters who have </a:t>
            </a:r>
            <a:r>
              <a:rPr lang="en-US" sz="2400" dirty="0" smtClean="0"/>
              <a:t>a </a:t>
            </a:r>
            <a:r>
              <a:rPr lang="en-US" sz="2400" dirty="0" smtClean="0"/>
              <a:t>2:45 PM deadline to issue the forecast.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C9752A53-0604-4BBA-8E0E-1D117F4DB7D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5" name="Footer Placeholder 15"/>
          <p:cNvSpPr>
            <a:spLocks noGrp="1"/>
          </p:cNvSpPr>
          <p:nvPr>
            <p:ph type="ftr" sz="quarter" idx="11"/>
          </p:nvPr>
        </p:nvSpPr>
        <p:spPr>
          <a:xfrm>
            <a:off x="609600" y="6248400"/>
            <a:ext cx="5421313" cy="365125"/>
          </a:xfrm>
        </p:spPr>
        <p:txBody>
          <a:bodyPr/>
          <a:lstStyle/>
          <a:p>
            <a:pPr algn="l">
              <a:defRPr/>
            </a:pPr>
            <a:r>
              <a:rPr lang="en-US" dirty="0" smtClean="0"/>
              <a:t>NOAA Satellite Aerosol Product Workshop</a:t>
            </a:r>
          </a:p>
          <a:p>
            <a:pPr algn="l">
              <a:defRPr/>
            </a:pPr>
            <a:r>
              <a:rPr lang="en-US" dirty="0" smtClean="0"/>
              <a:t>September 13-14, 2016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Median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18898</TotalTime>
  <Pages>11</Pages>
  <Words>533</Words>
  <Application>Microsoft Office PowerPoint</Application>
  <PresentationFormat>On-screen Show (4:3)</PresentationFormat>
  <Paragraphs>88</Paragraphs>
  <Slides>10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Median</vt:lpstr>
      <vt:lpstr>SNPP VIIRS Aerosol Product Latencies </vt:lpstr>
      <vt:lpstr>Types of Aerosol Products</vt:lpstr>
      <vt:lpstr>Types of Aerosol Products</vt:lpstr>
      <vt:lpstr>Types of Aerosol Products</vt:lpstr>
      <vt:lpstr>Types of Aerosol Products</vt:lpstr>
      <vt:lpstr>Slide 6</vt:lpstr>
      <vt:lpstr>Slide 7</vt:lpstr>
      <vt:lpstr>Slide 8</vt:lpstr>
      <vt:lpstr>User Feedback</vt:lpstr>
      <vt:lpstr>Way Forward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AWG Application Team template</dc:title>
  <dc:creator>Goldberg</dc:creator>
  <cp:lastModifiedBy>shobha.kondragunta</cp:lastModifiedBy>
  <cp:revision>779</cp:revision>
  <cp:lastPrinted>1999-12-13T18:39:52Z</cp:lastPrinted>
  <dcterms:created xsi:type="dcterms:W3CDTF">1996-02-07T17:07:02Z</dcterms:created>
  <dcterms:modified xsi:type="dcterms:W3CDTF">2016-09-14T09:40:51Z</dcterms:modified>
</cp:coreProperties>
</file>