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18"/>
  </p:notesMasterIdLst>
  <p:sldIdLst>
    <p:sldId id="256" r:id="rId3"/>
    <p:sldId id="258" r:id="rId4"/>
    <p:sldId id="274" r:id="rId5"/>
    <p:sldId id="272" r:id="rId6"/>
    <p:sldId id="280" r:id="rId7"/>
    <p:sldId id="275" r:id="rId8"/>
    <p:sldId id="288" r:id="rId9"/>
    <p:sldId id="281" r:id="rId10"/>
    <p:sldId id="278" r:id="rId11"/>
    <p:sldId id="279" r:id="rId12"/>
    <p:sldId id="284" r:id="rId13"/>
    <p:sldId id="282" r:id="rId14"/>
    <p:sldId id="283" r:id="rId15"/>
    <p:sldId id="285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C9FC4-56BE-42A8-8C17-1B629E9E525C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B95F-F4EE-4404-88A2-6F9965BFF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B95F-F4EE-4404-88A2-6F9965BFFF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360930-4009-4991-A34A-96EA0DFB95B0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84832-7EE5-479E-9EF6-E0B9A43ADDF4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FBD169-29BC-48A5-AD6E-2EC941A3C594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391B7D6-75FC-4465-87A2-994D31132C1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9/12/2016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7912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2016 Satellite Aerosol Products Workshop for Science and Operational Users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EF285-EC94-4EFB-8E06-3F3CEB2E8212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CF77D-19BC-49B2-B705-70567078934C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B5141A-787D-477F-B6BB-A2422BE8D8AA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64524-EAE2-4A12-99B3-69C0894B0B68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CB4EC8-3994-44C1-B246-8A613435826C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6E45A-C9B4-404B-A66E-390A3609522E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785C9-6E17-4E91-83CA-2B1D88C9F5C8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BC92B-AE54-406B-AA17-67073CE92BB3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08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 Satellite Aerosol Products Workshop for Science and Operational Users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-9144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2734" y="218712"/>
            <a:ext cx="661255" cy="65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2" descr="C:\Users\istvan.laszlo\Documents\orbit052a\Documents\JPSS\Logos_new\JPSS Program Logo blue ring 3-24-1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5320" y="219456"/>
            <a:ext cx="667512" cy="6675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105294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2400"/>
            <a:ext cx="7391400" cy="597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 rot="16200000">
            <a:off x="-2895600" y="2895600"/>
            <a:ext cx="6858000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088126"/>
            <a:ext cx="660894" cy="6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 rot="16200000">
            <a:off x="-2355356" y="3429000"/>
            <a:ext cx="6844311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133599" y="3048000"/>
            <a:ext cx="518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6C3E349-C2C7-4176-8B4F-4B295CAF3D5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9/12/2016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7912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2016 Satellite Aerosol Products Workshop for Science and Operational Users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istvan.laszlo\Documents\orbit052a\Documents\JPSS\Logos_new\JPSS Program Logo blue ring 3-24-1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48" y="73152"/>
            <a:ext cx="658368" cy="65836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Enterprise Approach to the Aerosol Optical Depth Algorithm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Istvan Laszlo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NOAA/NESDIS/STAR</a:t>
            </a:r>
          </a:p>
          <a:p>
            <a:r>
              <a:rPr lang="en-US" smtClean="0">
                <a:solidFill>
                  <a:schemeClr val="tx1"/>
                </a:solidFill>
              </a:rPr>
              <a:t>Hongqing</a:t>
            </a:r>
            <a:r>
              <a:rPr lang="en-US" dirty="0" smtClean="0">
                <a:solidFill>
                  <a:schemeClr val="tx1"/>
                </a:solidFill>
              </a:rPr>
              <a:t> Liu, </a:t>
            </a:r>
            <a:r>
              <a:rPr lang="en-US" dirty="0" err="1" smtClean="0">
                <a:solidFill>
                  <a:schemeClr val="tx1"/>
                </a:solidFill>
              </a:rPr>
              <a:t>Hai</a:t>
            </a:r>
            <a:r>
              <a:rPr lang="en-US" dirty="0" smtClean="0">
                <a:solidFill>
                  <a:schemeClr val="tx1"/>
                </a:solidFill>
              </a:rPr>
              <a:t> Zhang, et al.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030" y="6019800"/>
            <a:ext cx="727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Satellite Aerosol Products Workshop for Science and Operational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Pixel Selection &amp; Quality Levels</a:t>
            </a:r>
            <a:br>
              <a:rPr lang="en-US" sz="2900" dirty="0" smtClean="0"/>
            </a:br>
            <a:r>
              <a:rPr lang="en-US" sz="2900" dirty="0" smtClean="0"/>
              <a:t>EPS</a:t>
            </a:r>
            <a:endParaRPr lang="en-US" sz="29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8572" y="0"/>
            <a:ext cx="8001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295400" y="87083"/>
          <a:ext cx="7391399" cy="643128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6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Condition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Quality Level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Applies to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Detected by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95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Retrieval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>
                    <a:lnL>
                      <a:noFill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Medium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Land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Ocean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Internal Tests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5896" marR="75896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Invalid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input 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data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Cloud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Snow/Ice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Fire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Ephemeral</a:t>
                      </a:r>
                      <a:r>
                        <a:rPr lang="en-US" sz="16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Water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Sun Glint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Shallow 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Water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AOD Out-of-Range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Low Sun (solzen </a:t>
                      </a: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°) 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External &amp; Internal cloud tests contradict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High Inhomogeneity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High Residual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6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Cloud Shadow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Thin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Cirrus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Cloud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Adjacency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Snow Adjacency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Medium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Inhomogeneity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Medium Residual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NDVI Out-of-Range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Redness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Out-of-Range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EPS vs. IDPS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00600" y="1093959"/>
            <a:ext cx="4038600" cy="563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IDPS vs. EPS AOD spatial coverage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ilaszlo\Documents\orbit052a\Documents\JPSS\AQPG_Workshop\2015\figures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1552659"/>
            <a:ext cx="2604882" cy="2377440"/>
          </a:xfrm>
          <a:prstGeom prst="rect">
            <a:avLst/>
          </a:prstGeom>
          <a:noFill/>
        </p:spPr>
      </p:pic>
      <p:pic>
        <p:nvPicPr>
          <p:cNvPr id="12" name="Picture 3" descr="C:\Users\ilaszlo\Documents\orbit052a\Documents\JPSS\AQPG_Workshop\2015\figures\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4114800"/>
            <a:ext cx="2604882" cy="23774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53000" y="252626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IDPS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7083" y="5105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3" descr="C:\Users\hliu\Documents\WORK\VIIRS-ABI-AER\Evaluation\Global\2015_gridded\2015_gridded_eps\Monthly\201502_highQc_aot55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0124" y="1115568"/>
            <a:ext cx="4038600" cy="2692400"/>
          </a:xfrm>
          <a:prstGeom prst="rect">
            <a:avLst/>
          </a:prstGeom>
          <a:noFill/>
        </p:spPr>
      </p:pic>
      <p:pic>
        <p:nvPicPr>
          <p:cNvPr id="16" name="Picture 3" descr="C:\Users\hliu\Documents\WORK\VIIRS-ABI-AER\Evaluation\Global\2015_gridded\2015_gridded_eps\Monthly\201502_highQc_aot550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3706368"/>
            <a:ext cx="4041648" cy="2694432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 rot="854992">
            <a:off x="1024597" y="1801368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854992">
            <a:off x="1024597" y="4413269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1127429">
            <a:off x="2060662" y="210247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1127429">
            <a:off x="1935695" y="472375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38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 smtClean="0"/>
              <a:t>IDPS vs. EPS seasonal mean AOD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AOD over Land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3888386" cy="296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417582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1219200"/>
            <a:ext cx="72034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000" dirty="0" smtClean="0"/>
              <a:t>Reference data: Level 2.0 AERONET AOD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000" dirty="0" smtClean="0"/>
              <a:t>Period: 10/26/2012 – 3/12/2016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Matchup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dirty="0" smtClean="0"/>
              <a:t>At least 2 AERONET L2.0 measurements within one-hour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dirty="0" smtClean="0"/>
              <a:t>At least 750 retrievals of VIIRS AOD within a circle of 27.5-km radius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AOD &amp; AE over Water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3609975"/>
            <a:ext cx="3937208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990600"/>
            <a:ext cx="3937208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91" y="1127760"/>
            <a:ext cx="35792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934" y="3747135"/>
            <a:ext cx="35843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EPS VIIRS vs. EPS ABI (1)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24400" y="1143000"/>
            <a:ext cx="4038600" cy="1600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VIIRS : all available VIIRS inputs</a:t>
            </a:r>
          </a:p>
          <a:p>
            <a:r>
              <a:rPr lang="en-US" dirty="0" smtClean="0"/>
              <a:t>ABI mode: no M1, M2, M4, M6, M8</a:t>
            </a:r>
          </a:p>
          <a:p>
            <a:r>
              <a:rPr lang="en-US" dirty="0" smtClean="0"/>
              <a:t>One day global retrieval</a:t>
            </a:r>
          </a:p>
          <a:p>
            <a:pPr lvl="1"/>
            <a:r>
              <a:rPr lang="en-US" dirty="0" smtClean="0"/>
              <a:t>August 23, 2015</a:t>
            </a:r>
          </a:p>
          <a:p>
            <a:r>
              <a:rPr lang="en-US" dirty="0" smtClean="0"/>
              <a:t>Only high Quality AOD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29200" y="2743200"/>
          <a:ext cx="3733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DrkLnd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BrtLnd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VIIRS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0.309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ABI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0.306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 descr="di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052" y="3810000"/>
            <a:ext cx="4400948" cy="2755164"/>
          </a:xfrm>
          <a:prstGeom prst="rect">
            <a:avLst/>
          </a:prstGeom>
        </p:spPr>
      </p:pic>
      <p:pic>
        <p:nvPicPr>
          <p:cNvPr id="14" name="Picture 13" descr="vii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4400948" cy="2755164"/>
          </a:xfrm>
          <a:prstGeom prst="rect">
            <a:avLst/>
          </a:prstGeom>
        </p:spPr>
      </p:pic>
      <p:pic>
        <p:nvPicPr>
          <p:cNvPr id="16" name="Picture 15" descr="ab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10000"/>
            <a:ext cx="4400948" cy="27551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1143000"/>
            <a:ext cx="67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VIIRS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8862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ABI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3886200"/>
            <a:ext cx="108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ABI-VIIRS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0"/>
            <a:ext cx="5029200" cy="350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3505200"/>
            <a:ext cx="5029200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VIIRS vs. EPS ABI (2)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24600" y="228600"/>
            <a:ext cx="2590800" cy="5897563"/>
          </a:xfrm>
        </p:spPr>
        <p:txBody>
          <a:bodyPr>
            <a:normAutofit fontScale="62500" lnSpcReduction="20000"/>
          </a:bodyPr>
          <a:lstStyle/>
          <a:p>
            <a:pPr marL="168275" indent="-168275"/>
            <a:r>
              <a:rPr lang="en-US" b="1" dirty="0" smtClean="0"/>
              <a:t>VIIRS-AERONET Matchup </a:t>
            </a:r>
            <a:r>
              <a:rPr lang="en-US" dirty="0" smtClean="0"/>
              <a:t>data</a:t>
            </a:r>
          </a:p>
          <a:p>
            <a:pPr marL="168275" indent="-168275"/>
            <a:r>
              <a:rPr lang="en-US" dirty="0" smtClean="0"/>
              <a:t>Time period: </a:t>
            </a:r>
          </a:p>
          <a:p>
            <a:pPr marL="568325" lvl="1" indent="-168275"/>
            <a:r>
              <a:rPr lang="en-US" dirty="0" smtClean="0"/>
              <a:t>10/26/2012 – 1/1/2016</a:t>
            </a:r>
          </a:p>
          <a:p>
            <a:pPr marL="168275" indent="-168275"/>
            <a:r>
              <a:rPr lang="en-US" dirty="0" smtClean="0"/>
              <a:t>Products</a:t>
            </a:r>
          </a:p>
          <a:p>
            <a:pPr marL="568325" lvl="1" indent="-168275"/>
            <a:r>
              <a:rPr lang="en-US" i="1" dirty="0" smtClean="0"/>
              <a:t>EPS VIIRS</a:t>
            </a:r>
          </a:p>
          <a:p>
            <a:pPr marL="746125" lvl="2" indent="-177800"/>
            <a:r>
              <a:rPr lang="en-US" dirty="0" smtClean="0"/>
              <a:t>All VIIRS channels</a:t>
            </a:r>
          </a:p>
          <a:p>
            <a:pPr marL="746125" lvl="2" indent="-177800"/>
            <a:r>
              <a:rPr lang="en-US" dirty="0" smtClean="0"/>
              <a:t>Retrieval over bright land (M1/M5 and M3/M5)</a:t>
            </a:r>
          </a:p>
          <a:p>
            <a:pPr marL="568325" lvl="1" indent="-168275"/>
            <a:r>
              <a:rPr lang="en-US" i="1" dirty="0" smtClean="0"/>
              <a:t>EPS ABI </a:t>
            </a:r>
          </a:p>
          <a:p>
            <a:pPr marL="746125" lvl="2" indent="-177800"/>
            <a:r>
              <a:rPr lang="en-US" dirty="0" smtClean="0"/>
              <a:t>VIIRS input data at ABI channels</a:t>
            </a:r>
          </a:p>
          <a:p>
            <a:pPr marL="746125" lvl="2" indent="-177800"/>
            <a:r>
              <a:rPr lang="en-US" dirty="0" smtClean="0"/>
              <a:t>Retrieval over bright land (M3/M5 ratio, fix generic aerosol model)</a:t>
            </a:r>
          </a:p>
          <a:p>
            <a:pPr lvl="1"/>
            <a:r>
              <a:rPr lang="en-US" dirty="0" smtClean="0"/>
              <a:t>AERONET L2.0</a:t>
            </a:r>
          </a:p>
          <a:p>
            <a:pPr marL="168275" indent="-168275">
              <a:spcBef>
                <a:spcPts val="18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Application of EPS algorithm does not mean products will be identical!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0"/>
            <a:ext cx="510315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3352800"/>
            <a:ext cx="510315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0" y="4998720"/>
            <a:ext cx="510315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1676400"/>
            <a:ext cx="510315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“Enterprise”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648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Enterprise Architecture</a:t>
            </a:r>
            <a:r>
              <a:rPr lang="en-US" dirty="0" smtClean="0"/>
              <a:t>: optimizes processes and use of resources.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Same </a:t>
            </a:r>
            <a:r>
              <a:rPr lang="en-US" b="1" dirty="0" smtClean="0"/>
              <a:t>method</a:t>
            </a:r>
            <a:r>
              <a:rPr lang="en-US" dirty="0" smtClean="0"/>
              <a:t> (physics and assumptions) and its </a:t>
            </a:r>
            <a:r>
              <a:rPr lang="en-US" b="1" dirty="0" smtClean="0"/>
              <a:t>realization</a:t>
            </a:r>
            <a:r>
              <a:rPr lang="en-US" dirty="0" smtClean="0"/>
              <a:t> (software) are applied to retrieve aerosol optical depth (AOD) regardless of source of satellite input.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“enterprise” algorithm is NOT a “proper subset” algorithm (not only algorithm A ∩ algorithm B)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does not ignore information available from a more capable sensor;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instrument specific tasks are built around a common core.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Not trivial to build it.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2362200"/>
            <a:ext cx="9144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Sensor-A specific tasks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772400" y="2362200"/>
            <a:ext cx="914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Sensor-B specific tasks</a:t>
            </a:r>
            <a:endParaRPr lang="en-US" sz="1400" dirty="0"/>
          </a:p>
        </p:txBody>
      </p:sp>
      <p:sp>
        <p:nvSpPr>
          <p:cNvPr id="8" name="Flowchart: Predefined Process 7"/>
          <p:cNvSpPr/>
          <p:nvPr/>
        </p:nvSpPr>
        <p:spPr>
          <a:xfrm>
            <a:off x="6560820" y="4572000"/>
            <a:ext cx="1524000" cy="914400"/>
          </a:xfrm>
          <a:prstGeom prst="flowChartPredefinedProcess">
            <a:avLst/>
          </a:prstGeom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Common  Core Algorithm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827520" y="3429000"/>
            <a:ext cx="990600" cy="914400"/>
          </a:xfrm>
          <a:prstGeom prst="rect">
            <a:avLst/>
          </a:prstGeom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Tasks common to  Sensors A &amp; B</a:t>
            </a:r>
            <a:endParaRPr lang="en-US" sz="1400" dirty="0"/>
          </a:p>
        </p:txBody>
      </p:sp>
      <p:sp>
        <p:nvSpPr>
          <p:cNvPr id="11" name="Flowchart: Data 10"/>
          <p:cNvSpPr/>
          <p:nvPr/>
        </p:nvSpPr>
        <p:spPr>
          <a:xfrm>
            <a:off x="5791200" y="1524000"/>
            <a:ext cx="1219200" cy="612648"/>
          </a:xfrm>
          <a:prstGeom prst="flowChartInputOutpu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 A</a:t>
            </a:r>
            <a:endParaRPr lang="en-US" sz="1400" dirty="0"/>
          </a:p>
        </p:txBody>
      </p:sp>
      <p:sp>
        <p:nvSpPr>
          <p:cNvPr id="12" name="Flowchart: Data 11"/>
          <p:cNvSpPr/>
          <p:nvPr/>
        </p:nvSpPr>
        <p:spPr>
          <a:xfrm>
            <a:off x="7620000" y="1524000"/>
            <a:ext cx="1219200" cy="612648"/>
          </a:xfrm>
          <a:prstGeom prst="flowChartInputOutput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 B</a:t>
            </a:r>
            <a:endParaRPr lang="en-US" sz="1400" dirty="0"/>
          </a:p>
        </p:txBody>
      </p:sp>
      <p:cxnSp>
        <p:nvCxnSpPr>
          <p:cNvPr id="16" name="Shape 15"/>
          <p:cNvCxnSpPr>
            <a:stCxn id="6" idx="2"/>
            <a:endCxn id="8" idx="1"/>
          </p:cNvCxnSpPr>
          <p:nvPr/>
        </p:nvCxnSpPr>
        <p:spPr>
          <a:xfrm rot="16200000" flipH="1">
            <a:off x="5604510" y="4072890"/>
            <a:ext cx="1752600" cy="16002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7" idx="2"/>
            <a:endCxn id="8" idx="3"/>
          </p:cNvCxnSpPr>
          <p:nvPr/>
        </p:nvCxnSpPr>
        <p:spPr>
          <a:xfrm rot="5400000">
            <a:off x="7280910" y="4080510"/>
            <a:ext cx="1752600" cy="144780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1" idx="5"/>
            <a:endCxn id="9" idx="0"/>
          </p:cNvCxnSpPr>
          <p:nvPr/>
        </p:nvCxnSpPr>
        <p:spPr>
          <a:xfrm>
            <a:off x="6888480" y="1830324"/>
            <a:ext cx="434340" cy="1598676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2" idx="2"/>
            <a:endCxn id="9" idx="0"/>
          </p:cNvCxnSpPr>
          <p:nvPr/>
        </p:nvCxnSpPr>
        <p:spPr>
          <a:xfrm rot="10800000" flipV="1">
            <a:off x="7322820" y="1830324"/>
            <a:ext cx="419100" cy="1598676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6" idx="0"/>
          </p:cNvCxnSpPr>
          <p:nvPr/>
        </p:nvCxnSpPr>
        <p:spPr>
          <a:xfrm>
            <a:off x="6400800" y="2136648"/>
            <a:ext cx="0" cy="2255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4"/>
            <a:endCxn id="7" idx="0"/>
          </p:cNvCxnSpPr>
          <p:nvPr/>
        </p:nvCxnSpPr>
        <p:spPr>
          <a:xfrm>
            <a:off x="8229600" y="2136648"/>
            <a:ext cx="0" cy="22555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8" idx="0"/>
          </p:cNvCxnSpPr>
          <p:nvPr/>
        </p:nvCxnSpPr>
        <p:spPr>
          <a:xfrm>
            <a:off x="7322820" y="4343400"/>
            <a:ext cx="0" cy="228600"/>
          </a:xfrm>
          <a:prstGeom prst="straightConnector1">
            <a:avLst/>
          </a:prstGeom>
          <a:ln w="28575">
            <a:tailEnd type="arrow"/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141720" y="5715000"/>
            <a:ext cx="2362200" cy="533400"/>
          </a:xfrm>
          <a:prstGeom prst="roundRect">
            <a:avLst/>
          </a:prstGeom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/>
              <a:t>Uniform Output</a:t>
            </a:r>
            <a:endParaRPr lang="en-US" sz="1400" u="sng" dirty="0"/>
          </a:p>
        </p:txBody>
      </p:sp>
      <p:cxnSp>
        <p:nvCxnSpPr>
          <p:cNvPr id="32" name="Straight Arrow Connector 31"/>
          <p:cNvCxnSpPr>
            <a:stCxn id="8" idx="2"/>
            <a:endCxn id="30" idx="0"/>
          </p:cNvCxnSpPr>
          <p:nvPr/>
        </p:nvCxnSpPr>
        <p:spPr>
          <a:xfrm>
            <a:off x="7322820" y="5486400"/>
            <a:ext cx="0" cy="228600"/>
          </a:xfrm>
          <a:prstGeom prst="straightConnector1">
            <a:avLst/>
          </a:prstGeom>
          <a:ln w="28575">
            <a:tailEnd type="arrow"/>
          </a:ln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4437356"/>
            <a:ext cx="4419600" cy="2209800"/>
          </a:xfrm>
          <a:prstGeom prst="rect">
            <a:avLst/>
          </a:prstGeom>
          <a:solidFill>
            <a:srgbClr val="FCD5B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i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Common Core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0"/>
            <a:ext cx="32004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EPS AOD Algorithm</a:t>
            </a:r>
            <a:br>
              <a:rPr lang="en-US" dirty="0" smtClean="0"/>
            </a:br>
            <a:r>
              <a:rPr lang="en-US" sz="2000" dirty="0" smtClean="0"/>
              <a:t>High level flowchart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4550815" cy="632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096000" y="76200"/>
            <a:ext cx="2971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  <a:tabLst>
                <a:tab pos="168275" algn="l"/>
                <a:tab pos="344488" algn="l"/>
              </a:tabLst>
            </a:pPr>
            <a:r>
              <a:rPr lang="en-US" b="1" dirty="0" smtClean="0">
                <a:solidFill>
                  <a:prstClr val="black"/>
                </a:solidFill>
              </a:rPr>
              <a:t>Designed to handle VIIRS and ABI</a:t>
            </a:r>
          </a:p>
          <a:p>
            <a:pPr marL="284163" indent="-115888">
              <a:buFont typeface="Arial" pitchFamily="34" charset="0"/>
              <a:buChar char="•"/>
              <a:tabLst>
                <a:tab pos="168275" algn="l"/>
                <a:tab pos="344488" algn="l"/>
              </a:tabLst>
            </a:pPr>
            <a:r>
              <a:rPr lang="en-US" sz="1000" dirty="0" smtClean="0">
                <a:solidFill>
                  <a:prstClr val="black"/>
                </a:solidFill>
              </a:rPr>
              <a:t>VIIRS: Visible Infrared Imaging Radiometer Suite on </a:t>
            </a:r>
            <a:r>
              <a:rPr lang="en-US" sz="1000" dirty="0" err="1" smtClean="0">
                <a:solidFill>
                  <a:prstClr val="black"/>
                </a:solidFill>
              </a:rPr>
              <a:t>Suomi</a:t>
            </a:r>
            <a:r>
              <a:rPr lang="en-US" sz="1000" dirty="0" smtClean="0">
                <a:solidFill>
                  <a:prstClr val="black"/>
                </a:solidFill>
              </a:rPr>
              <a:t>-NPP and JPSS polar-orbiting satellites</a:t>
            </a:r>
          </a:p>
          <a:p>
            <a:pPr marL="284163" indent="-115888">
              <a:buFont typeface="Arial" pitchFamily="34" charset="0"/>
              <a:buChar char="•"/>
              <a:tabLst>
                <a:tab pos="168275" algn="l"/>
                <a:tab pos="344488" algn="l"/>
              </a:tabLst>
            </a:pPr>
            <a:r>
              <a:rPr lang="en-US" sz="1000" dirty="0" smtClean="0">
                <a:solidFill>
                  <a:prstClr val="black"/>
                </a:solidFill>
              </a:rPr>
              <a:t>ABI: Advanced Baseline Imager on GOES-R and follow-on geostationary satellites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68066"/>
            <a:ext cx="3232308" cy="247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168066"/>
            <a:ext cx="3232308" cy="247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160871"/>
            <a:ext cx="3232308" cy="247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60871"/>
            <a:ext cx="3232308" cy="247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096000" y="5628382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itchFamily="34" charset="0"/>
              <a:buChar char="•"/>
            </a:pPr>
            <a:r>
              <a:rPr lang="en-US" sz="1600" dirty="0" smtClean="0"/>
              <a:t>Separate algorithms over land and water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1600" dirty="0" smtClean="0"/>
              <a:t>Separate paths over dark land and bright land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Channel-Role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524000"/>
          <a:ext cx="7467600" cy="425823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065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Times New Roman"/>
                          <a:cs typeface="Times New Roman"/>
                        </a:rPr>
                        <a:t>Band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latin typeface="+mn-lt"/>
                          <a:ea typeface="Times New Roman"/>
                          <a:cs typeface="Times New Roman"/>
                        </a:rPr>
                        <a:t>Central Wavelength (µm)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Retrieval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Internal Test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Land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Water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Land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Water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VIIRS 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ABI 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VIIRS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ABI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VIIRS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ABI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VIIRS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ABI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VIIRS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ABI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0.412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0.445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M3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0.488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0.470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M4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0.555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M5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0.672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0.640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M6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0.746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M7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0.865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0.865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M8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1.240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M9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1.378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1.378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M10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1.610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1.610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M11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2.250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2.250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M15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10.763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M16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12.013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latin typeface="+mn-lt"/>
                          <a:ea typeface="Times New Roman"/>
                          <a:cs typeface="Times New Roman"/>
                        </a:rPr>
                        <a:t>12.3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Over-Land Retrieval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609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TOA reflectance affected by amount of aerosol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219200"/>
            <a:ext cx="4495800" cy="2971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general AOD, aerosol model (MODIS C5: urban, smoke, dust, generic) and surface reflectance must be retrieved</a:t>
            </a:r>
          </a:p>
          <a:p>
            <a:r>
              <a:rPr lang="en-US" dirty="0" smtClean="0"/>
              <a:t>For healthy vegetation, M3, M5 and M11 surface reflectances (</a:t>
            </a:r>
            <a:r>
              <a:rPr lang="el-GR" dirty="0" smtClean="0"/>
              <a:t>ρ</a:t>
            </a:r>
            <a:r>
              <a:rPr lang="en-US" dirty="0" smtClean="0"/>
              <a:t>) are correlated (</a:t>
            </a:r>
            <a:r>
              <a:rPr lang="en-US" i="1" dirty="0" smtClean="0"/>
              <a:t>Kaufman et al. </a:t>
            </a:r>
            <a:r>
              <a:rPr lang="en-US" dirty="0" smtClean="0"/>
              <a:t>, 1997) – Used to decrease number of unknowns.</a:t>
            </a:r>
          </a:p>
          <a:p>
            <a:r>
              <a:rPr lang="en-US" dirty="0" smtClean="0"/>
              <a:t>Aerosols change the ratios of M-band reflectances from those of the surface values.</a:t>
            </a:r>
          </a:p>
          <a:p>
            <a:r>
              <a:rPr lang="en-US" dirty="0" smtClean="0"/>
              <a:t>Two classes by predictors</a:t>
            </a:r>
          </a:p>
          <a:p>
            <a:pPr lvl="1"/>
            <a:r>
              <a:rPr lang="el-GR" dirty="0" smtClean="0"/>
              <a:t>ρ</a:t>
            </a:r>
            <a:r>
              <a:rPr lang="en-US" baseline="-25000" dirty="0" smtClean="0"/>
              <a:t>M11</a:t>
            </a:r>
            <a:r>
              <a:rPr lang="el-GR" dirty="0" smtClean="0"/>
              <a:t>→</a:t>
            </a:r>
            <a:r>
              <a:rPr lang="en-US" dirty="0" smtClean="0"/>
              <a:t> </a:t>
            </a:r>
            <a:r>
              <a:rPr lang="el-GR" dirty="0" smtClean="0"/>
              <a:t>ρ</a:t>
            </a:r>
            <a:r>
              <a:rPr lang="en-US" baseline="-25000" dirty="0" smtClean="0"/>
              <a:t>M5</a:t>
            </a:r>
            <a:r>
              <a:rPr lang="el-GR" dirty="0" smtClean="0"/>
              <a:t>→</a:t>
            </a:r>
            <a:r>
              <a:rPr lang="en-US" dirty="0" smtClean="0"/>
              <a:t> </a:t>
            </a:r>
            <a:r>
              <a:rPr lang="el-GR" dirty="0" smtClean="0"/>
              <a:t>ρ</a:t>
            </a:r>
            <a:r>
              <a:rPr lang="en-US" baseline="-25000" dirty="0" smtClean="0"/>
              <a:t>M3</a:t>
            </a:r>
          </a:p>
          <a:p>
            <a:pPr lvl="1"/>
            <a:r>
              <a:rPr lang="el-GR" dirty="0" smtClean="0"/>
              <a:t>ρ</a:t>
            </a:r>
            <a:r>
              <a:rPr lang="en-US" baseline="-25000" dirty="0" smtClean="0"/>
              <a:t>M5</a:t>
            </a:r>
            <a:r>
              <a:rPr lang="el-GR" dirty="0" smtClean="0"/>
              <a:t>→</a:t>
            </a:r>
            <a:r>
              <a:rPr lang="en-US" dirty="0" smtClean="0"/>
              <a:t> </a:t>
            </a:r>
            <a:r>
              <a:rPr lang="el-GR" dirty="0" smtClean="0"/>
              <a:t>ρ</a:t>
            </a:r>
            <a:r>
              <a:rPr lang="en-US" baseline="-25000" dirty="0" smtClean="0"/>
              <a:t>M3</a:t>
            </a:r>
          </a:p>
          <a:p>
            <a:r>
              <a:rPr lang="en-US" dirty="0" smtClean="0"/>
              <a:t>Aerosol + surface “signal” is “buried” in TOA reflectance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776413"/>
            <a:ext cx="288607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2" y="4100513"/>
            <a:ext cx="29019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776413"/>
            <a:ext cx="288607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0650" y="4095750"/>
            <a:ext cx="2900363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0650" y="4095750"/>
            <a:ext cx="2900363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0650" y="4095750"/>
            <a:ext cx="2900363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AOD Algorithm – Dark Land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3048000" cy="5257800"/>
          </a:xfrm>
        </p:spPr>
        <p:txBody>
          <a:bodyPr>
            <a:normAutofit fontScale="70000" lnSpcReduction="20000"/>
          </a:bodyPr>
          <a:lstStyle/>
          <a:p>
            <a:pPr marL="228600" indent="-228600"/>
            <a:r>
              <a:rPr lang="en-US" dirty="0" smtClean="0"/>
              <a:t>Two variants of the dark-target approach are combined:</a:t>
            </a:r>
          </a:p>
          <a:p>
            <a:pPr marL="517525" lvl="1" indent="-288925">
              <a:spcBef>
                <a:spcPts val="8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SW-scheme </a:t>
            </a:r>
            <a:r>
              <a:rPr lang="en-US" dirty="0" smtClean="0">
                <a:solidFill>
                  <a:schemeClr val="tx2"/>
                </a:solidFill>
              </a:rPr>
              <a:t>: more accurate </a:t>
            </a:r>
            <a:r>
              <a:rPr lang="el-GR" dirty="0" smtClean="0">
                <a:solidFill>
                  <a:schemeClr val="tx2"/>
                </a:solidFill>
              </a:rPr>
              <a:t>ρ</a:t>
            </a:r>
            <a:r>
              <a:rPr lang="en-US" baseline="-25000" dirty="0" smtClean="0">
                <a:solidFill>
                  <a:schemeClr val="tx2"/>
                </a:solidFill>
              </a:rPr>
              <a:t>M3</a:t>
            </a:r>
            <a:r>
              <a:rPr lang="en-US" dirty="0" smtClean="0">
                <a:solidFill>
                  <a:schemeClr val="tx2"/>
                </a:solidFill>
              </a:rPr>
              <a:t> from </a:t>
            </a:r>
            <a:r>
              <a:rPr lang="el-GR" dirty="0" smtClean="0">
                <a:solidFill>
                  <a:schemeClr val="tx2"/>
                </a:solidFill>
              </a:rPr>
              <a:t>ρ</a:t>
            </a:r>
            <a:r>
              <a:rPr lang="en-US" baseline="-25000" dirty="0" smtClean="0">
                <a:solidFill>
                  <a:schemeClr val="tx2"/>
                </a:solidFill>
              </a:rPr>
              <a:t>M5</a:t>
            </a:r>
            <a:r>
              <a:rPr lang="en-US" dirty="0" smtClean="0">
                <a:solidFill>
                  <a:schemeClr val="tx2"/>
                </a:solidFill>
              </a:rPr>
              <a:t> for low AOD</a:t>
            </a:r>
          </a:p>
          <a:p>
            <a:pPr marL="517525" lvl="1" indent="-288925">
              <a:spcBef>
                <a:spcPts val="800"/>
              </a:spcBef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SWIR-scheme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: more accurate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ρ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M3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from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ρ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M11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for high AOD</a:t>
            </a:r>
          </a:p>
          <a:p>
            <a:pPr marL="117475" indent="-288925">
              <a:spcBef>
                <a:spcPts val="800"/>
              </a:spcBef>
            </a:pPr>
            <a:r>
              <a:rPr lang="en-US" dirty="0" err="1" smtClean="0"/>
              <a:t>ρ</a:t>
            </a:r>
            <a:r>
              <a:rPr lang="en-US" baseline="-25000" dirty="0" err="1" smtClean="0"/>
              <a:t>y</a:t>
            </a:r>
            <a:r>
              <a:rPr lang="en-US" dirty="0" smtClean="0"/>
              <a:t> = C</a:t>
            </a:r>
            <a:r>
              <a:rPr lang="en-US" baseline="-25000" dirty="0" smtClean="0"/>
              <a:t>0</a:t>
            </a:r>
            <a:r>
              <a:rPr lang="en-US" dirty="0" smtClean="0"/>
              <a:t> + C</a:t>
            </a:r>
            <a:r>
              <a:rPr lang="en-US" baseline="-25000" dirty="0" smtClean="0"/>
              <a:t>1</a:t>
            </a:r>
            <a:r>
              <a:rPr lang="en-US" dirty="0" smtClean="0"/>
              <a:t> * </a:t>
            </a:r>
            <a:r>
              <a:rPr lang="el-GR" dirty="0" smtClean="0"/>
              <a:t>ρ</a:t>
            </a:r>
            <a:r>
              <a:rPr lang="en-US" baseline="-25000" dirty="0" smtClean="0"/>
              <a:t>x</a:t>
            </a:r>
          </a:p>
          <a:p>
            <a:pPr marL="1144588" lvl="2" indent="-625475">
              <a:spcBef>
                <a:spcPts val="800"/>
              </a:spcBef>
              <a:buNone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0,1</a:t>
            </a:r>
            <a:r>
              <a:rPr lang="en-US" sz="2400" dirty="0" smtClean="0"/>
              <a:t> = f(NDVI,M5/M4,G, surface type)</a:t>
            </a:r>
          </a:p>
          <a:p>
            <a:pPr marL="917575" lvl="2" indent="-398463">
              <a:spcBef>
                <a:spcPts val="800"/>
              </a:spcBef>
              <a:buNone/>
            </a:pPr>
            <a:r>
              <a:rPr lang="en-US" sz="2400" dirty="0" smtClean="0"/>
              <a:t>y={M5,M3,M2,M1}</a:t>
            </a:r>
          </a:p>
          <a:p>
            <a:pPr marL="917575" lvl="2" indent="-398463">
              <a:spcBef>
                <a:spcPts val="800"/>
              </a:spcBef>
              <a:buNone/>
            </a:pPr>
            <a:r>
              <a:rPr lang="en-US" sz="2400" dirty="0" smtClean="0"/>
              <a:t>x={M11,M5,M3,M3}</a:t>
            </a:r>
          </a:p>
          <a:p>
            <a:pPr marL="117475" indent="-288925">
              <a:spcBef>
                <a:spcPts val="800"/>
              </a:spcBef>
            </a:pPr>
            <a:r>
              <a:rPr lang="en-US" dirty="0" smtClean="0"/>
              <a:t>SW to SWIR switch : </a:t>
            </a:r>
          </a:p>
          <a:p>
            <a:pPr marL="517525" lvl="1" indent="-288925">
              <a:spcBef>
                <a:spcPts val="800"/>
              </a:spcBef>
            </a:pPr>
            <a:r>
              <a:rPr lang="en-US" dirty="0" smtClean="0"/>
              <a:t>AOD is from extrapolation </a:t>
            </a:r>
          </a:p>
          <a:p>
            <a:pPr marL="517525" lvl="1" indent="-288925">
              <a:spcBef>
                <a:spcPts val="800"/>
              </a:spcBef>
            </a:pPr>
            <a:r>
              <a:rPr lang="en-US" dirty="0" smtClean="0"/>
              <a:t>ρ</a:t>
            </a:r>
            <a:r>
              <a:rPr lang="en-US" baseline="-25000" dirty="0" smtClean="0"/>
              <a:t>M3</a:t>
            </a:r>
            <a:r>
              <a:rPr lang="en-US" dirty="0" smtClean="0"/>
              <a:t>(SW)-ρ</a:t>
            </a:r>
            <a:r>
              <a:rPr lang="en-US" baseline="-25000" dirty="0" smtClean="0"/>
              <a:t>M3</a:t>
            </a:r>
            <a:r>
              <a:rPr lang="en-US" dirty="0" smtClean="0"/>
              <a:t>(SWIR) &gt; 0.1</a:t>
            </a:r>
          </a:p>
          <a:p>
            <a:pPr marL="117475" indent="-288925">
              <a:spcBef>
                <a:spcPts val="1800"/>
              </a:spcBef>
              <a:buNone/>
            </a:pPr>
            <a:r>
              <a:rPr lang="en-US" sz="2000" dirty="0" smtClean="0"/>
              <a:t>(ρ = surface reflectance)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2016 Satellite Aerosol Products Workshop for Science and Operational Users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18"/>
          <p:cNvGrpSpPr/>
          <p:nvPr/>
        </p:nvGrpSpPr>
        <p:grpSpPr>
          <a:xfrm>
            <a:off x="3124200" y="1066800"/>
            <a:ext cx="3017520" cy="5252339"/>
            <a:chOff x="5897880" y="1066800"/>
            <a:chExt cx="3017520" cy="5252339"/>
          </a:xfrm>
        </p:grpSpPr>
        <p:pic>
          <p:nvPicPr>
            <p:cNvPr id="10" name="Picture 2" descr="C:\Users\laszlo\Documents\orbit052a\Documents\JPSS\AQPG_Workshop\2015\figures\swir-scheme.pn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97880" y="3657600"/>
              <a:ext cx="3017520" cy="2661539"/>
            </a:xfrm>
            <a:prstGeom prst="rect">
              <a:avLst/>
            </a:prstGeom>
            <a:noFill/>
          </p:spPr>
        </p:pic>
        <p:pic>
          <p:nvPicPr>
            <p:cNvPr id="11" name="Picture 3" descr="C:\Users\laszlo\Documents\orbit052a\Documents\JPSS\AQPG_Workshop\2015\figures\sw-scheme.pn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7880" y="1066800"/>
              <a:ext cx="3017520" cy="2661539"/>
            </a:xfrm>
            <a:prstGeom prst="rect">
              <a:avLst/>
            </a:prstGeom>
            <a:noFill/>
          </p:spPr>
        </p:pic>
      </p:grpSp>
      <p:pic>
        <p:nvPicPr>
          <p:cNvPr id="12" name="Picture 5" descr="C:\Users\hliu\Desktop\New folder\2015231_smoke_rg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57900" y="1371600"/>
            <a:ext cx="3086100" cy="2057400"/>
          </a:xfrm>
          <a:prstGeom prst="rect">
            <a:avLst/>
          </a:prstGeom>
          <a:noFill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229600" y="2590800"/>
            <a:ext cx="540533" cy="400110"/>
          </a:xfrm>
          <a:prstGeom prst="rect">
            <a:avLst/>
          </a:prstGeom>
          <a:solidFill>
            <a:srgbClr val="FFFFFF">
              <a:alpha val="3411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M5</a:t>
            </a:r>
            <a:endParaRPr lang="el-GR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" name="Picture 5" descr="C:\Users\hliu\Desktop\New folder\2015231_smoke_rgb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57900" y="3947160"/>
            <a:ext cx="3086100" cy="2057400"/>
          </a:xfrm>
          <a:prstGeom prst="rect">
            <a:avLst/>
          </a:prstGeom>
          <a:noFill/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153400" y="5181600"/>
            <a:ext cx="659283" cy="400110"/>
          </a:xfrm>
          <a:prstGeom prst="rect">
            <a:avLst/>
          </a:prstGeom>
          <a:solidFill>
            <a:srgbClr val="FFFFFF">
              <a:alpha val="3411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M11</a:t>
            </a:r>
            <a:endParaRPr lang="el-GR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AOD Algorithm – Bright Land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2016 Satellite Aerosol Products Workshop for Science and Operational Users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267200" cy="3429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Processing is same as that for dark land, but …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Uses regional (0.1</a:t>
            </a:r>
            <a:r>
              <a:rPr lang="en-US" b="1" baseline="30000" dirty="0" smtClean="0"/>
              <a:t>o</a:t>
            </a:r>
            <a:r>
              <a:rPr lang="en-US" b="1" dirty="0" smtClean="0"/>
              <a:t>x0.1</a:t>
            </a:r>
            <a:r>
              <a:rPr lang="en-US" b="1" baseline="30000" dirty="0" smtClean="0"/>
              <a:t>o</a:t>
            </a:r>
            <a:r>
              <a:rPr lang="en-US" b="1" dirty="0" smtClean="0"/>
              <a:t>) database of surface reflectance ratios for bright surface</a:t>
            </a:r>
            <a:r>
              <a:rPr lang="en-US" dirty="0" smtClean="0"/>
              <a:t> (M11 ≥0.25)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Ratios tend to be less variable than albedos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ρ</a:t>
            </a:r>
            <a:r>
              <a:rPr lang="en-US" baseline="-25000" dirty="0" smtClean="0"/>
              <a:t>M1,M3</a:t>
            </a:r>
            <a:r>
              <a:rPr lang="en-US" dirty="0" smtClean="0"/>
              <a:t>/</a:t>
            </a:r>
            <a:r>
              <a:rPr lang="el-GR" dirty="0" smtClean="0"/>
              <a:t>ρ</a:t>
            </a:r>
            <a:r>
              <a:rPr lang="en-US" baseline="-25000" dirty="0" smtClean="0"/>
              <a:t>M5</a:t>
            </a:r>
            <a:r>
              <a:rPr lang="en-US" dirty="0" smtClean="0"/>
              <a:t>= c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,</a:t>
            </a:r>
            <a:r>
              <a:rPr lang="el-GR" dirty="0" smtClean="0"/>
              <a:t>λ</a:t>
            </a:r>
            <a:r>
              <a:rPr lang="en-US" dirty="0" smtClean="0"/>
              <a:t>)+c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,</a:t>
            </a:r>
            <a:r>
              <a:rPr lang="el-GR" dirty="0" smtClean="0"/>
              <a:t>λ</a:t>
            </a:r>
            <a:r>
              <a:rPr lang="en-US" dirty="0" smtClean="0"/>
              <a:t>)*</a:t>
            </a:r>
            <a:r>
              <a:rPr lang="el-GR" dirty="0" smtClean="0"/>
              <a:t>θ</a:t>
            </a:r>
            <a:r>
              <a:rPr lang="en-US" baseline="-25000" dirty="0" smtClean="0"/>
              <a:t>forward/backward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Surface reflectance ratios: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Retrieve M1, M3, M5 surface reflectances using a global background AOD.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Global background AOD from interpolating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(inverse distance weighting)</a:t>
            </a:r>
            <a:r>
              <a:rPr lang="en-US" dirty="0" smtClean="0"/>
              <a:t> lowest 5</a:t>
            </a:r>
            <a:r>
              <a:rPr lang="en-US" baseline="30000" dirty="0" smtClean="0"/>
              <a:t>th</a:t>
            </a:r>
            <a:r>
              <a:rPr lang="en-US" dirty="0" smtClean="0"/>
              <a:t> percentile AERONET AOD (May 2012-Apr 2014) to the 0.1x0.1 degree grid.</a:t>
            </a:r>
          </a:p>
          <a:p>
            <a:pPr lvl="2">
              <a:lnSpc>
                <a:spcPct val="120000"/>
              </a:lnSpc>
            </a:pPr>
            <a:r>
              <a:rPr lang="en-US" i="1" dirty="0" smtClean="0"/>
              <a:t>Uncertainty is not well know</a:t>
            </a:r>
            <a:endParaRPr lang="en-US" i="1" dirty="0"/>
          </a:p>
        </p:txBody>
      </p:sp>
      <p:pic>
        <p:nvPicPr>
          <p:cNvPr id="16" name="Picture 76" descr="fig7"/>
          <p:cNvPicPr>
            <a:picLocks noChangeAspect="1" noChangeArrowheads="1"/>
          </p:cNvPicPr>
          <p:nvPr/>
        </p:nvPicPr>
        <p:blipFill>
          <a:blip r:embed="rId2" cstate="print"/>
          <a:srcRect t="65031"/>
          <a:stretch>
            <a:fillRect/>
          </a:stretch>
        </p:blipFill>
        <p:spPr bwMode="auto">
          <a:xfrm>
            <a:off x="4800600" y="4191000"/>
            <a:ext cx="398584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33400" y="4267200"/>
          <a:ext cx="3962399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 Africa, </a:t>
                      </a:r>
                    </a:p>
                    <a:p>
                      <a:r>
                        <a:rPr lang="en-US" sz="1600" dirty="0" smtClean="0"/>
                        <a:t>Arabian Peninsula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M3/M5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bright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M1/M5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algorithm selected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6019800"/>
            <a:ext cx="264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Zhang et al., 2016, JGR (accepted)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Over-Water Retrieval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MODIS heritage (</a:t>
            </a:r>
            <a:r>
              <a:rPr lang="da-DK" sz="1800" dirty="0" smtClean="0"/>
              <a:t>Tanré et al., 1997; Remer et al., 2005)</a:t>
            </a:r>
            <a:endParaRPr lang="en-US" sz="1800" dirty="0" smtClean="0"/>
          </a:p>
          <a:p>
            <a:r>
              <a:rPr lang="en-US" sz="1800" dirty="0" smtClean="0"/>
              <a:t>Surface reflectance</a:t>
            </a:r>
          </a:p>
          <a:p>
            <a:pPr lvl="1"/>
            <a:r>
              <a:rPr lang="en-US" sz="1400" dirty="0" smtClean="0"/>
              <a:t>calculated from model as sum of bidirectional and </a:t>
            </a:r>
            <a:r>
              <a:rPr lang="en-US" sz="1400" dirty="0" err="1" smtClean="0"/>
              <a:t>Lambertian</a:t>
            </a:r>
            <a:r>
              <a:rPr lang="en-US" sz="1400" dirty="0" smtClean="0"/>
              <a:t> reflectances</a:t>
            </a:r>
          </a:p>
          <a:p>
            <a:pPr lvl="1"/>
            <a:r>
              <a:rPr lang="en-US" sz="1400" dirty="0" smtClean="0"/>
              <a:t>depends on wind speed and direction</a:t>
            </a:r>
          </a:p>
          <a:p>
            <a:r>
              <a:rPr lang="en-US" sz="1800" dirty="0" smtClean="0"/>
              <a:t>Aerosol model: </a:t>
            </a:r>
          </a:p>
          <a:p>
            <a:pPr lvl="1"/>
            <a:r>
              <a:rPr lang="en-US" sz="1400" dirty="0" smtClean="0"/>
              <a:t>four fine mode and five coarse mode aerosol models (</a:t>
            </a:r>
            <a:r>
              <a:rPr lang="en-US" sz="1400" i="1" dirty="0" smtClean="0"/>
              <a:t>MODIS C5 models</a:t>
            </a:r>
            <a:r>
              <a:rPr lang="en-US" sz="1400" dirty="0" smtClean="0"/>
              <a:t>)</a:t>
            </a:r>
          </a:p>
          <a:p>
            <a:r>
              <a:rPr lang="en-US" sz="1800" dirty="0" smtClean="0"/>
              <a:t>Assumes TOA reflectance is fine-mode-weighted average of fine and coarse mode reflectances (2020 discrete models)</a:t>
            </a:r>
          </a:p>
          <a:p>
            <a:r>
              <a:rPr lang="en-US" sz="1800" dirty="0" smtClean="0"/>
              <a:t>TOA reflectances calculated in selected M bands are compared to observed ones to retrieve AOD, pair of fine and coarse mode aerosol models and fraction of fine mode simultaneously.</a:t>
            </a:r>
          </a:p>
          <a:p>
            <a:pPr lvl="1"/>
            <a:r>
              <a:rPr lang="en-US" sz="1400" dirty="0" smtClean="0"/>
              <a:t>AOD is from M7 (0.865 µm)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2016 Satellite Aerosol Products Workshop for Science and Operational Users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038600" cy="45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Aerosol models over ocean</a:t>
            </a:r>
            <a:endParaRPr lang="en-US" dirty="0"/>
          </a:p>
        </p:txBody>
      </p:sp>
      <p:pic>
        <p:nvPicPr>
          <p:cNvPr id="12" name="Picture 11" descr="ocnAerMdl"/>
          <p:cNvPicPr/>
          <p:nvPr/>
        </p:nvPicPr>
        <p:blipFill>
          <a:blip r:embed="rId2" cstate="print"/>
          <a:srcRect l="3200" r="6400"/>
          <a:stretch>
            <a:fillRect/>
          </a:stretch>
        </p:blipFill>
        <p:spPr bwMode="auto">
          <a:xfrm>
            <a:off x="4572000" y="1828800"/>
            <a:ext cx="4318956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IDPS vs. EPS Products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5943600"/>
            <a:ext cx="7391400" cy="533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/>
              <a:t>IDPS</a:t>
            </a:r>
            <a:r>
              <a:rPr lang="en-US" dirty="0" smtClean="0"/>
              <a:t>: Interface Data Processing Segment - current (as of Sep 2016) operational algorithm/product</a:t>
            </a:r>
          </a:p>
          <a:p>
            <a:pPr>
              <a:buNone/>
            </a:pPr>
            <a:r>
              <a:rPr lang="en-US" b="1" dirty="0" smtClean="0"/>
              <a:t>EDR</a:t>
            </a:r>
            <a:r>
              <a:rPr lang="en-US" dirty="0" smtClean="0"/>
              <a:t>: Environmental Data Record; </a:t>
            </a:r>
            <a:r>
              <a:rPr lang="en-US" b="1" dirty="0" smtClean="0"/>
              <a:t>IP</a:t>
            </a:r>
            <a:r>
              <a:rPr lang="en-US" dirty="0" smtClean="0"/>
              <a:t>: Intermediate Product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2016 Satellite Aerosol Products Workshop for Science and Operational Users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96414"/>
            <a:ext cx="7620000" cy="5770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295400" y="152400"/>
          <a:ext cx="7391528" cy="556551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45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Outputs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IDPS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EPS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5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EDR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IP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Nominal spatial resolution</a:t>
                      </a:r>
                    </a:p>
                  </a:txBody>
                  <a:tcPr marL="53505" marR="53505" marT="0" marB="0"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6 km</a:t>
                      </a:r>
                      <a:endParaRPr lang="en-US" sz="140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05" marR="53505" marT="0" marB="0"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0.75 km </a:t>
                      </a:r>
                      <a:endParaRPr lang="en-US" sz="140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05" marR="53505" marT="0" marB="0"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0.75 km</a:t>
                      </a:r>
                    </a:p>
                  </a:txBody>
                  <a:tcPr marL="53505" marR="53505" marT="0" marB="0"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Granule size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86 seconds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86 seconds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86 seconds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AOD at 550-nm 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[0, 2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] range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[0, 2] range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[-0.05, 5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] range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AOTD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at M-bands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M1 –M11 except M9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M1 –M11 except M9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M1 –M11 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Slant Path AOT at 550-nm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baseline="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Ångström Exponent</a:t>
                      </a:r>
                      <a:endParaRPr lang="en-US" sz="1400" kern="1200" dirty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05" marR="5350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Land: 445 vs. 672-nm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Ocean: 865 vs. 1610-nm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rgbClr val="57D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05" marR="53505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Land: N/A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Ocean : 555 vs. 865-nm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57D3F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865 vs. 1610-nm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Fine Mode Fraction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Mean Value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Ocean Fine Mode  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Dominant Type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Ocean Coarse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Mode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Dominant Type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Land Aerosol Model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Dominant Type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Surface Reflectance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Retrieval Residual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Spatial Variability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AOD</a:t>
                      </a:r>
                      <a:r>
                        <a:rPr lang="en-US" sz="1400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at 550-nm for Each Candidate Land Aerosol Model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Retrieval Residual for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Each Candidate Land Aerosol Model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53505" marR="5350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1439</Words>
  <Application>Microsoft Office PowerPoint</Application>
  <PresentationFormat>On-screen Show (4:3)</PresentationFormat>
  <Paragraphs>433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Office Theme</vt:lpstr>
      <vt:lpstr>1_Custom Design</vt:lpstr>
      <vt:lpstr>Enterprise Approach to the Aerosol Optical Depth Algorithm</vt:lpstr>
      <vt:lpstr>The “Enterprise” Approach</vt:lpstr>
      <vt:lpstr>EPS AOD Algorithm High level flowchart</vt:lpstr>
      <vt:lpstr>Channel-Role Matrix</vt:lpstr>
      <vt:lpstr>Over-Land Retrieval</vt:lpstr>
      <vt:lpstr>EPS AOD Algorithm – Dark Land</vt:lpstr>
      <vt:lpstr>EPS AOD Algorithm – Bright Land</vt:lpstr>
      <vt:lpstr>Over-Water Retrieval</vt:lpstr>
      <vt:lpstr>IDPS vs. EPS Products</vt:lpstr>
      <vt:lpstr>Pixel Selection &amp; Quality Levels EPS</vt:lpstr>
      <vt:lpstr>Examples: EPS vs. IDPS</vt:lpstr>
      <vt:lpstr>Evaluation: AOD over Land</vt:lpstr>
      <vt:lpstr>Evaluation: AOD &amp; AE over Water</vt:lpstr>
      <vt:lpstr>EPS VIIRS vs. EPS ABI (1)</vt:lpstr>
      <vt:lpstr>EPS VIIRS vs. EPS ABI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Approach to the Aerosol Optical Depth Algorithm</dc:title>
  <dc:creator>Istvan Laszlo</dc:creator>
  <cp:lastModifiedBy>Amy K. Huff</cp:lastModifiedBy>
  <cp:revision>236</cp:revision>
  <dcterms:created xsi:type="dcterms:W3CDTF">2006-08-16T00:00:00Z</dcterms:created>
  <dcterms:modified xsi:type="dcterms:W3CDTF">2016-09-12T23:24:31Z</dcterms:modified>
</cp:coreProperties>
</file>