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5" r:id="rId2"/>
  </p:sldMasterIdLst>
  <p:notesMasterIdLst>
    <p:notesMasterId r:id="rId26"/>
  </p:notesMasterIdLst>
  <p:sldIdLst>
    <p:sldId id="256" r:id="rId3"/>
    <p:sldId id="285" r:id="rId4"/>
    <p:sldId id="305" r:id="rId5"/>
    <p:sldId id="303" r:id="rId6"/>
    <p:sldId id="294" r:id="rId7"/>
    <p:sldId id="290" r:id="rId8"/>
    <p:sldId id="304" r:id="rId9"/>
    <p:sldId id="291" r:id="rId10"/>
    <p:sldId id="292" r:id="rId11"/>
    <p:sldId id="297" r:id="rId12"/>
    <p:sldId id="296" r:id="rId13"/>
    <p:sldId id="288" r:id="rId14"/>
    <p:sldId id="299" r:id="rId15"/>
    <p:sldId id="278" r:id="rId16"/>
    <p:sldId id="279" r:id="rId17"/>
    <p:sldId id="284" r:id="rId18"/>
    <p:sldId id="282" r:id="rId19"/>
    <p:sldId id="283" r:id="rId20"/>
    <p:sldId id="300" r:id="rId21"/>
    <p:sldId id="301" r:id="rId22"/>
    <p:sldId id="302" r:id="rId23"/>
    <p:sldId id="289" r:id="rId24"/>
    <p:sldId id="28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  <a:srgbClr val="FCD5B5"/>
  </p:clrMru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74" y="-90"/>
      </p:cViewPr>
      <p:guideLst>
        <p:guide orient="horz" pos="2016"/>
        <p:guide pos="33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C9FC4-56BE-42A8-8C17-1B629E9E525C}" type="datetimeFigureOut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5B95F-F4EE-4404-88A2-6F9965BFF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E914A-1F11-4D14-BCB3-598F565C45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360930-4009-4991-A34A-96EA0DFB95B0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84832-7EE5-479E-9EF6-E0B9A43ADDF4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DFBD169-29BC-48A5-AD6E-2EC941A3C594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14400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391B7D6-75FC-4465-87A2-994D31132C14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9/14/2016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56350"/>
            <a:ext cx="5791200" cy="365125"/>
          </a:xfrm>
          <a:prstGeom prst="rect">
            <a:avLst/>
          </a:prstGeom>
        </p:spPr>
        <p:txBody>
          <a:bodyPr anchor="b" anchorCtr="0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2016 Satellite Aerosol Products Workshop for Science and Operational Users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 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EF285-EC94-4EFB-8E06-3F3CEB2E8212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9CF77D-19BC-49B2-B705-70567078934C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B5141A-787D-477F-B6BB-A2422BE8D8AA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D64524-EAE2-4A12-99B3-69C0894B0B68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CB4EC8-3994-44C1-B246-8A613435826C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B6E45A-C9B4-404B-A66E-390A3609522E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A785C9-6E17-4E91-83CA-2B1D88C9F5C8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3BC92B-AE54-406B-AA17-67073CE92BB3}" type="datetime1">
              <a:rPr lang="en-US" smtClean="0"/>
              <a:pPr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708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2016 Satellite Aerosol Products Workshop for Science and Operational Users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6356350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>
            <a:off x="-9144" y="-13855"/>
            <a:ext cx="9162288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2734" y="218712"/>
            <a:ext cx="661255" cy="65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2" descr="C:\Users\istvan.laszlo\Documents\orbit052a\Documents\JPSS\Logos_new\JPSS Program Logo blue ring 3-24-16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5320" y="219456"/>
            <a:ext cx="667512" cy="667512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6172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105294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istvan.laszlo\Documents\orbit052a\Documents\GOES-R\logos\GOES-R_logo_small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50297" y="228600"/>
            <a:ext cx="1003103" cy="64008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52400"/>
            <a:ext cx="7391400" cy="597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2"/>
          <p:cNvSpPr>
            <a:spLocks noChangeArrowheads="1"/>
          </p:cNvSpPr>
          <p:nvPr userDrawn="1"/>
        </p:nvSpPr>
        <p:spPr bwMode="auto">
          <a:xfrm rot="16200000">
            <a:off x="-2895600" y="2895600"/>
            <a:ext cx="6858000" cy="1066800"/>
          </a:xfrm>
          <a:prstGeom prst="rect">
            <a:avLst/>
          </a:prstGeom>
          <a:gradFill flip="none" rotWithShape="1">
            <a:gsLst>
              <a:gs pos="47000">
                <a:srgbClr val="2661AA"/>
              </a:gs>
              <a:gs pos="0">
                <a:srgbClr val="FFFFFF"/>
              </a:gs>
            </a:gsLst>
            <a:lin ang="1782000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-108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088126"/>
            <a:ext cx="660894" cy="66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" rotWithShape="0">
              <a:prstClr val="black">
                <a:alpha val="43000"/>
              </a:prstClr>
            </a:outerShdw>
          </a:effec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auto">
          <a:xfrm rot="16200000">
            <a:off x="-2355356" y="3429000"/>
            <a:ext cx="6844311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16200000">
            <a:off x="-1866899" y="3314700"/>
            <a:ext cx="4648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14400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C3E349-C2C7-4176-8B4F-4B295CAF3D5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9/14/2016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56350"/>
            <a:ext cx="5791200" cy="365125"/>
          </a:xfrm>
          <a:prstGeom prst="rect">
            <a:avLst/>
          </a:prstGeom>
        </p:spPr>
        <p:txBody>
          <a:bodyPr anchor="b" anchorCtr="0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2016 Satellite Aerosol Products Workshop for Science and Operational Users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 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istvan.laszlo\Documents\orbit052a\Documents\JPSS\Logos_new\JPSS Program Logo blue ring 3-24-16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48" y="73152"/>
            <a:ext cx="658368" cy="658368"/>
          </a:xfrm>
          <a:prstGeom prst="rect">
            <a:avLst/>
          </a:prstGeom>
          <a:noFill/>
        </p:spPr>
      </p:pic>
      <p:pic>
        <p:nvPicPr>
          <p:cNvPr id="4" name="Picture 2" descr="C:\Users\istvan.laszlo\Documents\orbit052a\Documents\GOES-R\logos\GOES-R_logo_small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010" y="804948"/>
            <a:ext cx="758825" cy="48420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istvan.laszlo\Documents\orbit052a\Documents\JPSS\AQPG_Workshop\2016\Status_GOES-R_JPSS_AOD_animation_Laszlo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Status of GOES-R and JPSS Aerosol Optical Depth Products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900" y="3886200"/>
            <a:ext cx="76962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Istvan Laszlo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Shobha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Kondragunta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Hongqing</a:t>
            </a:r>
            <a:r>
              <a:rPr lang="en-US" dirty="0" smtClean="0">
                <a:solidFill>
                  <a:schemeClr val="tx1"/>
                </a:solidFill>
              </a:rPr>
              <a:t> Liu, Mi Zhou, et al.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030" y="6019800"/>
            <a:ext cx="727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Satellite Aerosol Products Workshop for Science and Operational Users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zhou\Downloads\AHI\Workshop\frequencyscatter_land_top2qc_01202016_09022016_num120_final.png"/>
          <p:cNvPicPr>
            <a:picLocks noChangeAspect="1" noChangeArrowheads="1"/>
          </p:cNvPicPr>
          <p:nvPr/>
        </p:nvPicPr>
        <p:blipFill>
          <a:blip r:embed="rId3" cstate="print"/>
          <a:srcRect l="3600"/>
          <a:stretch>
            <a:fillRect/>
          </a:stretch>
        </p:blipFill>
        <p:spPr bwMode="auto">
          <a:xfrm>
            <a:off x="4495800" y="1066800"/>
            <a:ext cx="4627778" cy="4800600"/>
          </a:xfrm>
          <a:prstGeom prst="rect">
            <a:avLst/>
          </a:prstGeom>
          <a:noFill/>
        </p:spPr>
      </p:pic>
      <p:pic>
        <p:nvPicPr>
          <p:cNvPr id="1027" name="Picture 3" descr="C:\Users\mzhou\Downloads\AHI\Workshop\frequencyscatter_water_highqc_withShaOcn_01202016_09022016_num120_final.png"/>
          <p:cNvPicPr>
            <a:picLocks noChangeAspect="1" noChangeArrowheads="1"/>
          </p:cNvPicPr>
          <p:nvPr/>
        </p:nvPicPr>
        <p:blipFill>
          <a:blip r:embed="rId4" cstate="print"/>
          <a:srcRect l="3600"/>
          <a:stretch>
            <a:fillRect/>
          </a:stretch>
        </p:blipFill>
        <p:spPr bwMode="auto">
          <a:xfrm>
            <a:off x="0" y="1066800"/>
            <a:ext cx="4627778" cy="4800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800" y="1383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5434013">
              <a:spcBef>
                <a:spcPts val="1075"/>
              </a:spcBef>
            </a:pPr>
            <a:r>
              <a:rPr lang="en-US" dirty="0" smtClean="0">
                <a:solidFill>
                  <a:srgbClr val="336699"/>
                </a:solidFill>
                <a:latin typeface="Arial Black" pitchFamily="34" charset="0"/>
              </a:rPr>
              <a:t>Over Land</a:t>
            </a:r>
            <a:endParaRPr lang="en-US" dirty="0">
              <a:solidFill>
                <a:srgbClr val="336699"/>
              </a:solidFill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383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5434013">
              <a:spcBef>
                <a:spcPts val="1075"/>
              </a:spcBef>
            </a:pPr>
            <a:r>
              <a:rPr lang="en-US" dirty="0" smtClean="0">
                <a:solidFill>
                  <a:srgbClr val="336699"/>
                </a:solidFill>
                <a:latin typeface="Arial Black" pitchFamily="34" charset="0"/>
              </a:rPr>
              <a:t>Over Water</a:t>
            </a:r>
            <a:endParaRPr lang="en-US" dirty="0">
              <a:solidFill>
                <a:srgbClr val="336699"/>
              </a:solidFill>
              <a:latin typeface="Arial Black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AOD Validation with AERONET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5334000"/>
            <a:ext cx="3886200" cy="457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Land: high + medium quality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Satellite Aerosol Products Workshop for Science and Operational Users</a:t>
            </a:r>
            <a:endParaRPr lang="en-US" dirty="0"/>
          </a:p>
        </p:txBody>
      </p:sp>
      <p:sp>
        <p:nvSpPr>
          <p:cNvPr id="16" name="Content Placeholder 9"/>
          <p:cNvSpPr txBox="1">
            <a:spLocks/>
          </p:cNvSpPr>
          <p:nvPr/>
        </p:nvSpPr>
        <p:spPr>
          <a:xfrm>
            <a:off x="4953000" y="5334000"/>
            <a:ext cx="40386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Water: high + shallow water</a:t>
            </a:r>
          </a:p>
        </p:txBody>
      </p:sp>
      <p:sp>
        <p:nvSpPr>
          <p:cNvPr id="17" name="Content Placeholder 9"/>
          <p:cNvSpPr txBox="1">
            <a:spLocks/>
          </p:cNvSpPr>
          <p:nvPr/>
        </p:nvSpPr>
        <p:spPr>
          <a:xfrm>
            <a:off x="685800" y="5867400"/>
            <a:ext cx="8001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Updated ABI algorithm: Retrievals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internal tests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1295400"/>
            <a:ext cx="5309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AHI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Example AOD from AHI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mzhou\Downloads\AHI\Workshop\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3252787"/>
            <a:ext cx="7772400" cy="1014413"/>
          </a:xfrm>
        </p:spPr>
        <p:txBody>
          <a:bodyPr>
            <a:normAutofit/>
          </a:bodyPr>
          <a:lstStyle/>
          <a:p>
            <a:pPr marL="168275" indent="-168275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Joint Polar Satellite System (JPSS) </a:t>
            </a:r>
            <a:r>
              <a:rPr lang="en-US" sz="2000" b="0" cap="none" dirty="0" smtClean="0">
                <a:solidFill>
                  <a:schemeClr val="tx1"/>
                </a:solidFill>
              </a:rPr>
              <a:t>- polar-orbiting satellite</a:t>
            </a:r>
            <a:br>
              <a:rPr lang="en-US" sz="2000" b="0" cap="none" dirty="0" smtClean="0">
                <a:solidFill>
                  <a:schemeClr val="tx1"/>
                </a:solidFill>
              </a:rPr>
            </a:br>
            <a:r>
              <a:rPr lang="en-US" sz="2000" cap="none" dirty="0" smtClean="0">
                <a:solidFill>
                  <a:schemeClr val="tx2"/>
                </a:solidFill>
              </a:rPr>
              <a:t>Aerosol is from the Visible Infrared Imaging Radiometer Suite (VIIRS)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1752600"/>
            <a:ext cx="7772400" cy="150018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JPSS Aerosol Optical Depth Product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267200"/>
            <a:ext cx="7315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en-US" sz="2000" b="1" dirty="0" smtClean="0"/>
              <a:t>Products</a:t>
            </a:r>
            <a:r>
              <a:rPr lang="en-US" sz="2000" dirty="0" smtClean="0"/>
              <a:t>:	- Aerosol Optical Depth (AOD)</a:t>
            </a:r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	- Aerosol Particle Size (</a:t>
            </a:r>
            <a:r>
              <a:rPr lang="en-US" sz="2000" dirty="0" err="1" smtClean="0"/>
              <a:t>Ångström</a:t>
            </a:r>
            <a:r>
              <a:rPr lang="en-US" sz="2000" dirty="0" smtClean="0"/>
              <a:t> exponent)</a:t>
            </a:r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	- Dust &amp; smoke</a:t>
            </a:r>
          </a:p>
          <a:p>
            <a:pPr>
              <a:tabLst>
                <a:tab pos="1143000" algn="l"/>
              </a:tabLst>
            </a:pPr>
            <a:endParaRPr lang="en-US" sz="2000" dirty="0" smtClean="0"/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(</a:t>
            </a:r>
            <a:r>
              <a:rPr lang="en-US" sz="2000" i="1" dirty="0" smtClean="0"/>
              <a:t>This presentation does not cover dust and smoke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AOD Algorithms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038600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Retrieves AOD and aerosol type (from finite number of candidates) simultaneously by comparing reflectances calculated for varying AOD and set of discrete aerosol models with reflectances observed at multiple wavelengths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Ocean: surface contribution is calculated</a:t>
            </a:r>
          </a:p>
          <a:p>
            <a:r>
              <a:rPr lang="en-US" sz="3200" dirty="0" smtClean="0"/>
              <a:t>No retrieval for sun glint over water</a:t>
            </a:r>
          </a:p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Land: surface contribution (reflectance) is retrieved using the dark-target approach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43434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 smtClean="0"/>
              <a:t>IDPS</a:t>
            </a:r>
            <a:r>
              <a:rPr lang="en-US" sz="3200" i="1" dirty="0" smtClean="0"/>
              <a:t>: Interface Data Processing Segment </a:t>
            </a:r>
            <a:r>
              <a:rPr lang="en-US" sz="3200" dirty="0" smtClean="0"/>
              <a:t>- current (as of Sep 2016) operational algorithm/product</a:t>
            </a:r>
          </a:p>
          <a:p>
            <a:pPr lvl="1"/>
            <a:r>
              <a:rPr lang="en-US" sz="2900" dirty="0" smtClean="0"/>
              <a:t>Retrieval tries to “recover” prescribed SW ratios of surface reflectances over land</a:t>
            </a:r>
          </a:p>
          <a:p>
            <a:pPr lvl="1"/>
            <a:r>
              <a:rPr lang="en-US" sz="2900" dirty="0" smtClean="0"/>
              <a:t>No retrieval over bright, snow-free land</a:t>
            </a:r>
          </a:p>
          <a:p>
            <a:r>
              <a:rPr lang="en-US" sz="3200" b="1" dirty="0" smtClean="0"/>
              <a:t>EPS</a:t>
            </a:r>
            <a:r>
              <a:rPr lang="en-US" sz="3200" dirty="0" smtClean="0"/>
              <a:t>: </a:t>
            </a:r>
            <a:r>
              <a:rPr lang="en-US" sz="3200" i="1" dirty="0" smtClean="0"/>
              <a:t>Enterprise Processing System</a:t>
            </a:r>
            <a:r>
              <a:rPr lang="en-US" sz="3200" dirty="0" smtClean="0"/>
              <a:t> expected to become operational Dec 2016/Jan 2017</a:t>
            </a:r>
          </a:p>
          <a:p>
            <a:pPr lvl="1"/>
            <a:r>
              <a:rPr lang="en-US" sz="2900" dirty="0" smtClean="0"/>
              <a:t>Two flavors of the dark target approach over land – approves high AOT retrievals</a:t>
            </a:r>
          </a:p>
          <a:p>
            <a:pPr lvl="1"/>
            <a:r>
              <a:rPr lang="en-US" sz="2900" dirty="0" smtClean="0"/>
              <a:t>Retrieval over bright land</a:t>
            </a:r>
          </a:p>
          <a:p>
            <a:pPr lvl="1"/>
            <a:r>
              <a:rPr lang="en-US" sz="2900" dirty="0" smtClean="0"/>
              <a:t>Extended reporting range [-0.05-5.0]</a:t>
            </a:r>
          </a:p>
          <a:p>
            <a:pPr lvl="1"/>
            <a:r>
              <a:rPr lang="en-US" sz="2900" dirty="0" smtClean="0"/>
              <a:t>Extensive internal test</a:t>
            </a:r>
            <a:endParaRPr lang="en-US" sz="2900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IDPS and EPS Products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95400" y="5943600"/>
            <a:ext cx="7391400" cy="5334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b="1" dirty="0" smtClean="0"/>
              <a:t>IDPS</a:t>
            </a:r>
            <a:r>
              <a:rPr lang="en-US" dirty="0" smtClean="0"/>
              <a:t>: Interface Data Processing Segment - current (as of Sep 2016) operational algorithm/product</a:t>
            </a:r>
          </a:p>
          <a:p>
            <a:pPr>
              <a:buNone/>
            </a:pPr>
            <a:r>
              <a:rPr lang="en-US" b="1" dirty="0" smtClean="0"/>
              <a:t>EDR</a:t>
            </a:r>
            <a:r>
              <a:rPr lang="en-US" dirty="0" smtClean="0"/>
              <a:t>: Environmental Data Record; </a:t>
            </a:r>
            <a:r>
              <a:rPr lang="en-US" b="1" dirty="0" smtClean="0"/>
              <a:t>IP</a:t>
            </a:r>
            <a:r>
              <a:rPr lang="en-US" dirty="0" smtClean="0"/>
              <a:t>: Intermediate Product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96414"/>
            <a:ext cx="7620000" cy="57709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1295400" y="152400"/>
          <a:ext cx="7391528" cy="5565513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81200"/>
                <a:gridCol w="1646363"/>
                <a:gridCol w="1706437"/>
                <a:gridCol w="2057528"/>
              </a:tblGrid>
              <a:tr h="19045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Outputs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IDPS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EPS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453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EDR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IP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Nominal spatial resolution</a:t>
                      </a: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6 km</a:t>
                      </a:r>
                      <a:endParaRPr lang="en-US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0.75 km </a:t>
                      </a:r>
                      <a:endParaRPr lang="en-US" sz="14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0.75 km</a:t>
                      </a: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Granule size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86 seconds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86 seconds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86 seconds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AOD at 550-nm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[0, 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]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[0, 2] range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[-0.05, 5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]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AOTD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 M-bands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M1 –M11 except M9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M1 –M11 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Slant Path AOT at 550-nm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aseline="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Ångström Exponent</a:t>
                      </a:r>
                      <a:endParaRPr lang="en-US" sz="14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Land: 445 vs. 672-nm</a:t>
                      </a:r>
                    </a:p>
                    <a:p>
                      <a:pPr algn="ctr"/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Ocean: 865 vs. 1610-nm</a:t>
                      </a:r>
                    </a:p>
                    <a:p>
                      <a:pPr algn="ctr"/>
                      <a:endParaRPr lang="en-US" sz="1400" kern="1200" dirty="0" smtClean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Land: N/A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Ocean : 555 vs. 865-nm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865 vs. 1610-nm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Fine Mode Fraction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Mean Value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Ocean Fine Mode 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Dominant Type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Ocean Coarse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Mode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Dominant Type</a:t>
                      </a: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Land Aerosol Model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Dominant Type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Surface Reflectance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Retrieval Residual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Spatial Variability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AOD</a:t>
                      </a:r>
                      <a:r>
                        <a:rPr lang="en-US" sz="1400" baseline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 550-nm for Each Candidate Land Aerosol Model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Retrieval Residual for 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Each Candidate Land Aerosol Model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X</a:t>
                      </a:r>
                    </a:p>
                  </a:txBody>
                  <a:tcPr marL="53505" marR="53505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Selection &amp; Quality Levels</a:t>
            </a:r>
            <a:br>
              <a:rPr lang="en-US" dirty="0" smtClean="0"/>
            </a:br>
            <a:r>
              <a:rPr lang="en-US" dirty="0" smtClean="0"/>
              <a:t>EPS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8572" y="0"/>
            <a:ext cx="8001000" cy="655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1295400" y="87083"/>
          <a:ext cx="7391399" cy="643128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33600"/>
                <a:gridCol w="922459"/>
                <a:gridCol w="741357"/>
                <a:gridCol w="919001"/>
                <a:gridCol w="563154"/>
                <a:gridCol w="703943"/>
                <a:gridCol w="586619"/>
                <a:gridCol w="821266"/>
              </a:tblGrid>
              <a:tr h="26469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Condition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Quality Level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Applies to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Detected by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64695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Retrieval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Low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L>
                      <a:noFill/>
                    </a:lnL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Medium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Land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Ocean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CM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Internal Tests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5896" marR="75896"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Invalid 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input </a:t>
                      </a: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data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Cloud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C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Snow/Ice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Fire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Ephemeral</a:t>
                      </a:r>
                      <a:r>
                        <a:rPr lang="en-US" sz="1600" baseline="0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Water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Sun Glint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C000"/>
                          </a:solidFill>
                        </a:rPr>
                        <a:t>Shallow </a:t>
                      </a: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Water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C000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rgbClr val="FFC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AOD Out-of-Range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Low Sun (solzen </a:t>
                      </a: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&gt;</a:t>
                      </a: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°) 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External &amp; Internal cloud tests contradict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High Inhomogeneity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High Residual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Cloud Shadow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Thin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Cirrus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Cloud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Adjacency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Snow Adjacency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Medium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Inhomogeneity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Medium Residual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NDVI Out-of-Range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  <a:tr h="264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Redness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Out-of-Range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922" marR="56922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EPS vs. IDPS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19600" y="1066800"/>
            <a:ext cx="4724400" cy="57911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06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Reprocessed VIIRS aerosol data</a:t>
            </a:r>
          </a:p>
          <a:p>
            <a:pPr marL="342900" marR="0" lvl="0" indent="-220663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/>
              <a:t>EPS algorithm is used</a:t>
            </a:r>
          </a:p>
          <a:p>
            <a:pPr marL="342900" indent="-2206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2015 completed</a:t>
            </a:r>
          </a:p>
          <a:p>
            <a:pPr marL="342900" indent="-2206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/>
              <a:t>Output: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Pixel-level retrieval and diagnostic outputs in compressed HDF5 format for each granule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/>
              <a:t>Total size 7.7T (~ 22G/day) !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Available 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request.</a:t>
            </a:r>
          </a:p>
          <a:p>
            <a:pPr marL="342900" indent="-2206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aseline="0" dirty="0" smtClean="0"/>
              <a:t>Expected to replace</a:t>
            </a:r>
            <a:r>
              <a:rPr lang="en-US" sz="2400" dirty="0" smtClean="0"/>
              <a:t> current IDPS in archive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3" descr="C:\Users\hliu\Documents\WORK\VIIRS-ABI-AER\Evaluation\Global\2015_gridded\2015_gridded_eps\Monthly\201502_highQc_aot55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124" y="1115568"/>
            <a:ext cx="4038600" cy="2692400"/>
          </a:xfrm>
          <a:prstGeom prst="rect">
            <a:avLst/>
          </a:prstGeom>
          <a:noFill/>
        </p:spPr>
      </p:pic>
      <p:pic>
        <p:nvPicPr>
          <p:cNvPr id="16" name="Picture 3" descr="C:\Users\hliu\Documents\WORK\VIIRS-ABI-AER\Evaluation\Global\2015_gridded\2015_gridded_eps\Monthly\201502_highQc_aot55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3706368"/>
            <a:ext cx="4041648" cy="2694432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 rot="854992">
            <a:off x="1024597" y="1801368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854992">
            <a:off x="1024597" y="4413269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1127429">
            <a:off x="2060662" y="2102470"/>
            <a:ext cx="1524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1127429">
            <a:off x="1935695" y="4723750"/>
            <a:ext cx="1524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143000"/>
            <a:ext cx="3810000" cy="381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1800" b="1" dirty="0" smtClean="0"/>
              <a:t>IDPS vs. EPS seasonal mean AOD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Satellite Aerosol Products Workshop for Science and Operational Users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Evaluation: EPS AOD over Land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200400"/>
            <a:ext cx="3888386" cy="296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417582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9600" y="12192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buFont typeface="Arial" pitchFamily="34" charset="0"/>
              <a:buChar char="•"/>
            </a:pPr>
            <a:r>
              <a:rPr lang="en-US" sz="2400" dirty="0" smtClean="0"/>
              <a:t>Reference data: Level 2.0 AERONET AOD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dirty="0" smtClean="0"/>
              <a:t>Period: 10/26/2012 – 3/12/2016</a:t>
            </a:r>
          </a:p>
          <a:p>
            <a:pPr marL="230188" indent="-230188">
              <a:buFont typeface="Arial" pitchFamily="34" charset="0"/>
              <a:buChar char="•"/>
            </a:pPr>
            <a:r>
              <a:rPr lang="en-US" sz="2400" dirty="0" smtClean="0"/>
              <a:t>Matchup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sz="2000" dirty="0" smtClean="0"/>
              <a:t>At least 2 AERONET L2.0 measurements within one-hour</a:t>
            </a:r>
          </a:p>
          <a:p>
            <a:pPr marL="687388" lvl="1" indent="-230188">
              <a:buFont typeface="Arial" pitchFamily="34" charset="0"/>
              <a:buChar char="•"/>
            </a:pPr>
            <a:r>
              <a:rPr lang="en-US" sz="2000" dirty="0" smtClean="0"/>
              <a:t>At least 750 retrievals of VIIRS AOD within a circle of 27.5-km radius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Evaluation: EPS AOD &amp; AE over Water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3609975"/>
            <a:ext cx="3937208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0" y="990600"/>
            <a:ext cx="3937208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491" y="1127760"/>
            <a:ext cx="357928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934" y="3747135"/>
            <a:ext cx="358439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NPP from Himawari-8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Status_GOES-R_JPSS_AOD_animation_Laszl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2947987"/>
            <a:ext cx="7772400" cy="1362075"/>
          </a:xfrm>
        </p:spPr>
        <p:txBody>
          <a:bodyPr/>
          <a:lstStyle/>
          <a:p>
            <a:pPr marL="230188" indent="-230188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Geostationary operational Environmental Satellite - R</a:t>
            </a:r>
            <a:r>
              <a:rPr lang="en-US" sz="2000" b="0" cap="none" dirty="0" smtClean="0">
                <a:solidFill>
                  <a:schemeClr val="tx1"/>
                </a:solidFill>
              </a:rPr>
              <a:t> series (GOES-R) – geostationary satellite</a:t>
            </a:r>
            <a:br>
              <a:rPr lang="en-US" sz="2000" b="0" cap="none" dirty="0" smtClean="0">
                <a:solidFill>
                  <a:schemeClr val="tx1"/>
                </a:solidFill>
              </a:rPr>
            </a:br>
            <a:r>
              <a:rPr lang="en-US" sz="2000" cap="none" dirty="0" smtClean="0">
                <a:solidFill>
                  <a:schemeClr val="tx2"/>
                </a:solidFill>
              </a:rPr>
              <a:t>Aerosol is from the Advanced Baseline Imager (ABI)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1447800"/>
            <a:ext cx="7772400" cy="150018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GOES-R Aerosol Optical Depth Product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267200"/>
            <a:ext cx="7315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3000" algn="l"/>
              </a:tabLst>
            </a:pPr>
            <a:r>
              <a:rPr lang="en-US" sz="2000" b="1" dirty="0" smtClean="0"/>
              <a:t>Products</a:t>
            </a:r>
            <a:r>
              <a:rPr lang="en-US" sz="2000" dirty="0" smtClean="0"/>
              <a:t>:	- Aerosol Optical Depth (AOD)</a:t>
            </a:r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	- Aerosol Particle Size (</a:t>
            </a:r>
            <a:r>
              <a:rPr lang="en-US" sz="2000" dirty="0" err="1" smtClean="0"/>
              <a:t>Ångström</a:t>
            </a:r>
            <a:r>
              <a:rPr lang="en-US" sz="2000" dirty="0" smtClean="0"/>
              <a:t> exponent)</a:t>
            </a:r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	- Dust &amp; smoke</a:t>
            </a:r>
          </a:p>
          <a:p>
            <a:pPr>
              <a:tabLst>
                <a:tab pos="1143000" algn="l"/>
              </a:tabLst>
            </a:pPr>
            <a:endParaRPr lang="en-US" sz="2000" dirty="0" smtClean="0"/>
          </a:p>
          <a:p>
            <a:pPr>
              <a:tabLst>
                <a:tab pos="1143000" algn="l"/>
              </a:tabLst>
            </a:pPr>
            <a:r>
              <a:rPr lang="en-US" sz="2000" dirty="0" smtClean="0"/>
              <a:t>(</a:t>
            </a:r>
            <a:r>
              <a:rPr lang="en-US" sz="2000" i="1" dirty="0" smtClean="0"/>
              <a:t>This presentation only covers AOD</a:t>
            </a:r>
            <a:r>
              <a:rPr lang="en-US" sz="20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EPS AOD - AHI vs. VIIRS 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pic>
        <p:nvPicPr>
          <p:cNvPr id="5" name="Picture 2" descr="C:\Users\hliu\Desktop\New folder\2016237_best_aod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143000"/>
            <a:ext cx="4286250" cy="5357813"/>
          </a:xfrm>
          <a:prstGeom prst="rect">
            <a:avLst/>
          </a:prstGeom>
          <a:noFill/>
        </p:spPr>
      </p:pic>
      <p:pic>
        <p:nvPicPr>
          <p:cNvPr id="6" name="Picture 3" descr="C:\Users\hliu\Desktop\New folder\ahi_2016237_0430_top2_aod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286250" cy="53578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86600" y="1598712"/>
            <a:ext cx="2057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VIIRS: 04:20 – 04:55 UT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598712"/>
            <a:ext cx="1295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AHI: 04:30 UT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1447800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Aug 24,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EPS AOD - AHI &amp; VIIRS Superimposed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hliu\Desktop\New folder\combined.jpg"/>
          <p:cNvPicPr>
            <a:picLocks noChangeAspect="1" noChangeArrowheads="1"/>
          </p:cNvPicPr>
          <p:nvPr/>
        </p:nvPicPr>
        <p:blipFill>
          <a:blip r:embed="rId2" cstate="print"/>
          <a:srcRect t="8267"/>
          <a:stretch>
            <a:fillRect/>
          </a:stretch>
        </p:blipFill>
        <p:spPr bwMode="auto">
          <a:xfrm>
            <a:off x="1981200" y="0"/>
            <a:ext cx="5715000" cy="655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00" y="5105400"/>
            <a:ext cx="1905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Aug 24, 2016</a:t>
            </a:r>
          </a:p>
          <a:p>
            <a:pPr algn="r"/>
            <a:r>
              <a:rPr lang="en-US" sz="1400" b="1" dirty="0" smtClean="0"/>
              <a:t>AHI: 04:30 UT</a:t>
            </a:r>
          </a:p>
          <a:p>
            <a:pPr algn="r"/>
            <a:r>
              <a:rPr lang="en-US" sz="1400" b="1" dirty="0" smtClean="0"/>
              <a:t>VIIRS: 04:20 – 04:55 UT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57400" y="228600"/>
            <a:ext cx="1219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>
            <a:spLocks noChangeAspect="1"/>
          </p:cNvSpPr>
          <p:nvPr/>
        </p:nvSpPr>
        <p:spPr>
          <a:xfrm>
            <a:off x="2834640" y="1905000"/>
            <a:ext cx="3566160" cy="35661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EPS VIIRS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733800" y="2743200"/>
            <a:ext cx="2465161" cy="246516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819400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EPS  ABI</a:t>
            </a:r>
          </a:p>
        </p:txBody>
      </p:sp>
      <p:sp>
        <p:nvSpPr>
          <p:cNvPr id="12" name="Oval 11"/>
          <p:cNvSpPr/>
          <p:nvPr/>
        </p:nvSpPr>
        <p:spPr>
          <a:xfrm>
            <a:off x="1524000" y="3032760"/>
            <a:ext cx="2133600" cy="2133600"/>
          </a:xfrm>
          <a:prstGeom prst="ellipse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IDPS VIIRS</a:t>
            </a:r>
          </a:p>
        </p:txBody>
      </p:sp>
      <p:sp>
        <p:nvSpPr>
          <p:cNvPr id="13" name="Line Callout 2 12"/>
          <p:cNvSpPr/>
          <p:nvPr/>
        </p:nvSpPr>
        <p:spPr>
          <a:xfrm>
            <a:off x="5410200" y="1524000"/>
            <a:ext cx="1447800" cy="457200"/>
          </a:xfrm>
          <a:prstGeom prst="borderCallout2">
            <a:avLst>
              <a:gd name="adj1" fmla="val 45934"/>
              <a:gd name="adj2" fmla="val -975"/>
              <a:gd name="adj3" fmla="val 45934"/>
              <a:gd name="adj4" fmla="val -16667"/>
              <a:gd name="adj5" fmla="val 95024"/>
              <a:gd name="adj6" fmla="val -3992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 2017</a:t>
            </a:r>
            <a:endParaRPr lang="en-US" dirty="0"/>
          </a:p>
        </p:txBody>
      </p:sp>
      <p:sp>
        <p:nvSpPr>
          <p:cNvPr id="14" name="Line Callout 2 13"/>
          <p:cNvSpPr/>
          <p:nvPr/>
        </p:nvSpPr>
        <p:spPr>
          <a:xfrm>
            <a:off x="6705600" y="3429000"/>
            <a:ext cx="1524000" cy="457200"/>
          </a:xfrm>
          <a:prstGeom prst="borderCallout2">
            <a:avLst>
              <a:gd name="adj1" fmla="val 45934"/>
              <a:gd name="adj2" fmla="val -975"/>
              <a:gd name="adj3" fmla="val 45934"/>
              <a:gd name="adj4" fmla="val -16667"/>
              <a:gd name="adj5" fmla="val 27063"/>
              <a:gd name="adj6" fmla="val -47894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PLT+6 months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404634" y="3048000"/>
            <a:ext cx="1843766" cy="18437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ABI</a:t>
            </a:r>
            <a:endParaRPr lang="en-US" dirty="0"/>
          </a:p>
        </p:txBody>
      </p:sp>
      <p:sp>
        <p:nvSpPr>
          <p:cNvPr id="15" name="Line Callout 2 14"/>
          <p:cNvSpPr/>
          <p:nvPr/>
        </p:nvSpPr>
        <p:spPr>
          <a:xfrm>
            <a:off x="6553200" y="4343400"/>
            <a:ext cx="1600200" cy="533400"/>
          </a:xfrm>
          <a:prstGeom prst="borderCallout2">
            <a:avLst>
              <a:gd name="adj1" fmla="val 45934"/>
              <a:gd name="adj2" fmla="val -975"/>
              <a:gd name="adj3" fmla="val 45934"/>
              <a:gd name="adj4" fmla="val -16667"/>
              <a:gd name="adj5" fmla="val -4005"/>
              <a:gd name="adj6" fmla="val -36243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GOES-R launch (day 1)</a:t>
            </a:r>
            <a:endParaRPr lang="en-US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739640" y="3413760"/>
            <a:ext cx="1457061" cy="145706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Baseline ABI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3048000"/>
            <a:ext cx="141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Baseline  ABI Update</a:t>
            </a:r>
          </a:p>
        </p:txBody>
      </p:sp>
      <p:sp>
        <p:nvSpPr>
          <p:cNvPr id="18" name="Line Callout 2 17"/>
          <p:cNvSpPr/>
          <p:nvPr/>
        </p:nvSpPr>
        <p:spPr>
          <a:xfrm>
            <a:off x="6553200" y="2438400"/>
            <a:ext cx="1447800" cy="457200"/>
          </a:xfrm>
          <a:prstGeom prst="borderCallout2">
            <a:avLst>
              <a:gd name="adj1" fmla="val 45934"/>
              <a:gd name="adj2" fmla="val -975"/>
              <a:gd name="adj3" fmla="val 45934"/>
              <a:gd name="adj4" fmla="val -16667"/>
              <a:gd name="adj5" fmla="val 108616"/>
              <a:gd name="adj6" fmla="val -742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TBD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52400" y="1143000"/>
            <a:ext cx="2819400" cy="1371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000" y="1447800"/>
            <a:ext cx="304800" cy="3048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1000" y="1981200"/>
            <a:ext cx="304800" cy="228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8200" y="1371600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14400" y="1905000"/>
            <a:ext cx="19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product </a:t>
            </a:r>
            <a:r>
              <a:rPr lang="en-US" dirty="0" smtClean="0"/>
              <a:t>availability</a:t>
            </a:r>
            <a:endParaRPr lang="en-US" dirty="0"/>
          </a:p>
        </p:txBody>
      </p:sp>
      <p:sp>
        <p:nvSpPr>
          <p:cNvPr id="24" name="Line Callout 2 23"/>
          <p:cNvSpPr/>
          <p:nvPr/>
        </p:nvSpPr>
        <p:spPr>
          <a:xfrm>
            <a:off x="533400" y="5257800"/>
            <a:ext cx="1600200" cy="533400"/>
          </a:xfrm>
          <a:prstGeom prst="borderCallout2">
            <a:avLst>
              <a:gd name="adj1" fmla="val 47598"/>
              <a:gd name="adj2" fmla="val 99996"/>
              <a:gd name="adj3" fmla="val 17640"/>
              <a:gd name="adj4" fmla="val 112044"/>
              <a:gd name="adj5" fmla="val -20648"/>
              <a:gd name="adj6" fmla="val 117432"/>
            </a:avLst>
          </a:prstGeom>
          <a:solidFill>
            <a:srgbClr val="558ED5">
              <a:alpha val="40000"/>
            </a:srgbClr>
          </a:solidFill>
          <a:ln>
            <a:solidFill>
              <a:srgbClr val="558ED5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Now (operational)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Time Series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C:\Users\hliu\Documents\WORK\VIIRS-ABI-AER\Evaluation\land_glb_high_l2_daily_bi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81000"/>
            <a:ext cx="7315200" cy="2882897"/>
          </a:xfrm>
          <a:prstGeom prst="rect">
            <a:avLst/>
          </a:prstGeom>
          <a:noFill/>
        </p:spPr>
      </p:pic>
      <p:pic>
        <p:nvPicPr>
          <p:cNvPr id="10" name="Picture 3" descr="C:\Users\hliu\Documents\WORK\VIIRS-ABI-AER\Evaluation\water_high_l2_daily_b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9524" y="3124195"/>
            <a:ext cx="7315200" cy="28765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3429000"/>
            <a:ext cx="6553200" cy="2057400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1200" y="685800"/>
            <a:ext cx="6553200" cy="2057400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78"/>
          <p:cNvSpPr txBox="1">
            <a:spLocks noChangeArrowheads="1"/>
          </p:cNvSpPr>
          <p:nvPr/>
        </p:nvSpPr>
        <p:spPr bwMode="auto">
          <a:xfrm>
            <a:off x="2133600" y="685800"/>
            <a:ext cx="7986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Land</a:t>
            </a:r>
          </a:p>
        </p:txBody>
      </p:sp>
      <p:sp>
        <p:nvSpPr>
          <p:cNvPr id="16" name="TextBox 178"/>
          <p:cNvSpPr txBox="1">
            <a:spLocks noChangeArrowheads="1"/>
          </p:cNvSpPr>
          <p:nvPr/>
        </p:nvSpPr>
        <p:spPr bwMode="auto">
          <a:xfrm>
            <a:off x="2133600" y="3429000"/>
            <a:ext cx="8869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Water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AOD Algorithm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038600" cy="4876800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200"/>
              </a:spcBef>
            </a:pPr>
            <a:r>
              <a:rPr lang="en-US" sz="3400" dirty="0" smtClean="0"/>
              <a:t>MODIS and early VIIRS heritage</a:t>
            </a:r>
          </a:p>
          <a:p>
            <a:pPr>
              <a:spcBef>
                <a:spcPts val="1200"/>
              </a:spcBef>
            </a:pPr>
            <a:r>
              <a:rPr lang="en-US" sz="3400" dirty="0" smtClean="0"/>
              <a:t>Retrieves AOD and aerosol type (from finite number of candidates) simultaneously by comparing reflectances calculated for varying AOD and set of discrete aerosol models with reflectances observed at multiple wavelengths</a:t>
            </a:r>
          </a:p>
          <a:p>
            <a:pPr>
              <a:spcBef>
                <a:spcPts val="1200"/>
              </a:spcBef>
            </a:pPr>
            <a:r>
              <a:rPr lang="en-US" sz="3400" dirty="0" smtClean="0">
                <a:solidFill>
                  <a:schemeClr val="tx2"/>
                </a:solidFill>
              </a:rPr>
              <a:t>Ocean: surface contribution is calculated</a:t>
            </a:r>
          </a:p>
          <a:p>
            <a:pPr>
              <a:spcBef>
                <a:spcPts val="1200"/>
              </a:spcBef>
            </a:pP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</a:rPr>
              <a:t>Land: surface contribution (reflectance) is retrieved using the dark-target approach</a:t>
            </a:r>
          </a:p>
          <a:p>
            <a:pPr>
              <a:spcBef>
                <a:spcPts val="1200"/>
              </a:spcBef>
            </a:pPr>
            <a:r>
              <a:rPr lang="en-US" sz="3400" dirty="0" smtClean="0"/>
              <a:t>No retrieval for bright land or sun glint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2016 Satellite Aerosol Products Workshop for Science and Operational Users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5" name="Group 40"/>
          <p:cNvGrpSpPr>
            <a:grpSpLocks/>
          </p:cNvGrpSpPr>
          <p:nvPr/>
        </p:nvGrpSpPr>
        <p:grpSpPr bwMode="auto">
          <a:xfrm>
            <a:off x="4267200" y="1143000"/>
            <a:ext cx="4800600" cy="3924300"/>
            <a:chOff x="2448" y="1008"/>
            <a:chExt cx="3024" cy="2472"/>
          </a:xfrm>
        </p:grpSpPr>
        <p:pic>
          <p:nvPicPr>
            <p:cNvPr id="36" name="Picture 2" descr="gen_model"/>
            <p:cNvPicPr>
              <a:picLocks noChangeAspect="1" noChangeArrowheads="1"/>
            </p:cNvPicPr>
            <p:nvPr/>
          </p:nvPicPr>
          <p:blipFill>
            <a:blip r:embed="rId2" cstate="print"/>
            <a:srcRect l="5684" t="8583" r="11900" b="4367"/>
            <a:stretch>
              <a:fillRect/>
            </a:stretch>
          </p:blipFill>
          <p:spPr bwMode="auto">
            <a:xfrm>
              <a:off x="2448" y="1008"/>
              <a:ext cx="3024" cy="2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3348" y="3286"/>
              <a:ext cx="1596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TOA reflectance in </a:t>
              </a:r>
              <a:r>
                <a:rPr lang="en-US" sz="1400" b="1" dirty="0" smtClean="0">
                  <a:latin typeface="Calibri" pitchFamily="34" charset="0"/>
                </a:rPr>
                <a:t>band 1</a:t>
              </a:r>
              <a:endParaRPr lang="en-US" sz="1400" b="1" dirty="0">
                <a:latin typeface="Calibri" pitchFamily="34" charset="0"/>
              </a:endParaRPr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 rot="16200000">
              <a:off x="1747" y="1979"/>
              <a:ext cx="1596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latin typeface="Calibri" pitchFamily="34" charset="0"/>
                </a:rPr>
                <a:t>TOA reflectance in </a:t>
              </a:r>
              <a:r>
                <a:rPr lang="en-US" sz="1400" b="1" dirty="0" smtClean="0">
                  <a:latin typeface="Calibri" pitchFamily="34" charset="0"/>
                </a:rPr>
                <a:t>band 2</a:t>
              </a:r>
              <a:endParaRPr lang="en-US" sz="1400" b="1" dirty="0">
                <a:latin typeface="Calibri" pitchFamily="34" charset="0"/>
              </a:endParaRPr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3220" y="1163"/>
              <a:ext cx="696" cy="2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>
                  <a:latin typeface="Calibri" pitchFamily="34" charset="0"/>
                </a:rPr>
                <a:t>aerosol model 1</a:t>
              </a:r>
            </a:p>
            <a:p>
              <a:r>
                <a:rPr lang="en-US" sz="1100">
                  <a:latin typeface="Calibri" pitchFamily="34" charset="0"/>
                </a:rPr>
                <a:t>aerosol model 2</a:t>
              </a:r>
            </a:p>
          </p:txBody>
        </p:sp>
      </p:grp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6970713" y="2963863"/>
            <a:ext cx="0" cy="1544637"/>
          </a:xfrm>
          <a:prstGeom prst="line">
            <a:avLst/>
          </a:prstGeom>
          <a:noFill/>
          <a:ln w="15875">
            <a:solidFill>
              <a:schemeClr val="accent2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4984750" y="2970213"/>
            <a:ext cx="1971675" cy="1587"/>
          </a:xfrm>
          <a:prstGeom prst="line">
            <a:avLst/>
          </a:prstGeom>
          <a:noFill/>
          <a:ln w="15875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4984750" y="2095500"/>
            <a:ext cx="1982788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4984750" y="3349625"/>
            <a:ext cx="1974850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4" name="Group 30"/>
          <p:cNvGrpSpPr>
            <a:grpSpLocks/>
          </p:cNvGrpSpPr>
          <p:nvPr/>
        </p:nvGrpSpPr>
        <p:grpSpPr bwMode="auto">
          <a:xfrm>
            <a:off x="4989513" y="2105025"/>
            <a:ext cx="938212" cy="828675"/>
            <a:chOff x="2903" y="1998"/>
            <a:chExt cx="591" cy="522"/>
          </a:xfrm>
        </p:grpSpPr>
        <p:sp>
          <p:nvSpPr>
            <p:cNvPr id="45" name="Line 12"/>
            <p:cNvSpPr>
              <a:spLocks noChangeShapeType="1"/>
            </p:cNvSpPr>
            <p:nvPr/>
          </p:nvSpPr>
          <p:spPr bwMode="auto">
            <a:xfrm flipV="1">
              <a:off x="3034" y="1998"/>
              <a:ext cx="0" cy="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3"/>
            <p:cNvSpPr>
              <a:spLocks noChangeShapeType="1"/>
            </p:cNvSpPr>
            <p:nvPr/>
          </p:nvSpPr>
          <p:spPr bwMode="auto">
            <a:xfrm>
              <a:off x="3034" y="2311"/>
              <a:ext cx="0" cy="2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 Box 14"/>
            <p:cNvSpPr txBox="1">
              <a:spLocks noChangeArrowheads="1"/>
            </p:cNvSpPr>
            <p:nvPr/>
          </p:nvSpPr>
          <p:spPr bwMode="auto">
            <a:xfrm>
              <a:off x="2903" y="2173"/>
              <a:ext cx="59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Residual 1</a:t>
              </a:r>
            </a:p>
          </p:txBody>
        </p:sp>
      </p:grpSp>
      <p:grpSp>
        <p:nvGrpSpPr>
          <p:cNvPr id="48" name="Group 31"/>
          <p:cNvGrpSpPr>
            <a:grpSpLocks/>
          </p:cNvGrpSpPr>
          <p:nvPr/>
        </p:nvGrpSpPr>
        <p:grpSpPr bwMode="auto">
          <a:xfrm>
            <a:off x="4984750" y="2963863"/>
            <a:ext cx="939800" cy="371475"/>
            <a:chOff x="2900" y="2539"/>
            <a:chExt cx="592" cy="234"/>
          </a:xfrm>
        </p:grpSpPr>
        <p:sp>
          <p:nvSpPr>
            <p:cNvPr id="49" name="Line 9"/>
            <p:cNvSpPr>
              <a:spLocks noChangeShapeType="1"/>
            </p:cNvSpPr>
            <p:nvPr/>
          </p:nvSpPr>
          <p:spPr bwMode="auto">
            <a:xfrm>
              <a:off x="3034" y="2703"/>
              <a:ext cx="0" cy="7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2900" y="2569"/>
              <a:ext cx="592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FF3300"/>
                  </a:solidFill>
                  <a:latin typeface="Times New Roman" pitchFamily="18" charset="0"/>
                </a:rPr>
                <a:t>Residual 2</a:t>
              </a:r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V="1">
              <a:off x="3034" y="2539"/>
              <a:ext cx="0" cy="7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32"/>
          <p:cNvGrpSpPr>
            <a:grpSpLocks/>
          </p:cNvGrpSpPr>
          <p:nvPr/>
        </p:nvGrpSpPr>
        <p:grpSpPr bwMode="auto">
          <a:xfrm>
            <a:off x="6986588" y="3367088"/>
            <a:ext cx="1803400" cy="511175"/>
            <a:chOff x="4161" y="2793"/>
            <a:chExt cx="1136" cy="322"/>
          </a:xfrm>
        </p:grpSpPr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H="1" flipV="1">
              <a:off x="4161" y="2793"/>
              <a:ext cx="139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 Box 19"/>
            <p:cNvSpPr txBox="1">
              <a:spLocks noChangeArrowheads="1"/>
            </p:cNvSpPr>
            <p:nvPr/>
          </p:nvSpPr>
          <p:spPr bwMode="auto">
            <a:xfrm>
              <a:off x="4255" y="2921"/>
              <a:ext cx="104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Times New Roman" pitchFamily="18" charset="0"/>
                </a:rPr>
                <a:t>Retrieved AOD550</a:t>
              </a:r>
            </a:p>
          </p:txBody>
        </p:sp>
      </p:grpSp>
      <p:grpSp>
        <p:nvGrpSpPr>
          <p:cNvPr id="55" name="Group 29"/>
          <p:cNvGrpSpPr>
            <a:grpSpLocks/>
          </p:cNvGrpSpPr>
          <p:nvPr/>
        </p:nvGrpSpPr>
        <p:grpSpPr bwMode="auto">
          <a:xfrm>
            <a:off x="6910388" y="2727325"/>
            <a:ext cx="1223962" cy="338138"/>
            <a:chOff x="4116" y="2389"/>
            <a:chExt cx="771" cy="213"/>
          </a:xfrm>
        </p:grpSpPr>
        <p:sp>
          <p:nvSpPr>
            <p:cNvPr id="56" name="Oval 4"/>
            <p:cNvSpPr>
              <a:spLocks noChangeArrowheads="1"/>
            </p:cNvSpPr>
            <p:nvPr/>
          </p:nvSpPr>
          <p:spPr bwMode="auto">
            <a:xfrm>
              <a:off x="4116" y="2504"/>
              <a:ext cx="70" cy="7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7" name="Text Box 6"/>
            <p:cNvSpPr txBox="1">
              <a:spLocks noChangeArrowheads="1"/>
            </p:cNvSpPr>
            <p:nvPr/>
          </p:nvSpPr>
          <p:spPr bwMode="auto">
            <a:xfrm>
              <a:off x="4122" y="2389"/>
              <a:ext cx="7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chemeClr val="accent2"/>
                  </a:solidFill>
                  <a:latin typeface="Calibri" pitchFamily="34" charset="0"/>
                </a:rPr>
                <a:t>Observation</a:t>
              </a:r>
            </a:p>
          </p:txBody>
        </p:sp>
      </p:grpSp>
      <p:sp>
        <p:nvSpPr>
          <p:cNvPr id="58" name="Line 34"/>
          <p:cNvSpPr>
            <a:spLocks noChangeShapeType="1"/>
          </p:cNvSpPr>
          <p:nvPr/>
        </p:nvSpPr>
        <p:spPr bwMode="auto">
          <a:xfrm>
            <a:off x="6964363" y="2971800"/>
            <a:ext cx="0" cy="373063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 flipV="1">
            <a:off x="6964363" y="2103438"/>
            <a:ext cx="0" cy="868362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36"/>
          <p:cNvSpPr>
            <a:spLocks noChangeShapeType="1"/>
          </p:cNvSpPr>
          <p:nvPr/>
        </p:nvSpPr>
        <p:spPr bwMode="auto">
          <a:xfrm flipH="1">
            <a:off x="4975225" y="2971800"/>
            <a:ext cx="1989138" cy="0"/>
          </a:xfrm>
          <a:prstGeom prst="line">
            <a:avLst/>
          </a:prstGeom>
          <a:noFill/>
          <a:ln w="15875">
            <a:solidFill>
              <a:schemeClr val="accent2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48200" y="5075872"/>
            <a:ext cx="4191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Proxy ABI data: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sz="2000" dirty="0" smtClean="0"/>
              <a:t>MODIS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sz="2000" dirty="0" smtClean="0"/>
              <a:t>Simulated ABI</a:t>
            </a:r>
          </a:p>
          <a:p>
            <a:pPr marL="168275" indent="-168275">
              <a:buFont typeface="Arial" pitchFamily="34" charset="0"/>
              <a:buChar char="•"/>
            </a:pPr>
            <a:r>
              <a:rPr lang="en-US" sz="2000" dirty="0" smtClean="0"/>
              <a:t>AHI (Advanced </a:t>
            </a:r>
            <a:r>
              <a:rPr lang="en-US" sz="2000" dirty="0" err="1" smtClean="0"/>
              <a:t>Himawari</a:t>
            </a:r>
            <a:r>
              <a:rPr lang="en-US" sz="2000" dirty="0" smtClean="0"/>
              <a:t> Imager)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46432" y="6096000"/>
            <a:ext cx="19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algorithm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xit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58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&amp; AHI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08637"/>
            <a:ext cx="8229600" cy="1096963"/>
          </a:xfrm>
        </p:spPr>
        <p:txBody>
          <a:bodyPr/>
          <a:lstStyle/>
          <a:p>
            <a:r>
              <a:rPr lang="en-US" dirty="0" smtClean="0"/>
              <a:t>AHI is similar to ABI; we use it as proxy for ABI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9112" b="9112"/>
          <a:stretch>
            <a:fillRect/>
          </a:stretch>
        </p:blipFill>
        <p:spPr bwMode="auto">
          <a:xfrm>
            <a:off x="990600" y="1220878"/>
            <a:ext cx="7040880" cy="440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9112" b="9112"/>
          <a:stretch>
            <a:fillRect/>
          </a:stretch>
        </p:blipFill>
        <p:spPr bwMode="auto">
          <a:xfrm>
            <a:off x="990600" y="1219200"/>
            <a:ext cx="7040880" cy="44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AOD Products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524000" y="6356350"/>
            <a:ext cx="5791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391400" y="6356350"/>
            <a:ext cx="1295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1143000"/>
            <a:ext cx="6705600" cy="4704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1295400" y="1198986"/>
          <a:ext cx="6705600" cy="458421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33600"/>
                <a:gridCol w="4572000"/>
              </a:tblGrid>
              <a:tr h="3809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Outputs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ABI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 anchor="ctr">
                    <a:lnL>
                      <a:noFill/>
                    </a:lnL>
                    <a:lnB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Nominal spatial resolution</a:t>
                      </a: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2km</a:t>
                      </a:r>
                    </a:p>
                  </a:txBody>
                  <a:tcPr marL="53505" marR="53505" marT="0" marB="0">
                    <a:lnT w="127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Domains</a:t>
                      </a:r>
                      <a:endParaRPr lang="en-US" sz="1600" kern="1200" dirty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CONUS: 5 </a:t>
                      </a:r>
                      <a:r>
                        <a:rPr lang="en-US" sz="1600" kern="1200" dirty="0" err="1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mins</a:t>
                      </a:r>
                      <a:r>
                        <a:rPr lang="en-US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Full Disk: </a:t>
                      </a:r>
                      <a:r>
                        <a:rPr lang="en-US" sz="1600" kern="120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en-US" sz="1600" kern="1200" baseline="0" dirty="0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 smtClean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mins</a:t>
                      </a:r>
                      <a:endParaRPr lang="en-US" sz="1600" kern="1200" dirty="0" smtClean="0">
                        <a:solidFill>
                          <a:srgbClr val="FFC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AOD at 550-nm 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[-1,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5] range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Ångström Exponent</a:t>
                      </a:r>
                      <a:endParaRPr lang="en-US" sz="1600" kern="1200" dirty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Land and Ocean</a:t>
                      </a:r>
                    </a:p>
                    <a:p>
                      <a:pPr marL="13716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470 vs.</a:t>
                      </a:r>
                      <a:r>
                        <a:rPr lang="en-US" sz="1600" kern="1200" baseline="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 860 nm</a:t>
                      </a:r>
                    </a:p>
                    <a:p>
                      <a:pPr marL="13716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rgbClr val="57D3FF"/>
                          </a:solidFill>
                          <a:latin typeface="+mn-lt"/>
                          <a:ea typeface="+mn-ea"/>
                          <a:cs typeface="+mn-cs"/>
                        </a:rPr>
                        <a:t>860 vs. 225 nm</a:t>
                      </a:r>
                      <a:endParaRPr lang="en-US" sz="1600" kern="1200" dirty="0" smtClean="0">
                        <a:solidFill>
                          <a:srgbClr val="57D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Quality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Flags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high, medium, low, no retrieval</a:t>
                      </a:r>
                    </a:p>
                  </a:txBody>
                  <a:tcPr marL="53505" marR="53505" marT="0" marB="0"/>
                </a:tc>
              </a:tr>
              <a:tr h="253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Meta data 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min, max, mean and standard deviation of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AOD at 550nm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and ABI channels over land and ocean for eighteen 10 degree latitude bands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min, max, mean, and standard deviation of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surface reflectance 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at the ABI channels for eighteen, 10 degree latitude bands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3505" marR="53505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5943600"/>
            <a:ext cx="777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Product Users Guide </a:t>
            </a:r>
            <a:r>
              <a:rPr lang="en-US" sz="2000" dirty="0" smtClean="0"/>
              <a:t>will be made available when the product is released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 will happen after </a:t>
            </a:r>
            <a:br>
              <a:rPr lang="en-US" dirty="0" smtClean="0"/>
            </a:br>
            <a:r>
              <a:rPr lang="en-US" dirty="0" smtClean="0"/>
              <a:t>GOES-R launch?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Post-launch Beta Tests </a:t>
            </a:r>
            <a:r>
              <a:rPr lang="en-US" sz="2800" b="1" dirty="0" smtClean="0">
                <a:solidFill>
                  <a:schemeClr val="tx2"/>
                </a:solidFill>
              </a:rPr>
              <a:t>(L+197 days = Post Launch Test, PLT)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Evaluation of </a:t>
            </a:r>
            <a:r>
              <a:rPr lang="en-US" sz="2200" b="1" i="1" dirty="0" smtClean="0"/>
              <a:t>limited</a:t>
            </a:r>
            <a:r>
              <a:rPr lang="en-US" sz="2200" dirty="0" smtClean="0"/>
              <a:t> </a:t>
            </a:r>
            <a:r>
              <a:rPr lang="en-US" sz="2200" b="1" i="1" dirty="0" smtClean="0"/>
              <a:t>data</a:t>
            </a:r>
            <a:endParaRPr lang="en-US" sz="2200" dirty="0" smtClean="0"/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Comparison with AERONET (reference data)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Expected to reveal any major issues, but not a “full” evaluation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Post-launch Provisional Tests </a:t>
            </a:r>
            <a:r>
              <a:rPr lang="en-US" sz="2800" b="1" dirty="0" smtClean="0">
                <a:solidFill>
                  <a:schemeClr val="tx2"/>
                </a:solidFill>
              </a:rPr>
              <a:t>(PLT+6 months)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Comparison with AERONET for </a:t>
            </a:r>
            <a:r>
              <a:rPr lang="en-US" sz="2200" b="1" i="1" dirty="0" smtClean="0"/>
              <a:t>broader</a:t>
            </a:r>
            <a:r>
              <a:rPr lang="en-US" sz="2200" dirty="0" smtClean="0"/>
              <a:t> but still limited </a:t>
            </a:r>
            <a:r>
              <a:rPr lang="en-US" sz="2200" b="1" i="1" dirty="0" smtClean="0"/>
              <a:t>conditions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 smtClean="0"/>
              <a:t>Stratification of accuracy and precision on time of day, region and retrieved/measured AOD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 of data to users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/>
              <a:t>Post-launch Validated Tests </a:t>
            </a:r>
            <a:r>
              <a:rPr lang="en-US" sz="2800" b="1" dirty="0" smtClean="0">
                <a:solidFill>
                  <a:schemeClr val="tx2"/>
                </a:solidFill>
              </a:rPr>
              <a:t>(PLT+15 months)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Algorithm update tasks: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 smtClean="0"/>
              <a:t>Re-generate sensor-specific data used in retrieval</a:t>
            </a:r>
          </a:p>
          <a:p>
            <a:pPr lvl="2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 smtClean="0"/>
              <a:t>Re-derive SWIR –VIS land surface reflectance relationship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 smtClean="0"/>
              <a:t>Comparison with AERONET for </a:t>
            </a:r>
            <a:r>
              <a:rPr lang="en-US" sz="2000" b="1" i="1" dirty="0" smtClean="0"/>
              <a:t>large set of conditions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dirty="0" smtClean="0"/>
              <a:t>Inter-comparison with other satellite-based aerosol data (MODIS, VIIRS)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3400" y="2667000"/>
            <a:ext cx="8001000" cy="3200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be expected after </a:t>
            </a:r>
            <a:br>
              <a:rPr lang="en-US" dirty="0" smtClean="0"/>
            </a:br>
            <a:r>
              <a:rPr lang="en-US" dirty="0" smtClean="0"/>
              <a:t>GOES-R launch? (1)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C:\Users\ilaszlo\Documents\orbit052a\Documents\JPSS\Product maturity level\Validated\2014_05\Hongqing\aot550_land_daily_series.png"/>
          <p:cNvPicPr>
            <a:picLocks noChangeAspect="1" noChangeArrowheads="1"/>
          </p:cNvPicPr>
          <p:nvPr/>
        </p:nvPicPr>
        <p:blipFill>
          <a:blip r:embed="rId2" cstate="print"/>
          <a:srcRect l="4000" t="10444" r="12000" b="5222"/>
          <a:stretch>
            <a:fillRect/>
          </a:stretch>
        </p:blipFill>
        <p:spPr bwMode="auto">
          <a:xfrm>
            <a:off x="685800" y="2743200"/>
            <a:ext cx="4419600" cy="2953430"/>
          </a:xfrm>
          <a:prstGeom prst="rect">
            <a:avLst/>
          </a:prstGeom>
          <a:noFill/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5181600" y="27432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 smtClean="0"/>
              <a:t>IDPS VIIRS AOD over land has large bias relative to MODIS before revising sensor-specific coefficients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12192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Expect  sub-optimal quality (may have large bias) of over-land AOD product right after GOES-R launch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Had same experience with the currently operational VIIRS AOD product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584531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Expect  improved quality (reduced bias) by the end of Provisional and Validated Phases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be expected after </a:t>
            </a:r>
            <a:br>
              <a:rPr lang="en-US" dirty="0" smtClean="0"/>
            </a:br>
            <a:r>
              <a:rPr lang="en-US" dirty="0" smtClean="0"/>
              <a:t>GOES-R launch?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600200"/>
          </a:xfrm>
        </p:spPr>
        <p:txBody>
          <a:bodyPr>
            <a:normAutofit fontScale="47500" lnSpcReduction="20000"/>
          </a:bodyPr>
          <a:lstStyle/>
          <a:p>
            <a:pPr marL="230188" indent="-230188"/>
            <a:r>
              <a:rPr lang="en-US" dirty="0" smtClean="0"/>
              <a:t>AERONET Level 1.5 data used as ground-truth reference; Co-location: 1-hour window centered on the AHI observation time, a circle of 27.5-km radius centered on the AERONET ground stations;</a:t>
            </a:r>
          </a:p>
          <a:p>
            <a:pPr marL="230188" indent="-230188"/>
            <a:endParaRPr lang="en-US" dirty="0" smtClean="0"/>
          </a:p>
          <a:p>
            <a:pPr marL="230188" indent="-230188"/>
            <a:r>
              <a:rPr lang="en-US" sz="4200" b="1" dirty="0" smtClean="0"/>
              <a:t>Current baseline ABI algorithm does not have internal tests </a:t>
            </a:r>
            <a:r>
              <a:rPr lang="en-US" sz="4200" dirty="0" smtClean="0"/>
              <a:t>for detecting contamination -&gt; large bias and standard deviation (</a:t>
            </a:r>
            <a:r>
              <a:rPr lang="en-US" sz="4200" i="1" dirty="0" smtClean="0"/>
              <a:t>only developers will see it)  …</a:t>
            </a:r>
            <a:endParaRPr lang="en-US" sz="4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mzhou\Downloads\PPT_57785\frequency_land.png"/>
          <p:cNvPicPr>
            <a:picLocks noChangeAspect="1" noChangeArrowheads="1"/>
          </p:cNvPicPr>
          <p:nvPr/>
        </p:nvPicPr>
        <p:blipFill>
          <a:blip r:embed="rId2" cstate="print"/>
          <a:srcRect t="8000" b="8000"/>
          <a:stretch>
            <a:fillRect/>
          </a:stretch>
        </p:blipFill>
        <p:spPr bwMode="auto">
          <a:xfrm>
            <a:off x="487536" y="1128946"/>
            <a:ext cx="4286250" cy="3600450"/>
          </a:xfrm>
          <a:prstGeom prst="rect">
            <a:avLst/>
          </a:prstGeom>
          <a:noFill/>
        </p:spPr>
      </p:pic>
      <p:pic>
        <p:nvPicPr>
          <p:cNvPr id="8" name="Picture 4" descr="C:\Users\mzhou\Downloads\PPT_57785\timeseries_la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7488" y="1071976"/>
            <a:ext cx="3714750" cy="3714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66624" y="3200400"/>
            <a:ext cx="990600" cy="92333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internal test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295400"/>
            <a:ext cx="5309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AHI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Updated Baseline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371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… Applying internal tests to detect contamination (cloud, snow) </a:t>
            </a:r>
            <a:r>
              <a:rPr lang="en-US" sz="2000" dirty="0" smtClean="0"/>
              <a:t>in an </a:t>
            </a:r>
            <a:r>
              <a:rPr lang="en-US" sz="2000" b="1" dirty="0" smtClean="0"/>
              <a:t>updated algorithm </a:t>
            </a:r>
            <a:r>
              <a:rPr lang="en-US" sz="2000" dirty="0" smtClean="0"/>
              <a:t>significantly </a:t>
            </a:r>
            <a:r>
              <a:rPr lang="en-US" sz="2000" dirty="0" smtClean="0"/>
              <a:t>improves performance</a:t>
            </a:r>
          </a:p>
          <a:p>
            <a:pPr lvl="1"/>
            <a:r>
              <a:rPr lang="en-US" sz="1600" dirty="0" smtClean="0"/>
              <a:t>bias changed from 0.135 to -0.001, standard deviation changed from 0.334 to 0.163</a:t>
            </a:r>
          </a:p>
          <a:p>
            <a:r>
              <a:rPr lang="en-US" sz="2000" dirty="0" smtClean="0"/>
              <a:t>Test will be implemented in operational algorithm NLT Provisional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2016 Satellite Aerosol Products Workshop for Science and Operational Users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 Page </a:t>
            </a:r>
            <a:fld id="{387C982D-2350-455C-B016-E72D817622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3" descr="C:\Users\mzhou\Downloads\PPT_57785\frequency_land_intcheck.png"/>
          <p:cNvPicPr>
            <a:picLocks noChangeAspect="1" noChangeArrowheads="1"/>
          </p:cNvPicPr>
          <p:nvPr/>
        </p:nvPicPr>
        <p:blipFill>
          <a:blip r:embed="rId2" cstate="print"/>
          <a:srcRect t="8000" b="8000"/>
          <a:stretch>
            <a:fillRect/>
          </a:stretch>
        </p:blipFill>
        <p:spPr bwMode="auto">
          <a:xfrm>
            <a:off x="483834" y="1131534"/>
            <a:ext cx="4286250" cy="3600450"/>
          </a:xfrm>
          <a:prstGeom prst="rect">
            <a:avLst/>
          </a:prstGeom>
          <a:noFill/>
        </p:spPr>
      </p:pic>
      <p:pic>
        <p:nvPicPr>
          <p:cNvPr id="7" name="Picture 5" descr="C:\Users\mzhou\Downloads\PPT_57785\timeseries_land_intchec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014" y="1066800"/>
            <a:ext cx="3714750" cy="37147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71800" y="3200400"/>
            <a:ext cx="990600" cy="92333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With internal tests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295400"/>
            <a:ext cx="5309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AHI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1568</Words>
  <Application>Microsoft Office PowerPoint</Application>
  <PresentationFormat>On-screen Show (4:3)</PresentationFormat>
  <Paragraphs>369</Paragraphs>
  <Slides>23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1_Custom Design</vt:lpstr>
      <vt:lpstr>Status of GOES-R and JPSS Aerosol Optical Depth Products</vt:lpstr>
      <vt:lpstr>Geostationary operational Environmental Satellite - R series (GOES-R) – geostationary satellite Aerosol is from the Advanced Baseline Imager (ABI)</vt:lpstr>
      <vt:lpstr>GOES-R AOD Algorithm</vt:lpstr>
      <vt:lpstr>ABI &amp; AHI</vt:lpstr>
      <vt:lpstr>ABI AOD Products</vt:lpstr>
      <vt:lpstr>What  will happen after  GOES-R launch?</vt:lpstr>
      <vt:lpstr>What can be expected after  GOES-R launch? (1)</vt:lpstr>
      <vt:lpstr>What can be expected after  GOES-R launch? (2)</vt:lpstr>
      <vt:lpstr>Updated Baseline Algorithm</vt:lpstr>
      <vt:lpstr>AOD Validation with AERONET</vt:lpstr>
      <vt:lpstr>Example AOD from AHI</vt:lpstr>
      <vt:lpstr>Joint Polar Satellite System (JPSS) - polar-orbiting satellite Aerosol is from the Visible Infrared Imaging Radiometer Suite (VIIRS)</vt:lpstr>
      <vt:lpstr>VIIRS AOD Algorithms</vt:lpstr>
      <vt:lpstr>IDPS and EPS Products</vt:lpstr>
      <vt:lpstr>Pixel Selection &amp; Quality Levels EPS</vt:lpstr>
      <vt:lpstr>Examples: EPS vs. IDPS</vt:lpstr>
      <vt:lpstr>Evaluation: EPS AOD over Land</vt:lpstr>
      <vt:lpstr>Evaluation: EPS AOD &amp; AE over Water</vt:lpstr>
      <vt:lpstr>Viewing NPP from Himawari-8</vt:lpstr>
      <vt:lpstr>EPS AOD - AHI vs. VIIRS view</vt:lpstr>
      <vt:lpstr>EPS AOD - AHI &amp; VIIRS Superimposed</vt:lpstr>
      <vt:lpstr>Summary</vt:lpstr>
      <vt:lpstr>Time Series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 Approach to the Aerosol Optical Depth Algorithm</dc:title>
  <dc:creator>Istvan Laszlo</dc:creator>
  <cp:lastModifiedBy>Istvan Laszlo</cp:lastModifiedBy>
  <cp:revision>341</cp:revision>
  <dcterms:created xsi:type="dcterms:W3CDTF">2006-08-16T00:00:00Z</dcterms:created>
  <dcterms:modified xsi:type="dcterms:W3CDTF">2016-09-14T11:47:57Z</dcterms:modified>
</cp:coreProperties>
</file>