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0" r:id="rId3"/>
    <p:sldId id="275" r:id="rId4"/>
    <p:sldId id="276" r:id="rId5"/>
    <p:sldId id="278" r:id="rId6"/>
    <p:sldId id="279" r:id="rId7"/>
    <p:sldId id="261" r:id="rId8"/>
    <p:sldId id="273" r:id="rId9"/>
    <p:sldId id="274" r:id="rId10"/>
    <p:sldId id="284" r:id="rId11"/>
    <p:sldId id="271" r:id="rId12"/>
    <p:sldId id="269" r:id="rId13"/>
    <p:sldId id="282" r:id="rId14"/>
    <p:sldId id="280" r:id="rId15"/>
    <p:sldId id="281" r:id="rId16"/>
    <p:sldId id="286" r:id="rId17"/>
    <p:sldId id="287" r:id="rId18"/>
    <p:sldId id="288" r:id="rId19"/>
    <p:sldId id="272"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45" autoAdjust="0"/>
  </p:normalViewPr>
  <p:slideViewPr>
    <p:cSldViewPr>
      <p:cViewPr>
        <p:scale>
          <a:sx n="100" d="100"/>
          <a:sy n="100" d="100"/>
        </p:scale>
        <p:origin x="168"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B32C3-5AD4-4603-954B-7594CFD478A5}" type="datetimeFigureOut">
              <a:rPr lang="en-US" smtClean="0"/>
              <a:t>9/13/2016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F78AD-2D03-48CD-BBA7-7F5A42FC1913}" type="slidenum">
              <a:rPr lang="en-US" smtClean="0"/>
              <a:t>‹#›</a:t>
            </a:fld>
            <a:endParaRPr lang="en-US"/>
          </a:p>
        </p:txBody>
      </p:sp>
    </p:spTree>
    <p:extLst>
      <p:ext uri="{BB962C8B-B14F-4D97-AF65-F5344CB8AC3E}">
        <p14:creationId xmlns:p14="http://schemas.microsoft.com/office/powerpoint/2010/main" val="325792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sz="110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B3D5A9-A9C8-4C04-969F-9DB0BA0267C8}" type="slidenum">
              <a:rPr lang="en-US" altLang="en-US"/>
              <a:pPr>
                <a:spcBef>
                  <a:spcPct val="0"/>
                </a:spcBef>
              </a:pPr>
              <a:t>2</a:t>
            </a:fld>
            <a:endParaRPr lang="en-US" altLang="en-US"/>
          </a:p>
        </p:txBody>
      </p:sp>
    </p:spTree>
    <p:extLst>
      <p:ext uri="{BB962C8B-B14F-4D97-AF65-F5344CB8AC3E}">
        <p14:creationId xmlns:p14="http://schemas.microsoft.com/office/powerpoint/2010/main" val="306175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OI: applied to AOD:</a:t>
            </a:r>
          </a:p>
          <a:p>
            <a:r>
              <a:rPr lang="en-US" altLang="en-US" smtClean="0"/>
              <a:t>a: Analysis; b: background state;B: background error covariance; O: Observation error; H: transformation from model extinction to AOD as Y (observed AOD).</a:t>
            </a:r>
          </a:p>
        </p:txBody>
      </p:sp>
      <p:sp>
        <p:nvSpPr>
          <p:cNvPr id="276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892" indent="-283035" eaLnBrk="0" hangingPunct="0">
              <a:defRPr>
                <a:solidFill>
                  <a:schemeClr val="tx1"/>
                </a:solidFill>
                <a:latin typeface="Arial" charset="0"/>
              </a:defRPr>
            </a:lvl2pPr>
            <a:lvl3pPr marL="1132142" indent="-226428" eaLnBrk="0" hangingPunct="0">
              <a:defRPr>
                <a:solidFill>
                  <a:schemeClr val="tx1"/>
                </a:solidFill>
                <a:latin typeface="Arial" charset="0"/>
              </a:defRPr>
            </a:lvl3pPr>
            <a:lvl4pPr marL="1584998" indent="-226428" eaLnBrk="0" hangingPunct="0">
              <a:defRPr>
                <a:solidFill>
                  <a:schemeClr val="tx1"/>
                </a:solidFill>
                <a:latin typeface="Arial" charset="0"/>
              </a:defRPr>
            </a:lvl4pPr>
            <a:lvl5pPr marL="2037855" indent="-226428" eaLnBrk="0" hangingPunct="0">
              <a:defRPr>
                <a:solidFill>
                  <a:schemeClr val="tx1"/>
                </a:solidFill>
                <a:latin typeface="Arial" charset="0"/>
              </a:defRPr>
            </a:lvl5pPr>
            <a:lvl6pPr marL="2490711" indent="-226428" eaLnBrk="0" fontAlgn="base" hangingPunct="0">
              <a:spcBef>
                <a:spcPct val="0"/>
              </a:spcBef>
              <a:spcAft>
                <a:spcPct val="0"/>
              </a:spcAft>
              <a:defRPr>
                <a:solidFill>
                  <a:schemeClr val="tx1"/>
                </a:solidFill>
                <a:latin typeface="Arial" charset="0"/>
              </a:defRPr>
            </a:lvl6pPr>
            <a:lvl7pPr marL="2943568" indent="-226428" eaLnBrk="0" fontAlgn="base" hangingPunct="0">
              <a:spcBef>
                <a:spcPct val="0"/>
              </a:spcBef>
              <a:spcAft>
                <a:spcPct val="0"/>
              </a:spcAft>
              <a:defRPr>
                <a:solidFill>
                  <a:schemeClr val="tx1"/>
                </a:solidFill>
                <a:latin typeface="Arial" charset="0"/>
              </a:defRPr>
            </a:lvl7pPr>
            <a:lvl8pPr marL="3396425" indent="-226428" eaLnBrk="0" fontAlgn="base" hangingPunct="0">
              <a:spcBef>
                <a:spcPct val="0"/>
              </a:spcBef>
              <a:spcAft>
                <a:spcPct val="0"/>
              </a:spcAft>
              <a:defRPr>
                <a:solidFill>
                  <a:schemeClr val="tx1"/>
                </a:solidFill>
                <a:latin typeface="Arial" charset="0"/>
              </a:defRPr>
            </a:lvl8pPr>
            <a:lvl9pPr marL="3849281" indent="-226428" eaLnBrk="0" fontAlgn="base" hangingPunct="0">
              <a:spcBef>
                <a:spcPct val="0"/>
              </a:spcBef>
              <a:spcAft>
                <a:spcPct val="0"/>
              </a:spcAft>
              <a:defRPr>
                <a:solidFill>
                  <a:schemeClr val="tx1"/>
                </a:solidFill>
                <a:latin typeface="Arial" charset="0"/>
              </a:defRPr>
            </a:lvl9pPr>
          </a:lstStyle>
          <a:p>
            <a:pPr eaLnBrk="1" hangingPunct="1"/>
            <a:r>
              <a:rPr lang="en-US" altLang="en-US" smtClean="0">
                <a:latin typeface="Calibri" pitchFamily="34" charset="0"/>
              </a:rPr>
              <a:t>September 14, 2011  Washington DC</a:t>
            </a:r>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892" indent="-283035" eaLnBrk="0" hangingPunct="0">
              <a:defRPr>
                <a:solidFill>
                  <a:schemeClr val="tx1"/>
                </a:solidFill>
                <a:latin typeface="Arial" charset="0"/>
              </a:defRPr>
            </a:lvl2pPr>
            <a:lvl3pPr marL="1132142" indent="-226428" eaLnBrk="0" hangingPunct="0">
              <a:defRPr>
                <a:solidFill>
                  <a:schemeClr val="tx1"/>
                </a:solidFill>
                <a:latin typeface="Arial" charset="0"/>
              </a:defRPr>
            </a:lvl3pPr>
            <a:lvl4pPr marL="1584998" indent="-226428" eaLnBrk="0" hangingPunct="0">
              <a:defRPr>
                <a:solidFill>
                  <a:schemeClr val="tx1"/>
                </a:solidFill>
                <a:latin typeface="Arial" charset="0"/>
              </a:defRPr>
            </a:lvl4pPr>
            <a:lvl5pPr marL="2037855" indent="-226428" eaLnBrk="0" hangingPunct="0">
              <a:defRPr>
                <a:solidFill>
                  <a:schemeClr val="tx1"/>
                </a:solidFill>
                <a:latin typeface="Arial" charset="0"/>
              </a:defRPr>
            </a:lvl5pPr>
            <a:lvl6pPr marL="2490711" indent="-226428" eaLnBrk="0" fontAlgn="base" hangingPunct="0">
              <a:spcBef>
                <a:spcPct val="0"/>
              </a:spcBef>
              <a:spcAft>
                <a:spcPct val="0"/>
              </a:spcAft>
              <a:defRPr>
                <a:solidFill>
                  <a:schemeClr val="tx1"/>
                </a:solidFill>
                <a:latin typeface="Arial" charset="0"/>
              </a:defRPr>
            </a:lvl6pPr>
            <a:lvl7pPr marL="2943568" indent="-226428" eaLnBrk="0" fontAlgn="base" hangingPunct="0">
              <a:spcBef>
                <a:spcPct val="0"/>
              </a:spcBef>
              <a:spcAft>
                <a:spcPct val="0"/>
              </a:spcAft>
              <a:defRPr>
                <a:solidFill>
                  <a:schemeClr val="tx1"/>
                </a:solidFill>
                <a:latin typeface="Arial" charset="0"/>
              </a:defRPr>
            </a:lvl7pPr>
            <a:lvl8pPr marL="3396425" indent="-226428" eaLnBrk="0" fontAlgn="base" hangingPunct="0">
              <a:spcBef>
                <a:spcPct val="0"/>
              </a:spcBef>
              <a:spcAft>
                <a:spcPct val="0"/>
              </a:spcAft>
              <a:defRPr>
                <a:solidFill>
                  <a:schemeClr val="tx1"/>
                </a:solidFill>
                <a:latin typeface="Arial" charset="0"/>
              </a:defRPr>
            </a:lvl8pPr>
            <a:lvl9pPr marL="3849281" indent="-226428" eaLnBrk="0" fontAlgn="base" hangingPunct="0">
              <a:spcBef>
                <a:spcPct val="0"/>
              </a:spcBef>
              <a:spcAft>
                <a:spcPct val="0"/>
              </a:spcAft>
              <a:defRPr>
                <a:solidFill>
                  <a:schemeClr val="tx1"/>
                </a:solidFill>
                <a:latin typeface="Arial" charset="0"/>
              </a:defRPr>
            </a:lvl9pPr>
          </a:lstStyle>
          <a:p>
            <a:pPr eaLnBrk="1" hangingPunct="1"/>
            <a:fld id="{C10BDF3D-93A0-4127-BC38-FB1ADB4B4B7A}" type="slidenum">
              <a:rPr lang="en-US" altLang="en-US">
                <a:latin typeface="Calibri" pitchFamily="34" charset="0"/>
              </a:rPr>
              <a:pPr eaLnBrk="1" hangingPunct="1"/>
              <a:t>4</a:t>
            </a:fld>
            <a:endParaRPr lang="en-US" altLang="en-US">
              <a:latin typeface="Calibri" pitchFamily="34" charset="0"/>
            </a:endParaRPr>
          </a:p>
        </p:txBody>
      </p:sp>
    </p:spTree>
    <p:extLst>
      <p:ext uri="{BB962C8B-B14F-4D97-AF65-F5344CB8AC3E}">
        <p14:creationId xmlns:p14="http://schemas.microsoft.com/office/powerpoint/2010/main" val="174542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892" indent="-283035" eaLnBrk="0" hangingPunct="0">
              <a:defRPr>
                <a:solidFill>
                  <a:schemeClr val="tx1"/>
                </a:solidFill>
                <a:latin typeface="Arial" charset="0"/>
              </a:defRPr>
            </a:lvl2pPr>
            <a:lvl3pPr marL="1132142" indent="-226428" eaLnBrk="0" hangingPunct="0">
              <a:defRPr>
                <a:solidFill>
                  <a:schemeClr val="tx1"/>
                </a:solidFill>
                <a:latin typeface="Arial" charset="0"/>
              </a:defRPr>
            </a:lvl3pPr>
            <a:lvl4pPr marL="1584998" indent="-226428" eaLnBrk="0" hangingPunct="0">
              <a:defRPr>
                <a:solidFill>
                  <a:schemeClr val="tx1"/>
                </a:solidFill>
                <a:latin typeface="Arial" charset="0"/>
              </a:defRPr>
            </a:lvl4pPr>
            <a:lvl5pPr marL="2037855" indent="-226428" eaLnBrk="0" hangingPunct="0">
              <a:defRPr>
                <a:solidFill>
                  <a:schemeClr val="tx1"/>
                </a:solidFill>
                <a:latin typeface="Arial" charset="0"/>
              </a:defRPr>
            </a:lvl5pPr>
            <a:lvl6pPr marL="2490711" indent="-226428" eaLnBrk="0" fontAlgn="base" hangingPunct="0">
              <a:spcBef>
                <a:spcPct val="0"/>
              </a:spcBef>
              <a:spcAft>
                <a:spcPct val="0"/>
              </a:spcAft>
              <a:defRPr>
                <a:solidFill>
                  <a:schemeClr val="tx1"/>
                </a:solidFill>
                <a:latin typeface="Arial" charset="0"/>
              </a:defRPr>
            </a:lvl6pPr>
            <a:lvl7pPr marL="2943568" indent="-226428" eaLnBrk="0" fontAlgn="base" hangingPunct="0">
              <a:spcBef>
                <a:spcPct val="0"/>
              </a:spcBef>
              <a:spcAft>
                <a:spcPct val="0"/>
              </a:spcAft>
              <a:defRPr>
                <a:solidFill>
                  <a:schemeClr val="tx1"/>
                </a:solidFill>
                <a:latin typeface="Arial" charset="0"/>
              </a:defRPr>
            </a:lvl7pPr>
            <a:lvl8pPr marL="3396425" indent="-226428" eaLnBrk="0" fontAlgn="base" hangingPunct="0">
              <a:spcBef>
                <a:spcPct val="0"/>
              </a:spcBef>
              <a:spcAft>
                <a:spcPct val="0"/>
              </a:spcAft>
              <a:defRPr>
                <a:solidFill>
                  <a:schemeClr val="tx1"/>
                </a:solidFill>
                <a:latin typeface="Arial" charset="0"/>
              </a:defRPr>
            </a:lvl8pPr>
            <a:lvl9pPr marL="3849281" indent="-226428" eaLnBrk="0" fontAlgn="base" hangingPunct="0">
              <a:spcBef>
                <a:spcPct val="0"/>
              </a:spcBef>
              <a:spcAft>
                <a:spcPct val="0"/>
              </a:spcAft>
              <a:defRPr>
                <a:solidFill>
                  <a:schemeClr val="tx1"/>
                </a:solidFill>
                <a:latin typeface="Arial" charset="0"/>
              </a:defRPr>
            </a:lvl9pPr>
          </a:lstStyle>
          <a:p>
            <a:pPr eaLnBrk="1" hangingPunct="1"/>
            <a:fld id="{8EABC1D7-F91A-4E1D-9CF2-F85E9487E44C}" type="slidenum">
              <a:rPr lang="en-US" altLang="en-US">
                <a:latin typeface="Calibri" pitchFamily="34" charset="0"/>
              </a:rPr>
              <a:pPr eaLnBrk="1" hangingPunct="1"/>
              <a:t>5</a:t>
            </a:fld>
            <a:endParaRPr lang="en-US" altLang="en-US">
              <a:latin typeface="Calibri"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Calculate differences between forecasts (B) and observations (O) at each AIRNOW station as a time series</a:t>
            </a:r>
          </a:p>
          <a:p>
            <a:r>
              <a:rPr lang="en-US" altLang="en-US" smtClean="0"/>
              <a:t> Pair up AIRNOW stations, and calculate the correlation coefficients between the two time series at the paired stations</a:t>
            </a:r>
          </a:p>
          <a:p>
            <a:r>
              <a:rPr lang="en-US" altLang="en-US" smtClean="0"/>
              <a:t> Plot the correlation as a function of the distance between the two stations, </a:t>
            </a:r>
          </a:p>
          <a:p>
            <a:r>
              <a:rPr lang="en-US" altLang="en-US" smtClean="0"/>
              <a:t> Intercept Rz can be used to calculate the ratio between model error (EB) and and observational error (including representative error)</a:t>
            </a:r>
          </a:p>
          <a:p>
            <a:r>
              <a:rPr lang="en-US" altLang="en-US" smtClean="0"/>
              <a:t> Horizontal length scale can be inferred as well</a:t>
            </a:r>
          </a:p>
          <a:p>
            <a:endParaRPr lang="en-US" altLang="en-US" smtClean="0"/>
          </a:p>
        </p:txBody>
      </p:sp>
    </p:spTree>
    <p:extLst>
      <p:ext uri="{BB962C8B-B14F-4D97-AF65-F5344CB8AC3E}">
        <p14:creationId xmlns:p14="http://schemas.microsoft.com/office/powerpoint/2010/main" val="1210142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figure shows cross-sectional plots over 39</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N from 90</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W to 70</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W. Figure 4a shows the accumulation-mode sulfate change with </a:t>
            </a:r>
            <a:r>
              <a:rPr lang="en-US" sz="1200" kern="1200" dirty="0" err="1" smtClean="0">
                <a:solidFill>
                  <a:schemeClr val="tx1"/>
                </a:solidFill>
                <a:effectLst/>
                <a:latin typeface="+mn-lt"/>
                <a:ea typeface="+mn-ea"/>
                <a:cs typeface="+mn-cs"/>
              </a:rPr>
              <a:t>AIRNow</a:t>
            </a:r>
            <a:r>
              <a:rPr lang="en-US" sz="1200" kern="1200" dirty="0" smtClean="0">
                <a:solidFill>
                  <a:schemeClr val="tx1"/>
                </a:solidFill>
                <a:effectLst/>
                <a:latin typeface="+mn-lt"/>
                <a:ea typeface="+mn-ea"/>
                <a:cs typeface="+mn-cs"/>
              </a:rPr>
              <a:t>-only OI from the 14Z simulation applied to layers within the PBL; the sulfate-concentration adjustment was up to 60 µg/m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a:t>
            </a:r>
            <a:r>
              <a:rPr lang="en-US" sz="1200" kern="1200" baseline="-25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all the adjustments were below 2km. When MODIS OI was included (Figure 4b), the whole column changed if there was no </a:t>
            </a:r>
            <a:r>
              <a:rPr lang="en-US" sz="1200" kern="1200" dirty="0" err="1" smtClean="0">
                <a:solidFill>
                  <a:schemeClr val="tx1"/>
                </a:solidFill>
                <a:effectLst/>
                <a:latin typeface="+mn-lt"/>
                <a:ea typeface="+mn-ea"/>
                <a:cs typeface="+mn-cs"/>
              </a:rPr>
              <a:t>AIRNow</a:t>
            </a:r>
            <a:r>
              <a:rPr lang="en-US" sz="1200" kern="1200" dirty="0" smtClean="0">
                <a:solidFill>
                  <a:schemeClr val="tx1"/>
                </a:solidFill>
                <a:effectLst/>
                <a:latin typeface="+mn-lt"/>
                <a:ea typeface="+mn-ea"/>
                <a:cs typeface="+mn-cs"/>
              </a:rPr>
              <a:t> PM</a:t>
            </a:r>
            <a:r>
              <a:rPr lang="en-US" sz="1200" kern="1200" baseline="-250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observation nearby. Alternatively, the column changed above the PBL if an </a:t>
            </a:r>
            <a:r>
              <a:rPr lang="en-US" sz="1200" kern="1200" dirty="0" err="1" smtClean="0">
                <a:solidFill>
                  <a:schemeClr val="tx1"/>
                </a:solidFill>
                <a:effectLst/>
                <a:latin typeface="+mn-lt"/>
                <a:ea typeface="+mn-ea"/>
                <a:cs typeface="+mn-cs"/>
              </a:rPr>
              <a:t>AIRNow</a:t>
            </a:r>
            <a:r>
              <a:rPr lang="en-US" sz="1200" kern="1200" dirty="0" smtClean="0">
                <a:solidFill>
                  <a:schemeClr val="tx1"/>
                </a:solidFill>
                <a:effectLst/>
                <a:latin typeface="+mn-lt"/>
                <a:ea typeface="+mn-ea"/>
                <a:cs typeface="+mn-cs"/>
              </a:rPr>
              <a:t> PM</a:t>
            </a:r>
            <a:r>
              <a:rPr lang="en-US" sz="1200" kern="1200" baseline="-250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observation was available. In most areas, MODIS and </a:t>
            </a:r>
            <a:r>
              <a:rPr lang="en-US" sz="1200" kern="1200" dirty="0" err="1" smtClean="0">
                <a:solidFill>
                  <a:schemeClr val="tx1"/>
                </a:solidFill>
                <a:effectLst/>
                <a:latin typeface="+mn-lt"/>
                <a:ea typeface="+mn-ea"/>
                <a:cs typeface="+mn-cs"/>
              </a:rPr>
              <a:t>AIRNow</a:t>
            </a:r>
            <a:r>
              <a:rPr lang="en-US" sz="1200" kern="1200" dirty="0" smtClean="0">
                <a:solidFill>
                  <a:schemeClr val="tx1"/>
                </a:solidFill>
                <a:effectLst/>
                <a:latin typeface="+mn-lt"/>
                <a:ea typeface="+mn-ea"/>
                <a:cs typeface="+mn-cs"/>
              </a:rPr>
              <a:t> OI yielded a consistent trend of adjustment. For example, over 88</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W, both data showed that the 14Z simulation underestimated aerosols, so OI increased sulfate below and above the PBL. A similar situation occurred over 85</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W, where both adjustments decreased sulfate concentration. However, over 76.6</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W, the two adjustments gave contradictory adjustment trends: </a:t>
            </a:r>
            <a:r>
              <a:rPr lang="en-US" sz="1200" kern="1200" dirty="0" err="1" smtClean="0">
                <a:solidFill>
                  <a:schemeClr val="tx1"/>
                </a:solidFill>
                <a:effectLst/>
                <a:latin typeface="+mn-lt"/>
                <a:ea typeface="+mn-ea"/>
                <a:cs typeface="+mn-cs"/>
              </a:rPr>
              <a:t>AIRNow</a:t>
            </a:r>
            <a:r>
              <a:rPr lang="en-US" sz="1200" kern="1200" dirty="0" smtClean="0">
                <a:solidFill>
                  <a:schemeClr val="tx1"/>
                </a:solidFill>
                <a:effectLst/>
                <a:latin typeface="+mn-lt"/>
                <a:ea typeface="+mn-ea"/>
                <a:cs typeface="+mn-cs"/>
              </a:rPr>
              <a:t> OI decreased sulfate, while MODIS OI increased sulfate. Although the two adjustments were applied below and above the PBL, respectively, thus avoiding direct conflict with each other in this study, more quality control for the observations and further study of aerosol’s vertical distribution are needed to address this contradiction. Unfortunately, these two sets of observation cannot give us information about aerosol’s vertical distribution. </a:t>
            </a:r>
          </a:p>
          <a:p>
            <a:endParaRPr lang="en-US" dirty="0"/>
          </a:p>
        </p:txBody>
      </p:sp>
      <p:sp>
        <p:nvSpPr>
          <p:cNvPr id="4" name="Slide Number Placeholder 3"/>
          <p:cNvSpPr>
            <a:spLocks noGrp="1"/>
          </p:cNvSpPr>
          <p:nvPr>
            <p:ph type="sldNum" sz="quarter" idx="10"/>
          </p:nvPr>
        </p:nvSpPr>
        <p:spPr/>
        <p:txBody>
          <a:bodyPr/>
          <a:lstStyle/>
          <a:p>
            <a:fld id="{6842C4BC-2D44-4D5C-847B-643BA5409BF3}" type="slidenum">
              <a:rPr lang="en-US" smtClean="0"/>
              <a:t>10</a:t>
            </a:fld>
            <a:endParaRPr lang="en-US"/>
          </a:p>
        </p:txBody>
      </p:sp>
    </p:spTree>
    <p:extLst>
      <p:ext uri="{BB962C8B-B14F-4D97-AF65-F5344CB8AC3E}">
        <p14:creationId xmlns:p14="http://schemas.microsoft.com/office/powerpoint/2010/main" val="346673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our goals was to generate a reasonable aerosol field comparable to </a:t>
            </a:r>
            <a:r>
              <a:rPr lang="en-US" sz="1200" kern="1200" dirty="0" err="1" smtClean="0">
                <a:solidFill>
                  <a:schemeClr val="tx1"/>
                </a:solidFill>
                <a:effectLst/>
                <a:latin typeface="+mn-lt"/>
                <a:ea typeface="+mn-ea"/>
                <a:cs typeface="+mn-cs"/>
              </a:rPr>
              <a:t>AIRNow</a:t>
            </a:r>
            <a:r>
              <a:rPr lang="en-US" sz="1200" kern="1200" dirty="0" smtClean="0">
                <a:solidFill>
                  <a:schemeClr val="tx1"/>
                </a:solidFill>
                <a:effectLst/>
                <a:latin typeface="+mn-lt"/>
                <a:ea typeface="+mn-ea"/>
                <a:cs typeface="+mn-cs"/>
              </a:rPr>
              <a:t> measurements. This figure shows the base model and OI4 PM</a:t>
            </a:r>
            <a:r>
              <a:rPr lang="en-US" sz="1200" kern="1200" baseline="-250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biases over the Northeastern USA at 18 UTC, i.e. the first forecast hour from the 17 UTC assimilation. The base model under-predicted PM</a:t>
            </a:r>
            <a:r>
              <a:rPr lang="en-US" sz="1200" kern="1200" baseline="-250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over most regions, except for several stations near the Great Lakes. After the OI4 adjustment, the low biases were corrected over most areas, especially over the New England region, Indiana, Michigan, and Ohio. The high biases over the two stations near Southeastern Wisconsin and Northwestern Indiana near Lake Michigan persisted; since there were other nearby stations showing low or no biases, the OI method failed to adjust due to these contradictory signals. It should also be noted that we adjusted only the initial condition. Biases of emission and other persisting factors could quickly overwrite the correction, especially over polluted areas with relatively high emissions. </a:t>
            </a:r>
            <a:endParaRPr lang="en-US" dirty="0"/>
          </a:p>
        </p:txBody>
      </p:sp>
      <p:sp>
        <p:nvSpPr>
          <p:cNvPr id="4" name="Slide Number Placeholder 3"/>
          <p:cNvSpPr>
            <a:spLocks noGrp="1"/>
          </p:cNvSpPr>
          <p:nvPr>
            <p:ph type="sldNum" sz="quarter" idx="10"/>
          </p:nvPr>
        </p:nvSpPr>
        <p:spPr/>
        <p:txBody>
          <a:bodyPr/>
          <a:lstStyle/>
          <a:p>
            <a:fld id="{B41F78AD-2D03-48CD-BBA7-7F5A42FC1913}" type="slidenum">
              <a:rPr lang="en-US" smtClean="0"/>
              <a:t>11</a:t>
            </a:fld>
            <a:endParaRPr lang="en-US"/>
          </a:p>
        </p:txBody>
      </p:sp>
    </p:spTree>
    <p:extLst>
      <p:ext uri="{BB962C8B-B14F-4D97-AF65-F5344CB8AC3E}">
        <p14:creationId xmlns:p14="http://schemas.microsoft.com/office/powerpoint/2010/main" val="163419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Saharan</a:t>
            </a:r>
            <a:r>
              <a:rPr lang="en-US" baseline="0" dirty="0" smtClean="0"/>
              <a:t> dust intrusion event occurred between May 9-11 2015 was recorded by imageries compiled by the VIIRS instrument on board of JPSS-1. The blue swaths on the imageries reflects the aerosol optical depth in accordance with the color scale shown in the lower left corner color bars.</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14</a:t>
            </a:fld>
            <a:endParaRPr lang="en-US" dirty="0"/>
          </a:p>
        </p:txBody>
      </p:sp>
    </p:spTree>
    <p:extLst>
      <p:ext uri="{BB962C8B-B14F-4D97-AF65-F5344CB8AC3E}">
        <p14:creationId xmlns:p14="http://schemas.microsoft.com/office/powerpoint/2010/main" val="203042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same Saharan dust intrusion case shown in the previous slide impact a large swath in southern FL. The background shading represents NAQFC predicted surface concentration of PM2.5 where the filled circle represents measured value by the </a:t>
            </a:r>
            <a:r>
              <a:rPr lang="en-US" baseline="0" dirty="0" err="1" smtClean="0"/>
              <a:t>AIRNow</a:t>
            </a:r>
            <a:r>
              <a:rPr lang="en-US" baseline="0" dirty="0" smtClean="0"/>
              <a:t> surface network. Both sets of values are depicted in accordance with the color bar in the bottom of the plots.</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15</a:t>
            </a:fld>
            <a:endParaRPr lang="en-US" dirty="0"/>
          </a:p>
        </p:txBody>
      </p:sp>
    </p:spTree>
    <p:extLst>
      <p:ext uri="{BB962C8B-B14F-4D97-AF65-F5344CB8AC3E}">
        <p14:creationId xmlns:p14="http://schemas.microsoft.com/office/powerpoint/2010/main" val="414041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CECE3B-04CD-4ED3-AF5C-545314818506}"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202666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ECE3B-04CD-4ED3-AF5C-545314818506}"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250737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ECE3B-04CD-4ED3-AF5C-545314818506}"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10947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smtClean="0">
                <a:solidFill>
                  <a:srgbClr val="045C75"/>
                </a:solidFill>
              </a:defRPr>
            </a:lvl1pPr>
          </a:lstStyle>
          <a:p>
            <a:endParaRPr lang="en-US" altLang="en-US"/>
          </a:p>
        </p:txBody>
      </p:sp>
      <p:sp>
        <p:nvSpPr>
          <p:cNvPr id="7" name="Footer Placeholder 6"/>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03E4A92-FCE7-4981-B50A-A0E488F3CC21}" type="slidenum">
              <a:rPr lang="en-US" altLang="en-US"/>
              <a:pPr/>
              <a:t>‹#›</a:t>
            </a:fld>
            <a:endParaRPr lang="en-US" altLang="en-US"/>
          </a:p>
        </p:txBody>
      </p:sp>
    </p:spTree>
    <p:extLst>
      <p:ext uri="{BB962C8B-B14F-4D97-AF65-F5344CB8AC3E}">
        <p14:creationId xmlns:p14="http://schemas.microsoft.com/office/powerpoint/2010/main" val="174581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ECE3B-04CD-4ED3-AF5C-545314818506}"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412399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CECE3B-04CD-4ED3-AF5C-545314818506}"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118614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CECE3B-04CD-4ED3-AF5C-545314818506}"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410648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CECE3B-04CD-4ED3-AF5C-545314818506}" type="datetimeFigureOut">
              <a:rPr lang="en-US" smtClean="0"/>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118561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CECE3B-04CD-4ED3-AF5C-545314818506}"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53212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ECE3B-04CD-4ED3-AF5C-545314818506}"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139016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ECE3B-04CD-4ED3-AF5C-545314818506}"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14009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ECE3B-04CD-4ED3-AF5C-545314818506}"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24D59-618A-4F99-8953-E38990559439}" type="slidenum">
              <a:rPr lang="en-US" smtClean="0"/>
              <a:t>‹#›</a:t>
            </a:fld>
            <a:endParaRPr lang="en-US"/>
          </a:p>
        </p:txBody>
      </p:sp>
    </p:spTree>
    <p:extLst>
      <p:ext uri="{BB962C8B-B14F-4D97-AF65-F5344CB8AC3E}">
        <p14:creationId xmlns:p14="http://schemas.microsoft.com/office/powerpoint/2010/main" val="328399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ECE3B-04CD-4ED3-AF5C-545314818506}" type="datetimeFigureOut">
              <a:rPr lang="en-US" smtClean="0"/>
              <a:t>9/13/2016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24D59-618A-4F99-8953-E38990559439}" type="slidenum">
              <a:rPr lang="en-US" smtClean="0"/>
              <a:t>‹#›</a:t>
            </a:fld>
            <a:endParaRPr lang="en-US"/>
          </a:p>
        </p:txBody>
      </p:sp>
    </p:spTree>
    <p:extLst>
      <p:ext uri="{BB962C8B-B14F-4D97-AF65-F5344CB8AC3E}">
        <p14:creationId xmlns:p14="http://schemas.microsoft.com/office/powerpoint/2010/main" val="17066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8991600" cy="3048000"/>
          </a:xfrm>
        </p:spPr>
        <p:txBody>
          <a:bodyPr>
            <a:normAutofit/>
          </a:bodyPr>
          <a:lstStyle/>
          <a:p>
            <a:r>
              <a:rPr lang="en-US" b="1" dirty="0" smtClean="0">
                <a:solidFill>
                  <a:schemeClr val="bg1"/>
                </a:solidFill>
              </a:rPr>
              <a:t>Assimilate AOD retrieval to constrain emission and surface PM</a:t>
            </a:r>
            <a:r>
              <a:rPr lang="en-US" b="1" baseline="-25000" dirty="0" smtClean="0">
                <a:solidFill>
                  <a:schemeClr val="bg1"/>
                </a:solidFill>
              </a:rPr>
              <a:t>2.5</a:t>
            </a:r>
            <a:r>
              <a:rPr lang="en-US" b="1" dirty="0" smtClean="0">
                <a:solidFill>
                  <a:schemeClr val="bg1"/>
                </a:solidFill>
              </a:rPr>
              <a:t> concentration prediction by CMAQ</a:t>
            </a:r>
            <a:endParaRPr lang="en-US" dirty="0">
              <a:solidFill>
                <a:schemeClr val="bg1"/>
              </a:solidFill>
            </a:endParaRPr>
          </a:p>
        </p:txBody>
      </p:sp>
      <p:sp>
        <p:nvSpPr>
          <p:cNvPr id="3" name="Subtitle 2"/>
          <p:cNvSpPr>
            <a:spLocks noGrp="1"/>
          </p:cNvSpPr>
          <p:nvPr>
            <p:ph type="subTitle" idx="1"/>
          </p:nvPr>
        </p:nvSpPr>
        <p:spPr>
          <a:xfrm>
            <a:off x="381000" y="3733800"/>
            <a:ext cx="8534400" cy="2667000"/>
          </a:xfrm>
        </p:spPr>
        <p:txBody>
          <a:bodyPr>
            <a:normAutofit fontScale="77500" lnSpcReduction="20000"/>
          </a:bodyPr>
          <a:lstStyle/>
          <a:p>
            <a:r>
              <a:rPr lang="en-US" dirty="0" err="1">
                <a:solidFill>
                  <a:schemeClr val="bg1"/>
                </a:solidFill>
              </a:rPr>
              <a:t>Youhua</a:t>
            </a:r>
            <a:r>
              <a:rPr lang="en-US" dirty="0">
                <a:solidFill>
                  <a:schemeClr val="bg1"/>
                </a:solidFill>
              </a:rPr>
              <a:t> </a:t>
            </a:r>
            <a:r>
              <a:rPr lang="en-US" dirty="0" smtClean="0">
                <a:solidFill>
                  <a:schemeClr val="bg1"/>
                </a:solidFill>
              </a:rPr>
              <a:t>Tang</a:t>
            </a:r>
            <a:r>
              <a:rPr lang="en-US" baseline="30000" dirty="0" smtClean="0">
                <a:solidFill>
                  <a:schemeClr val="bg1"/>
                </a:solidFill>
              </a:rPr>
              <a:t>1,2</a:t>
            </a:r>
            <a:r>
              <a:rPr lang="en-US" dirty="0">
                <a:solidFill>
                  <a:schemeClr val="bg1"/>
                </a:solidFill>
              </a:rPr>
              <a:t>, Pius Lee</a:t>
            </a:r>
            <a:r>
              <a:rPr lang="en-US" baseline="30000" dirty="0">
                <a:solidFill>
                  <a:schemeClr val="bg1"/>
                </a:solidFill>
              </a:rPr>
              <a:t>1</a:t>
            </a:r>
            <a:r>
              <a:rPr lang="en-US" dirty="0">
                <a:solidFill>
                  <a:schemeClr val="bg1"/>
                </a:solidFill>
              </a:rPr>
              <a:t> </a:t>
            </a:r>
            <a:r>
              <a:rPr lang="en-US" dirty="0" smtClean="0">
                <a:solidFill>
                  <a:schemeClr val="bg1"/>
                </a:solidFill>
              </a:rPr>
              <a:t>, Greg Carmichael</a:t>
            </a:r>
            <a:r>
              <a:rPr lang="en-US" baseline="30000" dirty="0">
                <a:solidFill>
                  <a:schemeClr val="bg1"/>
                </a:solidFill>
              </a:rPr>
              <a:t>3</a:t>
            </a:r>
            <a:r>
              <a:rPr lang="en-US" dirty="0" smtClean="0">
                <a:solidFill>
                  <a:schemeClr val="bg1"/>
                </a:solidFill>
              </a:rPr>
              <a:t>, </a:t>
            </a:r>
            <a:r>
              <a:rPr lang="en-US" dirty="0" err="1" smtClean="0">
                <a:solidFill>
                  <a:schemeClr val="bg1"/>
                </a:solidFill>
              </a:rPr>
              <a:t>Tianfeng</a:t>
            </a:r>
            <a:r>
              <a:rPr lang="en-US" dirty="0" smtClean="0">
                <a:solidFill>
                  <a:schemeClr val="bg1"/>
                </a:solidFill>
              </a:rPr>
              <a:t> </a:t>
            </a:r>
            <a:r>
              <a:rPr lang="en-US" dirty="0">
                <a:solidFill>
                  <a:schemeClr val="bg1"/>
                </a:solidFill>
              </a:rPr>
              <a:t>Chai</a:t>
            </a:r>
            <a:r>
              <a:rPr lang="en-US" baseline="30000" dirty="0">
                <a:solidFill>
                  <a:schemeClr val="bg1"/>
                </a:solidFill>
              </a:rPr>
              <a:t>1,2</a:t>
            </a:r>
            <a:r>
              <a:rPr lang="en-US" dirty="0">
                <a:solidFill>
                  <a:schemeClr val="bg1"/>
                </a:solidFill>
              </a:rPr>
              <a:t> , </a:t>
            </a:r>
            <a:endParaRPr lang="en-US" dirty="0" smtClean="0">
              <a:solidFill>
                <a:schemeClr val="bg1"/>
              </a:solidFill>
            </a:endParaRPr>
          </a:p>
          <a:p>
            <a:r>
              <a:rPr lang="en-US" dirty="0" smtClean="0">
                <a:solidFill>
                  <a:schemeClr val="bg1"/>
                </a:solidFill>
              </a:rPr>
              <a:t>Li Pan</a:t>
            </a:r>
            <a:r>
              <a:rPr lang="en-US" baseline="30000" dirty="0" smtClean="0">
                <a:solidFill>
                  <a:schemeClr val="bg1"/>
                </a:solidFill>
              </a:rPr>
              <a:t>1,2</a:t>
            </a:r>
            <a:r>
              <a:rPr lang="en-US" dirty="0" smtClean="0">
                <a:solidFill>
                  <a:schemeClr val="bg1"/>
                </a:solidFill>
              </a:rPr>
              <a:t>, Daniel Tong</a:t>
            </a:r>
            <a:r>
              <a:rPr lang="en-US" baseline="30000" dirty="0" smtClean="0">
                <a:solidFill>
                  <a:schemeClr val="bg1"/>
                </a:solidFill>
              </a:rPr>
              <a:t>1,2,4</a:t>
            </a:r>
            <a:r>
              <a:rPr lang="en-US" dirty="0">
                <a:solidFill>
                  <a:schemeClr val="bg1"/>
                </a:solidFill>
              </a:rPr>
              <a:t> </a:t>
            </a:r>
            <a:r>
              <a:rPr lang="en-US" dirty="0" smtClean="0">
                <a:solidFill>
                  <a:schemeClr val="bg1"/>
                </a:solidFill>
              </a:rPr>
              <a:t>and  Hyun-</a:t>
            </a:r>
            <a:r>
              <a:rPr lang="en-US" dirty="0" err="1" smtClean="0">
                <a:solidFill>
                  <a:schemeClr val="bg1"/>
                </a:solidFill>
              </a:rPr>
              <a:t>Cheol</a:t>
            </a:r>
            <a:r>
              <a:rPr lang="en-US" dirty="0" smtClean="0">
                <a:solidFill>
                  <a:schemeClr val="bg1"/>
                </a:solidFill>
              </a:rPr>
              <a:t> Kim</a:t>
            </a:r>
            <a:r>
              <a:rPr lang="en-US" baseline="30000" dirty="0" smtClean="0">
                <a:solidFill>
                  <a:schemeClr val="bg1"/>
                </a:solidFill>
              </a:rPr>
              <a:t>1,2</a:t>
            </a:r>
          </a:p>
          <a:p>
            <a:endParaRPr lang="en-US" dirty="0" smtClean="0">
              <a:solidFill>
                <a:schemeClr val="bg1"/>
              </a:solidFill>
            </a:endParaRPr>
          </a:p>
          <a:p>
            <a:pPr algn="l"/>
            <a:r>
              <a:rPr lang="en-US" sz="2500" dirty="0" smtClean="0">
                <a:solidFill>
                  <a:schemeClr val="bg1"/>
                </a:solidFill>
              </a:rPr>
              <a:t>1</a:t>
            </a:r>
            <a:r>
              <a:rPr lang="en-US" sz="2200" dirty="0">
                <a:solidFill>
                  <a:schemeClr val="bg1"/>
                </a:solidFill>
              </a:rPr>
              <a:t>. NOAA Air Resources Laboratory, 5830 University Research Court, College Park, </a:t>
            </a:r>
            <a:r>
              <a:rPr lang="en-US" sz="2200" dirty="0" smtClean="0">
                <a:solidFill>
                  <a:schemeClr val="bg1"/>
                </a:solidFill>
              </a:rPr>
              <a:t>MD </a:t>
            </a:r>
            <a:endParaRPr lang="en-US" sz="2200" dirty="0">
              <a:solidFill>
                <a:schemeClr val="bg1"/>
              </a:solidFill>
            </a:endParaRPr>
          </a:p>
          <a:p>
            <a:pPr algn="l"/>
            <a:r>
              <a:rPr lang="en-US" sz="2200" dirty="0">
                <a:solidFill>
                  <a:schemeClr val="bg1"/>
                </a:solidFill>
              </a:rPr>
              <a:t>2. Cooperative Institute for Climate and Satellites, University of Maryland, College Park, </a:t>
            </a:r>
            <a:r>
              <a:rPr lang="en-US" sz="2200" dirty="0" smtClean="0">
                <a:solidFill>
                  <a:schemeClr val="bg1"/>
                </a:solidFill>
              </a:rPr>
              <a:t>MD </a:t>
            </a:r>
          </a:p>
          <a:p>
            <a:pPr algn="l"/>
            <a:r>
              <a:rPr lang="en-US" sz="2200" dirty="0" smtClean="0">
                <a:solidFill>
                  <a:schemeClr val="bg1"/>
                </a:solidFill>
              </a:rPr>
              <a:t>3. Department of Chemical and Biochemical Engineering, University of Iowa, Iowa City, IA</a:t>
            </a:r>
            <a:endParaRPr lang="en-US" sz="2200" dirty="0">
              <a:solidFill>
                <a:schemeClr val="bg1"/>
              </a:solidFill>
            </a:endParaRPr>
          </a:p>
          <a:p>
            <a:pPr algn="l"/>
            <a:r>
              <a:rPr lang="en-US" sz="2200" dirty="0" smtClean="0">
                <a:solidFill>
                  <a:schemeClr val="bg1"/>
                </a:solidFill>
              </a:rPr>
              <a:t>4. </a:t>
            </a:r>
            <a:r>
              <a:rPr lang="en-US" sz="2200" dirty="0">
                <a:solidFill>
                  <a:schemeClr val="bg1"/>
                </a:solidFill>
              </a:rPr>
              <a:t>Center for Spatial Information Science and Systems, George Mason University, Fairfax, </a:t>
            </a:r>
            <a:r>
              <a:rPr lang="en-US" sz="2200" dirty="0" smtClean="0">
                <a:solidFill>
                  <a:schemeClr val="bg1"/>
                </a:solidFill>
              </a:rPr>
              <a:t>VA </a:t>
            </a:r>
          </a:p>
        </p:txBody>
      </p:sp>
      <p:sp>
        <p:nvSpPr>
          <p:cNvPr id="4"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solidFill>
                  <a:schemeClr val="bg1"/>
                </a:solidFill>
              </a:rPr>
              <a:t>NOAA Satellite aerosol product workshop, </a:t>
            </a:r>
            <a:r>
              <a:rPr lang="en-US" altLang="en-US" sz="1000" b="1" dirty="0">
                <a:solidFill>
                  <a:schemeClr val="bg1"/>
                </a:solidFill>
              </a:rPr>
              <a:t>College Park, MD,  September </a:t>
            </a:r>
            <a:r>
              <a:rPr lang="en-US" altLang="en-US" sz="1000" b="1" dirty="0" smtClean="0">
                <a:solidFill>
                  <a:schemeClr val="bg1"/>
                </a:solidFill>
              </a:rPr>
              <a:t>13-14, </a:t>
            </a:r>
            <a:r>
              <a:rPr lang="en-US" altLang="en-US" sz="1000" b="1" dirty="0">
                <a:solidFill>
                  <a:schemeClr val="bg1"/>
                </a:solidFill>
              </a:rPr>
              <a:t>2016</a:t>
            </a:r>
          </a:p>
        </p:txBody>
      </p:sp>
    </p:spTree>
    <p:extLst>
      <p:ext uri="{BB962C8B-B14F-4D97-AF65-F5344CB8AC3E}">
        <p14:creationId xmlns:p14="http://schemas.microsoft.com/office/powerpoint/2010/main" val="349064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5727" y="3119437"/>
            <a:ext cx="574237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rrowheads="1"/>
          </p:cNvPicPr>
          <p:nvPr/>
        </p:nvPicPr>
        <p:blipFill rotWithShape="1">
          <a:blip r:embed="rId4" cstate="print">
            <a:extLst>
              <a:ext uri="{28A0092B-C50C-407E-A947-70E740481C1C}">
                <a14:useLocalDpi xmlns:a14="http://schemas.microsoft.com/office/drawing/2010/main" val="0"/>
              </a:ext>
            </a:extLst>
          </a:blip>
          <a:srcRect b="6560"/>
          <a:stretch/>
        </p:blipFill>
        <p:spPr bwMode="auto">
          <a:xfrm>
            <a:off x="1906202" y="0"/>
            <a:ext cx="574237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2362200"/>
            <a:ext cx="1447800" cy="2062103"/>
          </a:xfrm>
          <a:prstGeom prst="rect">
            <a:avLst/>
          </a:prstGeom>
          <a:solidFill>
            <a:srgbClr val="FFFF00"/>
          </a:solidFill>
        </p:spPr>
        <p:txBody>
          <a:bodyPr wrap="square" rtlCol="0">
            <a:spAutoFit/>
          </a:bodyPr>
          <a:lstStyle/>
          <a:p>
            <a:pPr algn="ctr"/>
            <a:r>
              <a:rPr lang="en-US" sz="1600" b="1" dirty="0" err="1" smtClean="0"/>
              <a:t>AirNOW</a:t>
            </a:r>
            <a:r>
              <a:rPr lang="en-US" sz="1600" b="1" dirty="0" smtClean="0"/>
              <a:t> data OI was only applied up to PBL height, and MODIS data affects the whole column </a:t>
            </a:r>
            <a:endParaRPr lang="en-US" sz="1600" b="1" dirty="0"/>
          </a:p>
        </p:txBody>
      </p:sp>
      <p:sp>
        <p:nvSpPr>
          <p:cNvPr id="5"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327428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TextBox 5"/>
          <p:cNvSpPr txBox="1"/>
          <p:nvPr/>
        </p:nvSpPr>
        <p:spPr>
          <a:xfrm>
            <a:off x="1097604" y="457200"/>
            <a:ext cx="1447800" cy="461665"/>
          </a:xfrm>
          <a:prstGeom prst="rect">
            <a:avLst/>
          </a:prstGeom>
          <a:solidFill>
            <a:srgbClr val="FFFF00"/>
          </a:solidFill>
        </p:spPr>
        <p:txBody>
          <a:bodyPr wrap="square" rtlCol="0">
            <a:spAutoFit/>
          </a:bodyPr>
          <a:lstStyle/>
          <a:p>
            <a:pPr algn="ctr"/>
            <a:r>
              <a:rPr lang="en-US" sz="2400" b="1" dirty="0" smtClean="0"/>
              <a:t>Base Case</a:t>
            </a:r>
            <a:endParaRPr lang="en-US" sz="2400" b="1" dirty="0"/>
          </a:p>
        </p:txBody>
      </p:sp>
      <p:sp>
        <p:nvSpPr>
          <p:cNvPr id="7" name="TextBox 6"/>
          <p:cNvSpPr txBox="1"/>
          <p:nvPr/>
        </p:nvSpPr>
        <p:spPr>
          <a:xfrm>
            <a:off x="640404" y="3617904"/>
            <a:ext cx="1905000" cy="1200329"/>
          </a:xfrm>
          <a:prstGeom prst="rect">
            <a:avLst/>
          </a:prstGeom>
          <a:solidFill>
            <a:srgbClr val="FFFF00"/>
          </a:solidFill>
        </p:spPr>
        <p:txBody>
          <a:bodyPr wrap="square" rtlCol="0">
            <a:spAutoFit/>
          </a:bodyPr>
          <a:lstStyle/>
          <a:p>
            <a:pPr algn="ctr"/>
            <a:r>
              <a:rPr lang="en-US" sz="2400" b="1" dirty="0" smtClean="0"/>
              <a:t>After Assimilation (OI4)</a:t>
            </a:r>
            <a:endParaRPr lang="en-US" sz="2400"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25" y="3237083"/>
            <a:ext cx="574136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5125" y="27158"/>
            <a:ext cx="574136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
        <p:nvSpPr>
          <p:cNvPr id="9" name="TextBox 1"/>
          <p:cNvSpPr txBox="1">
            <a:spLocks noChangeArrowheads="1"/>
          </p:cNvSpPr>
          <p:nvPr/>
        </p:nvSpPr>
        <p:spPr bwMode="auto">
          <a:xfrm>
            <a:off x="228600" y="5367313"/>
            <a:ext cx="1932965" cy="64633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t>Tang, Lee </a:t>
            </a:r>
            <a:r>
              <a:rPr lang="en-US" altLang="en-US" dirty="0"/>
              <a:t>et al.,</a:t>
            </a:r>
          </a:p>
          <a:p>
            <a:pPr eaLnBrk="1" hangingPunct="1"/>
            <a:r>
              <a:rPr lang="en-US" altLang="en-US" i="1" dirty="0" smtClean="0"/>
              <a:t>J. W&amp;WMA </a:t>
            </a:r>
            <a:r>
              <a:rPr lang="en-US" altLang="en-US" dirty="0" smtClean="0"/>
              <a:t>2015</a:t>
            </a:r>
            <a:endParaRPr lang="en-US" altLang="en-US" dirty="0"/>
          </a:p>
        </p:txBody>
      </p:sp>
    </p:spTree>
    <p:extLst>
      <p:ext uri="{BB962C8B-B14F-4D97-AF65-F5344CB8AC3E}">
        <p14:creationId xmlns:p14="http://schemas.microsoft.com/office/powerpoint/2010/main" val="375825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839200" cy="868362"/>
          </a:xfrm>
        </p:spPr>
        <p:txBody>
          <a:bodyPr>
            <a:normAutofit/>
          </a:bodyPr>
          <a:lstStyle/>
          <a:p>
            <a:r>
              <a:rPr lang="en-US" dirty="0" smtClean="0"/>
              <a:t>Evaluation comparison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2793060"/>
              </p:ext>
            </p:extLst>
          </p:nvPr>
        </p:nvGraphicFramePr>
        <p:xfrm>
          <a:off x="457200" y="1447800"/>
          <a:ext cx="8382001" cy="3733800"/>
        </p:xfrm>
        <a:graphic>
          <a:graphicData uri="http://schemas.openxmlformats.org/drawingml/2006/table">
            <a:tbl>
              <a:tblPr firstRow="1" bandRow="1">
                <a:tableStyleId>{5C22544A-7EE6-4342-B048-85BDC9FD1C3A}</a:tableStyleId>
              </a:tblPr>
              <a:tblGrid>
                <a:gridCol w="3276600"/>
                <a:gridCol w="2418861"/>
                <a:gridCol w="2686540"/>
              </a:tblGrid>
              <a:tr h="685800">
                <a:tc>
                  <a:txBody>
                    <a:bodyPr/>
                    <a:lstStyle/>
                    <a:p>
                      <a:pPr algn="ctr"/>
                      <a:r>
                        <a:rPr lang="en-US" sz="2400" dirty="0" smtClean="0"/>
                        <a:t>Cases of Predictions</a:t>
                      </a:r>
                      <a:endParaRPr lang="en-US" sz="2400" dirty="0"/>
                    </a:p>
                  </a:txBody>
                  <a:tcPr anchor="ctr"/>
                </a:tc>
                <a:tc>
                  <a:txBody>
                    <a:bodyPr/>
                    <a:lstStyle/>
                    <a:p>
                      <a:pPr algn="ctr"/>
                      <a:r>
                        <a:rPr lang="en-US" sz="2400" dirty="0" smtClean="0"/>
                        <a:t>O3</a:t>
                      </a:r>
                      <a:endParaRPr lang="en-US" sz="2400" dirty="0"/>
                    </a:p>
                  </a:txBody>
                  <a:tcPr anchor="ctr"/>
                </a:tc>
                <a:tc>
                  <a:txBody>
                    <a:bodyPr/>
                    <a:lstStyle/>
                    <a:p>
                      <a:pPr algn="ctr"/>
                      <a:r>
                        <a:rPr lang="en-US" sz="2400" dirty="0" smtClean="0"/>
                        <a:t>PM2.5</a:t>
                      </a:r>
                      <a:endParaRPr lang="en-US" sz="2400" dirty="0"/>
                    </a:p>
                  </a:txBody>
                  <a:tcPr anchor="ctr"/>
                </a:tc>
              </a:tr>
              <a:tr h="838200">
                <a:tc>
                  <a:txBody>
                    <a:bodyPr/>
                    <a:lstStyle/>
                    <a:p>
                      <a:r>
                        <a:rPr lang="en-US" sz="2400" b="1" dirty="0" smtClean="0"/>
                        <a:t>PARA5</a:t>
                      </a:r>
                      <a:r>
                        <a:rPr lang="en-US" sz="2400" b="1" baseline="0" dirty="0" smtClean="0"/>
                        <a:t> (NAM-CMAQ 4.6.3 L22)</a:t>
                      </a:r>
                      <a:endParaRPr lang="en-US" sz="2400" b="1" dirty="0"/>
                    </a:p>
                  </a:txBody>
                  <a:tcPr/>
                </a:tc>
                <a:tc>
                  <a:txBody>
                    <a:bodyPr/>
                    <a:lstStyle/>
                    <a:p>
                      <a:r>
                        <a:rPr lang="en-US" sz="2400" b="1" dirty="0" smtClean="0"/>
                        <a:t>R=0.62  MB=5.6</a:t>
                      </a:r>
                      <a:endParaRPr lang="en-US" sz="2400" b="1" dirty="0"/>
                    </a:p>
                  </a:txBody>
                  <a:tcPr/>
                </a:tc>
                <a:tc>
                  <a:txBody>
                    <a:bodyPr/>
                    <a:lstStyle/>
                    <a:p>
                      <a:r>
                        <a:rPr lang="en-US" sz="2400" b="1" baseline="0" dirty="0" smtClean="0"/>
                        <a:t>R=0.42 MB=-5.08</a:t>
                      </a:r>
                      <a:endParaRPr lang="en-US" sz="2400" b="1" baseline="-25000" dirty="0"/>
                    </a:p>
                  </a:txBody>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L42-fire1 CMAQ5.02</a:t>
                      </a:r>
                    </a:p>
                    <a:p>
                      <a:endParaRPr lang="en-US" sz="2400" b="1" dirty="0"/>
                    </a:p>
                  </a:txBody>
                  <a:tcPr/>
                </a:tc>
                <a:tc>
                  <a:txBody>
                    <a:bodyPr/>
                    <a:lstStyle/>
                    <a:p>
                      <a:r>
                        <a:rPr lang="en-US" sz="2400" b="1" dirty="0" smtClean="0"/>
                        <a:t>R=0.53 MB=2.54</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R=0.23 MB=-7.14</a:t>
                      </a:r>
                    </a:p>
                    <a:p>
                      <a:endParaRPr lang="en-US" sz="2400" b="1" baseline="-25000" dirty="0" smtClean="0"/>
                    </a:p>
                  </a:txBody>
                  <a:tcP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OI1 </a:t>
                      </a:r>
                    </a:p>
                    <a:p>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R=0.56 MB=2.36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R=0.24 MB=-2.63</a:t>
                      </a:r>
                      <a:endParaRPr lang="en-US" sz="2400" b="1" baseline="-25000" dirty="0" smtClean="0"/>
                    </a:p>
                  </a:txBody>
                  <a:tcPr/>
                </a:tc>
              </a:tr>
              <a:tr h="563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OI4</a:t>
                      </a:r>
                      <a:endParaRPr lang="en-US" sz="2400" b="1" dirty="0"/>
                    </a:p>
                  </a:txBody>
                  <a:tcPr/>
                </a:tc>
                <a:tc>
                  <a:txBody>
                    <a:bodyPr/>
                    <a:lstStyle/>
                    <a:p>
                      <a:r>
                        <a:rPr lang="en-US" sz="2400" b="1" dirty="0" smtClean="0"/>
                        <a:t>R=0.56 MB=1.55</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R=0.40 MB=-0.11</a:t>
                      </a:r>
                    </a:p>
                  </a:txBody>
                  <a:tcPr/>
                </a:tc>
              </a:tr>
            </a:tbl>
          </a:graphicData>
        </a:graphic>
      </p:graphicFrame>
      <p:sp>
        <p:nvSpPr>
          <p:cNvPr id="5"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154642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4577" name="TextBox 3"/>
          <p:cNvSpPr txBox="1">
            <a:spLocks noChangeArrowheads="1"/>
          </p:cNvSpPr>
          <p:nvPr/>
        </p:nvSpPr>
        <p:spPr bwMode="auto">
          <a:xfrm>
            <a:off x="0" y="6488113"/>
            <a:ext cx="9144000" cy="369887"/>
          </a:xfrm>
          <a:prstGeom prst="rect">
            <a:avLst/>
          </a:prstGeom>
          <a:gradFill rotWithShape="1">
            <a:gsLst>
              <a:gs pos="0">
                <a:srgbClr val="DFF9F9"/>
              </a:gs>
              <a:gs pos="50000">
                <a:srgbClr val="BCF5F5"/>
              </a:gs>
              <a:gs pos="75000">
                <a:srgbClr val="90F1F1"/>
              </a:gs>
              <a:gs pos="100000">
                <a:srgbClr val="90F1F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zh-CN" altLang="en-US" sz="1800">
              <a:latin typeface="Calibri" charset="0"/>
              <a:ea typeface="宋体" charset="0"/>
              <a:cs typeface="宋体" charset="0"/>
            </a:endParaRPr>
          </a:p>
        </p:txBody>
      </p:sp>
      <p:sp>
        <p:nvSpPr>
          <p:cNvPr id="24582" name="Slide Number Placeholder 17"/>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41620A1-DD60-384B-98DE-05DC5D7E6C1F}" type="slidenum">
              <a:rPr lang="en-US" sz="1200" b="1">
                <a:solidFill>
                  <a:srgbClr val="1D4577"/>
                </a:solidFill>
                <a:latin typeface="Calibri" charset="0"/>
              </a:rPr>
              <a:pPr algn="r" eaLnBrk="1" hangingPunct="1"/>
              <a:t>13</a:t>
            </a:fld>
            <a:endParaRPr lang="en-US" sz="1200" b="1">
              <a:solidFill>
                <a:srgbClr val="1D4577"/>
              </a:solidFill>
              <a:latin typeface="Calibri" charset="0"/>
            </a:endParaRPr>
          </a:p>
        </p:txBody>
      </p:sp>
      <p:sp>
        <p:nvSpPr>
          <p:cNvPr id="24585" name="Rectangle 1"/>
          <p:cNvSpPr>
            <a:spLocks noChangeArrowheads="1"/>
          </p:cNvSpPr>
          <p:nvPr/>
        </p:nvSpPr>
        <p:spPr bwMode="auto">
          <a:xfrm>
            <a:off x="533400" y="2749550"/>
            <a:ext cx="777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altLang="zh-CN" sz="1600">
              <a:latin typeface="Cambria" charset="0"/>
              <a:ea typeface="宋体" charset="0"/>
              <a:cs typeface="宋体" charset="0"/>
            </a:endParaRPr>
          </a:p>
        </p:txBody>
      </p:sp>
      <p:grpSp>
        <p:nvGrpSpPr>
          <p:cNvPr id="24586" name="Group 13"/>
          <p:cNvGrpSpPr>
            <a:grpSpLocks/>
          </p:cNvGrpSpPr>
          <p:nvPr/>
        </p:nvGrpSpPr>
        <p:grpSpPr bwMode="auto">
          <a:xfrm>
            <a:off x="304800" y="533400"/>
            <a:ext cx="4114800" cy="3352800"/>
            <a:chOff x="1752600" y="3428894"/>
            <a:chExt cx="5943600" cy="3276706"/>
          </a:xfrm>
        </p:grpSpPr>
        <p:grpSp>
          <p:nvGrpSpPr>
            <p:cNvPr id="24596" name="Group 7"/>
            <p:cNvGrpSpPr>
              <a:grpSpLocks/>
            </p:cNvGrpSpPr>
            <p:nvPr/>
          </p:nvGrpSpPr>
          <p:grpSpPr bwMode="auto">
            <a:xfrm>
              <a:off x="1752600" y="3886200"/>
              <a:ext cx="5943600" cy="2819400"/>
              <a:chOff x="240" y="672"/>
              <a:chExt cx="5016" cy="3504"/>
            </a:xfrm>
          </p:grpSpPr>
          <p:pic>
            <p:nvPicPr>
              <p:cNvPr id="24603" name="Picture 4" descr="PM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 y="672"/>
                <a:ext cx="5016"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4" name="Rectangle 5"/>
              <p:cNvSpPr>
                <a:spLocks noChangeArrowheads="1"/>
              </p:cNvSpPr>
              <p:nvPr/>
            </p:nvSpPr>
            <p:spPr bwMode="auto">
              <a:xfrm>
                <a:off x="4742" y="1536"/>
                <a:ext cx="243" cy="1392"/>
              </a:xfrm>
              <a:prstGeom prst="rect">
                <a:avLst/>
              </a:prstGeom>
              <a:solidFill>
                <a:srgbClr val="FF0000"/>
              </a:solidFill>
              <a:ln w="38100">
                <a:solidFill>
                  <a:schemeClr val="tx1"/>
                </a:solidFill>
                <a:miter lim="800000"/>
                <a:headEnd/>
                <a:tailEnd/>
              </a:ln>
            </p:spPr>
            <p:txBody>
              <a:bodyPr wrap="none" anchor="ctr"/>
              <a:lstStyle/>
              <a:p>
                <a:endParaRPr lang="zh-CN" altLang="en-US">
                  <a:latin typeface="Calibri" charset="0"/>
                  <a:ea typeface="宋体" charset="0"/>
                  <a:cs typeface="宋体" charset="0"/>
                </a:endParaRPr>
              </a:p>
            </p:txBody>
          </p:sp>
        </p:grpSp>
        <p:grpSp>
          <p:nvGrpSpPr>
            <p:cNvPr id="24597" name="Group 15"/>
            <p:cNvGrpSpPr>
              <a:grpSpLocks/>
            </p:cNvGrpSpPr>
            <p:nvPr/>
          </p:nvGrpSpPr>
          <p:grpSpPr bwMode="auto">
            <a:xfrm>
              <a:off x="6997889" y="3429000"/>
              <a:ext cx="457200" cy="914400"/>
              <a:chOff x="4548" y="1428"/>
              <a:chExt cx="603" cy="972"/>
            </a:xfrm>
          </p:grpSpPr>
          <p:sp>
            <p:nvSpPr>
              <p:cNvPr id="24601" name="Text Box 6"/>
              <p:cNvSpPr txBox="1">
                <a:spLocks noChangeArrowheads="1"/>
              </p:cNvSpPr>
              <p:nvPr/>
            </p:nvSpPr>
            <p:spPr bwMode="auto">
              <a:xfrm>
                <a:off x="4548" y="1428"/>
                <a:ext cx="60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tLang="zh-CN" b="1">
                    <a:solidFill>
                      <a:srgbClr val="FF0000"/>
                    </a:solidFill>
                    <a:latin typeface="Calibri" charset="0"/>
                    <a:cs typeface="Arial" charset="0"/>
                  </a:rPr>
                  <a:t>?</a:t>
                </a:r>
              </a:p>
            </p:txBody>
          </p:sp>
          <p:sp>
            <p:nvSpPr>
              <p:cNvPr id="24602" name="AutoShape 12"/>
              <p:cNvSpPr>
                <a:spLocks/>
              </p:cNvSpPr>
              <p:nvPr/>
            </p:nvSpPr>
            <p:spPr bwMode="auto">
              <a:xfrm rot="5400000">
                <a:off x="4727" y="2052"/>
                <a:ext cx="243" cy="453"/>
              </a:xfrm>
              <a:prstGeom prst="leftBrace">
                <a:avLst>
                  <a:gd name="adj1" fmla="val 937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sz="2400">
                  <a:solidFill>
                    <a:schemeClr val="hlink"/>
                  </a:solidFill>
                  <a:latin typeface="Times New Roman" charset="0"/>
                  <a:ea typeface="宋体" charset="0"/>
                  <a:cs typeface="宋体" charset="0"/>
                </a:endParaRPr>
              </a:p>
            </p:txBody>
          </p:sp>
        </p:grpSp>
        <p:grpSp>
          <p:nvGrpSpPr>
            <p:cNvPr id="24598" name="Group 14"/>
            <p:cNvGrpSpPr>
              <a:grpSpLocks/>
            </p:cNvGrpSpPr>
            <p:nvPr/>
          </p:nvGrpSpPr>
          <p:grpSpPr bwMode="auto">
            <a:xfrm>
              <a:off x="3124200" y="3428894"/>
              <a:ext cx="3505200" cy="914505"/>
              <a:chOff x="1344" y="1151"/>
              <a:chExt cx="2976" cy="1249"/>
            </a:xfrm>
          </p:grpSpPr>
          <p:sp>
            <p:nvSpPr>
              <p:cNvPr id="24599" name="AutoShape 11"/>
              <p:cNvSpPr>
                <a:spLocks/>
              </p:cNvSpPr>
              <p:nvPr/>
            </p:nvSpPr>
            <p:spPr bwMode="auto">
              <a:xfrm rot="5400000">
                <a:off x="2640" y="720"/>
                <a:ext cx="384" cy="2976"/>
              </a:xfrm>
              <a:prstGeom prst="leftBrace">
                <a:avLst>
                  <a:gd name="adj1" fmla="val 6458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sz="2400">
                  <a:solidFill>
                    <a:schemeClr val="hlink"/>
                  </a:solidFill>
                  <a:latin typeface="Times New Roman" charset="0"/>
                  <a:ea typeface="宋体" charset="0"/>
                  <a:cs typeface="宋体" charset="0"/>
                </a:endParaRPr>
              </a:p>
            </p:txBody>
          </p:sp>
          <p:sp>
            <p:nvSpPr>
              <p:cNvPr id="24600" name="Text Box 13"/>
              <p:cNvSpPr txBox="1">
                <a:spLocks noChangeArrowheads="1"/>
              </p:cNvSpPr>
              <p:nvPr/>
            </p:nvSpPr>
            <p:spPr bwMode="auto">
              <a:xfrm>
                <a:off x="1539" y="1151"/>
                <a:ext cx="2688"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tLang="zh-CN" sz="2000" b="1" dirty="0">
                    <a:latin typeface="Times New Roman" charset="0"/>
                    <a:ea typeface="宋体" charset="0"/>
                    <a:cs typeface="宋体" charset="0"/>
                  </a:rPr>
                  <a:t>Anthropogenic</a:t>
                </a:r>
              </a:p>
            </p:txBody>
          </p:sp>
        </p:grpSp>
      </p:grpSp>
      <p:sp>
        <p:nvSpPr>
          <p:cNvPr id="24587" name="Title 1"/>
          <p:cNvSpPr>
            <a:spLocks noGrp="1"/>
          </p:cNvSpPr>
          <p:nvPr>
            <p:ph type="ctrTitle" idx="4294967295"/>
          </p:nvPr>
        </p:nvSpPr>
        <p:spPr>
          <a:xfrm>
            <a:off x="381000" y="0"/>
            <a:ext cx="8305800" cy="609600"/>
          </a:xfrm>
        </p:spPr>
        <p:txBody>
          <a:bodyPr>
            <a:noAutofit/>
          </a:bodyPr>
          <a:lstStyle/>
          <a:p>
            <a:pPr eaLnBrk="1" hangingPunct="1"/>
            <a:r>
              <a:rPr lang="en-US" altLang="zh-CN" sz="3600" dirty="0" smtClean="0">
                <a:latin typeface="Calibri" charset="0"/>
                <a:ea typeface="宋体" charset="0"/>
                <a:cs typeface="宋体" charset="0"/>
              </a:rPr>
              <a:t>Weather Aware Emission: Snow/ice effect</a:t>
            </a:r>
            <a:endParaRPr lang="en-US" altLang="zh-CN" sz="3600" dirty="0">
              <a:latin typeface="Calibri" charset="0"/>
              <a:ea typeface="宋体" charset="0"/>
              <a:cs typeface="宋体" charset="0"/>
            </a:endParaRPr>
          </a:p>
        </p:txBody>
      </p:sp>
      <p:grpSp>
        <p:nvGrpSpPr>
          <p:cNvPr id="24588" name="Group 35"/>
          <p:cNvGrpSpPr>
            <a:grpSpLocks/>
          </p:cNvGrpSpPr>
          <p:nvPr/>
        </p:nvGrpSpPr>
        <p:grpSpPr bwMode="auto">
          <a:xfrm>
            <a:off x="3810000" y="838200"/>
            <a:ext cx="4953000" cy="2743200"/>
            <a:chOff x="2400" y="528"/>
            <a:chExt cx="3264" cy="1895"/>
          </a:xfrm>
        </p:grpSpPr>
        <p:pic>
          <p:nvPicPr>
            <p:cNvPr id="24594" name="Picture 807" descr="Percentage_Emission_Sector_af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528"/>
              <a:ext cx="2304" cy="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Line 30"/>
            <p:cNvSpPr>
              <a:spLocks noChangeShapeType="1"/>
            </p:cNvSpPr>
            <p:nvPr/>
          </p:nvSpPr>
          <p:spPr bwMode="auto">
            <a:xfrm flipV="1">
              <a:off x="2400" y="1440"/>
              <a:ext cx="139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589"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E8DDCC-7EC8-004D-B9CA-127106F0D334}" type="slidenum">
              <a:rPr lang="en-US" sz="1200">
                <a:solidFill>
                  <a:srgbClr val="898989"/>
                </a:solidFill>
                <a:latin typeface="Calibri" charset="0"/>
              </a:rPr>
              <a:pPr eaLnBrk="1" hangingPunct="1"/>
              <a:t>13</a:t>
            </a:fld>
            <a:endParaRPr lang="en-US" sz="1200">
              <a:solidFill>
                <a:srgbClr val="898989"/>
              </a:solidFill>
              <a:latin typeface="Calibri" charset="0"/>
            </a:endParaRPr>
          </a:p>
        </p:txBody>
      </p:sp>
      <p:sp>
        <p:nvSpPr>
          <p:cNvPr id="24590" name="Rectangle 1"/>
          <p:cNvSpPr>
            <a:spLocks noChangeArrowheads="1"/>
          </p:cNvSpPr>
          <p:nvPr/>
        </p:nvSpPr>
        <p:spPr bwMode="auto">
          <a:xfrm>
            <a:off x="609600" y="5797550"/>
            <a:ext cx="777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altLang="zh-CN" sz="1600">
              <a:latin typeface="Cambria" charset="0"/>
              <a:ea typeface="宋体" charset="0"/>
              <a:cs typeface="宋体" charset="0"/>
            </a:endParaRPr>
          </a:p>
        </p:txBody>
      </p:sp>
      <p:pic>
        <p:nvPicPr>
          <p:cNvPr id="24591" name="Picture 18"/>
          <p:cNvPicPr>
            <a:picLocks noChangeAspect="1"/>
          </p:cNvPicPr>
          <p:nvPr/>
        </p:nvPicPr>
        <p:blipFill>
          <a:blip r:embed="rId4">
            <a:extLst>
              <a:ext uri="{28A0092B-C50C-407E-A947-70E740481C1C}">
                <a14:useLocalDpi xmlns:a14="http://schemas.microsoft.com/office/drawing/2010/main" val="0"/>
              </a:ext>
            </a:extLst>
          </a:blip>
          <a:srcRect l="4968" r="1544"/>
          <a:stretch>
            <a:fillRect/>
          </a:stretch>
        </p:blipFill>
        <p:spPr bwMode="auto">
          <a:xfrm>
            <a:off x="4097618" y="3909096"/>
            <a:ext cx="4817782" cy="275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09232"/>
            <a:ext cx="3147646" cy="22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TextBox 44"/>
          <p:cNvSpPr txBox="1">
            <a:spLocks noChangeArrowheads="1"/>
          </p:cNvSpPr>
          <p:nvPr/>
        </p:nvSpPr>
        <p:spPr bwMode="auto">
          <a:xfrm>
            <a:off x="533400" y="6183313"/>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t>(</a:t>
            </a:r>
            <a:r>
              <a:rPr lang="en-US" sz="1800" b="1" dirty="0" smtClean="0"/>
              <a:t>Courtesy: </a:t>
            </a:r>
            <a:r>
              <a:rPr lang="en-US" sz="1800" b="1" dirty="0"/>
              <a:t>NOAA NIC)</a:t>
            </a:r>
          </a:p>
        </p:txBody>
      </p:sp>
      <p:sp>
        <p:nvSpPr>
          <p:cNvPr id="26"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2220599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705600" y="6492875"/>
            <a:ext cx="2133600" cy="365125"/>
          </a:xfrm>
          <a:prstGeom prst="rect">
            <a:avLst/>
          </a:prstGeom>
        </p:spPr>
        <p:txBody>
          <a:bodyPr/>
          <a:lstStyle/>
          <a:p>
            <a:fld id="{0157EC8A-953B-49DF-91CF-F91D7C6C1A4B}" type="slidenum">
              <a:rPr lang="en-US" smtClean="0"/>
              <a:t>14</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073" t="50000"/>
          <a:stretch/>
        </p:blipFill>
        <p:spPr>
          <a:xfrm>
            <a:off x="457200" y="164909"/>
            <a:ext cx="4879288" cy="2308569"/>
          </a:xfrm>
          <a:prstGeom prst="rect">
            <a:avLst/>
          </a:prstGeom>
        </p:spPr>
      </p:pic>
      <p:sp>
        <p:nvSpPr>
          <p:cNvPr id="6" name="TextBox 5"/>
          <p:cNvSpPr txBox="1"/>
          <p:nvPr/>
        </p:nvSpPr>
        <p:spPr>
          <a:xfrm>
            <a:off x="152400" y="2473478"/>
            <a:ext cx="1549207" cy="369332"/>
          </a:xfrm>
          <a:prstGeom prst="rect">
            <a:avLst/>
          </a:prstGeom>
          <a:noFill/>
        </p:spPr>
        <p:txBody>
          <a:bodyPr wrap="none" rtlCol="0">
            <a:spAutoFit/>
          </a:bodyPr>
          <a:lstStyle/>
          <a:p>
            <a:r>
              <a:rPr lang="en-US" dirty="0"/>
              <a:t>12 UTC </a:t>
            </a:r>
            <a:r>
              <a:rPr lang="en-US" dirty="0" smtClean="0"/>
              <a:t> May 9</a:t>
            </a:r>
            <a:endParaRPr lang="en-US" dirty="0"/>
          </a:p>
        </p:txBody>
      </p:sp>
      <p:sp>
        <p:nvSpPr>
          <p:cNvPr id="9" name="TextBox 8"/>
          <p:cNvSpPr txBox="1"/>
          <p:nvPr/>
        </p:nvSpPr>
        <p:spPr>
          <a:xfrm>
            <a:off x="5562600" y="215197"/>
            <a:ext cx="3470887" cy="1508105"/>
          </a:xfrm>
          <a:prstGeom prst="rect">
            <a:avLst/>
          </a:prstGeom>
          <a:noFill/>
        </p:spPr>
        <p:txBody>
          <a:bodyPr wrap="none" rtlCol="0">
            <a:spAutoFit/>
          </a:bodyPr>
          <a:lstStyle/>
          <a:p>
            <a:r>
              <a:rPr lang="en-US" dirty="0" smtClean="0"/>
              <a:t>A Recent Sahara Dust Intrusion </a:t>
            </a:r>
          </a:p>
          <a:p>
            <a:endParaRPr lang="en-US" dirty="0" smtClean="0"/>
          </a:p>
          <a:p>
            <a:r>
              <a:rPr lang="en-US" dirty="0" smtClean="0"/>
              <a:t>Sahara dust event </a:t>
            </a:r>
            <a:r>
              <a:rPr lang="en-US" sz="2000" dirty="0" smtClean="0"/>
              <a:t>May 9-11 2015</a:t>
            </a:r>
          </a:p>
          <a:p>
            <a:r>
              <a:rPr lang="en-US" dirty="0" smtClean="0"/>
              <a:t>VIIRS AOD</a:t>
            </a:r>
            <a:endParaRPr lang="en-US" dirty="0"/>
          </a:p>
          <a:p>
            <a:r>
              <a:rPr lang="en-US" dirty="0" smtClean="0"/>
              <a:t>Courtesy:</a:t>
            </a:r>
            <a:r>
              <a:rPr lang="en-US" dirty="0"/>
              <a:t> </a:t>
            </a:r>
            <a:r>
              <a:rPr lang="en-US" dirty="0" smtClean="0"/>
              <a:t>NESDIS</a:t>
            </a:r>
            <a:endParaRPr lang="en-US" dirty="0" smtClean="0"/>
          </a:p>
        </p:txBody>
      </p:sp>
      <p:grpSp>
        <p:nvGrpSpPr>
          <p:cNvPr id="11" name="Group 10"/>
          <p:cNvGrpSpPr/>
          <p:nvPr/>
        </p:nvGrpSpPr>
        <p:grpSpPr>
          <a:xfrm>
            <a:off x="152400" y="2278952"/>
            <a:ext cx="6705599" cy="2274135"/>
            <a:chOff x="152400" y="2278952"/>
            <a:chExt cx="6705599" cy="2274135"/>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50000"/>
            <a:stretch/>
          </p:blipFill>
          <p:spPr>
            <a:xfrm>
              <a:off x="1905000" y="2278952"/>
              <a:ext cx="4952999" cy="2271439"/>
            </a:xfrm>
            <a:prstGeom prst="rect">
              <a:avLst/>
            </a:prstGeom>
          </p:spPr>
        </p:pic>
        <p:sp>
          <p:nvSpPr>
            <p:cNvPr id="7" name="TextBox 6"/>
            <p:cNvSpPr txBox="1"/>
            <p:nvPr/>
          </p:nvSpPr>
          <p:spPr>
            <a:xfrm>
              <a:off x="152400" y="4183755"/>
              <a:ext cx="1688583" cy="369332"/>
            </a:xfrm>
            <a:prstGeom prst="rect">
              <a:avLst/>
            </a:prstGeom>
            <a:noFill/>
          </p:spPr>
          <p:txBody>
            <a:bodyPr wrap="square" rtlCol="0">
              <a:spAutoFit/>
            </a:bodyPr>
            <a:lstStyle/>
            <a:p>
              <a:r>
                <a:rPr lang="en-US" dirty="0"/>
                <a:t>12 </a:t>
              </a:r>
              <a:r>
                <a:rPr lang="en-US" dirty="0" smtClean="0"/>
                <a:t>UTC May 10 </a:t>
              </a:r>
              <a:endParaRPr lang="en-US" dirty="0"/>
            </a:p>
          </p:txBody>
        </p:sp>
      </p:grpSp>
      <p:grpSp>
        <p:nvGrpSpPr>
          <p:cNvPr id="12" name="Group 11"/>
          <p:cNvGrpSpPr/>
          <p:nvPr/>
        </p:nvGrpSpPr>
        <p:grpSpPr>
          <a:xfrm>
            <a:off x="1600200" y="4368421"/>
            <a:ext cx="6781800" cy="2259791"/>
            <a:chOff x="1600200" y="4368421"/>
            <a:chExt cx="6781800" cy="2259791"/>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51741"/>
            <a:stretch/>
          </p:blipFill>
          <p:spPr>
            <a:xfrm>
              <a:off x="3276600" y="4368421"/>
              <a:ext cx="5105400" cy="2259791"/>
            </a:xfrm>
            <a:prstGeom prst="rect">
              <a:avLst/>
            </a:prstGeom>
          </p:spPr>
        </p:pic>
        <p:sp>
          <p:nvSpPr>
            <p:cNvPr id="8" name="TextBox 7"/>
            <p:cNvSpPr txBox="1"/>
            <p:nvPr/>
          </p:nvSpPr>
          <p:spPr>
            <a:xfrm>
              <a:off x="1600200" y="6096000"/>
              <a:ext cx="2057399" cy="369332"/>
            </a:xfrm>
            <a:prstGeom prst="rect">
              <a:avLst/>
            </a:prstGeom>
            <a:noFill/>
          </p:spPr>
          <p:txBody>
            <a:bodyPr wrap="square" rtlCol="0">
              <a:spAutoFit/>
            </a:bodyPr>
            <a:lstStyle/>
            <a:p>
              <a:r>
                <a:rPr lang="en-US" dirty="0"/>
                <a:t>12 </a:t>
              </a:r>
              <a:r>
                <a:rPr lang="en-US" dirty="0" smtClean="0"/>
                <a:t>UTC May 11</a:t>
              </a:r>
              <a:endParaRPr lang="en-US" dirty="0"/>
            </a:p>
          </p:txBody>
        </p:sp>
      </p:grpSp>
      <p:sp>
        <p:nvSpPr>
          <p:cNvPr id="13" name="TextBox 2"/>
          <p:cNvSpPr txBox="1">
            <a:spLocks noChangeArrowheads="1"/>
          </p:cNvSpPr>
          <p:nvPr/>
        </p:nvSpPr>
        <p:spPr bwMode="auto">
          <a:xfrm>
            <a:off x="-45244" y="6611779"/>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880693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0157EC8A-953B-49DF-91CF-F91D7C6C1A4B}" type="slidenum">
              <a:rPr lang="en-US" smtClean="0"/>
              <a:t>15</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8736"/>
          <a:stretch/>
        </p:blipFill>
        <p:spPr>
          <a:xfrm>
            <a:off x="1143000" y="0"/>
            <a:ext cx="6858000" cy="6258910"/>
          </a:xfrm>
          <a:prstGeom prst="rect">
            <a:avLst/>
          </a:prstGeom>
        </p:spPr>
      </p:pic>
      <p:sp>
        <p:nvSpPr>
          <p:cNvPr id="4" name="Oval 3"/>
          <p:cNvSpPr/>
          <p:nvPr/>
        </p:nvSpPr>
        <p:spPr>
          <a:xfrm rot="19952153">
            <a:off x="2542071" y="3032409"/>
            <a:ext cx="919450" cy="1447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rot="19952153">
            <a:off x="5997047" y="3164336"/>
            <a:ext cx="919450" cy="1447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2540" y="218024"/>
            <a:ext cx="9440661" cy="1138773"/>
          </a:xfrm>
          <a:prstGeom prst="rect">
            <a:avLst/>
          </a:prstGeom>
          <a:noFill/>
        </p:spPr>
        <p:txBody>
          <a:bodyPr wrap="none" rtlCol="0">
            <a:spAutoFit/>
          </a:bodyPr>
          <a:lstStyle/>
          <a:p>
            <a:pPr algn="ctr"/>
            <a:r>
              <a:rPr lang="en-US" sz="1900" b="1" dirty="0" smtClean="0"/>
              <a:t>Surface concentration of PM</a:t>
            </a:r>
            <a:r>
              <a:rPr lang="en-US" sz="1900" b="1" baseline="-25000" dirty="0" smtClean="0"/>
              <a:t>2.5</a:t>
            </a:r>
            <a:r>
              <a:rPr lang="en-US" sz="1900" b="1" dirty="0" smtClean="0"/>
              <a:t> </a:t>
            </a:r>
            <a:r>
              <a:rPr lang="en-US" sz="1900" b="1" dirty="0"/>
              <a:t>a</a:t>
            </a:r>
            <a:r>
              <a:rPr lang="en-US" sz="1900" b="1" dirty="0" smtClean="0"/>
              <a:t>t 10 UTC May 11 2015: modeled (background shading),</a:t>
            </a:r>
          </a:p>
          <a:p>
            <a:pPr algn="ctr"/>
            <a:r>
              <a:rPr lang="en-US" sz="1900" b="1" dirty="0"/>
              <a:t>m</a:t>
            </a:r>
            <a:r>
              <a:rPr lang="en-US" sz="1900" b="1" dirty="0" smtClean="0"/>
              <a:t>easured (filled circle)</a:t>
            </a:r>
          </a:p>
          <a:p>
            <a:endParaRPr lang="en-US" sz="1200" b="1" dirty="0"/>
          </a:p>
          <a:p>
            <a:r>
              <a:rPr lang="en-US" b="1" dirty="0"/>
              <a:t> </a:t>
            </a:r>
            <a:r>
              <a:rPr lang="en-US" b="1" dirty="0" smtClean="0"/>
              <a:t>       Without dynamic boundary condition </a:t>
            </a:r>
            <a:r>
              <a:rPr lang="en-US" b="1" dirty="0"/>
              <a:t>	         </a:t>
            </a:r>
            <a:r>
              <a:rPr lang="en-US" b="1" dirty="0" smtClean="0"/>
              <a:t>        With dynamic boundary condition </a:t>
            </a:r>
          </a:p>
        </p:txBody>
      </p:sp>
      <p:sp>
        <p:nvSpPr>
          <p:cNvPr id="9" name="TextBox 8"/>
          <p:cNvSpPr txBox="1"/>
          <p:nvPr/>
        </p:nvSpPr>
        <p:spPr>
          <a:xfrm>
            <a:off x="6172200" y="5752110"/>
            <a:ext cx="1598515" cy="369332"/>
          </a:xfrm>
          <a:prstGeom prst="rect">
            <a:avLst/>
          </a:prstGeom>
          <a:noFill/>
          <a:ln w="12700">
            <a:solidFill>
              <a:schemeClr val="tx1"/>
            </a:solidFill>
          </a:ln>
        </p:spPr>
        <p:txBody>
          <a:bodyPr wrap="none" rtlCol="0">
            <a:spAutoFit/>
          </a:bodyPr>
          <a:lstStyle/>
          <a:p>
            <a:r>
              <a:rPr lang="en-US" b="1" dirty="0" smtClean="0"/>
              <a:t>PM</a:t>
            </a:r>
            <a:r>
              <a:rPr lang="en-US" b="1" baseline="-25000" dirty="0" smtClean="0"/>
              <a:t>2.5</a:t>
            </a:r>
            <a:r>
              <a:rPr lang="en-US" b="1" dirty="0" smtClean="0"/>
              <a:t> in µg m</a:t>
            </a:r>
            <a:r>
              <a:rPr lang="en-US" b="1" baseline="30000" dirty="0" smtClean="0"/>
              <a:t>-3</a:t>
            </a:r>
            <a:endParaRPr lang="en-US" b="1" baseline="30000" dirty="0"/>
          </a:p>
        </p:txBody>
      </p:sp>
      <p:sp>
        <p:nvSpPr>
          <p:cNvPr id="11"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2568924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Effort to reduce emission uncertainty for wildfires</a:t>
            </a:r>
            <a:endParaRPr lang="en-US" dirty="0"/>
          </a:p>
        </p:txBody>
      </p:sp>
      <p:sp>
        <p:nvSpPr>
          <p:cNvPr id="3" name="Content Placeholder 2"/>
          <p:cNvSpPr>
            <a:spLocks noGrp="1"/>
          </p:cNvSpPr>
          <p:nvPr>
            <p:ph idx="1"/>
          </p:nvPr>
        </p:nvSpPr>
        <p:spPr>
          <a:xfrm>
            <a:off x="228600" y="1457325"/>
            <a:ext cx="3124200" cy="4648200"/>
          </a:xfrm>
        </p:spPr>
        <p:txBody>
          <a:bodyPr>
            <a:normAutofit/>
          </a:bodyPr>
          <a:lstStyle/>
          <a:p>
            <a:r>
              <a:rPr lang="en-US" dirty="0" smtClean="0"/>
              <a:t> </a:t>
            </a:r>
            <a:r>
              <a:rPr lang="en-US" sz="2600" b="1" dirty="0"/>
              <a:t>Improving Spatial Resolution of Wildland Fire Location and Fuel Biomass Data Inputs to NOAA’s NAQFC </a:t>
            </a:r>
            <a:r>
              <a:rPr lang="en-US" sz="2600" b="1" dirty="0" smtClean="0"/>
              <a:t> (S. Drury</a:t>
            </a:r>
            <a:r>
              <a:rPr lang="en-US" sz="2600" b="1" dirty="0"/>
              <a:t> </a:t>
            </a:r>
            <a:r>
              <a:rPr lang="en-US" sz="2600" b="1" dirty="0" smtClean="0"/>
              <a:t>et al., Sonoma Tech, 2016)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990600"/>
            <a:ext cx="5591175"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
        <p:nvSpPr>
          <p:cNvPr id="6" name="TextBox 1"/>
          <p:cNvSpPr txBox="1">
            <a:spLocks noChangeArrowheads="1"/>
          </p:cNvSpPr>
          <p:nvPr/>
        </p:nvSpPr>
        <p:spPr bwMode="auto">
          <a:xfrm>
            <a:off x="459580" y="5391745"/>
            <a:ext cx="2162176" cy="92333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t>Drury, Larkin et </a:t>
            </a:r>
            <a:r>
              <a:rPr lang="en-US" altLang="en-US" dirty="0"/>
              <a:t>al.,</a:t>
            </a:r>
          </a:p>
          <a:p>
            <a:pPr eaLnBrk="1" hangingPunct="1"/>
            <a:r>
              <a:rPr lang="en-US" altLang="en-US" i="1" dirty="0" smtClean="0"/>
              <a:t>J Fire Ecology </a:t>
            </a:r>
            <a:r>
              <a:rPr lang="en-US" altLang="en-US" dirty="0" smtClean="0"/>
              <a:t>2014</a:t>
            </a:r>
            <a:endParaRPr lang="en-US" altLang="en-US" dirty="0"/>
          </a:p>
        </p:txBody>
      </p:sp>
    </p:spTree>
    <p:extLst>
      <p:ext uri="{BB962C8B-B14F-4D97-AF65-F5344CB8AC3E}">
        <p14:creationId xmlns:p14="http://schemas.microsoft.com/office/powerpoint/2010/main" val="219752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 name="TextBox 6"/>
          <p:cNvSpPr txBox="1"/>
          <p:nvPr/>
        </p:nvSpPr>
        <p:spPr>
          <a:xfrm>
            <a:off x="5181600" y="119642"/>
            <a:ext cx="3741977" cy="400110"/>
          </a:xfrm>
          <a:prstGeom prst="rect">
            <a:avLst/>
          </a:prstGeom>
          <a:noFill/>
        </p:spPr>
        <p:txBody>
          <a:bodyPr wrap="square" rtlCol="0">
            <a:spAutoFit/>
          </a:bodyPr>
          <a:lstStyle/>
          <a:p>
            <a:r>
              <a:rPr lang="en-US" sz="2000" b="1" dirty="0" smtClean="0"/>
              <a:t>Courtesy: S. Drury, Sonoma Tech</a:t>
            </a:r>
            <a:endParaRPr lang="en-US" sz="2000" b="1" dirty="0"/>
          </a:p>
        </p:txBody>
      </p:sp>
      <p:pic>
        <p:nvPicPr>
          <p:cNvPr id="4" name="Picture 3"/>
          <p:cNvPicPr>
            <a:picLocks noChangeAspect="1"/>
          </p:cNvPicPr>
          <p:nvPr/>
        </p:nvPicPr>
        <p:blipFill rotWithShape="1">
          <a:blip r:embed="rId2"/>
          <a:srcRect l="6250" t="20371" r="67708" b="14444"/>
          <a:stretch/>
        </p:blipFill>
        <p:spPr>
          <a:xfrm>
            <a:off x="152400" y="609600"/>
            <a:ext cx="8915400" cy="5819242"/>
          </a:xfrm>
          <a:prstGeom prst="rect">
            <a:avLst/>
          </a:prstGeom>
        </p:spPr>
      </p:pic>
      <p:sp>
        <p:nvSpPr>
          <p:cNvPr id="2" name="TextBox 1"/>
          <p:cNvSpPr txBox="1"/>
          <p:nvPr/>
        </p:nvSpPr>
        <p:spPr>
          <a:xfrm>
            <a:off x="181232" y="4800600"/>
            <a:ext cx="3085268" cy="1200329"/>
          </a:xfrm>
          <a:prstGeom prst="rect">
            <a:avLst/>
          </a:prstGeom>
          <a:noFill/>
        </p:spPr>
        <p:txBody>
          <a:bodyPr wrap="none" rtlCol="0">
            <a:spAutoFit/>
          </a:bodyPr>
          <a:lstStyle/>
          <a:p>
            <a:r>
              <a:rPr lang="en-US" b="1" dirty="0" smtClean="0"/>
              <a:t>Q: Finely resolved fire activity:</a:t>
            </a:r>
          </a:p>
          <a:p>
            <a:pPr marL="285750" indent="-285750">
              <a:buFont typeface="Wingdings" panose="05000000000000000000" pitchFamily="2" charset="2"/>
              <a:buChar char="Ø"/>
            </a:pPr>
            <a:r>
              <a:rPr lang="en-US" b="1" dirty="0" smtClean="0"/>
              <a:t>Spatially</a:t>
            </a:r>
          </a:p>
          <a:p>
            <a:pPr marL="285750" indent="-285750">
              <a:buFont typeface="Wingdings" panose="05000000000000000000" pitchFamily="2" charset="2"/>
              <a:buChar char="Ø"/>
            </a:pPr>
            <a:r>
              <a:rPr lang="en-US" b="1" dirty="0" smtClean="0"/>
              <a:t>Thermally &amp; Chemically</a:t>
            </a:r>
          </a:p>
          <a:p>
            <a:endParaRPr lang="en-US" dirty="0"/>
          </a:p>
        </p:txBody>
      </p:sp>
      <p:sp>
        <p:nvSpPr>
          <p:cNvPr id="6"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387636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r="50000"/>
          <a:stretch/>
        </p:blipFill>
        <p:spPr>
          <a:xfrm>
            <a:off x="685800" y="273188"/>
            <a:ext cx="5943600" cy="4812208"/>
          </a:xfrm>
          <a:prstGeom prst="rect">
            <a:avLst/>
          </a:prstGeom>
        </p:spPr>
      </p:pic>
      <p:sp>
        <p:nvSpPr>
          <p:cNvPr id="4" name="TextBox 2"/>
          <p:cNvSpPr txBox="1">
            <a:spLocks noChangeArrowheads="1"/>
          </p:cNvSpPr>
          <p:nvPr/>
        </p:nvSpPr>
        <p:spPr bwMode="auto">
          <a:xfrm>
            <a:off x="-19050" y="6600823"/>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
        <p:nvSpPr>
          <p:cNvPr id="5" name="TextBox 1"/>
          <p:cNvSpPr txBox="1">
            <a:spLocks noChangeArrowheads="1"/>
          </p:cNvSpPr>
          <p:nvPr/>
        </p:nvSpPr>
        <p:spPr bwMode="auto">
          <a:xfrm>
            <a:off x="6858001" y="635049"/>
            <a:ext cx="1828800" cy="92333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Saide</a:t>
            </a:r>
            <a:r>
              <a:rPr lang="en-US" altLang="en-US" dirty="0" smtClean="0"/>
              <a:t>, Pierce, Da Silva </a:t>
            </a:r>
            <a:r>
              <a:rPr lang="en-US" altLang="en-US" dirty="0"/>
              <a:t>et al.,</a:t>
            </a:r>
          </a:p>
          <a:p>
            <a:pPr eaLnBrk="1" hangingPunct="1"/>
            <a:r>
              <a:rPr lang="en-US" altLang="en-US" i="1" dirty="0" smtClean="0"/>
              <a:t>GRL </a:t>
            </a:r>
            <a:r>
              <a:rPr lang="en-US" altLang="en-US" dirty="0" smtClean="0"/>
              <a:t>2015</a:t>
            </a:r>
            <a:endParaRPr lang="en-US" altLang="en-US" dirty="0"/>
          </a:p>
        </p:txBody>
      </p:sp>
      <p:sp>
        <p:nvSpPr>
          <p:cNvPr id="6" name="TextBox 1"/>
          <p:cNvSpPr txBox="1">
            <a:spLocks noChangeArrowheads="1"/>
          </p:cNvSpPr>
          <p:nvPr/>
        </p:nvSpPr>
        <p:spPr bwMode="auto">
          <a:xfrm>
            <a:off x="6858001" y="2057400"/>
            <a:ext cx="1981199" cy="92333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Saide</a:t>
            </a:r>
            <a:r>
              <a:rPr lang="en-US" altLang="en-US" dirty="0" smtClean="0"/>
              <a:t>, Pierce, Carmichael </a:t>
            </a:r>
            <a:r>
              <a:rPr lang="en-US" altLang="en-US" dirty="0"/>
              <a:t>et al.,</a:t>
            </a:r>
          </a:p>
          <a:p>
            <a:pPr eaLnBrk="1" hangingPunct="1"/>
            <a:r>
              <a:rPr lang="en-US" altLang="en-US" i="1" dirty="0" smtClean="0"/>
              <a:t>JGR </a:t>
            </a:r>
            <a:r>
              <a:rPr lang="en-US" altLang="en-US" dirty="0" smtClean="0"/>
              <a:t>2016</a:t>
            </a:r>
            <a:endParaRPr lang="en-US" altLang="en-US" dirty="0"/>
          </a:p>
        </p:txBody>
      </p:sp>
      <p:sp>
        <p:nvSpPr>
          <p:cNvPr id="7" name="TextBox 6"/>
          <p:cNvSpPr txBox="1"/>
          <p:nvPr/>
        </p:nvSpPr>
        <p:spPr>
          <a:xfrm>
            <a:off x="76200" y="5085396"/>
            <a:ext cx="9067800" cy="1477328"/>
          </a:xfrm>
          <a:prstGeom prst="rect">
            <a:avLst/>
          </a:prstGeom>
          <a:noFill/>
        </p:spPr>
        <p:txBody>
          <a:bodyPr wrap="square" rtlCol="0">
            <a:spAutoFit/>
          </a:bodyPr>
          <a:lstStyle/>
          <a:p>
            <a:r>
              <a:rPr lang="en-US" dirty="0"/>
              <a:t>Biomass burning smoke before and during the outbreak of 27 April 2011. Forty two hours back trajectories (blue lines) computed with the FLEXPART model from the beginning of a violent tornado outbreak (EF4 and EF5), with circles marking 24-h after the outbreak, observed AOD over ocean on 27 April (color-shaded), fire locations for the day before (grey dots), CALIPSO track for 26 April at 0800 UTC, and modeling domains (blue and red quadrilaterals).</a:t>
            </a:r>
            <a:endParaRPr lang="en-US" dirty="0"/>
          </a:p>
        </p:txBody>
      </p:sp>
    </p:spTree>
    <p:extLst>
      <p:ext uri="{BB962C8B-B14F-4D97-AF65-F5344CB8AC3E}">
        <p14:creationId xmlns:p14="http://schemas.microsoft.com/office/powerpoint/2010/main" val="15309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Summary</a:t>
            </a:r>
            <a:endParaRPr lang="en-US" dirty="0">
              <a:solidFill>
                <a:schemeClr val="bg1"/>
              </a:solidFill>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solidFill>
                  <a:schemeClr val="bg1"/>
                </a:solidFill>
              </a:rPr>
              <a:t>The OI </a:t>
            </a:r>
            <a:r>
              <a:rPr lang="en-US" sz="2400" dirty="0" smtClean="0">
                <a:solidFill>
                  <a:schemeClr val="bg1"/>
                </a:solidFill>
              </a:rPr>
              <a:t>chemical data assimilation </a:t>
            </a:r>
            <a:r>
              <a:rPr lang="en-US" sz="2400" dirty="0" smtClean="0">
                <a:solidFill>
                  <a:schemeClr val="bg1"/>
                </a:solidFill>
              </a:rPr>
              <a:t>combining </a:t>
            </a:r>
            <a:r>
              <a:rPr lang="en-US" sz="2400" dirty="0" err="1" smtClean="0">
                <a:solidFill>
                  <a:schemeClr val="bg1"/>
                </a:solidFill>
              </a:rPr>
              <a:t>AirNOW</a:t>
            </a:r>
            <a:r>
              <a:rPr lang="en-US" sz="2400" dirty="0" smtClean="0">
                <a:solidFill>
                  <a:schemeClr val="bg1"/>
                </a:solidFill>
              </a:rPr>
              <a:t> surface measurements and AOD </a:t>
            </a:r>
            <a:r>
              <a:rPr lang="en-US" sz="2400" dirty="0" smtClean="0">
                <a:solidFill>
                  <a:schemeClr val="bg1"/>
                </a:solidFill>
              </a:rPr>
              <a:t>retrieval yielded </a:t>
            </a:r>
            <a:r>
              <a:rPr lang="en-US" sz="2400" dirty="0" smtClean="0">
                <a:solidFill>
                  <a:schemeClr val="bg1"/>
                </a:solidFill>
              </a:rPr>
              <a:t>significantly </a:t>
            </a:r>
            <a:r>
              <a:rPr lang="en-US" sz="2400" dirty="0" smtClean="0">
                <a:solidFill>
                  <a:schemeClr val="bg1"/>
                </a:solidFill>
              </a:rPr>
              <a:t>improve PM</a:t>
            </a:r>
            <a:r>
              <a:rPr lang="en-US" sz="2400" baseline="-25000" dirty="0" smtClean="0">
                <a:solidFill>
                  <a:schemeClr val="bg1"/>
                </a:solidFill>
              </a:rPr>
              <a:t>2.5</a:t>
            </a:r>
            <a:r>
              <a:rPr lang="en-US" sz="2400" dirty="0" smtClean="0">
                <a:solidFill>
                  <a:schemeClr val="bg1"/>
                </a:solidFill>
              </a:rPr>
              <a:t> forecast accuracy: </a:t>
            </a:r>
            <a:r>
              <a:rPr lang="en-US" sz="2400" dirty="0" smtClean="0">
                <a:solidFill>
                  <a:schemeClr val="bg1"/>
                </a:solidFill>
              </a:rPr>
              <a:t>especially on reducing mean </a:t>
            </a:r>
            <a:r>
              <a:rPr lang="en-US" sz="2400" dirty="0" smtClean="0">
                <a:solidFill>
                  <a:schemeClr val="bg1"/>
                </a:solidFill>
              </a:rPr>
              <a:t>biases (OI </a:t>
            </a:r>
            <a:r>
              <a:rPr lang="en-US" sz="2400" dirty="0" smtClean="0">
                <a:solidFill>
                  <a:schemeClr val="bg1"/>
                </a:solidFill>
              </a:rPr>
              <a:t>technique is sensitive to </a:t>
            </a:r>
            <a:r>
              <a:rPr lang="en-US" sz="2400" dirty="0" smtClean="0">
                <a:solidFill>
                  <a:schemeClr val="bg1"/>
                </a:solidFill>
              </a:rPr>
              <a:t>uncertainty assumptions):</a:t>
            </a:r>
            <a:endParaRPr lang="en-US" sz="2400" dirty="0" smtClean="0">
              <a:solidFill>
                <a:schemeClr val="bg1"/>
              </a:solidFill>
            </a:endParaRPr>
          </a:p>
          <a:p>
            <a:pPr>
              <a:buFont typeface="Wingdings" panose="05000000000000000000" pitchFamily="2" charset="2"/>
              <a:buChar char="Ø"/>
            </a:pPr>
            <a:r>
              <a:rPr lang="en-US" sz="2400" dirty="0" smtClean="0">
                <a:solidFill>
                  <a:schemeClr val="bg1"/>
                </a:solidFill>
              </a:rPr>
              <a:t>Some of our assumptions, such as the aerosol speciation ratios and vertical distribution, need to be further verified. </a:t>
            </a:r>
          </a:p>
          <a:p>
            <a:r>
              <a:rPr lang="en-US" sz="2400" dirty="0" smtClean="0">
                <a:solidFill>
                  <a:schemeClr val="bg1"/>
                </a:solidFill>
              </a:rPr>
              <a:t>Emission </a:t>
            </a:r>
            <a:r>
              <a:rPr lang="en-US" sz="2400" dirty="0">
                <a:solidFill>
                  <a:schemeClr val="bg1"/>
                </a:solidFill>
              </a:rPr>
              <a:t>projection constrained by </a:t>
            </a:r>
            <a:r>
              <a:rPr lang="en-US" sz="2400" dirty="0" smtClean="0">
                <a:solidFill>
                  <a:schemeClr val="bg1"/>
                </a:solidFill>
              </a:rPr>
              <a:t>VIIRS:</a:t>
            </a:r>
          </a:p>
          <a:p>
            <a:pPr marL="617220">
              <a:buFont typeface="Wingdings" panose="05000000000000000000" pitchFamily="2" charset="2"/>
              <a:buChar char="Ø"/>
            </a:pPr>
            <a:r>
              <a:rPr lang="en-US" sz="2400" dirty="0" smtClean="0">
                <a:solidFill>
                  <a:schemeClr val="bg1"/>
                </a:solidFill>
              </a:rPr>
              <a:t>Wildfire </a:t>
            </a:r>
            <a:r>
              <a:rPr lang="en-US" sz="2400" dirty="0" smtClean="0">
                <a:solidFill>
                  <a:schemeClr val="bg1"/>
                </a:solidFill>
              </a:rPr>
              <a:t>emission </a:t>
            </a:r>
            <a:r>
              <a:rPr lang="en-US" sz="2400" dirty="0" smtClean="0">
                <a:solidFill>
                  <a:schemeClr val="bg1"/>
                </a:solidFill>
              </a:rPr>
              <a:t>uncertainties</a:t>
            </a:r>
            <a:endParaRPr lang="en-US" sz="2400" dirty="0" smtClean="0">
              <a:solidFill>
                <a:schemeClr val="bg1"/>
              </a:solidFill>
            </a:endParaRPr>
          </a:p>
          <a:p>
            <a:pPr marL="617220">
              <a:buFont typeface="Wingdings" panose="05000000000000000000" pitchFamily="2" charset="2"/>
              <a:buChar char="Ø"/>
            </a:pPr>
            <a:r>
              <a:rPr lang="en-US" sz="2400" dirty="0" smtClean="0">
                <a:solidFill>
                  <a:schemeClr val="bg1"/>
                </a:solidFill>
              </a:rPr>
              <a:t>Dust emission suppression and dust </a:t>
            </a:r>
            <a:r>
              <a:rPr lang="en-US" sz="2400" dirty="0" smtClean="0">
                <a:solidFill>
                  <a:schemeClr val="bg1"/>
                </a:solidFill>
              </a:rPr>
              <a:t>intrusion</a:t>
            </a:r>
            <a:endParaRPr lang="en-US" sz="2400" dirty="0" smtClean="0">
              <a:solidFill>
                <a:schemeClr val="bg1"/>
              </a:solidFill>
            </a:endParaRPr>
          </a:p>
          <a:p>
            <a:r>
              <a:rPr lang="en-US" sz="2400" dirty="0" smtClean="0">
                <a:solidFill>
                  <a:schemeClr val="bg1"/>
                </a:solidFill>
              </a:rPr>
              <a:t>VIIRS AOD constrains aerosol mass and number: feedbac</a:t>
            </a:r>
            <a:r>
              <a:rPr lang="en-US" sz="2400" dirty="0" smtClean="0">
                <a:solidFill>
                  <a:schemeClr val="bg1"/>
                </a:solidFill>
              </a:rPr>
              <a:t>k to meteorology</a:t>
            </a:r>
            <a:endParaRPr lang="en-US" sz="2400" dirty="0">
              <a:solidFill>
                <a:schemeClr val="bg1"/>
              </a:solidFill>
            </a:endParaRPr>
          </a:p>
        </p:txBody>
      </p:sp>
      <p:sp>
        <p:nvSpPr>
          <p:cNvPr id="4"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solidFill>
                  <a:schemeClr val="bg1"/>
                </a:solidFill>
              </a:rPr>
              <a:t>NOAA Satellite aerosol product workshop, </a:t>
            </a:r>
            <a:r>
              <a:rPr lang="en-US" altLang="en-US" sz="1000" b="1" dirty="0">
                <a:solidFill>
                  <a:schemeClr val="bg1"/>
                </a:solidFill>
              </a:rPr>
              <a:t>College Park, MD,  September </a:t>
            </a:r>
            <a:r>
              <a:rPr lang="en-US" altLang="en-US" sz="1000" b="1" dirty="0" smtClean="0">
                <a:solidFill>
                  <a:schemeClr val="bg1"/>
                </a:solidFill>
              </a:rPr>
              <a:t>13-14, </a:t>
            </a:r>
            <a:r>
              <a:rPr lang="en-US" altLang="en-US" sz="1000" b="1" dirty="0">
                <a:solidFill>
                  <a:schemeClr val="bg1"/>
                </a:solidFill>
              </a:rPr>
              <a:t>2016</a:t>
            </a:r>
          </a:p>
        </p:txBody>
      </p:sp>
    </p:spTree>
    <p:extLst>
      <p:ext uri="{BB962C8B-B14F-4D97-AF65-F5344CB8AC3E}">
        <p14:creationId xmlns:p14="http://schemas.microsoft.com/office/powerpoint/2010/main" val="13953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bwMode="auto">
          <a:xfrm>
            <a:off x="8275638" y="6550025"/>
            <a:ext cx="7620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66E2B5-E046-440D-A0F1-0D47BA6D1CF2}" type="slidenum">
              <a:rPr lang="en-US" altLang="en-US">
                <a:solidFill>
                  <a:srgbClr val="045C75"/>
                </a:solidFill>
                <a:latin typeface="Calibri" panose="020F0502020204030204" pitchFamily="34" charset="0"/>
              </a:rPr>
              <a:pPr/>
              <a:t>2</a:t>
            </a:fld>
            <a:endParaRPr lang="en-US" altLang="en-US">
              <a:solidFill>
                <a:srgbClr val="045C75"/>
              </a:solidFill>
              <a:latin typeface="Calibri" panose="020F0502020204030204" pitchFamily="34" charset="0"/>
            </a:endParaRPr>
          </a:p>
        </p:txBody>
      </p:sp>
      <p:sp>
        <p:nvSpPr>
          <p:cNvPr id="4099" name="TextBox 3"/>
          <p:cNvSpPr txBox="1">
            <a:spLocks noChangeArrowheads="1"/>
          </p:cNvSpPr>
          <p:nvPr/>
        </p:nvSpPr>
        <p:spPr bwMode="auto">
          <a:xfrm>
            <a:off x="1219200" y="484188"/>
            <a:ext cx="5705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a:solidFill>
                  <a:schemeClr val="bg1"/>
                </a:solidFill>
              </a:rPr>
              <a:t>Current NAQFC: Prod</a:t>
            </a:r>
          </a:p>
        </p:txBody>
      </p:sp>
      <p:grpSp>
        <p:nvGrpSpPr>
          <p:cNvPr id="14" name="Group 14"/>
          <p:cNvGrpSpPr>
            <a:grpSpLocks/>
          </p:cNvGrpSpPr>
          <p:nvPr/>
        </p:nvGrpSpPr>
        <p:grpSpPr bwMode="auto">
          <a:xfrm>
            <a:off x="4004719" y="1512888"/>
            <a:ext cx="5047205" cy="2699880"/>
            <a:chOff x="3850916" y="2399414"/>
            <a:chExt cx="5141345" cy="3185162"/>
          </a:xfrm>
          <a:solidFill>
            <a:schemeClr val="accent1"/>
          </a:solidFill>
        </p:grpSpPr>
        <p:pic>
          <p:nvPicPr>
            <p:cNvPr id="15" name="Picture 4" descr="D:\Users\Ivanka.Stajner\Pictures\con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916" y="2399414"/>
              <a:ext cx="5141345" cy="3185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6" name="Group 18"/>
            <p:cNvGrpSpPr>
              <a:grpSpLocks/>
            </p:cNvGrpSpPr>
            <p:nvPr/>
          </p:nvGrpSpPr>
          <p:grpSpPr bwMode="auto">
            <a:xfrm>
              <a:off x="3850916" y="3448367"/>
              <a:ext cx="4334832" cy="2105270"/>
              <a:chOff x="3850916" y="3448367"/>
              <a:chExt cx="4334832" cy="2105270"/>
            </a:xfrm>
            <a:grpFill/>
          </p:grpSpPr>
          <p:sp>
            <p:nvSpPr>
              <p:cNvPr id="17" name="TextBox 19"/>
              <p:cNvSpPr txBox="1">
                <a:spLocks noChangeArrowheads="1"/>
              </p:cNvSpPr>
              <p:nvPr/>
            </p:nvSpPr>
            <p:spPr bwMode="auto">
              <a:xfrm>
                <a:off x="3850916" y="4604214"/>
                <a:ext cx="1626021" cy="435717"/>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9pPr>
              </a:lstStyle>
              <a:p>
                <a:pPr eaLnBrk="1" hangingPunct="1">
                  <a:spcBef>
                    <a:spcPct val="0"/>
                  </a:spcBef>
                  <a:buClrTx/>
                  <a:buSzTx/>
                  <a:buFontTx/>
                  <a:buNone/>
                  <a:defRPr/>
                </a:pPr>
                <a:r>
                  <a:rPr lang="en-US" altLang="en-US" sz="1800" b="1" dirty="0" smtClean="0">
                    <a:latin typeface="Arial" charset="0"/>
                  </a:rPr>
                  <a:t>2010: O</a:t>
                </a:r>
                <a:r>
                  <a:rPr lang="en-US" altLang="en-US" sz="1800" b="1" baseline="-25000" dirty="0" smtClean="0">
                    <a:latin typeface="Arial" charset="0"/>
                  </a:rPr>
                  <a:t>3</a:t>
                </a:r>
                <a:r>
                  <a:rPr lang="en-US" altLang="en-US" sz="1800" b="1" dirty="0" smtClean="0">
                    <a:latin typeface="Arial" charset="0"/>
                  </a:rPr>
                  <a:t>(AK)</a:t>
                </a:r>
              </a:p>
            </p:txBody>
          </p:sp>
          <p:sp>
            <p:nvSpPr>
              <p:cNvPr id="18" name="TextBox 20"/>
              <p:cNvSpPr txBox="1">
                <a:spLocks noChangeArrowheads="1"/>
              </p:cNvSpPr>
              <p:nvPr/>
            </p:nvSpPr>
            <p:spPr bwMode="auto">
              <a:xfrm>
                <a:off x="5049748" y="5117820"/>
                <a:ext cx="2232514" cy="435817"/>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9pPr>
              </a:lstStyle>
              <a:p>
                <a:pPr eaLnBrk="1" hangingPunct="1">
                  <a:spcBef>
                    <a:spcPct val="0"/>
                  </a:spcBef>
                  <a:buClrTx/>
                  <a:buSzTx/>
                  <a:buFontTx/>
                  <a:buNone/>
                  <a:defRPr/>
                </a:pPr>
                <a:r>
                  <a:rPr lang="en-US" altLang="en-US" sz="1800" b="1" smtClean="0">
                    <a:latin typeface="Arial" charset="0"/>
                  </a:rPr>
                  <a:t>2010: O</a:t>
                </a:r>
                <a:r>
                  <a:rPr lang="en-US" altLang="en-US" sz="1800" b="1" baseline="-25000" smtClean="0">
                    <a:latin typeface="Arial" charset="0"/>
                  </a:rPr>
                  <a:t>3</a:t>
                </a:r>
                <a:r>
                  <a:rPr lang="en-US" altLang="en-US" sz="1800" b="1" smtClean="0">
                    <a:latin typeface="Arial" charset="0"/>
                  </a:rPr>
                  <a:t> (HI)</a:t>
                </a:r>
              </a:p>
            </p:txBody>
          </p:sp>
          <p:sp>
            <p:nvSpPr>
              <p:cNvPr id="19" name="TextBox 21"/>
              <p:cNvSpPr txBox="1">
                <a:spLocks noChangeArrowheads="1"/>
              </p:cNvSpPr>
              <p:nvPr/>
            </p:nvSpPr>
            <p:spPr bwMode="auto">
              <a:xfrm>
                <a:off x="4889230" y="3448367"/>
                <a:ext cx="3296518" cy="435717"/>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9pPr>
              </a:lstStyle>
              <a:p>
                <a:pPr eaLnBrk="1" hangingPunct="1">
                  <a:spcBef>
                    <a:spcPct val="0"/>
                  </a:spcBef>
                  <a:buClrTx/>
                  <a:buSzTx/>
                  <a:buFontTx/>
                  <a:buNone/>
                  <a:defRPr/>
                </a:pPr>
                <a:r>
                  <a:rPr lang="en-US" altLang="en-US" sz="1800" b="1" dirty="0" smtClean="0">
                    <a:latin typeface="Arial" charset="0"/>
                  </a:rPr>
                  <a:t>2016: O</a:t>
                </a:r>
                <a:r>
                  <a:rPr lang="en-US" altLang="en-US" sz="1800" b="1" baseline="-25000" dirty="0" smtClean="0">
                    <a:latin typeface="Arial" charset="0"/>
                  </a:rPr>
                  <a:t>3</a:t>
                </a:r>
                <a:r>
                  <a:rPr lang="en-US" altLang="en-US" sz="1800" b="1" dirty="0" smtClean="0">
                    <a:latin typeface="Arial" charset="0"/>
                  </a:rPr>
                  <a:t> &amp; PM</a:t>
                </a:r>
                <a:r>
                  <a:rPr lang="en-US" altLang="en-US" sz="1800" b="1" baseline="-25000" dirty="0" smtClean="0">
                    <a:latin typeface="Arial" charset="0"/>
                  </a:rPr>
                  <a:t>2.5</a:t>
                </a:r>
                <a:r>
                  <a:rPr lang="en-US" altLang="en-US" sz="1800" b="1" dirty="0" smtClean="0">
                    <a:latin typeface="Arial" charset="0"/>
                  </a:rPr>
                  <a:t> (CONUS)</a:t>
                </a:r>
              </a:p>
            </p:txBody>
          </p:sp>
        </p:grpSp>
      </p:grpSp>
      <p:sp>
        <p:nvSpPr>
          <p:cNvPr id="4101" name="TextBox 19"/>
          <p:cNvSpPr txBox="1">
            <a:spLocks noChangeArrowheads="1"/>
          </p:cNvSpPr>
          <p:nvPr/>
        </p:nvSpPr>
        <p:spPr bwMode="auto">
          <a:xfrm>
            <a:off x="76200" y="1485900"/>
            <a:ext cx="40465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Chemical Transport Model:</a:t>
            </a:r>
          </a:p>
          <a:p>
            <a:pPr eaLnBrk="1" hangingPunct="1"/>
            <a:endParaRPr lang="en-US" altLang="en-US" sz="300">
              <a:solidFill>
                <a:schemeClr val="bg1"/>
              </a:solidFill>
            </a:endParaRPr>
          </a:p>
          <a:p>
            <a:pPr eaLnBrk="1" hangingPunct="1">
              <a:buFont typeface="Wingdings" panose="05000000000000000000" pitchFamily="2" charset="2"/>
              <a:buChar char="§"/>
            </a:pPr>
            <a:r>
              <a:rPr lang="en-US" altLang="en-US" b="1">
                <a:solidFill>
                  <a:schemeClr val="bg1"/>
                </a:solidFill>
              </a:rPr>
              <a:t>CMAQ4.6</a:t>
            </a:r>
            <a:r>
              <a:rPr lang="en-US" altLang="en-US">
                <a:solidFill>
                  <a:schemeClr val="bg1"/>
                </a:solidFill>
              </a:rPr>
              <a:t> for </a:t>
            </a:r>
            <a:r>
              <a:rPr lang="en-US" altLang="en-US" b="1">
                <a:solidFill>
                  <a:schemeClr val="bg1"/>
                </a:solidFill>
              </a:rPr>
              <a:t>CONUS, AK &amp; HI</a:t>
            </a:r>
          </a:p>
          <a:p>
            <a:pPr eaLnBrk="1" hangingPunct="1">
              <a:buFont typeface="Wingdings" panose="05000000000000000000" pitchFamily="2" charset="2"/>
              <a:buChar char="Ø"/>
            </a:pPr>
            <a:r>
              <a:rPr lang="en-US" altLang="en-US">
                <a:solidFill>
                  <a:schemeClr val="bg1"/>
                </a:solidFill>
              </a:rPr>
              <a:t>CB05 gas chemistry</a:t>
            </a:r>
          </a:p>
          <a:p>
            <a:pPr eaLnBrk="1" hangingPunct="1">
              <a:buFont typeface="Wingdings" panose="05000000000000000000" pitchFamily="2" charset="2"/>
              <a:buChar char="Ø"/>
            </a:pPr>
            <a:r>
              <a:rPr lang="en-US" altLang="en-US">
                <a:solidFill>
                  <a:schemeClr val="bg1"/>
                </a:solidFill>
              </a:rPr>
              <a:t>Aero4 aerosol chemistry</a:t>
            </a:r>
          </a:p>
          <a:p>
            <a:pPr eaLnBrk="1" hangingPunct="1">
              <a:buFont typeface="Wingdings" panose="05000000000000000000" pitchFamily="2" charset="2"/>
              <a:buChar char="Ø"/>
            </a:pPr>
            <a:r>
              <a:rPr lang="en-US" altLang="en-US">
                <a:solidFill>
                  <a:schemeClr val="bg1"/>
                </a:solidFill>
              </a:rPr>
              <a:t>LBC: monthly varying GEOS-CHEM</a:t>
            </a:r>
          </a:p>
          <a:p>
            <a:pPr eaLnBrk="1" hangingPunct="1">
              <a:buFont typeface="Wingdings" panose="05000000000000000000" pitchFamily="2" charset="2"/>
              <a:buChar char="Ø"/>
            </a:pPr>
            <a:r>
              <a:rPr lang="en-US" altLang="en-US" b="1">
                <a:solidFill>
                  <a:schemeClr val="bg1"/>
                </a:solidFill>
              </a:rPr>
              <a:t>O</a:t>
            </a:r>
            <a:r>
              <a:rPr lang="en-US" altLang="en-US" b="1" baseline="-25000">
                <a:solidFill>
                  <a:schemeClr val="bg1"/>
                </a:solidFill>
              </a:rPr>
              <a:t>3</a:t>
            </a:r>
            <a:r>
              <a:rPr lang="en-US" altLang="en-US" b="1">
                <a:solidFill>
                  <a:schemeClr val="bg1"/>
                </a:solidFill>
              </a:rPr>
              <a:t> product dissemination: TOC</a:t>
            </a:r>
          </a:p>
        </p:txBody>
      </p:sp>
      <p:sp>
        <p:nvSpPr>
          <p:cNvPr id="4102" name="TextBox 2"/>
          <p:cNvSpPr txBox="1">
            <a:spLocks noChangeArrowheads="1"/>
          </p:cNvSpPr>
          <p:nvPr/>
        </p:nvSpPr>
        <p:spPr bwMode="auto">
          <a:xfrm>
            <a:off x="294481" y="5059662"/>
            <a:ext cx="7656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chemeClr val="bg1"/>
                </a:solidFill>
              </a:rPr>
              <a:t>O</a:t>
            </a:r>
            <a:r>
              <a:rPr lang="en-US" altLang="en-US" b="1" baseline="-25000" dirty="0">
                <a:solidFill>
                  <a:schemeClr val="bg1"/>
                </a:solidFill>
              </a:rPr>
              <a:t>3</a:t>
            </a:r>
            <a:r>
              <a:rPr lang="en-US" altLang="en-US" b="1" dirty="0">
                <a:solidFill>
                  <a:schemeClr val="bg1"/>
                </a:solidFill>
              </a:rPr>
              <a:t> Performance (FVS by NCO):</a:t>
            </a:r>
            <a:endParaRPr lang="en-US" altLang="en-US" dirty="0">
              <a:solidFill>
                <a:schemeClr val="bg1"/>
              </a:solidFill>
            </a:endParaRPr>
          </a:p>
          <a:p>
            <a:pPr eaLnBrk="1" hangingPunct="1"/>
            <a:r>
              <a:rPr lang="en-US" altLang="en-US" dirty="0">
                <a:solidFill>
                  <a:schemeClr val="bg1"/>
                </a:solidFill>
              </a:rPr>
              <a:t>Max Daily 8h (MDA8) O</a:t>
            </a:r>
            <a:r>
              <a:rPr lang="en-US" altLang="en-US" baseline="-25000" dirty="0">
                <a:solidFill>
                  <a:schemeClr val="bg1"/>
                </a:solidFill>
              </a:rPr>
              <a:t>3</a:t>
            </a:r>
            <a:r>
              <a:rPr lang="en-US" altLang="en-US" dirty="0">
                <a:solidFill>
                  <a:schemeClr val="bg1"/>
                </a:solidFill>
              </a:rPr>
              <a:t> for domains above: Bias, RMSE, and % Hit Rate</a:t>
            </a:r>
          </a:p>
          <a:p>
            <a:pPr eaLnBrk="1" hangingPunct="1"/>
            <a:r>
              <a:rPr lang="en-US" altLang="en-US" dirty="0">
                <a:solidFill>
                  <a:schemeClr val="bg1"/>
                </a:solidFill>
              </a:rPr>
              <a:t>Feed of EPA  </a:t>
            </a:r>
            <a:r>
              <a:rPr lang="en-US" altLang="en-US" dirty="0" err="1">
                <a:solidFill>
                  <a:schemeClr val="bg1"/>
                </a:solidFill>
              </a:rPr>
              <a:t>AIRNow</a:t>
            </a:r>
            <a:r>
              <a:rPr lang="en-US" altLang="en-US" dirty="0">
                <a:solidFill>
                  <a:schemeClr val="bg1"/>
                </a:solidFill>
              </a:rPr>
              <a:t> O</a:t>
            </a:r>
            <a:r>
              <a:rPr lang="en-US" altLang="en-US" baseline="-25000" dirty="0">
                <a:solidFill>
                  <a:schemeClr val="bg1"/>
                </a:solidFill>
              </a:rPr>
              <a:t>3</a:t>
            </a:r>
            <a:r>
              <a:rPr lang="en-US" altLang="en-US" dirty="0">
                <a:solidFill>
                  <a:schemeClr val="bg1"/>
                </a:solidFill>
              </a:rPr>
              <a:t> and PM</a:t>
            </a:r>
            <a:r>
              <a:rPr lang="en-US" altLang="en-US" baseline="-25000" dirty="0">
                <a:solidFill>
                  <a:schemeClr val="bg1"/>
                </a:solidFill>
              </a:rPr>
              <a:t>2.5</a:t>
            </a:r>
            <a:r>
              <a:rPr lang="en-US" altLang="en-US" dirty="0">
                <a:solidFill>
                  <a:schemeClr val="bg1"/>
                </a:solidFill>
              </a:rPr>
              <a:t> in </a:t>
            </a:r>
            <a:r>
              <a:rPr lang="en-US" altLang="en-US" dirty="0" err="1">
                <a:solidFill>
                  <a:schemeClr val="bg1"/>
                </a:solidFill>
              </a:rPr>
              <a:t>Bufr</a:t>
            </a:r>
            <a:r>
              <a:rPr lang="en-US" altLang="en-US" dirty="0">
                <a:solidFill>
                  <a:schemeClr val="bg1"/>
                </a:solidFill>
              </a:rPr>
              <a:t> format</a:t>
            </a:r>
          </a:p>
        </p:txBody>
      </p:sp>
      <p:sp>
        <p:nvSpPr>
          <p:cNvPr id="4103" name="TextBox 1"/>
          <p:cNvSpPr txBox="1">
            <a:spLocks noChangeArrowheads="1"/>
          </p:cNvSpPr>
          <p:nvPr/>
        </p:nvSpPr>
        <p:spPr bwMode="auto">
          <a:xfrm>
            <a:off x="299079" y="3560009"/>
            <a:ext cx="3117200" cy="1200329"/>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bg1"/>
                </a:solidFill>
              </a:rPr>
              <a:t>Lee, McQueen, </a:t>
            </a:r>
            <a:r>
              <a:rPr lang="en-US" altLang="en-US" dirty="0" err="1" smtClean="0">
                <a:solidFill>
                  <a:schemeClr val="bg1"/>
                </a:solidFill>
              </a:rPr>
              <a:t>Stajner</a:t>
            </a:r>
            <a:r>
              <a:rPr lang="en-US" altLang="en-US" dirty="0" smtClean="0">
                <a:solidFill>
                  <a:schemeClr val="bg1"/>
                </a:solidFill>
              </a:rPr>
              <a:t>,</a:t>
            </a:r>
          </a:p>
          <a:p>
            <a:pPr eaLnBrk="1" hangingPunct="1"/>
            <a:r>
              <a:rPr lang="en-US" altLang="en-US" dirty="0" err="1" smtClean="0">
                <a:solidFill>
                  <a:schemeClr val="bg1"/>
                </a:solidFill>
              </a:rPr>
              <a:t>Kondragunta</a:t>
            </a:r>
            <a:r>
              <a:rPr lang="en-US" altLang="en-US" dirty="0" smtClean="0">
                <a:solidFill>
                  <a:schemeClr val="bg1"/>
                </a:solidFill>
              </a:rPr>
              <a:t>, Lu </a:t>
            </a:r>
            <a:r>
              <a:rPr lang="en-US" altLang="en-US" dirty="0">
                <a:solidFill>
                  <a:schemeClr val="bg1"/>
                </a:solidFill>
              </a:rPr>
              <a:t>et al.,</a:t>
            </a:r>
          </a:p>
          <a:p>
            <a:pPr eaLnBrk="1" hangingPunct="1"/>
            <a:r>
              <a:rPr lang="en-US" altLang="en-US" i="1" dirty="0">
                <a:solidFill>
                  <a:schemeClr val="bg1"/>
                </a:solidFill>
              </a:rPr>
              <a:t>Weather &amp; Forecasting </a:t>
            </a:r>
            <a:r>
              <a:rPr lang="en-US" altLang="en-US" dirty="0">
                <a:solidFill>
                  <a:schemeClr val="bg1"/>
                </a:solidFill>
              </a:rPr>
              <a:t>2016</a:t>
            </a:r>
          </a:p>
          <a:p>
            <a:pPr eaLnBrk="1" hangingPunct="1"/>
            <a:r>
              <a:rPr lang="en-US" altLang="en-US" dirty="0">
                <a:solidFill>
                  <a:schemeClr val="bg1"/>
                </a:solidFill>
              </a:rPr>
              <a:t>DOI: WAF-D-15-0163.1</a:t>
            </a:r>
          </a:p>
        </p:txBody>
      </p:sp>
      <p:sp>
        <p:nvSpPr>
          <p:cNvPr id="4104"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solidFill>
                  <a:schemeClr val="bg1"/>
                </a:solidFill>
              </a:rPr>
              <a:t>NOAA Satellite aerosol product workshop, </a:t>
            </a:r>
            <a:r>
              <a:rPr lang="en-US" altLang="en-US" sz="1000" b="1" dirty="0">
                <a:solidFill>
                  <a:schemeClr val="bg1"/>
                </a:solidFill>
              </a:rPr>
              <a:t>College Park, MD,  September </a:t>
            </a:r>
            <a:r>
              <a:rPr lang="en-US" altLang="en-US" sz="1000" b="1" dirty="0" smtClean="0">
                <a:solidFill>
                  <a:schemeClr val="bg1"/>
                </a:solidFill>
              </a:rPr>
              <a:t>13-14, </a:t>
            </a:r>
            <a:r>
              <a:rPr lang="en-US" altLang="en-US" sz="1000" b="1" dirty="0">
                <a:solidFill>
                  <a:schemeClr val="bg1"/>
                </a:solidFill>
              </a:rPr>
              <a:t>2016</a:t>
            </a:r>
          </a:p>
        </p:txBody>
      </p:sp>
      <p:sp>
        <p:nvSpPr>
          <p:cNvPr id="2" name="TextBox 1"/>
          <p:cNvSpPr txBox="1"/>
          <p:nvPr/>
        </p:nvSpPr>
        <p:spPr>
          <a:xfrm>
            <a:off x="4550066" y="4544895"/>
            <a:ext cx="3725572" cy="430887"/>
          </a:xfrm>
          <a:prstGeom prst="rect">
            <a:avLst/>
          </a:prstGeom>
          <a:noFill/>
        </p:spPr>
        <p:txBody>
          <a:bodyPr wrap="none" rtlCol="0">
            <a:spAutoFit/>
          </a:bodyPr>
          <a:lstStyle/>
          <a:p>
            <a:r>
              <a:rPr lang="en-US" sz="2200" b="1" u="sng" dirty="0">
                <a:solidFill>
                  <a:srgbClr val="FFFF00"/>
                </a:solidFill>
              </a:rPr>
              <a:t>http://airquality.weather.gov/</a:t>
            </a:r>
          </a:p>
        </p:txBody>
      </p:sp>
    </p:spTree>
    <p:extLst>
      <p:ext uri="{BB962C8B-B14F-4D97-AF65-F5344CB8AC3E}">
        <p14:creationId xmlns:p14="http://schemas.microsoft.com/office/powerpoint/2010/main" val="3999665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Recon_vs_MODIS.wmf"/>
          <p:cNvPicPr>
            <a:picLocks noChangeAspect="1"/>
          </p:cNvPicPr>
          <p:nvPr/>
        </p:nvPicPr>
        <p:blipFill rotWithShape="1">
          <a:blip r:embed="rId2" cstate="print">
            <a:extLst>
              <a:ext uri="{28A0092B-C50C-407E-A947-70E740481C1C}">
                <a14:useLocalDpi xmlns:a14="http://schemas.microsoft.com/office/drawing/2010/main" val="0"/>
              </a:ext>
            </a:extLst>
          </a:blip>
          <a:srcRect l="3332" t="12621" r="11111" b="3005"/>
          <a:stretch/>
        </p:blipFill>
        <p:spPr bwMode="auto">
          <a:xfrm>
            <a:off x="0" y="1971674"/>
            <a:ext cx="4576763"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AOD_Recon_over_AOD_Mie.wmf"/>
          <p:cNvPicPr>
            <a:picLocks noChangeAspect="1"/>
          </p:cNvPicPr>
          <p:nvPr/>
        </p:nvPicPr>
        <p:blipFill>
          <a:blip r:embed="rId3" cstate="print">
            <a:extLst>
              <a:ext uri="{28A0092B-C50C-407E-A947-70E740481C1C}">
                <a14:useLocalDpi xmlns:a14="http://schemas.microsoft.com/office/drawing/2010/main" val="0"/>
              </a:ext>
            </a:extLst>
          </a:blip>
          <a:srcRect l="4443" t="11249" r="11111" b="3751"/>
          <a:stretch>
            <a:fillRect/>
          </a:stretch>
        </p:blipFill>
        <p:spPr bwMode="auto">
          <a:xfrm>
            <a:off x="4572000" y="1971674"/>
            <a:ext cx="44831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685800"/>
            <a:ext cx="8229600" cy="1143000"/>
          </a:xfrm>
          <a:prstGeom prst="rect">
            <a:avLst/>
          </a:prstGeom>
        </p:spPr>
        <p:txBody>
          <a:bodyPr/>
          <a:lstStyle/>
          <a:p>
            <a:pPr fontAlgn="auto">
              <a:spcAft>
                <a:spcPts val="0"/>
              </a:spcAft>
              <a:defRPr/>
            </a:pPr>
            <a:r>
              <a:rPr lang="en-US" sz="5000" dirty="0">
                <a:latin typeface="+mj-lt"/>
                <a:ea typeface="+mj-ea"/>
                <a:cs typeface="+mj-cs"/>
              </a:rPr>
              <a:t>AOD Comparison </a:t>
            </a:r>
          </a:p>
        </p:txBody>
      </p:sp>
      <p:sp>
        <p:nvSpPr>
          <p:cNvPr id="6"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429181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solidFill>
                  <a:schemeClr val="bg1"/>
                </a:solidFill>
              </a:rPr>
              <a:t>Data Assimilation Methods</a:t>
            </a:r>
          </a:p>
        </p:txBody>
      </p:sp>
      <p:sp>
        <p:nvSpPr>
          <p:cNvPr id="11267" name="Content Placeholder 2"/>
          <p:cNvSpPr>
            <a:spLocks noGrp="1"/>
          </p:cNvSpPr>
          <p:nvPr>
            <p:ph idx="1"/>
          </p:nvPr>
        </p:nvSpPr>
        <p:spPr/>
        <p:txBody>
          <a:bodyPr>
            <a:normAutofit lnSpcReduction="10000"/>
          </a:bodyPr>
          <a:lstStyle/>
          <a:p>
            <a:r>
              <a:rPr lang="en-US" altLang="en-US" dirty="0" smtClean="0">
                <a:solidFill>
                  <a:schemeClr val="bg1"/>
                </a:solidFill>
              </a:rPr>
              <a:t>Optimal interpolation (OI)</a:t>
            </a:r>
          </a:p>
          <a:p>
            <a:pPr lvl="1"/>
            <a:r>
              <a:rPr lang="en-US" altLang="en-US" dirty="0" smtClean="0">
                <a:solidFill>
                  <a:schemeClr val="bg1"/>
                </a:solidFill>
              </a:rPr>
              <a:t>Easy to apply, computationally efficient</a:t>
            </a:r>
          </a:p>
          <a:p>
            <a:r>
              <a:rPr lang="en-US" altLang="en-US" dirty="0" smtClean="0">
                <a:solidFill>
                  <a:schemeClr val="bg1"/>
                </a:solidFill>
              </a:rPr>
              <a:t>3D-Var </a:t>
            </a:r>
          </a:p>
          <a:p>
            <a:pPr lvl="1"/>
            <a:r>
              <a:rPr lang="en-US" altLang="en-US" dirty="0" smtClean="0">
                <a:solidFill>
                  <a:schemeClr val="bg1"/>
                </a:solidFill>
              </a:rPr>
              <a:t>Adjusts all variables in the whole domain simultaneously.  Currently, GSI is being developed at NOAA/NASA/NCAR</a:t>
            </a:r>
          </a:p>
          <a:p>
            <a:r>
              <a:rPr lang="en-US" altLang="en-US" dirty="0" smtClean="0">
                <a:solidFill>
                  <a:schemeClr val="bg1"/>
                </a:solidFill>
              </a:rPr>
              <a:t>4D-Var</a:t>
            </a:r>
          </a:p>
          <a:p>
            <a:pPr lvl="1"/>
            <a:r>
              <a:rPr lang="en-US" altLang="en-US" dirty="0" smtClean="0">
                <a:solidFill>
                  <a:schemeClr val="bg1"/>
                </a:solidFill>
              </a:rPr>
              <a:t>Provides more flexibility, requires </a:t>
            </a:r>
            <a:r>
              <a:rPr lang="en-US" altLang="en-US" dirty="0" err="1" smtClean="0">
                <a:solidFill>
                  <a:schemeClr val="bg1"/>
                </a:solidFill>
              </a:rPr>
              <a:t>adjoint</a:t>
            </a:r>
            <a:r>
              <a:rPr lang="en-US" altLang="en-US" dirty="0" smtClean="0">
                <a:solidFill>
                  <a:schemeClr val="bg1"/>
                </a:solidFill>
              </a:rPr>
              <a:t> model</a:t>
            </a:r>
          </a:p>
          <a:p>
            <a:r>
              <a:rPr lang="en-US" altLang="en-US" dirty="0" err="1" smtClean="0">
                <a:solidFill>
                  <a:schemeClr val="bg1"/>
                </a:solidFill>
              </a:rPr>
              <a:t>Kalman</a:t>
            </a:r>
            <a:r>
              <a:rPr lang="en-US" altLang="en-US" dirty="0" smtClean="0">
                <a:solidFill>
                  <a:schemeClr val="bg1"/>
                </a:solidFill>
              </a:rPr>
              <a:t> Filter </a:t>
            </a:r>
          </a:p>
        </p:txBody>
      </p:sp>
      <p:sp>
        <p:nvSpPr>
          <p:cNvPr id="4" name="Date Placeholder 1"/>
          <p:cNvSpPr>
            <a:spLocks noGrp="1"/>
          </p:cNvSpPr>
          <p:nvPr>
            <p:ph type="dt" sz="quarter" idx="10"/>
          </p:nvPr>
        </p:nvSpPr>
        <p:spPr>
          <a:xfrm>
            <a:off x="0" y="6492875"/>
            <a:ext cx="6477000" cy="365125"/>
          </a:xfrm>
        </p:spPr>
        <p:txBody>
          <a:bodyPr/>
          <a:lstStyle/>
          <a:p>
            <a:pPr>
              <a:defRPr/>
            </a:pPr>
            <a:r>
              <a:rPr lang="en-US" sz="1000" dirty="0"/>
              <a:t>Air Resources Laboratory </a:t>
            </a:r>
            <a:r>
              <a:rPr lang="en-US" sz="1000" dirty="0" smtClean="0"/>
              <a:t>and Georgia Tech for AQAST, Madison, WI, June 13 2012</a:t>
            </a:r>
            <a:endParaRPr lang="en-US" sz="1000" dirty="0"/>
          </a:p>
        </p:txBody>
      </p:sp>
      <p:sp>
        <p:nvSpPr>
          <p:cNvPr id="5"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solidFill>
                  <a:schemeClr val="bg1"/>
                </a:solidFill>
              </a:rPr>
              <a:t>NOAA Satellite aerosol product workshop, </a:t>
            </a:r>
            <a:r>
              <a:rPr lang="en-US" altLang="en-US" sz="1000" b="1" dirty="0">
                <a:solidFill>
                  <a:schemeClr val="bg1"/>
                </a:solidFill>
              </a:rPr>
              <a:t>College Park, MD,  September </a:t>
            </a:r>
            <a:r>
              <a:rPr lang="en-US" altLang="en-US" sz="1000" b="1" dirty="0" smtClean="0">
                <a:solidFill>
                  <a:schemeClr val="bg1"/>
                </a:solidFill>
              </a:rPr>
              <a:t>13-14, </a:t>
            </a:r>
            <a:r>
              <a:rPr lang="en-US" altLang="en-US" sz="1000" b="1" dirty="0">
                <a:solidFill>
                  <a:schemeClr val="bg1"/>
                </a:solidFill>
              </a:rPr>
              <a:t>2016</a:t>
            </a:r>
          </a:p>
        </p:txBody>
      </p:sp>
    </p:spTree>
    <p:extLst>
      <p:ext uri="{BB962C8B-B14F-4D97-AF65-F5344CB8AC3E}">
        <p14:creationId xmlns:p14="http://schemas.microsoft.com/office/powerpoint/2010/main" val="366246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altLang="en-US" dirty="0" smtClean="0">
                <a:solidFill>
                  <a:schemeClr val="bg1"/>
                </a:solidFill>
              </a:rPr>
              <a:t>Optimal Interpolation (OI)</a:t>
            </a:r>
          </a:p>
        </p:txBody>
      </p:sp>
      <p:sp>
        <p:nvSpPr>
          <p:cNvPr id="1029" name="Rectangle 3"/>
          <p:cNvSpPr>
            <a:spLocks noGrp="1" noChangeArrowheads="1"/>
          </p:cNvSpPr>
          <p:nvPr>
            <p:ph type="body" sz="half" idx="1"/>
          </p:nvPr>
        </p:nvSpPr>
        <p:spPr>
          <a:xfrm>
            <a:off x="457200" y="1600200"/>
            <a:ext cx="8305800" cy="4495800"/>
          </a:xfrm>
        </p:spPr>
        <p:txBody>
          <a:bodyPr/>
          <a:lstStyle/>
          <a:p>
            <a:r>
              <a:rPr lang="en-US" altLang="en-US" sz="2800" dirty="0" smtClean="0">
                <a:solidFill>
                  <a:schemeClr val="bg1"/>
                </a:solidFill>
              </a:rPr>
              <a:t>OI is a sequential data assimilation method. At each time step, we solve an analysis problem</a:t>
            </a:r>
          </a:p>
          <a:p>
            <a:endParaRPr lang="en-US" altLang="en-US" sz="2800" dirty="0" smtClean="0">
              <a:solidFill>
                <a:schemeClr val="bg1"/>
              </a:solidFill>
            </a:endParaRPr>
          </a:p>
          <a:p>
            <a:endParaRPr lang="en-US" altLang="en-US" sz="2800" dirty="0" smtClean="0">
              <a:solidFill>
                <a:schemeClr val="bg1"/>
              </a:solidFill>
            </a:endParaRPr>
          </a:p>
          <a:p>
            <a:r>
              <a:rPr lang="en-US" altLang="en-US" sz="2800" dirty="0" smtClean="0">
                <a:solidFill>
                  <a:schemeClr val="bg1"/>
                </a:solidFill>
              </a:rPr>
              <a:t>We assume observations far away (beyond background error correlation length scale) have no effect  in the </a:t>
            </a:r>
            <a:r>
              <a:rPr lang="en-US" altLang="en-US" sz="2800" dirty="0" smtClean="0">
                <a:solidFill>
                  <a:schemeClr val="bg1"/>
                </a:solidFill>
              </a:rPr>
              <a:t>analysis</a:t>
            </a:r>
            <a:endParaRPr lang="en-US" altLang="en-US" sz="2800" dirty="0" smtClean="0">
              <a:solidFill>
                <a:schemeClr val="bg1"/>
              </a:solidFill>
            </a:endParaRPr>
          </a:p>
        </p:txBody>
      </p:sp>
      <p:graphicFrame>
        <p:nvGraphicFramePr>
          <p:cNvPr id="1026" name="Rectangle 2"/>
          <p:cNvGraphicFramePr>
            <a:graphicFrameLocks noGrp="1"/>
          </p:cNvGraphicFramePr>
          <p:nvPr>
            <p:ph sz="quarter" idx="2"/>
          </p:nvPr>
        </p:nvGraphicFramePr>
        <p:xfrm>
          <a:off x="5053013" y="2693988"/>
          <a:ext cx="3225800" cy="0"/>
        </p:xfrm>
        <a:graphic>
          <a:graphicData uri="http://schemas.openxmlformats.org/presentationml/2006/ole">
            <mc:AlternateContent xmlns:mc="http://schemas.openxmlformats.org/markup-compatibility/2006">
              <mc:Choice xmlns:v="urn:schemas-microsoft-com:vml" Requires="v">
                <p:oleObj spid="_x0000_s1042" name="Equation" r:id="rId4" imgW="0" imgH="0" progId="Equation.3">
                  <p:embed/>
                </p:oleObj>
              </mc:Choice>
              <mc:Fallback>
                <p:oleObj name="Equation" r:id="rId4"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53013" y="2693988"/>
                        <a:ext cx="322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Object 3"/>
          <p:cNvGraphicFramePr>
            <a:graphicFrameLocks noGrp="1" noChangeAspect="1"/>
          </p:cNvGraphicFramePr>
          <p:nvPr>
            <p:ph sz="quarter" idx="3"/>
            <p:extLst>
              <p:ext uri="{D42A27DB-BD31-4B8C-83A1-F6EECF244321}">
                <p14:modId xmlns:p14="http://schemas.microsoft.com/office/powerpoint/2010/main" val="2236280784"/>
              </p:ext>
            </p:extLst>
          </p:nvPr>
        </p:nvGraphicFramePr>
        <p:xfrm>
          <a:off x="1104900" y="2787650"/>
          <a:ext cx="6934200" cy="636588"/>
        </p:xfrm>
        <a:graphic>
          <a:graphicData uri="http://schemas.openxmlformats.org/presentationml/2006/ole">
            <mc:AlternateContent xmlns:mc="http://schemas.openxmlformats.org/markup-compatibility/2006">
              <mc:Choice xmlns:v="urn:schemas-microsoft-com:vml" Requires="v">
                <p:oleObj spid="_x0000_s1043" name="Equation" r:id="rId5" imgW="2489040" imgH="228600" progId="Equation.3">
                  <p:embed/>
                </p:oleObj>
              </mc:Choice>
              <mc:Fallback>
                <p:oleObj name="Equation" r:id="rId5" imgW="24890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2787650"/>
                        <a:ext cx="6934200" cy="636588"/>
                      </a:xfrm>
                      <a:prstGeom prst="rect">
                        <a:avLst/>
                      </a:prstGeom>
                      <a:solidFill>
                        <a:schemeClr val="bg1"/>
                      </a:solidFill>
                    </p:spPr>
                  </p:pic>
                </p:oleObj>
              </mc:Fallback>
            </mc:AlternateContent>
          </a:graphicData>
        </a:graphic>
      </p:graphicFrame>
      <p:sp>
        <p:nvSpPr>
          <p:cNvPr id="7" name="Date Placeholder 1"/>
          <p:cNvSpPr>
            <a:spLocks noGrp="1"/>
          </p:cNvSpPr>
          <p:nvPr>
            <p:ph type="dt" sz="quarter" idx="10"/>
          </p:nvPr>
        </p:nvSpPr>
        <p:spPr>
          <a:xfrm>
            <a:off x="0" y="6492875"/>
            <a:ext cx="6477000" cy="365125"/>
          </a:xfrm>
        </p:spPr>
        <p:txBody>
          <a:bodyPr/>
          <a:lstStyle/>
          <a:p>
            <a:pPr fontAlgn="auto">
              <a:spcBef>
                <a:spcPts val="0"/>
              </a:spcBef>
              <a:spcAft>
                <a:spcPts val="0"/>
              </a:spcAft>
              <a:defRPr/>
            </a:pPr>
            <a:r>
              <a:rPr lang="en-US" sz="1000" dirty="0">
                <a:solidFill>
                  <a:schemeClr val="tx2">
                    <a:shade val="90000"/>
                  </a:schemeClr>
                </a:solidFill>
              </a:rPr>
              <a:t>Air Resources Laboratory and Georgia Tech for AQAST, Madison, WI, June 13 2012</a:t>
            </a:r>
          </a:p>
        </p:txBody>
      </p:sp>
      <p:sp>
        <p:nvSpPr>
          <p:cNvPr id="8"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solidFill>
                  <a:schemeClr val="bg1"/>
                </a:solidFill>
              </a:rPr>
              <a:t>NOAA Satellite aerosol product workshop, </a:t>
            </a:r>
            <a:r>
              <a:rPr lang="en-US" altLang="en-US" sz="1000" b="1" dirty="0">
                <a:solidFill>
                  <a:schemeClr val="bg1"/>
                </a:solidFill>
              </a:rPr>
              <a:t>College Park, MD,  September </a:t>
            </a:r>
            <a:r>
              <a:rPr lang="en-US" altLang="en-US" sz="1000" b="1" dirty="0" smtClean="0">
                <a:solidFill>
                  <a:schemeClr val="bg1"/>
                </a:solidFill>
              </a:rPr>
              <a:t>13-14, </a:t>
            </a:r>
            <a:r>
              <a:rPr lang="en-US" altLang="en-US" sz="1000" b="1" dirty="0">
                <a:solidFill>
                  <a:schemeClr val="bg1"/>
                </a:solidFill>
              </a:rPr>
              <a:t>2016</a:t>
            </a:r>
          </a:p>
        </p:txBody>
      </p:sp>
    </p:spTree>
    <p:extLst>
      <p:ext uri="{BB962C8B-B14F-4D97-AF65-F5344CB8AC3E}">
        <p14:creationId xmlns:p14="http://schemas.microsoft.com/office/powerpoint/2010/main" val="35924908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228600"/>
            <a:ext cx="8243888" cy="1314450"/>
          </a:xfrm>
        </p:spPr>
        <p:txBody>
          <a:bodyPr>
            <a:normAutofit fontScale="90000"/>
          </a:bodyPr>
          <a:lstStyle/>
          <a:p>
            <a:r>
              <a:rPr lang="en-US" altLang="en-US" smtClean="0">
                <a:solidFill>
                  <a:srgbClr val="000000"/>
                </a:solidFill>
              </a:rPr>
              <a:t>Estimate Model Error Statistics w/ Hollingsworth-Lonnberg Method</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35931"/>
            <a:ext cx="298132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Assim_concepts82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2667000"/>
            <a:ext cx="89916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4267200" y="2362200"/>
            <a:ext cx="487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eaLnBrk="0" hangingPunct="0">
              <a:tabLst>
                <a:tab pos="236538" algn="l"/>
              </a:tabLst>
              <a:defRPr>
                <a:solidFill>
                  <a:schemeClr val="tx1"/>
                </a:solidFill>
                <a:latin typeface="Arial" charset="0"/>
              </a:defRPr>
            </a:lvl1pPr>
            <a:lvl2pPr marL="742950" indent="-285750" eaLnBrk="0" hangingPunct="0">
              <a:tabLst>
                <a:tab pos="236538" algn="l"/>
              </a:tabLst>
              <a:defRPr>
                <a:solidFill>
                  <a:schemeClr val="tx1"/>
                </a:solidFill>
                <a:latin typeface="Arial" charset="0"/>
              </a:defRPr>
            </a:lvl2pPr>
            <a:lvl3pPr marL="1143000" indent="-228600" eaLnBrk="0" hangingPunct="0">
              <a:tabLst>
                <a:tab pos="236538" algn="l"/>
              </a:tabLst>
              <a:defRPr>
                <a:solidFill>
                  <a:schemeClr val="tx1"/>
                </a:solidFill>
                <a:latin typeface="Arial" charset="0"/>
              </a:defRPr>
            </a:lvl3pPr>
            <a:lvl4pPr marL="1600200" indent="-228600" eaLnBrk="0" hangingPunct="0">
              <a:tabLst>
                <a:tab pos="236538" algn="l"/>
              </a:tabLst>
              <a:defRPr>
                <a:solidFill>
                  <a:schemeClr val="tx1"/>
                </a:solidFill>
                <a:latin typeface="Arial" charset="0"/>
              </a:defRPr>
            </a:lvl4pPr>
            <a:lvl5pPr marL="2057400" indent="-228600" eaLnBrk="0" hangingPunct="0">
              <a:tabLst>
                <a:tab pos="236538" algn="l"/>
              </a:tabLst>
              <a:defRPr>
                <a:solidFill>
                  <a:schemeClr val="tx1"/>
                </a:solidFill>
                <a:latin typeface="Arial" charset="0"/>
              </a:defRPr>
            </a:lvl5pPr>
            <a:lvl6pPr marL="2514600" indent="-228600" eaLnBrk="0" fontAlgn="base" hangingPunct="0">
              <a:spcBef>
                <a:spcPct val="0"/>
              </a:spcBef>
              <a:spcAft>
                <a:spcPct val="0"/>
              </a:spcAft>
              <a:tabLst>
                <a:tab pos="236538" algn="l"/>
              </a:tabLst>
              <a:defRPr>
                <a:solidFill>
                  <a:schemeClr val="tx1"/>
                </a:solidFill>
                <a:latin typeface="Arial" charset="0"/>
              </a:defRPr>
            </a:lvl6pPr>
            <a:lvl7pPr marL="2971800" indent="-228600" eaLnBrk="0" fontAlgn="base" hangingPunct="0">
              <a:spcBef>
                <a:spcPct val="0"/>
              </a:spcBef>
              <a:spcAft>
                <a:spcPct val="0"/>
              </a:spcAft>
              <a:tabLst>
                <a:tab pos="236538" algn="l"/>
              </a:tabLst>
              <a:defRPr>
                <a:solidFill>
                  <a:schemeClr val="tx1"/>
                </a:solidFill>
                <a:latin typeface="Arial" charset="0"/>
              </a:defRPr>
            </a:lvl7pPr>
            <a:lvl8pPr marL="3429000" indent="-228600" eaLnBrk="0" fontAlgn="base" hangingPunct="0">
              <a:spcBef>
                <a:spcPct val="0"/>
              </a:spcBef>
              <a:spcAft>
                <a:spcPct val="0"/>
              </a:spcAft>
              <a:tabLst>
                <a:tab pos="236538" algn="l"/>
              </a:tabLst>
              <a:defRPr>
                <a:solidFill>
                  <a:schemeClr val="tx1"/>
                </a:solidFill>
                <a:latin typeface="Arial" charset="0"/>
              </a:defRPr>
            </a:lvl8pPr>
            <a:lvl9pPr marL="3886200" indent="-228600" eaLnBrk="0" fontAlgn="base" hangingPunct="0">
              <a:spcBef>
                <a:spcPct val="0"/>
              </a:spcBef>
              <a:spcAft>
                <a:spcPct val="0"/>
              </a:spcAft>
              <a:tabLst>
                <a:tab pos="236538" algn="l"/>
              </a:tabLst>
              <a:defRPr>
                <a:solidFill>
                  <a:schemeClr val="tx1"/>
                </a:solidFill>
                <a:latin typeface="Arial" charset="0"/>
              </a:defRPr>
            </a:lvl9pPr>
          </a:lstStyle>
          <a:p>
            <a:pPr eaLnBrk="1" hangingPunct="1">
              <a:buFontTx/>
              <a:buChar char="•"/>
            </a:pPr>
            <a:r>
              <a:rPr lang="en-US" altLang="en-US" sz="2400" dirty="0">
                <a:solidFill>
                  <a:srgbClr val="000000"/>
                </a:solidFill>
              </a:rPr>
              <a:t>At each data point, calculate differences between forecasts (B) and observations (O) </a:t>
            </a:r>
          </a:p>
          <a:p>
            <a:pPr eaLnBrk="1" hangingPunct="1">
              <a:buFontTx/>
              <a:buChar char="•"/>
            </a:pPr>
            <a:r>
              <a:rPr lang="en-US" altLang="en-US" sz="2400" dirty="0">
                <a:solidFill>
                  <a:srgbClr val="000000"/>
                </a:solidFill>
              </a:rPr>
              <a:t>Pair up data points, and calculate the correlation coefficients between the two time series</a:t>
            </a:r>
          </a:p>
          <a:p>
            <a:pPr eaLnBrk="1" hangingPunct="1">
              <a:buFontTx/>
              <a:buChar char="•"/>
            </a:pPr>
            <a:r>
              <a:rPr lang="en-US" altLang="en-US" sz="2400" dirty="0">
                <a:solidFill>
                  <a:srgbClr val="000000"/>
                </a:solidFill>
              </a:rPr>
              <a:t>Plot the correlation as a function of the distance between the two stations, </a:t>
            </a:r>
          </a:p>
          <a:p>
            <a:pPr eaLnBrk="1" hangingPunct="1"/>
            <a:endParaRPr lang="en-US" altLang="en-US" sz="2400" dirty="0">
              <a:solidFill>
                <a:srgbClr val="000000"/>
              </a:solidFill>
            </a:endParaRPr>
          </a:p>
        </p:txBody>
      </p:sp>
      <p:sp>
        <p:nvSpPr>
          <p:cNvPr id="7"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6754894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90600" y="152400"/>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dirty="0">
                <a:solidFill>
                  <a:srgbClr val="000000"/>
                </a:solidFill>
              </a:rPr>
              <a:t>Horizontal Error Statistics</a:t>
            </a:r>
            <a:endParaRPr lang="en-US" altLang="en-US" sz="4000" dirty="0"/>
          </a:p>
        </p:txBody>
      </p:sp>
      <p:grpSp>
        <p:nvGrpSpPr>
          <p:cNvPr id="15363" name="Group 5"/>
          <p:cNvGrpSpPr>
            <a:grpSpLocks/>
          </p:cNvGrpSpPr>
          <p:nvPr/>
        </p:nvGrpSpPr>
        <p:grpSpPr bwMode="auto">
          <a:xfrm>
            <a:off x="0" y="762000"/>
            <a:ext cx="9144000" cy="5794375"/>
            <a:chOff x="0" y="1063727"/>
            <a:chExt cx="9144000" cy="5794273"/>
          </a:xfrm>
        </p:grpSpPr>
        <p:pic>
          <p:nvPicPr>
            <p:cNvPr id="15365" name="Picture 3" descr="R2_distance.wmf"/>
            <p:cNvPicPr>
              <a:picLocks noChangeAspect="1"/>
            </p:cNvPicPr>
            <p:nvPr/>
          </p:nvPicPr>
          <p:blipFill>
            <a:blip r:embed="rId2" cstate="print">
              <a:extLst>
                <a:ext uri="{28A0092B-C50C-407E-A947-70E740481C1C}">
                  <a14:useLocalDpi xmlns:a14="http://schemas.microsoft.com/office/drawing/2010/main" val="0"/>
                </a:ext>
              </a:extLst>
            </a:blip>
            <a:srcRect t="9999"/>
            <a:stretch>
              <a:fillRect/>
            </a:stretch>
          </p:blipFill>
          <p:spPr bwMode="auto">
            <a:xfrm>
              <a:off x="0" y="1063727"/>
              <a:ext cx="7242048" cy="57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4"/>
            <p:cNvSpPr>
              <a:spLocks noChangeArrowheads="1"/>
            </p:cNvSpPr>
            <p:nvPr/>
          </p:nvSpPr>
          <p:spPr bwMode="auto">
            <a:xfrm>
              <a:off x="6629400" y="1063727"/>
              <a:ext cx="2514600" cy="57942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1900" dirty="0">
                <a:solidFill>
                  <a:srgbClr val="000000"/>
                </a:solidFill>
              </a:endParaRPr>
            </a:p>
            <a:p>
              <a:pPr eaLnBrk="1" hangingPunct="1">
                <a:spcBef>
                  <a:spcPct val="50000"/>
                </a:spcBef>
              </a:pPr>
              <a:r>
                <a:rPr lang="en-US" altLang="en-US" sz="2400" dirty="0" err="1">
                  <a:solidFill>
                    <a:srgbClr val="000000"/>
                  </a:solidFill>
                </a:rPr>
                <a:t>Rz</a:t>
              </a:r>
              <a:r>
                <a:rPr lang="en-US" altLang="en-US" sz="2400" dirty="0">
                  <a:solidFill>
                    <a:srgbClr val="000000"/>
                  </a:solidFill>
                </a:rPr>
                <a:t>:</a:t>
              </a:r>
            </a:p>
            <a:p>
              <a:pPr eaLnBrk="1" hangingPunct="1">
                <a:spcBef>
                  <a:spcPct val="50000"/>
                </a:spcBef>
              </a:pPr>
              <a:r>
                <a:rPr lang="en-US" altLang="en-US" sz="2400" dirty="0">
                  <a:solidFill>
                    <a:srgbClr val="000000"/>
                  </a:solidFill>
                </a:rPr>
                <a:t> 		~ 0.9</a:t>
              </a:r>
            </a:p>
            <a:p>
              <a:pPr eaLnBrk="1" hangingPunct="1">
                <a:spcBef>
                  <a:spcPct val="50000"/>
                </a:spcBef>
              </a:pPr>
              <a:r>
                <a:rPr lang="en-US" altLang="en-US" sz="2400" dirty="0">
                  <a:solidFill>
                    <a:srgbClr val="000000"/>
                  </a:solidFill>
                </a:rPr>
                <a:t>E</a:t>
              </a:r>
              <a:r>
                <a:rPr lang="en-US" altLang="en-US" sz="2400" baseline="-25000" dirty="0">
                  <a:solidFill>
                    <a:srgbClr val="000000"/>
                  </a:solidFill>
                </a:rPr>
                <a:t>B</a:t>
              </a:r>
              <a:r>
                <a:rPr lang="en-US" altLang="en-US" sz="2400" baseline="30000" dirty="0">
                  <a:solidFill>
                    <a:srgbClr val="000000"/>
                  </a:solidFill>
                </a:rPr>
                <a:t>2</a:t>
              </a:r>
              <a:r>
                <a:rPr lang="en-US" altLang="en-US" sz="2400" dirty="0">
                  <a:solidFill>
                    <a:srgbClr val="000000"/>
                  </a:solidFill>
                </a:rPr>
                <a:t>/ Eo</a:t>
              </a:r>
              <a:r>
                <a:rPr lang="en-US" altLang="en-US" sz="2400" baseline="30000" dirty="0">
                  <a:solidFill>
                    <a:srgbClr val="000000"/>
                  </a:solidFill>
                </a:rPr>
                <a:t>2</a:t>
              </a:r>
              <a:r>
                <a:rPr lang="en-US" altLang="en-US" sz="2400" dirty="0">
                  <a:solidFill>
                    <a:srgbClr val="000000"/>
                  </a:solidFill>
                </a:rPr>
                <a:t>:</a:t>
              </a:r>
            </a:p>
            <a:p>
              <a:pPr eaLnBrk="1" hangingPunct="1">
                <a:spcBef>
                  <a:spcPct val="50000"/>
                </a:spcBef>
              </a:pPr>
              <a:r>
                <a:rPr lang="en-US" altLang="en-US" sz="2400" baseline="-25000" dirty="0">
                  <a:solidFill>
                    <a:srgbClr val="000000"/>
                  </a:solidFill>
                </a:rPr>
                <a:t>	  	</a:t>
              </a:r>
              <a:r>
                <a:rPr lang="en-US" altLang="en-US" sz="2400" dirty="0">
                  <a:solidFill>
                    <a:srgbClr val="000000"/>
                  </a:solidFill>
                </a:rPr>
                <a:t>~ 9 </a:t>
              </a:r>
            </a:p>
            <a:p>
              <a:pPr eaLnBrk="1" hangingPunct="1">
                <a:spcBef>
                  <a:spcPct val="50000"/>
                </a:spcBef>
              </a:pPr>
              <a:r>
                <a:rPr lang="en-US" altLang="en-US" sz="2400" dirty="0">
                  <a:solidFill>
                    <a:srgbClr val="000000"/>
                  </a:solidFill>
                </a:rPr>
                <a:t>Correlation length: 	</a:t>
              </a:r>
            </a:p>
            <a:p>
              <a:pPr eaLnBrk="1" hangingPunct="1">
                <a:spcBef>
                  <a:spcPct val="50000"/>
                </a:spcBef>
              </a:pPr>
              <a:r>
                <a:rPr lang="en-US" altLang="en-US" sz="2400" dirty="0">
                  <a:solidFill>
                    <a:srgbClr val="000000"/>
                  </a:solidFill>
                </a:rPr>
                <a:t>		~ 160 </a:t>
              </a:r>
              <a:r>
                <a:rPr lang="en-US" altLang="en-US" sz="2400" dirty="0" smtClean="0">
                  <a:solidFill>
                    <a:srgbClr val="000000"/>
                  </a:solidFill>
                </a:rPr>
                <a:t>km</a:t>
              </a:r>
            </a:p>
            <a:p>
              <a:pPr eaLnBrk="1" hangingPunct="1">
                <a:spcBef>
                  <a:spcPct val="50000"/>
                </a:spcBef>
              </a:pPr>
              <a:endParaRPr lang="en-US" altLang="en-US" sz="2400" dirty="0" smtClean="0">
                <a:solidFill>
                  <a:srgbClr val="000000"/>
                </a:solidFill>
              </a:endParaRPr>
            </a:p>
            <a:p>
              <a:pPr eaLnBrk="1" hangingPunct="1">
                <a:spcBef>
                  <a:spcPct val="50000"/>
                </a:spcBef>
              </a:pPr>
              <a:endParaRPr lang="en-US" altLang="en-US" sz="2400" dirty="0">
                <a:solidFill>
                  <a:srgbClr val="000000"/>
                </a:solidFill>
              </a:endParaRPr>
            </a:p>
            <a:p>
              <a:pPr eaLnBrk="1" hangingPunct="1">
                <a:spcBef>
                  <a:spcPct val="50000"/>
                </a:spcBef>
              </a:pPr>
              <a:endParaRPr lang="en-US" altLang="en-US" sz="2400" dirty="0" smtClean="0">
                <a:solidFill>
                  <a:srgbClr val="000000"/>
                </a:solidFill>
              </a:endParaRPr>
            </a:p>
          </p:txBody>
        </p:sp>
      </p:grpSp>
      <p:sp>
        <p:nvSpPr>
          <p:cNvPr id="7"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313935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7" name="TextBox 16"/>
          <p:cNvSpPr txBox="1"/>
          <p:nvPr/>
        </p:nvSpPr>
        <p:spPr>
          <a:xfrm>
            <a:off x="2971800" y="5706546"/>
            <a:ext cx="3962400" cy="369332"/>
          </a:xfrm>
          <a:prstGeom prst="rect">
            <a:avLst/>
          </a:prstGeom>
          <a:solidFill>
            <a:srgbClr val="FFC000"/>
          </a:solidFill>
          <a:ln>
            <a:solidFill>
              <a:srgbClr val="FFFF00"/>
            </a:solidFill>
          </a:ln>
        </p:spPr>
        <p:txBody>
          <a:bodyPr wrap="square" rtlCol="0">
            <a:spAutoFit/>
          </a:bodyPr>
          <a:lstStyle/>
          <a:p>
            <a:r>
              <a:rPr lang="en-US" b="1" dirty="0" smtClean="0"/>
              <a:t>AIRNOW ingest: PM2.5</a:t>
            </a:r>
            <a:endParaRPr lang="en-US" b="1" dirty="0"/>
          </a:p>
        </p:txBody>
      </p:sp>
      <p:grpSp>
        <p:nvGrpSpPr>
          <p:cNvPr id="2" name="Group 1"/>
          <p:cNvGrpSpPr/>
          <p:nvPr/>
        </p:nvGrpSpPr>
        <p:grpSpPr>
          <a:xfrm>
            <a:off x="1219200" y="2743200"/>
            <a:ext cx="6825826" cy="2907268"/>
            <a:chOff x="1219200" y="3124200"/>
            <a:chExt cx="6825826" cy="2907268"/>
          </a:xfrm>
        </p:grpSpPr>
        <p:cxnSp>
          <p:nvCxnSpPr>
            <p:cNvPr id="5" name="Straight Connector 4"/>
            <p:cNvCxnSpPr/>
            <p:nvPr/>
          </p:nvCxnSpPr>
          <p:spPr>
            <a:xfrm>
              <a:off x="1219200" y="3124200"/>
              <a:ext cx="670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19200" y="4648200"/>
              <a:ext cx="670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00200" y="3124200"/>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05200" y="3124200"/>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38800" y="3124200"/>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96200" y="3124200"/>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71600" y="4648200"/>
              <a:ext cx="529312" cy="369332"/>
            </a:xfrm>
            <a:prstGeom prst="rect">
              <a:avLst/>
            </a:prstGeom>
            <a:noFill/>
          </p:spPr>
          <p:txBody>
            <a:bodyPr wrap="none" rtlCol="0">
              <a:spAutoFit/>
            </a:bodyPr>
            <a:lstStyle/>
            <a:p>
              <a:r>
                <a:rPr lang="en-US" b="1" dirty="0" smtClean="0"/>
                <a:t>00Z</a:t>
              </a:r>
              <a:endParaRPr lang="en-US" b="1" dirty="0"/>
            </a:p>
          </p:txBody>
        </p:sp>
        <p:sp>
          <p:nvSpPr>
            <p:cNvPr id="14" name="TextBox 13"/>
            <p:cNvSpPr txBox="1"/>
            <p:nvPr/>
          </p:nvSpPr>
          <p:spPr>
            <a:xfrm>
              <a:off x="3276600" y="4648200"/>
              <a:ext cx="529312" cy="369332"/>
            </a:xfrm>
            <a:prstGeom prst="rect">
              <a:avLst/>
            </a:prstGeom>
            <a:noFill/>
          </p:spPr>
          <p:txBody>
            <a:bodyPr wrap="none" rtlCol="0">
              <a:spAutoFit/>
            </a:bodyPr>
            <a:lstStyle/>
            <a:p>
              <a:r>
                <a:rPr lang="en-US" b="1" dirty="0" smtClean="0"/>
                <a:t>06Z</a:t>
              </a:r>
              <a:endParaRPr lang="en-US" b="1" dirty="0"/>
            </a:p>
          </p:txBody>
        </p:sp>
        <p:sp>
          <p:nvSpPr>
            <p:cNvPr id="15" name="TextBox 14"/>
            <p:cNvSpPr txBox="1"/>
            <p:nvPr/>
          </p:nvSpPr>
          <p:spPr>
            <a:xfrm>
              <a:off x="5334000" y="4648200"/>
              <a:ext cx="529312" cy="369332"/>
            </a:xfrm>
            <a:prstGeom prst="rect">
              <a:avLst/>
            </a:prstGeom>
            <a:noFill/>
          </p:spPr>
          <p:txBody>
            <a:bodyPr wrap="none" rtlCol="0">
              <a:spAutoFit/>
            </a:bodyPr>
            <a:lstStyle/>
            <a:p>
              <a:r>
                <a:rPr lang="en-US" b="1" dirty="0" smtClean="0"/>
                <a:t>12Z</a:t>
              </a:r>
              <a:endParaRPr lang="en-US" b="1" dirty="0"/>
            </a:p>
          </p:txBody>
        </p:sp>
        <p:sp>
          <p:nvSpPr>
            <p:cNvPr id="16" name="TextBox 15"/>
            <p:cNvSpPr txBox="1"/>
            <p:nvPr/>
          </p:nvSpPr>
          <p:spPr>
            <a:xfrm>
              <a:off x="7515714" y="4648200"/>
              <a:ext cx="529312" cy="369332"/>
            </a:xfrm>
            <a:prstGeom prst="rect">
              <a:avLst/>
            </a:prstGeom>
            <a:noFill/>
          </p:spPr>
          <p:txBody>
            <a:bodyPr wrap="none" rtlCol="0">
              <a:spAutoFit/>
            </a:bodyPr>
            <a:lstStyle/>
            <a:p>
              <a:r>
                <a:rPr lang="en-US" b="1" dirty="0" smtClean="0"/>
                <a:t>18Z</a:t>
              </a:r>
              <a:endParaRPr lang="en-US" b="1" dirty="0"/>
            </a:p>
          </p:txBody>
        </p:sp>
        <p:cxnSp>
          <p:nvCxnSpPr>
            <p:cNvPr id="19" name="Straight Arrow Connector 18"/>
            <p:cNvCxnSpPr>
              <a:endCxn id="12" idx="2"/>
            </p:cNvCxnSpPr>
            <p:nvPr/>
          </p:nvCxnSpPr>
          <p:spPr>
            <a:xfrm flipH="1" flipV="1">
              <a:off x="1636256" y="5017532"/>
              <a:ext cx="1640344" cy="10139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541256" y="5005864"/>
              <a:ext cx="1030744" cy="10139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53000" y="5005864"/>
              <a:ext cx="645656" cy="10139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6" idx="2"/>
            </p:cNvCxnSpPr>
            <p:nvPr/>
          </p:nvCxnSpPr>
          <p:spPr>
            <a:xfrm flipV="1">
              <a:off x="5863312" y="5017532"/>
              <a:ext cx="1917058" cy="10139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590800" y="1676400"/>
            <a:ext cx="3424912" cy="369332"/>
          </a:xfrm>
          <a:prstGeom prst="rect">
            <a:avLst/>
          </a:prstGeom>
          <a:solidFill>
            <a:srgbClr val="FFC000"/>
          </a:solidFill>
          <a:ln>
            <a:solidFill>
              <a:srgbClr val="FFFF00"/>
            </a:solidFill>
          </a:ln>
        </p:spPr>
        <p:txBody>
          <a:bodyPr wrap="square" rtlCol="0">
            <a:spAutoFit/>
          </a:bodyPr>
          <a:lstStyle/>
          <a:p>
            <a:r>
              <a:rPr lang="en-US" b="1" dirty="0" smtClean="0"/>
              <a:t>AOD ingest: PM2.5</a:t>
            </a:r>
            <a:endParaRPr lang="en-US" b="1" dirty="0"/>
          </a:p>
        </p:txBody>
      </p:sp>
      <p:cxnSp>
        <p:nvCxnSpPr>
          <p:cNvPr id="29" name="Straight Arrow Connector 28"/>
          <p:cNvCxnSpPr/>
          <p:nvPr/>
        </p:nvCxnSpPr>
        <p:spPr>
          <a:xfrm>
            <a:off x="4953000" y="2045732"/>
            <a:ext cx="2743200" cy="69746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itle 1"/>
          <p:cNvSpPr>
            <a:spLocks noGrp="1"/>
          </p:cNvSpPr>
          <p:nvPr>
            <p:ph type="title"/>
          </p:nvPr>
        </p:nvSpPr>
        <p:spPr>
          <a:xfrm>
            <a:off x="1219200" y="304800"/>
            <a:ext cx="7696200" cy="1219200"/>
          </a:xfrm>
        </p:spPr>
        <p:txBody>
          <a:bodyPr>
            <a:normAutofit fontScale="90000"/>
          </a:bodyPr>
          <a:lstStyle/>
          <a:p>
            <a:r>
              <a:rPr lang="en-US" dirty="0" smtClean="0"/>
              <a:t>Adjust Initial Condition Using Optimal Interpolation (OI1-case )</a:t>
            </a:r>
            <a:endParaRPr lang="en-US" dirty="0"/>
          </a:p>
        </p:txBody>
      </p:sp>
      <p:sp>
        <p:nvSpPr>
          <p:cNvPr id="20"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
        <p:nvSpPr>
          <p:cNvPr id="24" name="TextBox 1"/>
          <p:cNvSpPr txBox="1">
            <a:spLocks noChangeArrowheads="1"/>
          </p:cNvSpPr>
          <p:nvPr/>
        </p:nvSpPr>
        <p:spPr bwMode="auto">
          <a:xfrm>
            <a:off x="252717" y="5227587"/>
            <a:ext cx="1932965" cy="64633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t>Tang, Lee </a:t>
            </a:r>
            <a:r>
              <a:rPr lang="en-US" altLang="en-US" dirty="0"/>
              <a:t>et al.,</a:t>
            </a:r>
          </a:p>
          <a:p>
            <a:pPr eaLnBrk="1" hangingPunct="1"/>
            <a:r>
              <a:rPr lang="en-US" altLang="en-US" i="1" dirty="0" smtClean="0"/>
              <a:t>J. W&amp;WMA </a:t>
            </a:r>
            <a:r>
              <a:rPr lang="en-US" altLang="en-US" dirty="0" smtClean="0"/>
              <a:t>2015</a:t>
            </a:r>
            <a:endParaRPr lang="en-US" altLang="en-US" dirty="0"/>
          </a:p>
        </p:txBody>
      </p:sp>
    </p:spTree>
    <p:extLst>
      <p:ext uri="{BB962C8B-B14F-4D97-AF65-F5344CB8AC3E}">
        <p14:creationId xmlns:p14="http://schemas.microsoft.com/office/powerpoint/2010/main" val="2644034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446265"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96615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399"/>
            <a:ext cx="844905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14288" y="6524625"/>
            <a:ext cx="527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smtClean="0"/>
              <a:t>NOAA Satellite aerosol product workshop, </a:t>
            </a:r>
            <a:r>
              <a:rPr lang="en-US" altLang="en-US" sz="1000" b="1" dirty="0"/>
              <a:t>College Park, MD,  September </a:t>
            </a:r>
            <a:r>
              <a:rPr lang="en-US" altLang="en-US" sz="1000" b="1" dirty="0" smtClean="0"/>
              <a:t>13-14, </a:t>
            </a:r>
            <a:r>
              <a:rPr lang="en-US" altLang="en-US" sz="1000" b="1" dirty="0"/>
              <a:t>2016</a:t>
            </a:r>
          </a:p>
        </p:txBody>
      </p:sp>
    </p:spTree>
    <p:extLst>
      <p:ext uri="{BB962C8B-B14F-4D97-AF65-F5344CB8AC3E}">
        <p14:creationId xmlns:p14="http://schemas.microsoft.com/office/powerpoint/2010/main" val="3405412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TotalTime>
  <Words>1782</Words>
  <Application>Microsoft Office PowerPoint</Application>
  <PresentationFormat>On-screen Show (4:3)</PresentationFormat>
  <Paragraphs>167</Paragraphs>
  <Slides>20</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ＭＳ Ｐゴシック</vt:lpstr>
      <vt:lpstr>宋体</vt:lpstr>
      <vt:lpstr>Arial</vt:lpstr>
      <vt:lpstr>Calibri</vt:lpstr>
      <vt:lpstr>Cambria</vt:lpstr>
      <vt:lpstr>Symbol</vt:lpstr>
      <vt:lpstr>Times New Roman</vt:lpstr>
      <vt:lpstr>Wingdings</vt:lpstr>
      <vt:lpstr>Office Theme</vt:lpstr>
      <vt:lpstr>Equation</vt:lpstr>
      <vt:lpstr>Assimilate AOD retrieval to constrain emission and surface PM2.5 concentration prediction by CMAQ</vt:lpstr>
      <vt:lpstr>PowerPoint Presentation</vt:lpstr>
      <vt:lpstr>Data Assimilation Methods</vt:lpstr>
      <vt:lpstr>Optimal Interpolation (OI)</vt:lpstr>
      <vt:lpstr>Estimate Model Error Statistics w/ Hollingsworth-Lonnberg Method</vt:lpstr>
      <vt:lpstr>PowerPoint Presentation</vt:lpstr>
      <vt:lpstr>Adjust Initial Condition Using Optimal Interpolation (OI1-case )</vt:lpstr>
      <vt:lpstr>PowerPoint Presentation</vt:lpstr>
      <vt:lpstr>PowerPoint Presentation</vt:lpstr>
      <vt:lpstr>PowerPoint Presentation</vt:lpstr>
      <vt:lpstr>PowerPoint Presentation</vt:lpstr>
      <vt:lpstr>Evaluation comparison</vt:lpstr>
      <vt:lpstr>Weather Aware Emission: Snow/ice effect</vt:lpstr>
      <vt:lpstr>PowerPoint Presentation</vt:lpstr>
      <vt:lpstr>PowerPoint Presentation</vt:lpstr>
      <vt:lpstr>Effort to reduce emission uncertainty for wildfires</vt:lpstr>
      <vt:lpstr>PowerPoint Presentation</vt:lpstr>
      <vt:lpstr>PowerPoint Presentation</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Optimal Interpolation to  assimilate Surface PM2.5 and MODIS AOD in CMAQ for July 2011</dc:title>
  <dc:creator>Youhua Tang</dc:creator>
  <cp:lastModifiedBy>Pius Lee</cp:lastModifiedBy>
  <cp:revision>36</cp:revision>
  <dcterms:created xsi:type="dcterms:W3CDTF">2014-10-17T20:37:03Z</dcterms:created>
  <dcterms:modified xsi:type="dcterms:W3CDTF">2016-09-13T12:28:41Z</dcterms:modified>
</cp:coreProperties>
</file>