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1" r:id="rId2"/>
    <p:sldId id="308" r:id="rId3"/>
    <p:sldId id="319" r:id="rId4"/>
    <p:sldId id="335" r:id="rId5"/>
    <p:sldId id="296" r:id="rId6"/>
    <p:sldId id="284" r:id="rId7"/>
    <p:sldId id="286" r:id="rId8"/>
    <p:sldId id="333" r:id="rId9"/>
    <p:sldId id="277" r:id="rId10"/>
    <p:sldId id="337" r:id="rId11"/>
    <p:sldId id="339" r:id="rId12"/>
    <p:sldId id="340" r:id="rId13"/>
    <p:sldId id="343" r:id="rId14"/>
    <p:sldId id="328" r:id="rId15"/>
    <p:sldId id="329" r:id="rId16"/>
    <p:sldId id="330" r:id="rId17"/>
    <p:sldId id="331" r:id="rId18"/>
    <p:sldId id="332" r:id="rId19"/>
    <p:sldId id="346" r:id="rId20"/>
    <p:sldId id="348" r:id="rId21"/>
    <p:sldId id="334" r:id="rId22"/>
    <p:sldId id="300" r:id="rId23"/>
    <p:sldId id="307" r:id="rId24"/>
    <p:sldId id="349" r:id="rId25"/>
    <p:sldId id="34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5" autoAdjust="0"/>
    <p:restoredTop sz="93429" autoAdjust="0"/>
  </p:normalViewPr>
  <p:slideViewPr>
    <p:cSldViewPr>
      <p:cViewPr varScale="1">
        <p:scale>
          <a:sx n="54" d="100"/>
          <a:sy n="54" d="100"/>
        </p:scale>
        <p:origin x="11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28"/>
    </p:cViewPr>
  </p:sorterViewPr>
  <p:notesViewPr>
    <p:cSldViewPr>
      <p:cViewPr varScale="1">
        <p:scale>
          <a:sx n="47" d="100"/>
          <a:sy n="47" d="100"/>
        </p:scale>
        <p:origin x="218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F36E9-4189-43E6-ADCF-3E9F923C0F47}" type="datetimeFigureOut">
              <a:rPr lang="en-US" smtClean="0"/>
              <a:t>9/12/2016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91EAB-F776-432E-ADBD-17FF604DAA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98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FAC7E-FA5F-46C7-9E52-27F4CB8B18CC}" type="datetimeFigureOut">
              <a:rPr lang="en-US" smtClean="0"/>
              <a:t>9/12/2016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3EC0A-63F5-4B8E-BEF7-DC2A79D49C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9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EBABF-30F2-45FA-8AAA-C208BAC090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1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1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4" y="6467674"/>
            <a:ext cx="2133600" cy="365125"/>
          </a:xfrm>
        </p:spPr>
        <p:txBody>
          <a:bodyPr/>
          <a:lstStyle/>
          <a:p>
            <a:fld id="{31B5D017-1130-463A-9034-C2CDBC7A8632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67676"/>
            <a:ext cx="3657600" cy="36512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676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EF9C-B914-41A3-8538-961EB728518F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790D-BC19-4A70-9079-DF8F2F2B5079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7684-180C-49F2-B54A-FB48DCD0C29D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061D-78BF-4D85-82E0-80E3A2BED405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B462-B818-44C9-B3F1-186AA9BDDC1E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200E-F663-4AF8-ADDB-6E7F4FFA78D5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E25C-CE7C-4586-A48C-66B9F889E34A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49A2-EF9A-45AB-8130-81FA283AC766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548035"/>
            <a:ext cx="3505200" cy="356002"/>
          </a:xfrm>
        </p:spPr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3891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4F80-FF92-4D8C-9302-FE3C334E160D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98F6-42F2-4806-BF7C-5CE6583D144F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D9B26-D14F-496B-92C2-5465C54D6AFF}" type="datetime1">
              <a:rPr lang="en-US" smtClean="0"/>
              <a:t>9/12/2016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422681"/>
            <a:ext cx="3432208" cy="474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8848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lbany logo 4c.gif"/>
          <p:cNvPicPr>
            <a:picLocks noChangeAspect="1"/>
          </p:cNvPicPr>
          <p:nvPr userDrawn="1"/>
        </p:nvPicPr>
        <p:blipFill>
          <a:blip r:embed="rId13"/>
          <a:srcRect b="29476"/>
          <a:stretch>
            <a:fillRect/>
          </a:stretch>
        </p:blipFill>
        <p:spPr>
          <a:xfrm>
            <a:off x="8534400" y="9943"/>
            <a:ext cx="548640" cy="626600"/>
          </a:xfrm>
          <a:prstGeom prst="rect">
            <a:avLst/>
          </a:prstGeom>
        </p:spPr>
      </p:pic>
      <p:pic>
        <p:nvPicPr>
          <p:cNvPr id="8" name="Picture 9" descr="NOAACLBK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5872"/>
          <a:stretch/>
        </p:blipFill>
        <p:spPr bwMode="auto">
          <a:xfrm>
            <a:off x="-1" y="-1"/>
            <a:ext cx="809625" cy="71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43000"/>
            <a:ext cx="8839200" cy="3070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VIIRS Aerosol Assimilation Activities at NWS/NCEP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314" y="4267200"/>
            <a:ext cx="9067800" cy="1752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Sarah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Lu</a:t>
            </a:r>
            <a:r>
              <a:rPr lang="en-US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Shih-Wei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Wei, Sheng-Po Chen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(SUNYA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Shobha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Kondragunta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Qiang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Zhao (NESDIS/STAR)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Jeff McQueen, Jun Wang,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Partha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Bhattacharjee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(NWS/NCEP)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5704443"/>
            <a:ext cx="40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*: clu4@albany.edu; Sarah.Lu@noaa.gov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24116"/>
            <a:ext cx="9220200" cy="5258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Specification of observation errors</a:t>
            </a:r>
          </a:p>
          <a:p>
            <a:pPr lvl="1"/>
            <a:r>
              <a:rPr lang="en-US" sz="2400" dirty="0"/>
              <a:t>D</a:t>
            </a:r>
            <a:r>
              <a:rPr lang="en-US" sz="2400" dirty="0" smtClean="0"/>
              <a:t>etermined from VIIRS versus AERONET comparisons (VIIRS Cal/Val efforts)</a:t>
            </a:r>
          </a:p>
          <a:p>
            <a:r>
              <a:rPr lang="en-US" sz="2400" dirty="0" smtClean="0"/>
              <a:t>Observation operator</a:t>
            </a:r>
          </a:p>
          <a:p>
            <a:pPr lvl="1"/>
            <a:r>
              <a:rPr lang="en-US" sz="2400" dirty="0" smtClean="0"/>
              <a:t>Use JCSDA Community Radiative Transfer Model (CRTM V2.2.3) as observation operator for VIIRS AOD</a:t>
            </a:r>
          </a:p>
          <a:p>
            <a:pPr lvl="1"/>
            <a:r>
              <a:rPr lang="en-US" sz="2400" dirty="0" smtClean="0"/>
              <a:t>Forward and Jacobian models</a:t>
            </a:r>
            <a:endParaRPr lang="en-US" sz="2400" dirty="0"/>
          </a:p>
          <a:p>
            <a:r>
              <a:rPr lang="en-US" sz="2400" dirty="0" smtClean="0"/>
              <a:t>Synergistic activities: </a:t>
            </a:r>
          </a:p>
          <a:p>
            <a:pPr lvl="1"/>
            <a:r>
              <a:rPr lang="en-US" sz="2400" dirty="0" smtClean="0"/>
              <a:t>VIIRS AOD from Enterprise algorithm has been encoded in BUFR format and dumped to a development database at EMC</a:t>
            </a:r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Technical/Scientific Progress –cont’d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42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869" t="15529" r="20181" b="11405"/>
          <a:stretch/>
        </p:blipFill>
        <p:spPr>
          <a:xfrm>
            <a:off x="70093" y="1136277"/>
            <a:ext cx="9073051" cy="511108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53000" y="5350187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Add read_ngac_aerosol.f90 to read in GOCART species (du, </a:t>
            </a:r>
            <a:r>
              <a:rPr lang="en-US" sz="2000" dirty="0" err="1" smtClean="0"/>
              <a:t>ss</a:t>
            </a:r>
            <a:r>
              <a:rPr lang="en-US" sz="2000" dirty="0" smtClean="0"/>
              <a:t>, </a:t>
            </a:r>
            <a:r>
              <a:rPr lang="en-US" sz="2000" dirty="0" err="1" smtClean="0"/>
              <a:t>su</a:t>
            </a:r>
            <a:r>
              <a:rPr lang="en-US" sz="2000" dirty="0" smtClean="0"/>
              <a:t>, </a:t>
            </a:r>
            <a:r>
              <a:rPr lang="en-US" sz="2000" dirty="0" err="1" smtClean="0"/>
              <a:t>oc</a:t>
            </a:r>
            <a:r>
              <a:rPr lang="en-US" sz="2000" dirty="0" smtClean="0"/>
              <a:t>, </a:t>
            </a:r>
            <a:r>
              <a:rPr lang="en-US" sz="2000" dirty="0" err="1" smtClean="0"/>
              <a:t>bc</a:t>
            </a:r>
            <a:r>
              <a:rPr lang="en-US" sz="2000" dirty="0" smtClean="0"/>
              <a:t>) using </a:t>
            </a:r>
            <a:r>
              <a:rPr lang="en-US" sz="2000" dirty="0" err="1" smtClean="0"/>
              <a:t>nemsio</a:t>
            </a:r>
            <a:r>
              <a:rPr lang="en-US" sz="2000" dirty="0" smtClean="0"/>
              <a:t> module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-30163"/>
            <a:ext cx="8229600" cy="1143000"/>
          </a:xfrm>
        </p:spPr>
        <p:txBody>
          <a:bodyPr/>
          <a:lstStyle/>
          <a:p>
            <a:r>
              <a:rPr lang="en-US" dirty="0" smtClean="0"/>
              <a:t>GSI workflow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6118F-3AF6-834B-BBD0-CC1005D104E9}" type="slidenum">
              <a:rPr lang="en-US" smtClean="0"/>
              <a:t>11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Specification of background errors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6248400" y="4876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Deviation (</a:t>
            </a:r>
            <a:r>
              <a:rPr lang="en-US" dirty="0" err="1" smtClean="0"/>
              <a:t>ug</a:t>
            </a:r>
            <a:r>
              <a:rPr lang="en-US" dirty="0" smtClean="0"/>
              <a:t>/kg)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3658" r="16898" b="8565"/>
          <a:stretch/>
        </p:blipFill>
        <p:spPr>
          <a:xfrm>
            <a:off x="3352800" y="3711222"/>
            <a:ext cx="2743200" cy="284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3658" r="16898" b="8565"/>
          <a:stretch/>
        </p:blipFill>
        <p:spPr>
          <a:xfrm>
            <a:off x="533400" y="838200"/>
            <a:ext cx="27432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3658" r="16898" b="8565"/>
          <a:stretch/>
        </p:blipFill>
        <p:spPr>
          <a:xfrm>
            <a:off x="533400" y="3708295"/>
            <a:ext cx="2743200" cy="284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3658" r="16898" b="8565"/>
          <a:stretch/>
        </p:blipFill>
        <p:spPr>
          <a:xfrm>
            <a:off x="3352800" y="838200"/>
            <a:ext cx="2743200" cy="284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13658" r="16898" b="8565"/>
          <a:stretch/>
        </p:blipFill>
        <p:spPr>
          <a:xfrm>
            <a:off x="6096000" y="838200"/>
            <a:ext cx="2743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68052" y="4887741"/>
            <a:ext cx="257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Scale Length</a:t>
            </a:r>
          </a:p>
          <a:p>
            <a:r>
              <a:rPr lang="en-US" dirty="0" smtClean="0"/>
              <a:t>(100km)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3243" r="14757" b="7590"/>
          <a:stretch/>
        </p:blipFill>
        <p:spPr>
          <a:xfrm>
            <a:off x="3429000" y="3668541"/>
            <a:ext cx="2743200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3243" r="14757" b="7590"/>
          <a:stretch/>
        </p:blipFill>
        <p:spPr>
          <a:xfrm>
            <a:off x="685800" y="772941"/>
            <a:ext cx="2743200" cy="289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3243" r="14757" b="7590"/>
          <a:stretch/>
        </p:blipFill>
        <p:spPr>
          <a:xfrm>
            <a:off x="685800" y="3668541"/>
            <a:ext cx="2743200" cy="289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3243" r="14757" b="7590"/>
          <a:stretch/>
        </p:blipFill>
        <p:spPr>
          <a:xfrm>
            <a:off x="3429000" y="772941"/>
            <a:ext cx="2743200" cy="289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3243" r="14757" b="7590"/>
          <a:stretch/>
        </p:blipFill>
        <p:spPr>
          <a:xfrm>
            <a:off x="6172200" y="772941"/>
            <a:ext cx="2743200" cy="2895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5661" y="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Specification of background errors –cont’d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11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22690"/>
            <a:ext cx="8229600" cy="45719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VIIRS Enterprise Algorithm AOD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8" y="1073774"/>
            <a:ext cx="6172200" cy="48182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AOD@550nm + @11 moderate channels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We currently use AOD@550nm only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Moderate spatial resolution: ~750m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Data thinning may be needed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Daily global coverage with 14-15 orbits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Multiple DA cycles per day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Surface categories: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Water, dark land, bright land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Retrieval quality flags: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0: no retrieval; 1: low quality; 2: medium quality; 3: high quality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Currently in HDF5 format, will be in </a:t>
            </a:r>
            <a:r>
              <a:rPr lang="en-US" sz="2000" dirty="0" err="1" smtClean="0"/>
              <a:t>netCDF</a:t>
            </a:r>
            <a:r>
              <a:rPr lang="en-US" sz="2000" dirty="0" smtClean="0"/>
              <a:t> format in operational mode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Converted into BUFR and then BUFR dump files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cf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218" y="640341"/>
            <a:ext cx="2811429" cy="2811429"/>
          </a:xfrm>
          <a:prstGeom prst="rect">
            <a:avLst/>
          </a:prstGeom>
        </p:spPr>
      </p:pic>
      <p:pic>
        <p:nvPicPr>
          <p:cNvPr id="7" name="Picture 6" descr="cf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219" y="3461266"/>
            <a:ext cx="2811429" cy="2811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4200" y="64034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Enterprise Algorithm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348289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Operational Algorithm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Screening out “bad” data</a:t>
            </a:r>
          </a:p>
          <a:p>
            <a:pPr lvl="1"/>
            <a:r>
              <a:rPr lang="en-US" dirty="0" smtClean="0"/>
              <a:t>Outside model domain (for regional model only)</a:t>
            </a:r>
          </a:p>
          <a:p>
            <a:pPr lvl="1"/>
            <a:r>
              <a:rPr lang="en-US" dirty="0" smtClean="0"/>
              <a:t>Outside observation cut-off window</a:t>
            </a:r>
          </a:p>
          <a:p>
            <a:pPr lvl="2"/>
            <a:r>
              <a:rPr lang="en-US" dirty="0" smtClean="0"/>
              <a:t>+/- 3 hours around the analysis time</a:t>
            </a:r>
          </a:p>
          <a:p>
            <a:pPr lvl="1"/>
            <a:r>
              <a:rPr lang="en-US" dirty="0" smtClean="0"/>
              <a:t>Low retrieval quality</a:t>
            </a:r>
          </a:p>
          <a:p>
            <a:pPr lvl="2"/>
            <a:r>
              <a:rPr lang="en-US" dirty="0" smtClean="0"/>
              <a:t>Only retrievals with quality flags 2 and 3 are retained</a:t>
            </a:r>
          </a:p>
          <a:p>
            <a:pPr lvl="1"/>
            <a:r>
              <a:rPr lang="en-US" dirty="0" smtClean="0"/>
              <a:t>Out of range of valid values</a:t>
            </a:r>
          </a:p>
          <a:p>
            <a:pPr lvl="2"/>
            <a:r>
              <a:rPr lang="en-US" dirty="0" smtClean="0"/>
              <a:t>Current range is set to 0-5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50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Data Ingestion in GSI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0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Data Ingestion in GSI –cont’d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Data thinning</a:t>
            </a:r>
          </a:p>
          <a:p>
            <a:pPr lvl="1"/>
            <a:r>
              <a:rPr lang="en-US" dirty="0" smtClean="0"/>
              <a:t>Decide the thinning grid</a:t>
            </a:r>
          </a:p>
          <a:p>
            <a:pPr lvl="1"/>
            <a:r>
              <a:rPr lang="en-US" dirty="0" smtClean="0"/>
              <a:t>Set up thinning criteria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ffset from the analysis time</a:t>
            </a:r>
          </a:p>
          <a:p>
            <a:pPr lvl="2"/>
            <a:r>
              <a:rPr lang="en-US" dirty="0" smtClean="0"/>
              <a:t>Distance from the thinning grid point</a:t>
            </a:r>
          </a:p>
          <a:p>
            <a:pPr lvl="2"/>
            <a:r>
              <a:rPr lang="en-US" dirty="0" smtClean="0"/>
              <a:t>Surface category</a:t>
            </a:r>
          </a:p>
          <a:p>
            <a:pPr lvl="2"/>
            <a:r>
              <a:rPr lang="en-US" dirty="0" smtClean="0"/>
              <a:t>Retrieval quality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irs_aod_from_obs_input_nothinning_re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6868" y="1185325"/>
            <a:ext cx="4572000" cy="2571750"/>
          </a:xfrm>
          <a:prstGeom prst="rect">
            <a:avLst/>
          </a:prstGeom>
        </p:spPr>
      </p:pic>
      <p:pic>
        <p:nvPicPr>
          <p:cNvPr id="7" name="Picture 6" descr="viirs_aod_from_obs_input_thinning_re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68" y="3871375"/>
            <a:ext cx="4572000" cy="2571750"/>
          </a:xfrm>
          <a:prstGeom prst="rect">
            <a:avLst/>
          </a:prstGeom>
        </p:spPr>
      </p:pic>
      <p:pic>
        <p:nvPicPr>
          <p:cNvPr id="8" name="Picture 7" descr="viirs_aod_from_dump_r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68" y="1204375"/>
            <a:ext cx="4572000" cy="2571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9668" y="3014125"/>
            <a:ext cx="3810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668" y="5681125"/>
            <a:ext cx="3810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1668" y="3014125"/>
            <a:ext cx="3810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6868" y="4034457"/>
            <a:ext cx="455713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Test with sample data (2016-04-23 18z)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900" dirty="0" smtClean="0"/>
              <a:t>AOD retrievals from BUFR dump file (total number of observations: </a:t>
            </a:r>
            <a:r>
              <a:rPr lang="en-US" sz="1900" b="1" dirty="0" smtClean="0"/>
              <a:t>9739766</a:t>
            </a:r>
            <a:r>
              <a:rPr lang="en-US" sz="1900" dirty="0" smtClean="0"/>
              <a:t>)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900" dirty="0" smtClean="0"/>
              <a:t>AOD retained in GSI without thinning (total number of observations: </a:t>
            </a:r>
            <a:r>
              <a:rPr lang="en-US" sz="1900" b="1" dirty="0" smtClean="0"/>
              <a:t>6161702</a:t>
            </a:r>
            <a:r>
              <a:rPr lang="en-US" sz="1900" dirty="0" smtClean="0"/>
              <a:t>)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900" dirty="0" smtClean="0"/>
              <a:t>AOD retained in GSI with thinning (total number of observations</a:t>
            </a:r>
            <a:r>
              <a:rPr lang="en-US" sz="1900" b="1" dirty="0" smtClean="0"/>
              <a:t>: 928</a:t>
            </a:r>
            <a:r>
              <a:rPr lang="en-US" sz="1900" dirty="0" smtClean="0"/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81200" y="50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Data Ingestion in GSI – cont’d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Specification of Observation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6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The observation error statistics were provided by the NESDIS STAR aerosol algorithm science team</a:t>
            </a:r>
          </a:p>
          <a:p>
            <a:pPr lvl="1"/>
            <a:r>
              <a:rPr lang="en-US" sz="2400" dirty="0" smtClean="0"/>
              <a:t>The statistics are based on linear regression with VIIRS AOD retrieval as the independent variable</a:t>
            </a:r>
          </a:p>
          <a:p>
            <a:pPr>
              <a:buNone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990563"/>
              </p:ext>
            </p:extLst>
          </p:nvPr>
        </p:nvGraphicFramePr>
        <p:xfrm>
          <a:off x="2590800" y="3139857"/>
          <a:ext cx="3962400" cy="751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3" imgW="799920" imgH="228600" progId="Equation.3">
                  <p:embed/>
                </p:oleObj>
              </mc:Choice>
              <mc:Fallback>
                <p:oleObj name="Equation" r:id="rId3" imgW="799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139857"/>
                        <a:ext cx="3962400" cy="7514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33189"/>
              </p:ext>
            </p:extLst>
          </p:nvPr>
        </p:nvGraphicFramePr>
        <p:xfrm>
          <a:off x="914400" y="3903381"/>
          <a:ext cx="7315200" cy="2208276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  <a:gridCol w="18288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Surface Category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Retrieval Quality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C</a:t>
                      </a:r>
                      <a:r>
                        <a:rPr lang="en-US" sz="1800" b="1" baseline="-25000" dirty="0">
                          <a:latin typeface="Calibri"/>
                          <a:ea typeface="SimSun"/>
                          <a:cs typeface="Times New Roman"/>
                        </a:rPr>
                        <a:t>0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C</a:t>
                      </a:r>
                      <a:r>
                        <a:rPr lang="en-US" sz="1800" b="1" baseline="-25000" dirty="0">
                          <a:latin typeface="Calibri"/>
                          <a:ea typeface="SimSun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Water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Medium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0.0416146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0.0808841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High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0.00784394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0.219923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Dark Land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Medium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0.0374849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0.266073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High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0.111431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0.128699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Bright Land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Medium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0.0693246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0.270070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High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0.0550472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SimSun"/>
                          <a:cs typeface="Times New Roman"/>
                        </a:rPr>
                        <a:t>0.299558</a:t>
                      </a:r>
                      <a:endParaRPr lang="en-US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5334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---  Analysis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—  First guess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9148" y="5334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—  Analysis - First guess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(Analysis Increment)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9" t="10556" r="11667" b="12778"/>
          <a:stretch/>
        </p:blipFill>
        <p:spPr>
          <a:xfrm>
            <a:off x="495300" y="1295398"/>
            <a:ext cx="3931920" cy="3878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9" t="10556" r="11666" b="12778"/>
          <a:stretch/>
        </p:blipFill>
        <p:spPr>
          <a:xfrm>
            <a:off x="4754880" y="1295398"/>
            <a:ext cx="3931920" cy="387888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3284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Preliminary Results for 2016-04-23 18z</a:t>
            </a:r>
          </a:p>
        </p:txBody>
      </p:sp>
    </p:spTree>
    <p:extLst>
      <p:ext uri="{BB962C8B-B14F-4D97-AF65-F5344CB8AC3E}">
        <p14:creationId xmlns:p14="http://schemas.microsoft.com/office/powerpoint/2010/main" val="1175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60" y="3670394"/>
            <a:ext cx="5074920" cy="25374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3179" y="665473"/>
            <a:ext cx="8801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Using satellite data to improve aerosol forecasting 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69717" y="3046346"/>
            <a:ext cx="377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Near-real-time biomass burning emissions from multiple satellites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10" descr="Example of VIIRS&#10;      AOT produ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8" y="3552067"/>
            <a:ext cx="3388459" cy="211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99570" y="5801167"/>
            <a:ext cx="2695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bri" panose="020F0502020204030204" pitchFamily="34" charset="0"/>
              </a:rPr>
              <a:t>From  NOAA/NESDIS/STAR website</a:t>
            </a:r>
            <a:endParaRPr lang="en-US" sz="1400" i="1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3178" y="3046346"/>
            <a:ext cx="435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Aerosol observations from VIIRS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3937" y="1409446"/>
            <a:ext cx="8980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Satellite observations have been used to improve aerosol products</a:t>
            </a:r>
          </a:p>
          <a:p>
            <a:pPr marL="688975" lvl="1" indent="-231775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Routine monitoring of model performance</a:t>
            </a:r>
          </a:p>
          <a:p>
            <a:pPr marL="688975" lvl="1" indent="-231775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</a:rPr>
              <a:t>Near-real-time biomass burning emissions from satellite observations</a:t>
            </a:r>
          </a:p>
          <a:p>
            <a:pPr marL="688975" lvl="1" indent="-231775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</a:rPr>
              <a:t>Data assimilation of satellite aerosol observations </a:t>
            </a:r>
            <a:r>
              <a:rPr lang="en-US" sz="2200" dirty="0" smtClean="0">
                <a:latin typeface="Calibri" panose="020F0502020204030204" pitchFamily="34" charset="0"/>
              </a:rPr>
              <a:t>(this presentation)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 descr="viirs_aod_from_obs_input_thinning_re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77" y="1409167"/>
            <a:ext cx="4376688" cy="2461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r="6666" b="18889"/>
          <a:stretch/>
        </p:blipFill>
        <p:spPr>
          <a:xfrm>
            <a:off x="278171" y="4078350"/>
            <a:ext cx="3738929" cy="2270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6667" b="17777"/>
          <a:stretch/>
        </p:blipFill>
        <p:spPr>
          <a:xfrm>
            <a:off x="4326166" y="1143000"/>
            <a:ext cx="4822971" cy="3295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226" y="973945"/>
            <a:ext cx="8245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 (VIIRS AOD with data thinning)                                 First Guess (NGAC AOD)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8240" y="3993554"/>
            <a:ext cx="25314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AOD innovation from GSI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32848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Preliminary Results for 2016-04-23 18z –cont’d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25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Scope of global aerosol prediction at NCEP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Status update in aerosol data assimilation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OBHA~1.KON\AppData\Local\Temp\1\Glb_VIIRS_Month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" y="829925"/>
            <a:ext cx="9144000" cy="550295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46332" y="1143000"/>
            <a:ext cx="4582427" cy="2286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4900" dirty="0" smtClean="0">
                <a:cs typeface="Arial" pitchFamily="34" charset="0"/>
              </a:rPr>
              <a:t>NESDIS new Enterprise Processing System (EPS) VIIRS High Quality (HQ) AOD product provides coverage over bright surfaces</a:t>
            </a:r>
          </a:p>
          <a:p>
            <a:r>
              <a:rPr lang="en-US" sz="4900" dirty="0" smtClean="0">
                <a:cs typeface="Arial" pitchFamily="34" charset="0"/>
              </a:rPr>
              <a:t>Aerosol features seen in EPS mean AOD map are present in ICAP but not in NGAC v2 (experimental)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8651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Concluding Remarks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92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305800" cy="48006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cs typeface="Arial" pitchFamily="34" charset="0"/>
              </a:rPr>
              <a:t>Ongoing efforts:</a:t>
            </a:r>
          </a:p>
          <a:p>
            <a:pPr lvl="1"/>
            <a:r>
              <a:rPr lang="en-US" dirty="0" smtClean="0">
                <a:cs typeface="Arial" pitchFamily="34" charset="0"/>
              </a:rPr>
              <a:t>GSI 3DVar aerosol data assimilation system has been extended to assimilate VIIRS AOD using NGAC guess</a:t>
            </a:r>
          </a:p>
          <a:p>
            <a:pPr lvl="1"/>
            <a:r>
              <a:rPr lang="en-US" dirty="0" smtClean="0">
                <a:cs typeface="Arial" pitchFamily="34" charset="0"/>
              </a:rPr>
              <a:t>The prototype system is being tested and evaluated</a:t>
            </a:r>
          </a:p>
          <a:p>
            <a:pPr marL="457200" lvl="1" indent="0">
              <a:buNone/>
            </a:pPr>
            <a:endParaRPr lang="en-US" dirty="0" smtClean="0">
              <a:cs typeface="Arial" pitchFamily="34" charset="0"/>
            </a:endParaRPr>
          </a:p>
          <a:p>
            <a:r>
              <a:rPr lang="en-US" sz="2800" dirty="0" smtClean="0">
                <a:cs typeface="Arial" pitchFamily="34" charset="0"/>
              </a:rPr>
              <a:t>Next-step:</a:t>
            </a:r>
            <a:endParaRPr lang="en-US" sz="2800" dirty="0">
              <a:cs typeface="Arial" pitchFamily="34" charset="0"/>
            </a:endParaRPr>
          </a:p>
          <a:p>
            <a:pPr lvl="1"/>
            <a:r>
              <a:rPr lang="en-US" dirty="0" smtClean="0">
                <a:cs typeface="Arial" pitchFamily="34" charset="0"/>
              </a:rPr>
              <a:t>Refine the AOD DA system, e.g., revisit how background errors are determined</a:t>
            </a:r>
          </a:p>
          <a:p>
            <a:pPr lvl="1"/>
            <a:r>
              <a:rPr lang="en-US" dirty="0" smtClean="0">
                <a:cs typeface="Arial" pitchFamily="34" charset="0"/>
              </a:rPr>
              <a:t>Sync the specification of VIIRS observation errors with ESRL’s on-going GSI work</a:t>
            </a:r>
          </a:p>
          <a:p>
            <a:pPr lvl="1"/>
            <a:r>
              <a:rPr lang="en-US" dirty="0" smtClean="0">
                <a:cs typeface="Arial" pitchFamily="34" charset="0"/>
              </a:rPr>
              <a:t>Conduct benchmark study to demonstrate the impact of VIIRS AOD data assimilation </a:t>
            </a:r>
          </a:p>
          <a:p>
            <a:pPr lvl="1"/>
            <a:r>
              <a:rPr lang="en-US" dirty="0" smtClean="0">
                <a:cs typeface="Arial" pitchFamily="34" charset="0"/>
              </a:rPr>
              <a:t>Need to align the work with NWS NGGPS initiative</a:t>
            </a:r>
          </a:p>
          <a:p>
            <a:pPr lvl="1"/>
            <a:endParaRPr lang="en-US" dirty="0" smtClean="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8651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Concluding Remarks –cont’d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70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438400"/>
            <a:ext cx="44148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Backup Slides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862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Specification of background errors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6268052" y="4687669"/>
            <a:ext cx="257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Scale Length</a:t>
            </a:r>
          </a:p>
          <a:p>
            <a:r>
              <a:rPr lang="en-US" dirty="0" smtClean="0"/>
              <a:t>(Levels)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2327" r="16840" b="8506"/>
          <a:stretch/>
        </p:blipFill>
        <p:spPr>
          <a:xfrm>
            <a:off x="3434013" y="3655468"/>
            <a:ext cx="2619275" cy="2843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2327" r="16840" b="8506"/>
          <a:stretch/>
        </p:blipFill>
        <p:spPr>
          <a:xfrm>
            <a:off x="749701" y="824384"/>
            <a:ext cx="2619275" cy="2843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2327" r="16840" b="8506"/>
          <a:stretch/>
        </p:blipFill>
        <p:spPr>
          <a:xfrm>
            <a:off x="738537" y="3655468"/>
            <a:ext cx="2619275" cy="2843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2327" r="16840" b="8506"/>
          <a:stretch/>
        </p:blipFill>
        <p:spPr>
          <a:xfrm>
            <a:off x="3434013" y="804508"/>
            <a:ext cx="2619275" cy="2843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12327" r="16840" b="8506"/>
          <a:stretch/>
        </p:blipFill>
        <p:spPr>
          <a:xfrm>
            <a:off x="6143725" y="804508"/>
            <a:ext cx="2619275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Scope of global aerosol prediction at NCEP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Status update in aerosol data assimilation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/>
          <p:cNvSpPr txBox="1">
            <a:spLocks/>
          </p:cNvSpPr>
          <p:nvPr/>
        </p:nvSpPr>
        <p:spPr>
          <a:xfrm>
            <a:off x="152400" y="1469066"/>
            <a:ext cx="8991600" cy="538893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SzPct val="106000"/>
              <a:buNone/>
              <a:defRPr/>
            </a:pPr>
            <a:r>
              <a:rPr lang="en-US" sz="3100" dirty="0" smtClean="0"/>
              <a:t>Long-term goal</a:t>
            </a:r>
          </a:p>
          <a:p>
            <a:pPr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3100" dirty="0" smtClean="0"/>
              <a:t>Allow </a:t>
            </a:r>
            <a:r>
              <a:rPr lang="en-US" sz="3100" dirty="0"/>
              <a:t>aerosol impacts on weather forecasts and climate predictions to be </a:t>
            </a:r>
            <a:r>
              <a:rPr lang="en-US" sz="3100" dirty="0" smtClean="0"/>
              <a:t>considered</a:t>
            </a:r>
          </a:p>
          <a:p>
            <a:pPr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3100" dirty="0" smtClean="0"/>
              <a:t>Enable </a:t>
            </a:r>
            <a:r>
              <a:rPr lang="en-US" sz="3100" dirty="0"/>
              <a:t>NCEP to provide </a:t>
            </a:r>
            <a:r>
              <a:rPr lang="en-US" sz="3100" dirty="0">
                <a:solidFill>
                  <a:srgbClr val="C00000"/>
                </a:solidFill>
              </a:rPr>
              <a:t>quality atmospheric constituent products </a:t>
            </a:r>
            <a:r>
              <a:rPr lang="en-US" sz="3100" dirty="0" smtClean="0"/>
              <a:t>serving the stakeholders</a:t>
            </a:r>
            <a:r>
              <a:rPr lang="en-US" sz="3100" dirty="0"/>
              <a:t>, </a:t>
            </a:r>
            <a:r>
              <a:rPr lang="en-US" sz="3100" dirty="0" smtClean="0"/>
              <a:t>e.g., health </a:t>
            </a:r>
            <a:r>
              <a:rPr lang="en-US" sz="3100" dirty="0"/>
              <a:t>professionals, </a:t>
            </a:r>
            <a:r>
              <a:rPr lang="en-US" sz="3100" dirty="0" smtClean="0"/>
              <a:t>policy </a:t>
            </a:r>
            <a:r>
              <a:rPr lang="en-US" sz="3100" dirty="0"/>
              <a:t>makers, climate scientists, and solar energy plant </a:t>
            </a:r>
            <a:r>
              <a:rPr lang="en-US" sz="3100" dirty="0" smtClean="0"/>
              <a:t>managers</a:t>
            </a:r>
          </a:p>
          <a:p>
            <a:pPr marL="0" indent="0">
              <a:spcBef>
                <a:spcPts val="600"/>
              </a:spcBef>
              <a:buSzPct val="106000"/>
              <a:buNone/>
              <a:defRPr/>
            </a:pPr>
            <a:endParaRPr lang="en-US" sz="3100" dirty="0" smtClean="0"/>
          </a:p>
          <a:p>
            <a:pPr marL="0" indent="0">
              <a:spcBef>
                <a:spcPts val="600"/>
              </a:spcBef>
              <a:buSzPct val="106000"/>
              <a:buNone/>
              <a:defRPr/>
            </a:pPr>
            <a:r>
              <a:rPr lang="en-US" sz="3100" dirty="0" smtClean="0"/>
              <a:t>Phased implementation for NEMS GFS Aerosol Component (NGAC)</a:t>
            </a:r>
          </a:p>
          <a:p>
            <a:pPr defTabSz="798513"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3100" dirty="0" smtClean="0"/>
              <a:t>Phase </a:t>
            </a:r>
            <a:r>
              <a:rPr lang="en-US" sz="3100" dirty="0"/>
              <a:t>1:	Dust-only forecasts (</a:t>
            </a:r>
            <a:r>
              <a:rPr lang="en-US" sz="3100" dirty="0" smtClean="0"/>
              <a:t>operational)</a:t>
            </a:r>
          </a:p>
          <a:p>
            <a:pPr defTabSz="798513"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3100" dirty="0" smtClean="0"/>
              <a:t>Phase </a:t>
            </a:r>
            <a:r>
              <a:rPr lang="en-US" sz="3100" dirty="0"/>
              <a:t>2: 	</a:t>
            </a:r>
            <a:r>
              <a:rPr lang="en-US" sz="3100" dirty="0" smtClean="0"/>
              <a:t>Multi-species forecasts </a:t>
            </a:r>
            <a:r>
              <a:rPr lang="en-US" sz="3100" dirty="0"/>
              <a:t>for dust, sulfate, sea salt, and  </a:t>
            </a:r>
            <a:r>
              <a:rPr lang="en-US" sz="3100" dirty="0" smtClean="0"/>
              <a:t>			carbonaceous aerosols using NESDIS’s NRT </a:t>
            </a:r>
            <a:r>
              <a:rPr lang="en-US" sz="3100" dirty="0" err="1" smtClean="0"/>
              <a:t>GBBEPx</a:t>
            </a:r>
            <a:r>
              <a:rPr lang="en-US" sz="3100" dirty="0"/>
              <a:t> </a:t>
            </a:r>
            <a:r>
              <a:rPr lang="en-US" sz="3100" dirty="0" smtClean="0"/>
              <a:t>smoke 		emissions </a:t>
            </a:r>
            <a:r>
              <a:rPr lang="en-US" sz="3100" dirty="0"/>
              <a:t>(planned </a:t>
            </a:r>
            <a:r>
              <a:rPr lang="en-US" sz="3100" dirty="0" smtClean="0"/>
              <a:t>FY16 implementation)</a:t>
            </a:r>
          </a:p>
          <a:p>
            <a:pPr defTabSz="798513"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3100" dirty="0" smtClean="0"/>
              <a:t>Phase </a:t>
            </a:r>
            <a:r>
              <a:rPr lang="en-US" sz="3100" dirty="0"/>
              <a:t>3:	</a:t>
            </a:r>
            <a:r>
              <a:rPr lang="en-US" sz="3100" dirty="0" smtClean="0"/>
              <a:t>Multi-species forecasts initialized from aerosol analysis</a:t>
            </a:r>
          </a:p>
          <a:p>
            <a:pPr defTabSz="798513"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endParaRPr lang="en-US" sz="3100" dirty="0" smtClean="0"/>
          </a:p>
          <a:p>
            <a:pPr defTabSz="798513"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endParaRPr lang="en-US" sz="3000" dirty="0">
              <a:latin typeface="Calibri" pitchFamily="34" charset="0"/>
            </a:endParaRPr>
          </a:p>
          <a:p>
            <a:pPr marL="285750" lvl="1">
              <a:buSzPct val="106000"/>
              <a:defRPr/>
            </a:pPr>
            <a:endParaRPr lang="en-US" dirty="0" smtClean="0">
              <a:latin typeface="Calibri" pitchFamily="34" charset="0"/>
            </a:endParaRPr>
          </a:p>
          <a:p>
            <a:pPr marL="285750" lvl="1">
              <a:buSzPct val="106000"/>
              <a:buFont typeface="Arial" pitchFamily="34" charset="0"/>
              <a:buChar char="•"/>
              <a:defRPr/>
            </a:pPr>
            <a:endParaRPr lang="en-US" sz="2400" dirty="0" smtClean="0">
              <a:latin typeface="Calibri" pitchFamily="34" charset="0"/>
            </a:endParaRPr>
          </a:p>
          <a:p>
            <a:pPr marL="285750" lvl="1">
              <a:buSzPct val="106000"/>
              <a:buFont typeface="Arial" pitchFamily="34" charset="0"/>
              <a:buChar char="•"/>
              <a:defRPr/>
            </a:pPr>
            <a:endParaRPr lang="en-US" sz="2400" dirty="0" smtClean="0">
              <a:latin typeface="Calibri" pitchFamily="34" charset="0"/>
            </a:endParaRPr>
          </a:p>
          <a:p>
            <a:pPr marL="228600" lvl="1" indent="-228600">
              <a:buFont typeface="Wingdings" pitchFamily="2" charset="2"/>
              <a:buChar char="§"/>
              <a:defRPr/>
            </a:pPr>
            <a:endParaRPr lang="en-US" sz="1800" b="1" dirty="0" smtClean="0"/>
          </a:p>
          <a:p>
            <a:pPr marL="228600" lvl="1" indent="-228600">
              <a:buFont typeface="Wingdings" pitchFamily="2" charset="2"/>
              <a:buChar char="§"/>
              <a:defRPr/>
            </a:pPr>
            <a:endParaRPr lang="en-US" sz="1800" b="1" dirty="0" smtClean="0"/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fld id="{45F73F2C-FD8D-4133-907C-D9935EE02E7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76300" y="133752"/>
            <a:ext cx="7391400" cy="1030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+mj-cs"/>
              </a:rPr>
              <a:t>NCEP global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+mj-cs"/>
              </a:rPr>
              <a:t> aerosol modeling and assimilation</a:t>
            </a:r>
            <a:endParaRPr kumimoji="0" lang="en-US" sz="3200" b="1" i="0" strike="noStrike" kern="120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0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/>
          <p:cNvSpPr txBox="1">
            <a:spLocks/>
          </p:cNvSpPr>
          <p:nvPr/>
        </p:nvSpPr>
        <p:spPr>
          <a:xfrm>
            <a:off x="152400" y="1469066"/>
            <a:ext cx="8991600" cy="38649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SzPct val="106000"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Incremental </a:t>
            </a:r>
            <a:r>
              <a:rPr lang="en-US" sz="2400" dirty="0" smtClean="0"/>
              <a:t>updates for aerosol data assimilation</a:t>
            </a:r>
            <a:endParaRPr lang="en-US" sz="2400" dirty="0"/>
          </a:p>
          <a:p>
            <a:pPr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JCSDA-funded project to assimilate VIIRS AOD retrievals using GSI 3DVar data assimilation system</a:t>
            </a:r>
          </a:p>
          <a:p>
            <a:pPr lvl="1"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AOD DA algorithm is based on Liu et al. (2011), Schwartz et al. (2012), and </a:t>
            </a:r>
            <a:r>
              <a:rPr lang="en-US" sz="2400" dirty="0" err="1" smtClean="0"/>
              <a:t>Pagowski</a:t>
            </a:r>
            <a:r>
              <a:rPr lang="en-US" sz="2400" dirty="0" smtClean="0"/>
              <a:t> et al. (2014) </a:t>
            </a:r>
            <a:endParaRPr lang="en-US" sz="2400" dirty="0"/>
          </a:p>
          <a:p>
            <a:pPr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The system will be extended to use multi-sensor and multi-platform aerosol observations and evolve to an ensemble-based </a:t>
            </a:r>
            <a:r>
              <a:rPr lang="en-US" sz="2400" dirty="0" smtClean="0"/>
              <a:t>system</a:t>
            </a:r>
          </a:p>
          <a:p>
            <a:pPr lvl="1">
              <a:spcBef>
                <a:spcPts val="600"/>
              </a:spcBef>
              <a:buSzPct val="106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path to operational implementation is uncertain and likely driven by NWS initiatives, e.g., Unified Coupled Global System (UCGS) and Next Generation Global Prediction System (NGGPS)</a:t>
            </a: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fld id="{45F73F2C-FD8D-4133-907C-D9935EE02E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76300" y="133752"/>
            <a:ext cx="7391400" cy="1030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+mj-cs"/>
              </a:rPr>
              <a:t>NCEP global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+mj-cs"/>
              </a:rPr>
              <a:t> aerosol modeling and assimilation –cont’d</a:t>
            </a:r>
            <a:endParaRPr kumimoji="0" lang="en-US" sz="3200" b="1" i="0" strike="noStrike" kern="120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5" y="1181565"/>
            <a:ext cx="9144000" cy="52240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172774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July 2015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case</a:t>
            </a:r>
            <a:r>
              <a:rPr lang="en-US" sz="2400" dirty="0">
                <a:latin typeface="Calibri" panose="020F0502020204030204" pitchFamily="34" charset="0"/>
              </a:rPr>
              <a:t>: Lower AOD in </a:t>
            </a:r>
            <a:r>
              <a:rPr lang="en-US" sz="2400" dirty="0" smtClean="0">
                <a:latin typeface="Calibri" panose="020F0502020204030204" pitchFamily="34" charset="0"/>
              </a:rPr>
              <a:t>NGACv2 </a:t>
            </a:r>
            <a:r>
              <a:rPr lang="en-US" sz="2400" dirty="0">
                <a:latin typeface="Calibri" panose="020F0502020204030204" pitchFamily="34" charset="0"/>
              </a:rPr>
              <a:t>than ICAP-MME for the areas affected by Alaska and Africa smoke</a:t>
            </a:r>
          </a:p>
        </p:txBody>
      </p:sp>
      <p:sp>
        <p:nvSpPr>
          <p:cNvPr id="13" name="Oval 12"/>
          <p:cNvSpPr/>
          <p:nvPr/>
        </p:nvSpPr>
        <p:spPr>
          <a:xfrm>
            <a:off x="247539" y="1823040"/>
            <a:ext cx="929018" cy="5526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80842" y="1823040"/>
            <a:ext cx="929018" cy="5526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45351" y="6551341"/>
            <a:ext cx="2133600" cy="304800"/>
          </a:xfrm>
        </p:spPr>
        <p:txBody>
          <a:bodyPr/>
          <a:lstStyle/>
          <a:p>
            <a:pPr>
              <a:defRPr/>
            </a:pPr>
            <a:fld id="{EB2F6690-A4A5-42A9-AB56-2C7088AE17CC}" type="slidenum">
              <a:rPr lang="zh-TW" altLang="en-US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11" name="Oval 10"/>
          <p:cNvSpPr/>
          <p:nvPr/>
        </p:nvSpPr>
        <p:spPr>
          <a:xfrm>
            <a:off x="3400307" y="1823040"/>
            <a:ext cx="929018" cy="51918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b="54844"/>
          <a:stretch/>
        </p:blipFill>
        <p:spPr>
          <a:xfrm>
            <a:off x="1524000" y="836452"/>
            <a:ext cx="7029450" cy="2256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012" y="198278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00Z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012" y="409792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12Z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8088" y="610608"/>
            <a:ext cx="75834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NGAC AOD		MERRA2 </a:t>
            </a:r>
            <a:r>
              <a:rPr lang="en-US" sz="1500" b="1" dirty="0" smtClean="0"/>
              <a:t>AOD              MERRA2 </a:t>
            </a:r>
            <a:r>
              <a:rPr lang="en-US" sz="1500" b="1" dirty="0"/>
              <a:t>analysis increment</a:t>
            </a:r>
          </a:p>
        </p:txBody>
      </p:sp>
      <p:sp>
        <p:nvSpPr>
          <p:cNvPr id="9" name="Oval 8"/>
          <p:cNvSpPr/>
          <p:nvPr/>
        </p:nvSpPr>
        <p:spPr>
          <a:xfrm>
            <a:off x="6019799" y="1279693"/>
            <a:ext cx="929018" cy="5335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F6690-A4A5-42A9-AB56-2C7088AE17CC}" type="slidenum">
              <a:rPr lang="zh-TW" altLang="en-US" smtClean="0"/>
              <a:pPr>
                <a:defRPr/>
              </a:pPr>
              <a:t>7</a:t>
            </a:fld>
            <a:endParaRPr lang="en-US" altLang="zh-TW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1" b="10364"/>
          <a:stretch/>
        </p:blipFill>
        <p:spPr>
          <a:xfrm>
            <a:off x="1524000" y="3334317"/>
            <a:ext cx="7029450" cy="2438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185079" y="4487195"/>
            <a:ext cx="929018" cy="5335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3" y="5860398"/>
            <a:ext cx="932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Comparable smoke emissions between </a:t>
            </a:r>
            <a:r>
              <a:rPr lang="en-US" dirty="0" smtClean="0">
                <a:latin typeface="Calibri" panose="020F0502020204030204" pitchFamily="34" charset="0"/>
              </a:rPr>
              <a:t>QFED2 (for MERRA2) </a:t>
            </a:r>
            <a:r>
              <a:rPr lang="en-US" dirty="0">
                <a:latin typeface="Calibri" panose="020F0502020204030204" pitchFamily="34" charset="0"/>
              </a:rPr>
              <a:t>and </a:t>
            </a:r>
            <a:r>
              <a:rPr lang="en-US" dirty="0" err="1" smtClean="0">
                <a:latin typeface="Calibri" panose="020F0502020204030204" pitchFamily="34" charset="0"/>
              </a:rPr>
              <a:t>GBBEPx</a:t>
            </a:r>
            <a:r>
              <a:rPr lang="en-US" dirty="0" smtClean="0">
                <a:latin typeface="Calibri" panose="020F0502020204030204" pitchFamily="34" charset="0"/>
              </a:rPr>
              <a:t> (for NGAC)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The AODs differences between MERRA2 and NGACv2 are attributed to analysis increment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Scope of global aerosol prediction at NCEP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Status update in aerosol data assimilation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/>
              <a:t>Data </a:t>
            </a:r>
            <a:r>
              <a:rPr lang="en-US" dirty="0" smtClean="0"/>
              <a:t>ingestion </a:t>
            </a:r>
            <a:r>
              <a:rPr lang="en-US" dirty="0"/>
              <a:t>and </a:t>
            </a:r>
            <a:r>
              <a:rPr lang="en-US" dirty="0" smtClean="0"/>
              <a:t>observational errors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NGAC guess and background errors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Preliminary VIIRS AOD DA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Satellite Aerosol Product Workshop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0"/>
            <a:ext cx="9220200" cy="5258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GOCART reading interface in GSI: </a:t>
            </a:r>
          </a:p>
          <a:p>
            <a:pPr lvl="1"/>
            <a:r>
              <a:rPr lang="en-US" sz="2400" dirty="0" smtClean="0"/>
              <a:t>GSI code modified to read NGAC first guess</a:t>
            </a:r>
          </a:p>
          <a:p>
            <a:r>
              <a:rPr lang="en-US" sz="2400" dirty="0" smtClean="0"/>
              <a:t>Observation reading interface in GSI: </a:t>
            </a:r>
          </a:p>
          <a:p>
            <a:pPr lvl="1"/>
            <a:r>
              <a:rPr lang="en-US" sz="2400" dirty="0" smtClean="0"/>
              <a:t>GSI code modified to read VIIRS AOD  </a:t>
            </a:r>
          </a:p>
          <a:p>
            <a:pPr lvl="1"/>
            <a:r>
              <a:rPr lang="en-US" sz="2400" dirty="0" smtClean="0"/>
              <a:t>Observation thinning for VIIRS AOD is done in reading step</a:t>
            </a:r>
          </a:p>
          <a:p>
            <a:r>
              <a:rPr lang="en-US" sz="2400" dirty="0" smtClean="0"/>
              <a:t>Specification of background </a:t>
            </a:r>
            <a:r>
              <a:rPr lang="en-US" sz="2400" dirty="0"/>
              <a:t>error </a:t>
            </a:r>
            <a:endParaRPr lang="en-US" sz="2400" dirty="0" smtClean="0"/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alculated </a:t>
            </a:r>
            <a:r>
              <a:rPr lang="en-US" sz="2400" dirty="0"/>
              <a:t>using the NMC </a:t>
            </a:r>
            <a:r>
              <a:rPr lang="en-US" sz="2400" dirty="0" smtClean="0"/>
              <a:t>method</a:t>
            </a:r>
          </a:p>
          <a:p>
            <a:pPr lvl="1"/>
            <a:r>
              <a:rPr lang="en-US" sz="2400" dirty="0" smtClean="0"/>
              <a:t>Spatial correlation for GOCART aerosol species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Satellite Aerosol Product Workshop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Technical/Scientific Progress 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1038777"/>
            <a:ext cx="83058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With GSI/CRTM, NCAR and ESRL assimilates MODIS AOD using WRF-CHEM as first </a:t>
            </a:r>
            <a:r>
              <a:rPr lang="en-US" sz="2400" dirty="0" smtClean="0"/>
              <a:t>guess.  We </a:t>
            </a:r>
            <a:r>
              <a:rPr lang="en-US" sz="2400" dirty="0"/>
              <a:t>are extending the new GSI option to use NGAC as first guess and VIIRS AOD as observation input.  </a:t>
            </a:r>
          </a:p>
        </p:txBody>
      </p:sp>
    </p:spTree>
    <p:extLst>
      <p:ext uri="{BB962C8B-B14F-4D97-AF65-F5344CB8AC3E}">
        <p14:creationId xmlns:p14="http://schemas.microsoft.com/office/powerpoint/2010/main" val="25346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10776</TotalTime>
  <Words>1228</Words>
  <Application>Microsoft Office PowerPoint</Application>
  <PresentationFormat>On-screen Show (4:3)</PresentationFormat>
  <Paragraphs>229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SimSun</vt:lpstr>
      <vt:lpstr>Arial</vt:lpstr>
      <vt:lpstr>Calibri</vt:lpstr>
      <vt:lpstr>新細明體</vt:lpstr>
      <vt:lpstr>Times New Roman</vt:lpstr>
      <vt:lpstr>Wingdings</vt:lpstr>
      <vt:lpstr>Office Theme</vt:lpstr>
      <vt:lpstr>Equation</vt:lpstr>
      <vt:lpstr>VIIRS Aerosol Assimilation Activities at NWS/NCEP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Technical/Scientific Progress </vt:lpstr>
      <vt:lpstr>Technical/Scientific Progress –cont’d </vt:lpstr>
      <vt:lpstr>GSI workflow</vt:lpstr>
      <vt:lpstr>Specification of background errors</vt:lpstr>
      <vt:lpstr>Specification of background errors –cont’d</vt:lpstr>
      <vt:lpstr>VIIRS Enterprise Algorithm AOD Product</vt:lpstr>
      <vt:lpstr>Data Ingestion in GSI</vt:lpstr>
      <vt:lpstr>Data Ingestion in GSI –cont’d</vt:lpstr>
      <vt:lpstr>PowerPoint Presentation</vt:lpstr>
      <vt:lpstr>Specification of Observation Errors</vt:lpstr>
      <vt:lpstr>Preliminary Results for 2016-04-23 18z</vt:lpstr>
      <vt:lpstr>Preliminary Results for 2016-04-23 18z –cont’d</vt:lpstr>
      <vt:lpstr>Outline</vt:lpstr>
      <vt:lpstr>Concluding Remarks</vt:lpstr>
      <vt:lpstr>Concluding Remarks –cont’d </vt:lpstr>
      <vt:lpstr>PowerPoint Presentation</vt:lpstr>
      <vt:lpstr>Specification of background errors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 JCSDA Directed Research Program Quarterly Technical Review Quarter X, FYXX</dc:title>
  <dc:creator>Kevin Garrett</dc:creator>
  <cp:lastModifiedBy>sarahlu</cp:lastModifiedBy>
  <cp:revision>195</cp:revision>
  <dcterms:created xsi:type="dcterms:W3CDTF">2006-08-16T00:00:00Z</dcterms:created>
  <dcterms:modified xsi:type="dcterms:W3CDTF">2016-09-12T19:02:00Z</dcterms:modified>
</cp:coreProperties>
</file>