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10" r:id="rId3"/>
    <p:sldId id="311" r:id="rId4"/>
    <p:sldId id="312" r:id="rId5"/>
    <p:sldId id="322" r:id="rId6"/>
    <p:sldId id="326" r:id="rId7"/>
    <p:sldId id="327" r:id="rId8"/>
    <p:sldId id="324" r:id="rId9"/>
    <p:sldId id="321" r:id="rId10"/>
    <p:sldId id="325" r:id="rId11"/>
    <p:sldId id="32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6A2"/>
    <a:srgbClr val="845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snapToObjects="1">
      <p:cViewPr>
        <p:scale>
          <a:sx n="199" d="100"/>
          <a:sy n="199" d="100"/>
        </p:scale>
        <p:origin x="140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4A176-C27E-AE4C-949F-7D27F5C99CEE}" type="datetimeFigureOut">
              <a:rPr lang="en-US" smtClean="0"/>
              <a:t>9/10/16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62C66-E522-E945-945B-81BE040B065A}" type="slidenum">
              <a:rPr lang="en-US" smtClean="0"/>
              <a:t>‹#›</a:t>
            </a:fld>
            <a:endParaRPr lang="en-US"/>
          </a:p>
        </p:txBody>
      </p:sp>
    </p:spTree>
    <p:extLst>
      <p:ext uri="{BB962C8B-B14F-4D97-AF65-F5344CB8AC3E}">
        <p14:creationId xmlns:p14="http://schemas.microsoft.com/office/powerpoint/2010/main" val="710429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CDF18-9CCD-5B4F-B324-C0E226042EAC}" type="datetimeFigureOut">
              <a:rPr lang="en-US" smtClean="0"/>
              <a:t>9/10/16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A6F99-E0B2-9943-BC9D-E88A53DB495C}" type="slidenum">
              <a:rPr lang="en-US" smtClean="0"/>
              <a:t>‹#›</a:t>
            </a:fld>
            <a:endParaRPr lang="en-US"/>
          </a:p>
        </p:txBody>
      </p:sp>
    </p:spTree>
    <p:extLst>
      <p:ext uri="{BB962C8B-B14F-4D97-AF65-F5344CB8AC3E}">
        <p14:creationId xmlns:p14="http://schemas.microsoft.com/office/powerpoint/2010/main" val="16911629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34BE993-D45A-2F4B-8764-E5117C12BE99}" type="slidenum">
              <a:rPr lang="en-US" sz="1200"/>
              <a:pPr/>
              <a:t>2</a:t>
            </a:fld>
            <a:endParaRPr lang="en-US" sz="1200"/>
          </a:p>
        </p:txBody>
      </p:sp>
      <p:sp>
        <p:nvSpPr>
          <p:cNvPr id="38915" name="Rectangle 1026"/>
          <p:cNvSpPr>
            <a:spLocks noGrp="1" noRot="1" noChangeAspect="1" noChangeArrowheads="1"/>
          </p:cNvSpPr>
          <p:nvPr>
            <p:ph type="sldImg"/>
          </p:nvPr>
        </p:nvSpPr>
        <p:spPr>
          <a:solidFill>
            <a:srgbClr val="FFFFFF"/>
          </a:solidFill>
          <a:ln/>
        </p:spPr>
      </p:sp>
      <p:sp>
        <p:nvSpPr>
          <p:cNvPr id="3891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1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A6F99-E0B2-9943-BC9D-E88A53DB495C}" type="slidenum">
              <a:rPr lang="en-US" smtClean="0"/>
              <a:t>5</a:t>
            </a:fld>
            <a:endParaRPr lang="en-US"/>
          </a:p>
        </p:txBody>
      </p:sp>
    </p:spTree>
    <p:extLst>
      <p:ext uri="{BB962C8B-B14F-4D97-AF65-F5344CB8AC3E}">
        <p14:creationId xmlns:p14="http://schemas.microsoft.com/office/powerpoint/2010/main" val="184753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A6F99-E0B2-9943-BC9D-E88A53DB495C}" type="slidenum">
              <a:rPr lang="en-US" smtClean="0"/>
              <a:t>7</a:t>
            </a:fld>
            <a:endParaRPr lang="en-US"/>
          </a:p>
        </p:txBody>
      </p:sp>
    </p:spTree>
    <p:extLst>
      <p:ext uri="{BB962C8B-B14F-4D97-AF65-F5344CB8AC3E}">
        <p14:creationId xmlns:p14="http://schemas.microsoft.com/office/powerpoint/2010/main" val="103385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34BE993-D45A-2F4B-8764-E5117C12BE99}" type="slidenum">
              <a:rPr lang="en-US" sz="1200"/>
              <a:pPr/>
              <a:t>10</a:t>
            </a:fld>
            <a:endParaRPr lang="en-US" sz="1200"/>
          </a:p>
        </p:txBody>
      </p:sp>
      <p:sp>
        <p:nvSpPr>
          <p:cNvPr id="38915" name="Rectangle 1026"/>
          <p:cNvSpPr>
            <a:spLocks noGrp="1" noRot="1" noChangeAspect="1" noChangeArrowheads="1"/>
          </p:cNvSpPr>
          <p:nvPr>
            <p:ph type="sldImg"/>
          </p:nvPr>
        </p:nvSpPr>
        <p:spPr>
          <a:solidFill>
            <a:srgbClr val="FFFFFF"/>
          </a:solidFill>
          <a:ln/>
        </p:spPr>
      </p:sp>
      <p:sp>
        <p:nvSpPr>
          <p:cNvPr id="3891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8091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34BE993-D45A-2F4B-8764-E5117C12BE99}" type="slidenum">
              <a:rPr lang="en-US" sz="1200"/>
              <a:pPr/>
              <a:t>11</a:t>
            </a:fld>
            <a:endParaRPr lang="en-US" sz="1200"/>
          </a:p>
        </p:txBody>
      </p:sp>
      <p:sp>
        <p:nvSpPr>
          <p:cNvPr id="38915" name="Rectangle 1026"/>
          <p:cNvSpPr>
            <a:spLocks noGrp="1" noRot="1" noChangeAspect="1" noChangeArrowheads="1"/>
          </p:cNvSpPr>
          <p:nvPr>
            <p:ph type="sldImg"/>
          </p:nvPr>
        </p:nvSpPr>
        <p:spPr>
          <a:solidFill>
            <a:srgbClr val="FFFFFF"/>
          </a:solidFill>
          <a:ln/>
        </p:spPr>
      </p:sp>
      <p:sp>
        <p:nvSpPr>
          <p:cNvPr id="3891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3940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D2CBC-FA4F-B94A-9047-C4D083A62BD1}" type="datetime1">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224225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6F94E-360A-474E-800A-3C43B7E089E6}" type="datetime1">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295245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FEE13-A246-1546-9667-A560820B08C1}" type="datetime1">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198593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C116D-63DF-4A44-B85C-6215ECFBF3C3}" type="datetime1">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102542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479A4-50C5-C44A-BB60-09E2A2420031}" type="datetime1">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166172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9C0B1-8B39-2A41-AA72-63EA0C3155BF}" type="datetime1">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34301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CADC8-9ADE-4341-A1A8-C25009742EEE}" type="datetime1">
              <a:rPr lang="en-US" smtClean="0"/>
              <a:t>9/10/16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217742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BA4CE-5F0A-0B45-9E16-86CD1B1FEBE4}" type="datetime1">
              <a:rPr lang="en-US" smtClean="0"/>
              <a:t>9/10/16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10412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FD4B-64E4-3A45-AF61-5A938F8691FB}" type="datetime1">
              <a:rPr lang="en-US" smtClean="0"/>
              <a:t>9/10/16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242082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66E9E-45EA-5C46-9D1F-0431855A4BF2}" type="datetime1">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371647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27EE6-0ADA-C644-98F3-EEA18FCF5FB7}" type="datetime1">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1BFC-75EC-7E44-BF70-D48C3DAEC615}" type="slidenum">
              <a:rPr lang="en-US" smtClean="0"/>
              <a:t>‹#›</a:t>
            </a:fld>
            <a:endParaRPr lang="en-US"/>
          </a:p>
        </p:txBody>
      </p:sp>
    </p:spTree>
    <p:extLst>
      <p:ext uri="{BB962C8B-B14F-4D97-AF65-F5344CB8AC3E}">
        <p14:creationId xmlns:p14="http://schemas.microsoft.com/office/powerpoint/2010/main" val="1411210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FA542-1D89-7140-9301-D36C5D85C572}" type="datetime1">
              <a:rPr lang="en-US" smtClean="0"/>
              <a:t>9/10/16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C1BFC-75EC-7E44-BF70-D48C3DAEC615}" type="slidenum">
              <a:rPr lang="en-US" smtClean="0"/>
              <a:t>‹#›</a:t>
            </a:fld>
            <a:endParaRPr lang="en-US"/>
          </a:p>
        </p:txBody>
      </p:sp>
    </p:spTree>
    <p:extLst>
      <p:ext uri="{BB962C8B-B14F-4D97-AF65-F5344CB8AC3E}">
        <p14:creationId xmlns:p14="http://schemas.microsoft.com/office/powerpoint/2010/main" val="1875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6404"/>
            <a:ext cx="9144000" cy="1470025"/>
          </a:xfrm>
        </p:spPr>
        <p:txBody>
          <a:bodyPr>
            <a:normAutofit/>
          </a:bodyPr>
          <a:lstStyle/>
          <a:p>
            <a:r>
              <a:rPr lang="en-US" sz="2800" dirty="0" smtClean="0"/>
              <a:t>Assimilation of VIIRS AOD and smoke and dust products </a:t>
            </a:r>
            <a:br>
              <a:rPr lang="en-US" sz="2800" dirty="0" smtClean="0"/>
            </a:br>
            <a:r>
              <a:rPr lang="en-US" sz="2800" dirty="0" smtClean="0"/>
              <a:t>for regional forecasting of aerosols</a:t>
            </a:r>
            <a:endParaRPr lang="en-US" sz="3200" dirty="0"/>
          </a:p>
        </p:txBody>
      </p:sp>
      <p:sp>
        <p:nvSpPr>
          <p:cNvPr id="3" name="Subtitle 2"/>
          <p:cNvSpPr>
            <a:spLocks noGrp="1"/>
          </p:cNvSpPr>
          <p:nvPr>
            <p:ph type="subTitle" idx="1"/>
          </p:nvPr>
        </p:nvSpPr>
        <p:spPr>
          <a:xfrm>
            <a:off x="0" y="3687659"/>
            <a:ext cx="9144000" cy="3170341"/>
          </a:xfrm>
        </p:spPr>
        <p:txBody>
          <a:bodyPr>
            <a:noAutofit/>
          </a:bodyPr>
          <a:lstStyle/>
          <a:p>
            <a:r>
              <a:rPr lang="en-US" sz="2000" dirty="0" err="1" smtClean="0">
                <a:solidFill>
                  <a:schemeClr val="tx2"/>
                </a:solidFill>
              </a:rPr>
              <a:t>Mariusz</a:t>
            </a:r>
            <a:r>
              <a:rPr lang="en-US" sz="2000" dirty="0" smtClean="0">
                <a:solidFill>
                  <a:schemeClr val="tx2"/>
                </a:solidFill>
              </a:rPr>
              <a:t> </a:t>
            </a:r>
            <a:r>
              <a:rPr lang="en-US" sz="2000" dirty="0" err="1" smtClean="0">
                <a:solidFill>
                  <a:schemeClr val="tx2"/>
                </a:solidFill>
              </a:rPr>
              <a:t>Pagowski</a:t>
            </a:r>
            <a:r>
              <a:rPr lang="en-US" sz="2000" dirty="0" smtClean="0">
                <a:solidFill>
                  <a:schemeClr val="tx2"/>
                </a:solidFill>
              </a:rPr>
              <a:t>, Georg </a:t>
            </a:r>
            <a:r>
              <a:rPr lang="en-US" sz="2000" dirty="0" err="1" smtClean="0">
                <a:solidFill>
                  <a:schemeClr val="tx2"/>
                </a:solidFill>
              </a:rPr>
              <a:t>Grell</a:t>
            </a:r>
            <a:r>
              <a:rPr lang="en-US" sz="2000" dirty="0" smtClean="0">
                <a:solidFill>
                  <a:schemeClr val="tx2"/>
                </a:solidFill>
              </a:rPr>
              <a:t> </a:t>
            </a:r>
            <a:r>
              <a:rPr lang="en-US" sz="2000" baseline="30000" dirty="0" smtClean="0">
                <a:solidFill>
                  <a:schemeClr val="tx2"/>
                </a:solidFill>
              </a:rPr>
              <a:t>1</a:t>
            </a:r>
          </a:p>
          <a:p>
            <a:r>
              <a:rPr lang="en-US" sz="2000" dirty="0" err="1" smtClean="0">
                <a:solidFill>
                  <a:schemeClr val="tx2"/>
                </a:solidFill>
              </a:rPr>
              <a:t>Shobha</a:t>
            </a:r>
            <a:r>
              <a:rPr lang="en-US" sz="2000" dirty="0" smtClean="0">
                <a:solidFill>
                  <a:schemeClr val="tx2"/>
                </a:solidFill>
              </a:rPr>
              <a:t> </a:t>
            </a:r>
            <a:r>
              <a:rPr lang="en-US" sz="2000" dirty="0" err="1" smtClean="0">
                <a:solidFill>
                  <a:schemeClr val="tx2"/>
                </a:solidFill>
              </a:rPr>
              <a:t>Kondragunta</a:t>
            </a:r>
            <a:r>
              <a:rPr lang="en-US" sz="2000" dirty="0" smtClean="0">
                <a:solidFill>
                  <a:schemeClr val="tx2"/>
                </a:solidFill>
              </a:rPr>
              <a:t>, </a:t>
            </a:r>
            <a:r>
              <a:rPr lang="en-US" sz="2000" dirty="0" err="1" smtClean="0">
                <a:solidFill>
                  <a:schemeClr val="tx2"/>
                </a:solidFill>
              </a:rPr>
              <a:t>Pubu</a:t>
            </a:r>
            <a:r>
              <a:rPr lang="en-US" sz="2000" dirty="0" smtClean="0">
                <a:solidFill>
                  <a:schemeClr val="tx2"/>
                </a:solidFill>
              </a:rPr>
              <a:t> </a:t>
            </a:r>
            <a:r>
              <a:rPr lang="en-US" sz="2000" dirty="0" err="1" smtClean="0">
                <a:solidFill>
                  <a:schemeClr val="tx2"/>
                </a:solidFill>
              </a:rPr>
              <a:t>Ciren</a:t>
            </a:r>
            <a:r>
              <a:rPr lang="en-US" sz="2000" dirty="0" smtClean="0">
                <a:solidFill>
                  <a:schemeClr val="tx2"/>
                </a:solidFill>
              </a:rPr>
              <a:t>, Hai Zhang </a:t>
            </a:r>
            <a:r>
              <a:rPr lang="en-US" sz="2000" baseline="30000" dirty="0" smtClean="0">
                <a:solidFill>
                  <a:schemeClr val="tx2"/>
                </a:solidFill>
              </a:rPr>
              <a:t>2</a:t>
            </a:r>
            <a:endParaRPr lang="en-US" sz="2000" baseline="30000" dirty="0">
              <a:solidFill>
                <a:schemeClr val="tx2"/>
              </a:solidFill>
            </a:endParaRPr>
          </a:p>
          <a:p>
            <a:endParaRPr lang="en-US" sz="2000" baseline="30000" dirty="0">
              <a:solidFill>
                <a:schemeClr val="tx2"/>
              </a:solidFill>
            </a:endParaRPr>
          </a:p>
          <a:p>
            <a:endParaRPr lang="en-US" sz="2000" dirty="0" smtClean="0">
              <a:solidFill>
                <a:schemeClr val="tx2"/>
              </a:solidFill>
            </a:endParaRPr>
          </a:p>
          <a:p>
            <a:r>
              <a:rPr lang="en-US" sz="2000" baseline="30000" dirty="0" smtClean="0">
                <a:solidFill>
                  <a:schemeClr val="tx2"/>
                </a:solidFill>
              </a:rPr>
              <a:t>1 </a:t>
            </a:r>
            <a:r>
              <a:rPr lang="en-US" sz="2000" dirty="0" smtClean="0">
                <a:solidFill>
                  <a:schemeClr val="tx2"/>
                </a:solidFill>
              </a:rPr>
              <a:t>NOAA/ESRL, Boulder, CO, USA</a:t>
            </a:r>
          </a:p>
          <a:p>
            <a:r>
              <a:rPr lang="en-US" sz="2000" baseline="30000" dirty="0" smtClean="0">
                <a:solidFill>
                  <a:schemeClr val="tx2"/>
                </a:solidFill>
              </a:rPr>
              <a:t>2 </a:t>
            </a:r>
            <a:r>
              <a:rPr lang="en-US" sz="2000" dirty="0" smtClean="0">
                <a:solidFill>
                  <a:schemeClr val="tx2"/>
                </a:solidFill>
              </a:rPr>
              <a:t>NOAA/NESDIS, College Park, MD, USA</a:t>
            </a:r>
          </a:p>
          <a:p>
            <a:endParaRPr lang="en-US" sz="2000" dirty="0">
              <a:solidFill>
                <a:schemeClr val="tx2"/>
              </a:solidFill>
            </a:endParaRPr>
          </a:p>
          <a:p>
            <a:endParaRPr lang="en-US" sz="2000" dirty="0" smtClean="0">
              <a:solidFill>
                <a:schemeClr val="tx2"/>
              </a:solidFill>
            </a:endParaRPr>
          </a:p>
          <a:p>
            <a:endParaRPr lang="en-US" sz="2000" dirty="0" smtClean="0">
              <a:solidFill>
                <a:schemeClr val="tx2"/>
              </a:solidFill>
            </a:endParaRPr>
          </a:p>
        </p:txBody>
      </p:sp>
      <p:sp>
        <p:nvSpPr>
          <p:cNvPr id="4" name="Slide Number Placeholder 3"/>
          <p:cNvSpPr>
            <a:spLocks noGrp="1"/>
          </p:cNvSpPr>
          <p:nvPr>
            <p:ph type="sldNum" sz="quarter" idx="12"/>
          </p:nvPr>
        </p:nvSpPr>
        <p:spPr/>
        <p:txBody>
          <a:bodyPr/>
          <a:lstStyle/>
          <a:p>
            <a:fld id="{C65C1BFC-75EC-7E44-BF70-D48C3DAEC615}" type="slidenum">
              <a:rPr lang="en-US" smtClean="0"/>
              <a:t>1</a:t>
            </a:fld>
            <a:endParaRPr lang="en-US"/>
          </a:p>
        </p:txBody>
      </p:sp>
    </p:spTree>
    <p:extLst>
      <p:ext uri="{BB962C8B-B14F-4D97-AF65-F5344CB8AC3E}">
        <p14:creationId xmlns:p14="http://schemas.microsoft.com/office/powerpoint/2010/main" val="489920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54000"/>
            <a:ext cx="9144000" cy="609600"/>
          </a:xfrm>
        </p:spPr>
        <p:txBody>
          <a:bodyPr>
            <a:normAutofit/>
          </a:bodyPr>
          <a:lstStyle/>
          <a:p>
            <a:pPr eaLnBrk="1" hangingPunct="1"/>
            <a:r>
              <a:rPr lang="en-US" sz="2400" smtClean="0">
                <a:latin typeface="Arial" charset="0"/>
                <a:ea typeface="ＭＳ Ｐゴシック" charset="0"/>
                <a:cs typeface="ＭＳ Ｐゴシック" charset="0"/>
              </a:rPr>
              <a:t>Conclusions</a:t>
            </a:r>
            <a:endParaRPr lang="en-US" sz="2400" dirty="0">
              <a:latin typeface="Arial" charset="0"/>
              <a:ea typeface="ＭＳ Ｐゴシック" charset="0"/>
              <a:cs typeface="ＭＳ Ｐゴシック" charset="0"/>
            </a:endParaRPr>
          </a:p>
        </p:txBody>
      </p:sp>
      <p:sp>
        <p:nvSpPr>
          <p:cNvPr id="4" name="TextBox 3"/>
          <p:cNvSpPr txBox="1"/>
          <p:nvPr/>
        </p:nvSpPr>
        <p:spPr>
          <a:xfrm>
            <a:off x="0" y="1777839"/>
            <a:ext cx="9144000" cy="2677656"/>
          </a:xfrm>
          <a:prstGeom prst="rect">
            <a:avLst/>
          </a:prstGeom>
          <a:noFill/>
        </p:spPr>
        <p:txBody>
          <a:bodyPr wrap="square" rtlCol="0">
            <a:spAutoFit/>
          </a:bodyPr>
          <a:lstStyle/>
          <a:p>
            <a:endParaRPr lang="en-US" sz="2400" dirty="0" smtClean="0"/>
          </a:p>
          <a:p>
            <a:pPr marL="342900" indent="-342900" algn="just">
              <a:buFont typeface="Arial"/>
              <a:buChar char="•"/>
            </a:pPr>
            <a:r>
              <a:rPr lang="en-US" sz="2400" dirty="0" smtClean="0"/>
              <a:t>Testing of assimilation of VIIRS AOD 550nm and masks and their influence on aerosols forecasts is underway for possible application in r-t RAP-</a:t>
            </a:r>
            <a:r>
              <a:rPr lang="en-US" sz="2400" dirty="0" err="1" smtClean="0"/>
              <a:t>Chem</a:t>
            </a:r>
            <a:r>
              <a:rPr lang="en-US" sz="2400" dirty="0" smtClean="0"/>
              <a:t> and HRRR-Smoke. </a:t>
            </a:r>
          </a:p>
          <a:p>
            <a:pPr marL="342900" indent="-342900" algn="just">
              <a:buFont typeface="Arial"/>
              <a:buChar char="•"/>
            </a:pPr>
            <a:endParaRPr lang="en-US" sz="2400" dirty="0" smtClean="0"/>
          </a:p>
          <a:p>
            <a:pPr marL="342900" indent="-342900" algn="just">
              <a:buFont typeface="Arial"/>
              <a:buChar char="•"/>
            </a:pPr>
            <a:r>
              <a:rPr lang="en-US" sz="2400" dirty="0" smtClean="0"/>
              <a:t>Possible application of VIIRS AOD assimilation to a global model that is being developed at ESRL.</a:t>
            </a:r>
            <a:endParaRPr lang="en-US" sz="2400" dirty="0"/>
          </a:p>
        </p:txBody>
      </p:sp>
    </p:spTree>
    <p:extLst>
      <p:ext uri="{BB962C8B-B14F-4D97-AF65-F5344CB8AC3E}">
        <p14:creationId xmlns:p14="http://schemas.microsoft.com/office/powerpoint/2010/main" val="19816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54000"/>
            <a:ext cx="9144000" cy="609600"/>
          </a:xfrm>
        </p:spPr>
        <p:txBody>
          <a:bodyPr>
            <a:normAutofit/>
          </a:bodyPr>
          <a:lstStyle/>
          <a:p>
            <a:pPr eaLnBrk="1" hangingPunct="1"/>
            <a:r>
              <a:rPr lang="en-US" sz="2400" smtClean="0">
                <a:latin typeface="Arial" charset="0"/>
                <a:ea typeface="ＭＳ Ｐゴシック" charset="0"/>
                <a:cs typeface="ＭＳ Ｐゴシック" charset="0"/>
              </a:rPr>
              <a:t>3D-Var </a:t>
            </a:r>
            <a:r>
              <a:rPr lang="en-US" sz="2400" smtClean="0">
                <a:latin typeface="Arial" charset="0"/>
                <a:ea typeface="ＭＳ Ｐゴシック" charset="0"/>
                <a:cs typeface="ＭＳ Ｐゴシック" charset="0"/>
              </a:rPr>
              <a:t>(assimilation) </a:t>
            </a:r>
            <a:r>
              <a:rPr lang="en-US" sz="2400" dirty="0" smtClean="0">
                <a:latin typeface="Arial" charset="0"/>
                <a:ea typeface="ＭＳ Ｐゴシック" charset="0"/>
                <a:cs typeface="ＭＳ Ｐゴシック" charset="0"/>
              </a:rPr>
              <a:t>algorithm</a:t>
            </a:r>
            <a:endParaRPr lang="en-US" sz="2400" dirty="0">
              <a:latin typeface="Arial" charset="0"/>
              <a:ea typeface="ＭＳ Ｐゴシック" charset="0"/>
              <a:cs typeface="ＭＳ Ｐゴシック" charset="0"/>
            </a:endParaRPr>
          </a:p>
        </p:txBody>
      </p:sp>
      <p:sp>
        <p:nvSpPr>
          <p:cNvPr id="4" name="TextBox 3"/>
          <p:cNvSpPr txBox="1"/>
          <p:nvPr/>
        </p:nvSpPr>
        <p:spPr>
          <a:xfrm>
            <a:off x="0" y="2495469"/>
            <a:ext cx="9144000" cy="830997"/>
          </a:xfrm>
          <a:prstGeom prst="rect">
            <a:avLst/>
          </a:prstGeom>
          <a:noFill/>
        </p:spPr>
        <p:txBody>
          <a:bodyPr wrap="square" rtlCol="0">
            <a:spAutoFit/>
          </a:bodyPr>
          <a:lstStyle/>
          <a:p>
            <a:endParaRPr lang="en-US" sz="2400" dirty="0" smtClean="0"/>
          </a:p>
          <a:p>
            <a:pPr marL="342900" indent="-342900" algn="just">
              <a:buFont typeface="Arial"/>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212" y="836660"/>
            <a:ext cx="4622955" cy="356919"/>
          </a:xfrm>
          <a:prstGeom prst="rect">
            <a:avLst/>
          </a:prstGeom>
        </p:spPr>
      </p:pic>
      <p:sp>
        <p:nvSpPr>
          <p:cNvPr id="3" name="TextBox 2"/>
          <p:cNvSpPr txBox="1"/>
          <p:nvPr/>
        </p:nvSpPr>
        <p:spPr>
          <a:xfrm>
            <a:off x="427696" y="1370065"/>
            <a:ext cx="8576842" cy="1569660"/>
          </a:xfrm>
          <a:prstGeom prst="rect">
            <a:avLst/>
          </a:prstGeom>
          <a:noFill/>
        </p:spPr>
        <p:txBody>
          <a:bodyPr wrap="square" rtlCol="0">
            <a:spAutoFit/>
          </a:bodyPr>
          <a:lstStyle/>
          <a:p>
            <a:r>
              <a:rPr lang="en-US" sz="1600" dirty="0"/>
              <a:t>J  – cost function to be </a:t>
            </a:r>
            <a:r>
              <a:rPr lang="en-US" sz="1600" dirty="0" smtClean="0"/>
              <a:t>minimized</a:t>
            </a:r>
          </a:p>
          <a:p>
            <a:r>
              <a:rPr lang="en-US" sz="1600" dirty="0" smtClean="0"/>
              <a:t>B – model error </a:t>
            </a:r>
            <a:r>
              <a:rPr lang="en-US" sz="1600" smtClean="0"/>
              <a:t>matrix (approximated </a:t>
            </a:r>
            <a:r>
              <a:rPr lang="en-US" sz="1600" dirty="0" smtClean="0"/>
              <a:t>with error variance, and vertical and horizontal scales - below)</a:t>
            </a:r>
          </a:p>
          <a:p>
            <a:r>
              <a:rPr lang="en-US" sz="1600" dirty="0" smtClean="0"/>
              <a:t>R </a:t>
            </a:r>
            <a:r>
              <a:rPr lang="en-US" sz="1600" dirty="0"/>
              <a:t>– </a:t>
            </a:r>
            <a:r>
              <a:rPr lang="en-US" sz="1600" dirty="0" smtClean="0"/>
              <a:t>observation </a:t>
            </a:r>
            <a:r>
              <a:rPr lang="en-US" sz="1600" dirty="0"/>
              <a:t>error </a:t>
            </a:r>
            <a:r>
              <a:rPr lang="en-US" sz="1600" dirty="0" smtClean="0"/>
              <a:t>matrix</a:t>
            </a:r>
          </a:p>
          <a:p>
            <a:r>
              <a:rPr lang="en-US" sz="1600" dirty="0" smtClean="0"/>
              <a:t>H – forward model that converts model variable(s) to observation space</a:t>
            </a:r>
          </a:p>
          <a:p>
            <a:r>
              <a:rPr lang="en-US" sz="1600" dirty="0" err="1" smtClean="0"/>
              <a:t>x</a:t>
            </a:r>
            <a:r>
              <a:rPr lang="en-US" sz="1600" baseline="-25000" dirty="0" err="1" smtClean="0"/>
              <a:t>b</a:t>
            </a:r>
            <a:r>
              <a:rPr lang="en-US" sz="1600" baseline="-25000" dirty="0" smtClean="0"/>
              <a:t> </a:t>
            </a:r>
            <a:r>
              <a:rPr lang="en-US" sz="1600" dirty="0"/>
              <a:t>– </a:t>
            </a:r>
            <a:r>
              <a:rPr lang="en-US" sz="1600" dirty="0" smtClean="0"/>
              <a:t>initial model state (forecast) </a:t>
            </a:r>
          </a:p>
          <a:p>
            <a:r>
              <a:rPr lang="en-US" sz="1600" dirty="0"/>
              <a:t>x</a:t>
            </a:r>
            <a:r>
              <a:rPr lang="en-US" sz="1600" dirty="0" smtClean="0"/>
              <a:t>  – optimal state (solution)</a:t>
            </a:r>
            <a:endParaRPr lang="en-US"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45" y="3059215"/>
            <a:ext cx="1991617" cy="298742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396" y="3059215"/>
            <a:ext cx="2028949" cy="30434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6363" y="3059215"/>
            <a:ext cx="2028948" cy="304342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345" y="3059215"/>
            <a:ext cx="2060193" cy="3090289"/>
          </a:xfrm>
          <a:prstGeom prst="rect">
            <a:avLst/>
          </a:prstGeom>
        </p:spPr>
      </p:pic>
    </p:spTree>
    <p:extLst>
      <p:ext uri="{BB962C8B-B14F-4D97-AF65-F5344CB8AC3E}">
        <p14:creationId xmlns:p14="http://schemas.microsoft.com/office/powerpoint/2010/main" val="189325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76200"/>
            <a:ext cx="9144000" cy="609600"/>
          </a:xfrm>
        </p:spPr>
        <p:txBody>
          <a:bodyPr>
            <a:normAutofit/>
          </a:bodyPr>
          <a:lstStyle/>
          <a:p>
            <a:pPr eaLnBrk="1" hangingPunct="1"/>
            <a:r>
              <a:rPr lang="en-US" sz="2800" dirty="0" smtClean="0">
                <a:latin typeface="Arial" charset="0"/>
                <a:ea typeface="ＭＳ Ｐゴシック" charset="0"/>
                <a:cs typeface="ＭＳ Ｐゴシック" charset="0"/>
              </a:rPr>
              <a:t>Outline</a:t>
            </a:r>
            <a:endParaRPr lang="en-US" sz="2800" dirty="0">
              <a:latin typeface="Arial" charset="0"/>
              <a:ea typeface="ＭＳ Ｐゴシック" charset="0"/>
              <a:cs typeface="ＭＳ Ｐゴシック" charset="0"/>
            </a:endParaRPr>
          </a:p>
        </p:txBody>
      </p:sp>
      <p:sp>
        <p:nvSpPr>
          <p:cNvPr id="4" name="TextBox 3"/>
          <p:cNvSpPr txBox="1"/>
          <p:nvPr/>
        </p:nvSpPr>
        <p:spPr>
          <a:xfrm>
            <a:off x="0" y="794802"/>
            <a:ext cx="9144000" cy="5632311"/>
          </a:xfrm>
          <a:prstGeom prst="rect">
            <a:avLst/>
          </a:prstGeom>
          <a:noFill/>
        </p:spPr>
        <p:txBody>
          <a:bodyPr wrap="square" rtlCol="0">
            <a:spAutoFit/>
          </a:bodyPr>
          <a:lstStyle/>
          <a:p>
            <a:endParaRPr lang="en-US" sz="2400" dirty="0" smtClean="0"/>
          </a:p>
          <a:p>
            <a:pPr marL="342900" indent="-342900" algn="just">
              <a:buFont typeface="Arial"/>
              <a:buChar char="•"/>
            </a:pPr>
            <a:r>
              <a:rPr lang="en-US" sz="2400" dirty="0" smtClean="0"/>
              <a:t>Simulations with regional model WRF-</a:t>
            </a:r>
            <a:r>
              <a:rPr lang="en-US" sz="2400" dirty="0" err="1" smtClean="0"/>
              <a:t>Chem</a:t>
            </a:r>
            <a:r>
              <a:rPr lang="en-US" sz="2400" dirty="0" smtClean="0"/>
              <a:t> of smoke fires over CONUS in July 2016 and a dust storm over </a:t>
            </a:r>
            <a:r>
              <a:rPr lang="en-US" sz="2400" dirty="0"/>
              <a:t>Northern Africa/Europe in March 2014 .</a:t>
            </a:r>
            <a:endParaRPr lang="en-US" sz="2400" dirty="0" smtClean="0"/>
          </a:p>
          <a:p>
            <a:pPr marL="342900" indent="-342900" algn="just">
              <a:buFont typeface="Arial"/>
              <a:buChar char="•"/>
            </a:pPr>
            <a:endParaRPr lang="en-US" sz="2400" dirty="0"/>
          </a:p>
          <a:p>
            <a:pPr marL="342900" indent="-342900" algn="just">
              <a:buFont typeface="Arial"/>
              <a:buChar char="•"/>
            </a:pPr>
            <a:r>
              <a:rPr lang="en-US" sz="2400" dirty="0"/>
              <a:t>A</a:t>
            </a:r>
            <a:r>
              <a:rPr lang="en-US" sz="2400" dirty="0" smtClean="0"/>
              <a:t>ssimilation of VIIRS Aerosol Optical Depth at 550 nm using 3D-Var algorithm in the </a:t>
            </a:r>
            <a:r>
              <a:rPr lang="en-US" sz="2400" dirty="0" err="1" smtClean="0"/>
              <a:t>Gridpoint</a:t>
            </a:r>
            <a:r>
              <a:rPr lang="en-US" sz="2400" dirty="0" smtClean="0"/>
              <a:t> Statistical Interpolation (GSI) (</a:t>
            </a:r>
            <a:r>
              <a:rPr lang="en-US" sz="2400" dirty="0"/>
              <a:t>a</a:t>
            </a:r>
            <a:r>
              <a:rPr lang="en-US" sz="2400" dirty="0" smtClean="0"/>
              <a:t>ssimilation </a:t>
            </a:r>
            <a:r>
              <a:rPr lang="en-US" sz="2400" dirty="0"/>
              <a:t>of VIIRS AOD at 550 nm has been implemented in the GSI and submitted for review to be include in </a:t>
            </a:r>
            <a:r>
              <a:rPr lang="en-US" sz="2400" dirty="0" smtClean="0"/>
              <a:t>the trunk for public distribution)</a:t>
            </a:r>
            <a:endParaRPr lang="en-US" sz="2400" dirty="0"/>
          </a:p>
          <a:p>
            <a:pPr marL="342900" indent="-342900" algn="just">
              <a:buFont typeface="Arial"/>
              <a:buChar char="•"/>
            </a:pPr>
            <a:endParaRPr lang="en-US" sz="2400" dirty="0"/>
          </a:p>
          <a:p>
            <a:pPr marL="342900" indent="-342900" algn="just">
              <a:buFont typeface="Arial"/>
              <a:buChar char="•"/>
            </a:pPr>
            <a:r>
              <a:rPr lang="en-US" sz="2400" dirty="0" smtClean="0"/>
              <a:t>In parallel to the above assimilation of VIIRS AOD 550nm combined with smoke and  dust masks. VIIRS AOD and masks are obtained daily from NESDIS ftp with minimal delay and are being tested for application for assimilation into RAP-</a:t>
            </a:r>
            <a:r>
              <a:rPr lang="en-US" sz="2400" dirty="0" err="1" smtClean="0"/>
              <a:t>Chem</a:t>
            </a:r>
            <a:r>
              <a:rPr lang="en-US" sz="2400" dirty="0" smtClean="0"/>
              <a:t> and HRRR-Smoke forecasts.</a:t>
            </a:r>
          </a:p>
        </p:txBody>
      </p:sp>
    </p:spTree>
    <p:extLst>
      <p:ext uri="{BB962C8B-B14F-4D97-AF65-F5344CB8AC3E}">
        <p14:creationId xmlns:p14="http://schemas.microsoft.com/office/powerpoint/2010/main" val="184624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1" name="Rectangle 5"/>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981200" y="5715000"/>
            <a:ext cx="4572000" cy="369332"/>
          </a:xfrm>
          <a:prstGeom prst="rect">
            <a:avLst/>
          </a:prstGeom>
          <a:noFill/>
        </p:spPr>
        <p:txBody>
          <a:bodyPr wrap="square" rtlCol="0">
            <a:spAutoFit/>
          </a:bodyPr>
          <a:lstStyle/>
          <a:p>
            <a:r>
              <a:rPr lang="en-US" dirty="0" smtClean="0"/>
              <a:t>AAI = -100[1og</a:t>
            </a:r>
            <a:r>
              <a:rPr lang="en-US" baseline="-25000" dirty="0" smtClean="0"/>
              <a:t>10</a:t>
            </a:r>
            <a:r>
              <a:rPr lang="en-US" dirty="0" smtClean="0"/>
              <a:t>(R</a:t>
            </a:r>
            <a:r>
              <a:rPr lang="en-US" baseline="-25000" dirty="0" smtClean="0"/>
              <a:t>412</a:t>
            </a:r>
            <a:r>
              <a:rPr lang="en-US" dirty="0" smtClean="0"/>
              <a:t>/R</a:t>
            </a:r>
            <a:r>
              <a:rPr lang="en-US" baseline="-25000" dirty="0" smtClean="0"/>
              <a:t>440</a:t>
            </a:r>
            <a:r>
              <a:rPr lang="en-US" dirty="0" smtClean="0"/>
              <a:t>) – log</a:t>
            </a:r>
            <a:r>
              <a:rPr lang="en-US" baseline="-25000" dirty="0" smtClean="0"/>
              <a:t>10</a:t>
            </a:r>
            <a:r>
              <a:rPr lang="en-US" dirty="0" smtClean="0"/>
              <a:t>(R’</a:t>
            </a:r>
            <a:r>
              <a:rPr lang="en-US" baseline="-25000" dirty="0" smtClean="0"/>
              <a:t>412</a:t>
            </a:r>
            <a:r>
              <a:rPr lang="en-US" dirty="0" smtClean="0"/>
              <a:t>/R’</a:t>
            </a:r>
            <a:r>
              <a:rPr lang="en-US" baseline="-25000" dirty="0" smtClean="0"/>
              <a:t>440</a:t>
            </a:r>
            <a:r>
              <a:rPr lang="en-US" dirty="0" smtClean="0"/>
              <a:t>)]</a:t>
            </a:r>
            <a:endParaRPr lang="en-US" dirty="0"/>
          </a:p>
        </p:txBody>
      </p:sp>
      <p:sp>
        <p:nvSpPr>
          <p:cNvPr id="21" name="TextBox 20"/>
          <p:cNvSpPr txBox="1"/>
          <p:nvPr/>
        </p:nvSpPr>
        <p:spPr>
          <a:xfrm>
            <a:off x="7315200" y="533400"/>
            <a:ext cx="1600200" cy="5509200"/>
          </a:xfrm>
          <a:prstGeom prst="rect">
            <a:avLst/>
          </a:prstGeom>
          <a:noFill/>
        </p:spPr>
        <p:txBody>
          <a:bodyPr wrap="square" rtlCol="0">
            <a:spAutoFit/>
          </a:bodyPr>
          <a:lstStyle/>
          <a:p>
            <a:r>
              <a:rPr lang="en-US" sz="1600" dirty="0" smtClean="0"/>
              <a:t>VIIRS dust detection algorithm takes advantage of changes to spectral contrast with and without dust in the atmosphere - </a:t>
            </a:r>
            <a:r>
              <a:rPr lang="en-US" sz="1600" i="1" dirty="0" smtClean="0"/>
              <a:t>Spectral contrast change provides absorbing aerosol index (AAI). </a:t>
            </a:r>
          </a:p>
          <a:p>
            <a:endParaRPr lang="en-US" sz="1600" dirty="0" smtClean="0"/>
          </a:p>
          <a:p>
            <a:r>
              <a:rPr lang="en-US" sz="1600" i="1" dirty="0" smtClean="0"/>
              <a:t>Dust Smoke Discrimination Index (DSDI) separates smoke from dust (next slide)   </a:t>
            </a:r>
            <a:endParaRPr lang="en-US" sz="1600" i="1" dirty="0"/>
          </a:p>
        </p:txBody>
      </p:sp>
      <p:sp>
        <p:nvSpPr>
          <p:cNvPr id="22" name="Up Arrow Callout 21"/>
          <p:cNvSpPr/>
          <p:nvPr/>
        </p:nvSpPr>
        <p:spPr>
          <a:xfrm>
            <a:off x="4800600" y="6096000"/>
            <a:ext cx="16764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Contrast between 412 and 440 nm for Rayleigh atmosphere</a:t>
            </a:r>
            <a:endParaRPr lang="en-US" sz="1100" b="1" dirty="0"/>
          </a:p>
        </p:txBody>
      </p:sp>
      <p:sp>
        <p:nvSpPr>
          <p:cNvPr id="23" name="Up Arrow Callout 22"/>
          <p:cNvSpPr/>
          <p:nvPr/>
        </p:nvSpPr>
        <p:spPr>
          <a:xfrm>
            <a:off x="3048000" y="6096000"/>
            <a:ext cx="1676400" cy="685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Contrast between 412 and 440 nm for dust in the atmosphere</a:t>
            </a:r>
            <a:endParaRPr lang="en-US" sz="1100" b="1" dirty="0"/>
          </a:p>
        </p:txBody>
      </p:sp>
      <p:grpSp>
        <p:nvGrpSpPr>
          <p:cNvPr id="25" name="Group 24"/>
          <p:cNvGrpSpPr/>
          <p:nvPr/>
        </p:nvGrpSpPr>
        <p:grpSpPr>
          <a:xfrm>
            <a:off x="0" y="-76200"/>
            <a:ext cx="8181308" cy="6248399"/>
            <a:chOff x="381000" y="457200"/>
            <a:chExt cx="8181308" cy="6248399"/>
          </a:xfrm>
        </p:grpSpPr>
        <p:graphicFrame>
          <p:nvGraphicFramePr>
            <p:cNvPr id="26" name="Object 2"/>
            <p:cNvGraphicFramePr>
              <a:graphicFrameLocks noChangeAspect="1"/>
            </p:cNvGraphicFramePr>
            <p:nvPr/>
          </p:nvGraphicFramePr>
          <p:xfrm>
            <a:off x="381000" y="457200"/>
            <a:ext cx="8181308" cy="6248399"/>
          </p:xfrm>
          <a:graphic>
            <a:graphicData uri="http://schemas.openxmlformats.org/presentationml/2006/ole">
              <mc:AlternateContent xmlns:mc="http://schemas.openxmlformats.org/markup-compatibility/2006">
                <mc:Choice xmlns:v="urn:schemas-microsoft-com:vml" Requires="v">
                  <p:oleObj spid="_x0000_s1138" name="Graph" r:id="rId3" imgW="3870720" imgH="2956320" progId="">
                    <p:embed/>
                  </p:oleObj>
                </mc:Choice>
                <mc:Fallback>
                  <p:oleObj name="Graph" r:id="rId3" imgW="3870720" imgH="2956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181308"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7" name="Straight Arrow Connector 26"/>
            <p:cNvCxnSpPr/>
            <p:nvPr/>
          </p:nvCxnSpPr>
          <p:spPr>
            <a:xfrm>
              <a:off x="2758524" y="2395728"/>
              <a:ext cx="0" cy="76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14948" y="2624328"/>
              <a:ext cx="0" cy="2209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63986" y="2304288"/>
              <a:ext cx="0" cy="484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749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276600" y="5410200"/>
            <a:ext cx="990600" cy="381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Oval 15"/>
          <p:cNvSpPr/>
          <p:nvPr/>
        </p:nvSpPr>
        <p:spPr>
          <a:xfrm>
            <a:off x="3657600" y="4191000"/>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19600" y="5105400"/>
            <a:ext cx="2057400" cy="609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Oval 16"/>
          <p:cNvSpPr/>
          <p:nvPr/>
        </p:nvSpPr>
        <p:spPr>
          <a:xfrm>
            <a:off x="4495800" y="3124200"/>
            <a:ext cx="2057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33800" y="3200400"/>
            <a:ext cx="1295400" cy="1143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Oval 14"/>
          <p:cNvSpPr/>
          <p:nvPr/>
        </p:nvSpPr>
        <p:spPr>
          <a:xfrm>
            <a:off x="3200400" y="2286000"/>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905000" y="1447800"/>
            <a:ext cx="6734082" cy="5143093"/>
            <a:chOff x="1933482" y="-76200"/>
            <a:chExt cx="6734082" cy="5143093"/>
          </a:xfrm>
        </p:grpSpPr>
        <p:graphicFrame>
          <p:nvGraphicFramePr>
            <p:cNvPr id="16388" name="Object 4"/>
            <p:cNvGraphicFramePr>
              <a:graphicFrameLocks noChangeAspect="1"/>
            </p:cNvGraphicFramePr>
            <p:nvPr/>
          </p:nvGraphicFramePr>
          <p:xfrm>
            <a:off x="1933482" y="-76200"/>
            <a:ext cx="6734082" cy="5143093"/>
          </p:xfrm>
          <a:graphic>
            <a:graphicData uri="http://schemas.openxmlformats.org/presentationml/2006/ole">
              <mc:AlternateContent xmlns:mc="http://schemas.openxmlformats.org/markup-compatibility/2006">
                <mc:Choice xmlns:v="urn:schemas-microsoft-com:vml" Requires="v">
                  <p:oleObj spid="_x0000_s2162" name="Graph" r:id="rId3" imgW="3869640" imgH="2956320" progId="">
                    <p:embed/>
                  </p:oleObj>
                </mc:Choice>
                <mc:Fallback>
                  <p:oleObj name="Graph" r:id="rId3" imgW="3869640" imgH="2956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482" y="-76200"/>
                          <a:ext cx="6734082" cy="514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3228882" y="838200"/>
              <a:ext cx="645959" cy="338554"/>
            </a:xfrm>
            <a:prstGeom prst="rect">
              <a:avLst/>
            </a:prstGeom>
            <a:noFill/>
          </p:spPr>
          <p:txBody>
            <a:bodyPr wrap="square" rtlCol="0">
              <a:spAutoFit/>
            </a:bodyPr>
            <a:lstStyle/>
            <a:p>
              <a:r>
                <a:rPr lang="en-US" sz="1600" b="1" dirty="0" smtClean="0">
                  <a:solidFill>
                    <a:srgbClr val="020AAA"/>
                  </a:solidFill>
                </a:rPr>
                <a:t>clear</a:t>
              </a:r>
              <a:endParaRPr lang="en-US" sz="1600" b="1" dirty="0">
                <a:solidFill>
                  <a:srgbClr val="020AAA"/>
                </a:solidFill>
              </a:endParaRPr>
            </a:p>
          </p:txBody>
        </p:sp>
        <p:sp>
          <p:nvSpPr>
            <p:cNvPr id="8" name="TextBox 7"/>
            <p:cNvSpPr txBox="1"/>
            <p:nvPr/>
          </p:nvSpPr>
          <p:spPr>
            <a:xfrm>
              <a:off x="3305082" y="3810000"/>
              <a:ext cx="598241" cy="338554"/>
            </a:xfrm>
            <a:prstGeom prst="rect">
              <a:avLst/>
            </a:prstGeom>
            <a:noFill/>
          </p:spPr>
          <p:txBody>
            <a:bodyPr wrap="none" rtlCol="0">
              <a:spAutoFit/>
            </a:bodyPr>
            <a:lstStyle/>
            <a:p>
              <a:r>
                <a:rPr lang="en-US" sz="1600" b="1" dirty="0" smtClean="0">
                  <a:solidFill>
                    <a:srgbClr val="020AAA"/>
                  </a:solidFill>
                </a:rPr>
                <a:t>clear</a:t>
              </a:r>
              <a:endParaRPr lang="en-US" sz="1600" b="1" dirty="0">
                <a:solidFill>
                  <a:srgbClr val="020AAA"/>
                </a:solidFill>
              </a:endParaRPr>
            </a:p>
          </p:txBody>
        </p:sp>
        <p:sp>
          <p:nvSpPr>
            <p:cNvPr id="9" name="TextBox 8"/>
            <p:cNvSpPr txBox="1"/>
            <p:nvPr/>
          </p:nvSpPr>
          <p:spPr>
            <a:xfrm>
              <a:off x="3838482" y="1981200"/>
              <a:ext cx="555858" cy="338554"/>
            </a:xfrm>
            <a:prstGeom prst="rect">
              <a:avLst/>
            </a:prstGeom>
            <a:noFill/>
          </p:spPr>
          <p:txBody>
            <a:bodyPr wrap="square" rtlCol="0">
              <a:spAutoFit/>
            </a:bodyPr>
            <a:lstStyle/>
            <a:p>
              <a:r>
                <a:rPr lang="en-US" sz="1600" b="1" dirty="0" smtClean="0">
                  <a:solidFill>
                    <a:srgbClr val="CC6600"/>
                  </a:solidFill>
                </a:rPr>
                <a:t>dust</a:t>
              </a:r>
              <a:endParaRPr lang="en-US" sz="1600" b="1" dirty="0">
                <a:solidFill>
                  <a:srgbClr val="CC6600"/>
                </a:solidFill>
              </a:endParaRPr>
            </a:p>
          </p:txBody>
        </p:sp>
        <p:sp>
          <p:nvSpPr>
            <p:cNvPr id="10" name="TextBox 9"/>
            <p:cNvSpPr txBox="1"/>
            <p:nvPr/>
          </p:nvSpPr>
          <p:spPr>
            <a:xfrm>
              <a:off x="3838482" y="2819400"/>
              <a:ext cx="555858" cy="338554"/>
            </a:xfrm>
            <a:prstGeom prst="rect">
              <a:avLst/>
            </a:prstGeom>
            <a:noFill/>
          </p:spPr>
          <p:txBody>
            <a:bodyPr wrap="square" rtlCol="0">
              <a:spAutoFit/>
            </a:bodyPr>
            <a:lstStyle/>
            <a:p>
              <a:r>
                <a:rPr lang="en-US" sz="1600" b="1" dirty="0" smtClean="0">
                  <a:solidFill>
                    <a:srgbClr val="CC6600"/>
                  </a:solidFill>
                </a:rPr>
                <a:t>dust</a:t>
              </a:r>
              <a:endParaRPr lang="en-US" sz="1600" b="1" dirty="0">
                <a:solidFill>
                  <a:srgbClr val="CC6600"/>
                </a:solidFill>
              </a:endParaRPr>
            </a:p>
          </p:txBody>
        </p:sp>
        <p:sp>
          <p:nvSpPr>
            <p:cNvPr id="11" name="TextBox 10"/>
            <p:cNvSpPr txBox="1"/>
            <p:nvPr/>
          </p:nvSpPr>
          <p:spPr>
            <a:xfrm>
              <a:off x="5591082" y="1752600"/>
              <a:ext cx="738472" cy="338554"/>
            </a:xfrm>
            <a:prstGeom prst="rect">
              <a:avLst/>
            </a:prstGeom>
            <a:noFill/>
          </p:spPr>
          <p:txBody>
            <a:bodyPr wrap="none" rtlCol="0">
              <a:spAutoFit/>
            </a:bodyPr>
            <a:lstStyle/>
            <a:p>
              <a:r>
                <a:rPr lang="en-US" sz="1600" b="1" dirty="0" smtClean="0">
                  <a:solidFill>
                    <a:srgbClr val="FF0000"/>
                  </a:solidFill>
                </a:rPr>
                <a:t>smoke</a:t>
              </a:r>
              <a:endParaRPr lang="en-US" sz="1600" b="1" dirty="0">
                <a:solidFill>
                  <a:srgbClr val="FF0000"/>
                </a:solidFill>
              </a:endParaRPr>
            </a:p>
          </p:txBody>
        </p:sp>
        <p:sp>
          <p:nvSpPr>
            <p:cNvPr id="12" name="TextBox 11"/>
            <p:cNvSpPr txBox="1"/>
            <p:nvPr/>
          </p:nvSpPr>
          <p:spPr>
            <a:xfrm>
              <a:off x="4676682" y="3581400"/>
              <a:ext cx="738472" cy="338554"/>
            </a:xfrm>
            <a:prstGeom prst="rect">
              <a:avLst/>
            </a:prstGeom>
            <a:noFill/>
          </p:spPr>
          <p:txBody>
            <a:bodyPr wrap="none" rtlCol="0">
              <a:spAutoFit/>
            </a:bodyPr>
            <a:lstStyle/>
            <a:p>
              <a:r>
                <a:rPr lang="en-US" sz="1600" b="1" dirty="0" smtClean="0">
                  <a:solidFill>
                    <a:srgbClr val="FF0000"/>
                  </a:solidFill>
                </a:rPr>
                <a:t>smoke</a:t>
              </a:r>
              <a:endParaRPr lang="en-US" sz="1600" b="1" dirty="0">
                <a:solidFill>
                  <a:srgbClr val="FF0000"/>
                </a:solidFill>
              </a:endParaRPr>
            </a:p>
          </p:txBody>
        </p:sp>
      </p:grpSp>
      <p:sp>
        <p:nvSpPr>
          <p:cNvPr id="19" name="TextBox 18"/>
          <p:cNvSpPr txBox="1"/>
          <p:nvPr/>
        </p:nvSpPr>
        <p:spPr>
          <a:xfrm rot="16200000">
            <a:off x="451366" y="3511034"/>
            <a:ext cx="2971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DSDI = -10[log</a:t>
            </a:r>
            <a:r>
              <a:rPr lang="en-US" b="1" baseline="-25000" dirty="0" smtClean="0"/>
              <a:t>10</a:t>
            </a:r>
            <a:r>
              <a:rPr lang="en-US" b="1" dirty="0" smtClean="0"/>
              <a:t>(R</a:t>
            </a:r>
            <a:r>
              <a:rPr lang="en-US" b="1" baseline="-25000" dirty="0" smtClean="0"/>
              <a:t>412</a:t>
            </a:r>
            <a:r>
              <a:rPr lang="en-US" b="1" dirty="0" smtClean="0"/>
              <a:t>/R</a:t>
            </a:r>
            <a:r>
              <a:rPr lang="en-US" b="1" baseline="-25000" dirty="0" smtClean="0"/>
              <a:t>2130</a:t>
            </a:r>
            <a:r>
              <a:rPr lang="en-US" b="1" dirty="0" smtClean="0"/>
              <a:t>)]</a:t>
            </a:r>
            <a:endParaRPr lang="en-US" b="1" dirty="0"/>
          </a:p>
        </p:txBody>
      </p:sp>
      <p:sp>
        <p:nvSpPr>
          <p:cNvPr id="20" name="TextBox 19"/>
          <p:cNvSpPr txBox="1"/>
          <p:nvPr/>
        </p:nvSpPr>
        <p:spPr>
          <a:xfrm>
            <a:off x="3886200" y="6248400"/>
            <a:ext cx="365760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Reflectance (412 nm)</a:t>
            </a:r>
            <a:endParaRPr lang="en-US" b="1" dirty="0"/>
          </a:p>
        </p:txBody>
      </p:sp>
      <p:sp>
        <p:nvSpPr>
          <p:cNvPr id="25" name="TextBox 24"/>
          <p:cNvSpPr txBox="1"/>
          <p:nvPr/>
        </p:nvSpPr>
        <p:spPr>
          <a:xfrm rot="16200000">
            <a:off x="7168634" y="3663434"/>
            <a:ext cx="236220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t>Reflectance (2.13 µm)</a:t>
            </a:r>
            <a:endParaRPr lang="en-US" b="1" dirty="0"/>
          </a:p>
        </p:txBody>
      </p:sp>
      <p:sp>
        <p:nvSpPr>
          <p:cNvPr id="26" name="TextBox 25"/>
          <p:cNvSpPr txBox="1"/>
          <p:nvPr/>
        </p:nvSpPr>
        <p:spPr>
          <a:xfrm>
            <a:off x="304800" y="152400"/>
            <a:ext cx="8839200" cy="1938992"/>
          </a:xfrm>
          <a:prstGeom prst="rect">
            <a:avLst/>
          </a:prstGeom>
          <a:noFill/>
        </p:spPr>
        <p:txBody>
          <a:bodyPr wrap="square" rtlCol="0">
            <a:spAutoFit/>
          </a:bodyPr>
          <a:lstStyle/>
          <a:p>
            <a:r>
              <a:rPr lang="en-US" sz="1400" b="1" dirty="0" smtClean="0"/>
              <a:t>Dust Smoke Discrimination Index (DSDI) separates the absorbing aerosol into </a:t>
            </a:r>
            <a:r>
              <a:rPr lang="en-US" sz="1400" b="1" dirty="0" smtClean="0">
                <a:solidFill>
                  <a:srgbClr val="CC6600"/>
                </a:solidFill>
              </a:rPr>
              <a:t>dust</a:t>
            </a:r>
            <a:r>
              <a:rPr lang="en-US" sz="1400" b="1" dirty="0" smtClean="0"/>
              <a:t> or </a:t>
            </a:r>
            <a:r>
              <a:rPr lang="en-US" sz="1400" b="1" dirty="0" smtClean="0">
                <a:solidFill>
                  <a:srgbClr val="FF0000"/>
                </a:solidFill>
              </a:rPr>
              <a:t>smoke</a:t>
            </a:r>
          </a:p>
          <a:p>
            <a:r>
              <a:rPr lang="en-US" sz="1400" dirty="0" smtClean="0"/>
              <a:t> </a:t>
            </a:r>
          </a:p>
          <a:p>
            <a:pPr>
              <a:buFont typeface="Arial" pitchFamily="34" charset="0"/>
              <a:buChar char="•"/>
            </a:pPr>
            <a:r>
              <a:rPr lang="en-US" sz="1400" dirty="0" smtClean="0"/>
              <a:t>Contrast between VIIRS-measured reflectance at 412 nm and 2.13 µm for  </a:t>
            </a:r>
            <a:r>
              <a:rPr lang="en-US" sz="1400" b="1" dirty="0" smtClean="0">
                <a:solidFill>
                  <a:schemeClr val="tx2">
                    <a:lumMod val="60000"/>
                    <a:lumOff val="40000"/>
                  </a:schemeClr>
                </a:solidFill>
              </a:rPr>
              <a:t>clear</a:t>
            </a:r>
            <a:r>
              <a:rPr lang="en-US" sz="1400" dirty="0" smtClean="0"/>
              <a:t> sky       (Rayleigh atmosphere) is reduced for </a:t>
            </a:r>
            <a:r>
              <a:rPr lang="en-US" sz="1400" b="1" dirty="0" smtClean="0">
                <a:solidFill>
                  <a:srgbClr val="FF0000"/>
                </a:solidFill>
              </a:rPr>
              <a:t>smoke</a:t>
            </a:r>
            <a:r>
              <a:rPr lang="en-US" sz="1400" dirty="0" smtClean="0"/>
              <a:t> and </a:t>
            </a:r>
            <a:r>
              <a:rPr lang="en-US" sz="1400" b="1" dirty="0" smtClean="0">
                <a:solidFill>
                  <a:srgbClr val="FF9900"/>
                </a:solidFill>
              </a:rPr>
              <a:t>dust</a:t>
            </a:r>
            <a:r>
              <a:rPr lang="en-US" sz="1400" dirty="0" smtClean="0"/>
              <a:t>.</a:t>
            </a:r>
          </a:p>
          <a:p>
            <a:endParaRPr lang="en-US" sz="1400" dirty="0" smtClean="0"/>
          </a:p>
          <a:p>
            <a:pPr>
              <a:buFont typeface="Arial" pitchFamily="34" charset="0"/>
              <a:buChar char="•"/>
            </a:pPr>
            <a:r>
              <a:rPr lang="en-US" sz="1400" dirty="0" smtClean="0"/>
              <a:t> VIIRS measured reflectance at 2.13 µm is higher for dust (due to scattering) than </a:t>
            </a:r>
            <a:r>
              <a:rPr lang="en-US" sz="1400" b="1" dirty="0" smtClean="0">
                <a:solidFill>
                  <a:srgbClr val="FF0000"/>
                </a:solidFill>
              </a:rPr>
              <a:t>smoke</a:t>
            </a:r>
            <a:r>
              <a:rPr lang="en-US" sz="1400" dirty="0" smtClean="0"/>
              <a:t> (transparent)</a:t>
            </a:r>
          </a:p>
          <a:p>
            <a:endParaRPr lang="en-US" dirty="0" smtClean="0"/>
          </a:p>
          <a:p>
            <a:endParaRPr lang="en-US" dirty="0"/>
          </a:p>
        </p:txBody>
      </p:sp>
    </p:spTree>
    <p:extLst>
      <p:ext uri="{BB962C8B-B14F-4D97-AF65-F5344CB8AC3E}">
        <p14:creationId xmlns:p14="http://schemas.microsoft.com/office/powerpoint/2010/main" val="28315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C1BFC-75EC-7E44-BF70-D48C3DAEC615}" type="slidenum">
              <a:rPr lang="en-US" smtClean="0"/>
              <a:t>5</a:t>
            </a:fld>
            <a:endParaRPr lang="en-US"/>
          </a:p>
        </p:txBody>
      </p:sp>
      <p:sp>
        <p:nvSpPr>
          <p:cNvPr id="5" name="Title 1"/>
          <p:cNvSpPr txBox="1">
            <a:spLocks/>
          </p:cNvSpPr>
          <p:nvPr/>
        </p:nvSpPr>
        <p:spPr>
          <a:xfrm>
            <a:off x="-1" y="93583"/>
            <a:ext cx="9144001" cy="60778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Smoke assimilation: 20160711</a:t>
            </a:r>
            <a:endParaRPr lang="en-US" sz="2600" dirty="0"/>
          </a:p>
          <a:p>
            <a:r>
              <a:rPr lang="en-US" sz="2400" dirty="0" smtClean="0"/>
              <a:t>  </a:t>
            </a:r>
            <a:endParaRPr lang="en-US" sz="2400" dirty="0"/>
          </a:p>
        </p:txBody>
      </p:sp>
      <p:sp>
        <p:nvSpPr>
          <p:cNvPr id="11" name="TextBox 10"/>
          <p:cNvSpPr txBox="1"/>
          <p:nvPr/>
        </p:nvSpPr>
        <p:spPr>
          <a:xfrm>
            <a:off x="305337" y="4940837"/>
            <a:ext cx="3789465" cy="1200329"/>
          </a:xfrm>
          <a:prstGeom prst="rect">
            <a:avLst/>
          </a:prstGeom>
          <a:noFill/>
        </p:spPr>
        <p:txBody>
          <a:bodyPr wrap="square" rtlCol="0">
            <a:spAutoFit/>
          </a:bodyPr>
          <a:lstStyle/>
          <a:p>
            <a:pPr algn="just"/>
            <a:r>
              <a:rPr lang="en-US" dirty="0" smtClean="0"/>
              <a:t>Smoke mask (not AOD i.e. neither intensity nor dust/smoke index); composition of three satellite passes from ~17 UTC to ~21 UTC.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89" y="949607"/>
            <a:ext cx="3952713" cy="3074333"/>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4004" y="835756"/>
            <a:ext cx="4789996" cy="4789996"/>
          </a:xfrm>
          <a:prstGeom prst="rect">
            <a:avLst/>
          </a:prstGeom>
        </p:spPr>
      </p:pic>
      <p:sp>
        <p:nvSpPr>
          <p:cNvPr id="12" name="TextBox 11"/>
          <p:cNvSpPr txBox="1"/>
          <p:nvPr/>
        </p:nvSpPr>
        <p:spPr>
          <a:xfrm>
            <a:off x="5254387" y="5302587"/>
            <a:ext cx="3261990" cy="646331"/>
          </a:xfrm>
          <a:prstGeom prst="rect">
            <a:avLst/>
          </a:prstGeom>
          <a:noFill/>
        </p:spPr>
        <p:txBody>
          <a:bodyPr wrap="square" rtlCol="0">
            <a:spAutoFit/>
          </a:bodyPr>
          <a:lstStyle/>
          <a:p>
            <a:pPr algn="just"/>
            <a:r>
              <a:rPr lang="en-US" dirty="0"/>
              <a:t>S</a:t>
            </a:r>
            <a:r>
              <a:rPr lang="en-US" dirty="0" smtClean="0"/>
              <a:t>moke index interpolated in model space.</a:t>
            </a:r>
          </a:p>
        </p:txBody>
      </p:sp>
    </p:spTree>
    <p:extLst>
      <p:ext uri="{BB962C8B-B14F-4D97-AF65-F5344CB8AC3E}">
        <p14:creationId xmlns:p14="http://schemas.microsoft.com/office/powerpoint/2010/main" val="105758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C1BFC-75EC-7E44-BF70-D48C3DAEC615}" type="slidenum">
              <a:rPr lang="en-US" smtClean="0"/>
              <a:t>6</a:t>
            </a:fld>
            <a:endParaRPr lang="en-US"/>
          </a:p>
        </p:txBody>
      </p:sp>
      <p:sp>
        <p:nvSpPr>
          <p:cNvPr id="11" name="TextBox 10"/>
          <p:cNvSpPr txBox="1"/>
          <p:nvPr/>
        </p:nvSpPr>
        <p:spPr>
          <a:xfrm>
            <a:off x="299703" y="580132"/>
            <a:ext cx="8227326" cy="369332"/>
          </a:xfrm>
          <a:prstGeom prst="rect">
            <a:avLst/>
          </a:prstGeom>
          <a:noFill/>
        </p:spPr>
        <p:txBody>
          <a:bodyPr wrap="square" rtlCol="0">
            <a:spAutoFit/>
          </a:bodyPr>
          <a:lstStyle/>
          <a:p>
            <a:pPr algn="ctr"/>
            <a:r>
              <a:rPr lang="en-US" dirty="0" smtClean="0"/>
              <a:t>Assimilation of AOD at 550 nm centered at 1800 UTC with 3-hr window.</a:t>
            </a: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1368543"/>
            <a:ext cx="3159888" cy="31598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860" y="1368542"/>
            <a:ext cx="3183940" cy="3183940"/>
          </a:xfrm>
          <a:prstGeom prst="rect">
            <a:avLst/>
          </a:prstGeom>
        </p:spPr>
      </p:pic>
      <p:sp>
        <p:nvSpPr>
          <p:cNvPr id="8" name="TextBox 7"/>
          <p:cNvSpPr txBox="1"/>
          <p:nvPr/>
        </p:nvSpPr>
        <p:spPr>
          <a:xfrm>
            <a:off x="183956" y="942634"/>
            <a:ext cx="3409127" cy="369332"/>
          </a:xfrm>
          <a:prstGeom prst="rect">
            <a:avLst/>
          </a:prstGeom>
          <a:noFill/>
        </p:spPr>
        <p:txBody>
          <a:bodyPr wrap="square" rtlCol="0">
            <a:spAutoFit/>
          </a:bodyPr>
          <a:lstStyle/>
          <a:p>
            <a:r>
              <a:rPr lang="en-US" dirty="0" smtClean="0"/>
              <a:t>Increment with smoke mask</a:t>
            </a:r>
            <a:endParaRPr lang="en-US" dirty="0"/>
          </a:p>
        </p:txBody>
      </p:sp>
      <p:sp>
        <p:nvSpPr>
          <p:cNvPr id="12" name="TextBox 11"/>
          <p:cNvSpPr txBox="1"/>
          <p:nvPr/>
        </p:nvSpPr>
        <p:spPr>
          <a:xfrm>
            <a:off x="5683823" y="947841"/>
            <a:ext cx="3460177" cy="369332"/>
          </a:xfrm>
          <a:prstGeom prst="rect">
            <a:avLst/>
          </a:prstGeom>
          <a:noFill/>
        </p:spPr>
        <p:txBody>
          <a:bodyPr wrap="square" rtlCol="0">
            <a:spAutoFit/>
          </a:bodyPr>
          <a:lstStyle/>
          <a:p>
            <a:r>
              <a:rPr lang="en-US" smtClean="0"/>
              <a:t>Increment without </a:t>
            </a:r>
            <a:r>
              <a:rPr lang="en-US" dirty="0" smtClean="0"/>
              <a:t>smoke mask</a:t>
            </a:r>
            <a:endParaRPr lang="en-US" dirty="0"/>
          </a:p>
        </p:txBody>
      </p:sp>
      <p:sp>
        <p:nvSpPr>
          <p:cNvPr id="10" name="Title 1"/>
          <p:cNvSpPr txBox="1">
            <a:spLocks/>
          </p:cNvSpPr>
          <p:nvPr/>
        </p:nvSpPr>
        <p:spPr>
          <a:xfrm>
            <a:off x="-158635" y="114498"/>
            <a:ext cx="9144001" cy="60778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Smoke assimilation: 20160711</a:t>
            </a:r>
            <a:endParaRPr lang="en-US" sz="2600" dirty="0"/>
          </a:p>
          <a:p>
            <a:r>
              <a:rPr lang="en-US" sz="2400" dirty="0" smtClean="0"/>
              <a:t>  </a:t>
            </a: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78461"/>
            <a:ext cx="3159888" cy="315988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860" y="4169615"/>
            <a:ext cx="3183939" cy="3183939"/>
          </a:xfrm>
          <a:prstGeom prst="rect">
            <a:avLst/>
          </a:prstGeom>
        </p:spPr>
      </p:pic>
    </p:spTree>
    <p:extLst>
      <p:ext uri="{BB962C8B-B14F-4D97-AF65-F5344CB8AC3E}">
        <p14:creationId xmlns:p14="http://schemas.microsoft.com/office/powerpoint/2010/main" val="69872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C1BFC-75EC-7E44-BF70-D48C3DAEC615}" type="slidenum">
              <a:rPr lang="en-US" smtClean="0"/>
              <a:t>7</a:t>
            </a:fld>
            <a:endParaRPr lang="en-US"/>
          </a:p>
        </p:txBody>
      </p:sp>
      <p:sp>
        <p:nvSpPr>
          <p:cNvPr id="5" name="Title 1"/>
          <p:cNvSpPr txBox="1">
            <a:spLocks/>
          </p:cNvSpPr>
          <p:nvPr/>
        </p:nvSpPr>
        <p:spPr>
          <a:xfrm>
            <a:off x="-1" y="93583"/>
            <a:ext cx="9144001" cy="60778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Smoke assimilation: 20160728 (</a:t>
            </a:r>
            <a:r>
              <a:rPr lang="en-US" sz="2600" dirty="0" err="1"/>
              <a:t>S</a:t>
            </a:r>
            <a:r>
              <a:rPr lang="en-US" sz="2600" dirty="0" err="1" smtClean="0"/>
              <a:t>orbanes</a:t>
            </a:r>
            <a:r>
              <a:rPr lang="en-US" sz="2600" dirty="0" smtClean="0"/>
              <a:t> fire)</a:t>
            </a:r>
            <a:endParaRPr lang="en-US" sz="2600" dirty="0"/>
          </a:p>
          <a:p>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8" y="484934"/>
            <a:ext cx="3528518" cy="27444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701" y="484934"/>
            <a:ext cx="4167099" cy="41670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45" y="3368232"/>
            <a:ext cx="4120587" cy="412058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9701" y="3368233"/>
            <a:ext cx="4167100" cy="4167100"/>
          </a:xfrm>
          <a:prstGeom prst="rect">
            <a:avLst/>
          </a:prstGeom>
        </p:spPr>
      </p:pic>
    </p:spTree>
    <p:extLst>
      <p:ext uri="{BB962C8B-B14F-4D97-AF65-F5344CB8AC3E}">
        <p14:creationId xmlns:p14="http://schemas.microsoft.com/office/powerpoint/2010/main" val="190503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C1BFC-75EC-7E44-BF70-D48C3DAEC615}" type="slidenum">
              <a:rPr lang="en-US" smtClean="0"/>
              <a:t>8</a:t>
            </a:fld>
            <a:endParaRPr lang="en-US"/>
          </a:p>
        </p:txBody>
      </p:sp>
      <p:sp>
        <p:nvSpPr>
          <p:cNvPr id="5" name="Title 1"/>
          <p:cNvSpPr txBox="1">
            <a:spLocks/>
          </p:cNvSpPr>
          <p:nvPr/>
        </p:nvSpPr>
        <p:spPr>
          <a:xfrm>
            <a:off x="457200" y="172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Dust assimilation</a:t>
            </a:r>
            <a:endParaRPr lang="en-US" sz="2400" dirty="0"/>
          </a:p>
        </p:txBody>
      </p:sp>
      <p:sp>
        <p:nvSpPr>
          <p:cNvPr id="9" name="TextBox 8"/>
          <p:cNvSpPr txBox="1"/>
          <p:nvPr/>
        </p:nvSpPr>
        <p:spPr>
          <a:xfrm>
            <a:off x="1632078" y="5046838"/>
            <a:ext cx="1364776" cy="369332"/>
          </a:xfrm>
          <a:prstGeom prst="rect">
            <a:avLst/>
          </a:prstGeom>
          <a:noFill/>
        </p:spPr>
        <p:txBody>
          <a:bodyPr wrap="square" rtlCol="0">
            <a:spAutoFit/>
          </a:bodyPr>
          <a:lstStyle/>
          <a:p>
            <a:r>
              <a:rPr lang="en-US" dirty="0" smtClean="0"/>
              <a:t>20140330</a:t>
            </a:r>
            <a:endParaRPr lang="en-US" dirty="0"/>
          </a:p>
        </p:txBody>
      </p:sp>
      <p:sp>
        <p:nvSpPr>
          <p:cNvPr id="10" name="TextBox 9"/>
          <p:cNvSpPr txBox="1"/>
          <p:nvPr/>
        </p:nvSpPr>
        <p:spPr>
          <a:xfrm>
            <a:off x="6255224" y="5043879"/>
            <a:ext cx="1364776" cy="369332"/>
          </a:xfrm>
          <a:prstGeom prst="rect">
            <a:avLst/>
          </a:prstGeom>
          <a:noFill/>
        </p:spPr>
        <p:txBody>
          <a:bodyPr wrap="square" rtlCol="0">
            <a:spAutoFit/>
          </a:bodyPr>
          <a:lstStyle/>
          <a:p>
            <a:r>
              <a:rPr lang="en-US" dirty="0" smtClean="0"/>
              <a:t>20140331</a:t>
            </a:r>
            <a:endParaRPr lang="en-US" dirty="0"/>
          </a:p>
        </p:txBody>
      </p:sp>
      <p:sp>
        <p:nvSpPr>
          <p:cNvPr id="11" name="TextBox 10"/>
          <p:cNvSpPr txBox="1"/>
          <p:nvPr/>
        </p:nvSpPr>
        <p:spPr>
          <a:xfrm>
            <a:off x="559558" y="5524988"/>
            <a:ext cx="8227326" cy="923330"/>
          </a:xfrm>
          <a:prstGeom prst="rect">
            <a:avLst/>
          </a:prstGeom>
          <a:noFill/>
        </p:spPr>
        <p:txBody>
          <a:bodyPr wrap="square" rtlCol="0">
            <a:spAutoFit/>
          </a:bodyPr>
          <a:lstStyle/>
          <a:p>
            <a:pPr algn="ctr"/>
            <a:r>
              <a:rPr lang="en-US" dirty="0"/>
              <a:t>Dust mask (not </a:t>
            </a:r>
            <a:r>
              <a:rPr lang="en-US" dirty="0" smtClean="0"/>
              <a:t>AOD i.e. not intensity). </a:t>
            </a:r>
          </a:p>
          <a:p>
            <a:pPr algn="ctr"/>
            <a:r>
              <a:rPr lang="en-US" dirty="0" smtClean="0"/>
              <a:t>Composition of five satellite passes from ~09 UTC to ~16 UTC. </a:t>
            </a:r>
          </a:p>
          <a:p>
            <a:pPr algn="ctr"/>
            <a:r>
              <a:rPr lang="en-US" dirty="0" smtClean="0"/>
              <a:t>Assimilation of AOD at 550 nm centered at 1200 UTC with 3-hr window.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53" y="1364775"/>
            <a:ext cx="4351427" cy="33844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288" y="1364775"/>
            <a:ext cx="4334068" cy="3370941"/>
          </a:xfrm>
          <a:prstGeom prst="rect">
            <a:avLst/>
          </a:prstGeom>
        </p:spPr>
      </p:pic>
    </p:spTree>
    <p:extLst>
      <p:ext uri="{BB962C8B-B14F-4D97-AF65-F5344CB8AC3E}">
        <p14:creationId xmlns:p14="http://schemas.microsoft.com/office/powerpoint/2010/main" val="6964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574" y="1849139"/>
            <a:ext cx="5434698" cy="5434698"/>
          </a:xfrm>
        </p:spPr>
      </p:pic>
      <p:sp>
        <p:nvSpPr>
          <p:cNvPr id="4" name="Slide Number Placeholder 3"/>
          <p:cNvSpPr>
            <a:spLocks noGrp="1"/>
          </p:cNvSpPr>
          <p:nvPr>
            <p:ph type="sldNum" sz="quarter" idx="12"/>
          </p:nvPr>
        </p:nvSpPr>
        <p:spPr/>
        <p:txBody>
          <a:bodyPr/>
          <a:lstStyle/>
          <a:p>
            <a:fld id="{C65C1BFC-75EC-7E44-BF70-D48C3DAEC615}" type="slidenum">
              <a:rPr lang="en-US" smtClean="0"/>
              <a:t>9</a:t>
            </a:fld>
            <a:endParaRPr lang="en-US"/>
          </a:p>
        </p:txBody>
      </p:sp>
      <p:sp>
        <p:nvSpPr>
          <p:cNvPr id="5" name="Title 1"/>
          <p:cNvSpPr>
            <a:spLocks noGrp="1"/>
          </p:cNvSpPr>
          <p:nvPr>
            <p:ph type="title"/>
          </p:nvPr>
        </p:nvSpPr>
        <p:spPr>
          <a:xfrm>
            <a:off x="566382" y="0"/>
            <a:ext cx="8229600" cy="1143000"/>
          </a:xfrm>
        </p:spPr>
        <p:txBody>
          <a:bodyPr>
            <a:normAutofit/>
          </a:bodyPr>
          <a:lstStyle/>
          <a:p>
            <a:r>
              <a:rPr lang="en-US" sz="2400" dirty="0" smtClean="0"/>
              <a:t>Dust </a:t>
            </a:r>
            <a:r>
              <a:rPr lang="en-US" sz="2400" dirty="0"/>
              <a:t>a</a:t>
            </a:r>
            <a:r>
              <a:rPr lang="en-US" sz="2400" dirty="0" smtClean="0"/>
              <a:t>ssimilation</a:t>
            </a:r>
            <a:endParaRPr lang="en-US" sz="2400" dirty="0"/>
          </a:p>
        </p:txBody>
      </p:sp>
      <p:sp>
        <p:nvSpPr>
          <p:cNvPr id="7" name="TextBox 6"/>
          <p:cNvSpPr txBox="1"/>
          <p:nvPr/>
        </p:nvSpPr>
        <p:spPr>
          <a:xfrm>
            <a:off x="1681644" y="962516"/>
            <a:ext cx="5999078" cy="923330"/>
          </a:xfrm>
          <a:prstGeom prst="rect">
            <a:avLst/>
          </a:prstGeom>
          <a:noFill/>
        </p:spPr>
        <p:txBody>
          <a:bodyPr wrap="none" rtlCol="0">
            <a:spAutoFit/>
          </a:bodyPr>
          <a:lstStyle/>
          <a:p>
            <a:pPr algn="ctr"/>
            <a:r>
              <a:rPr lang="en-US" dirty="0"/>
              <a:t>Increment </a:t>
            </a:r>
            <a:r>
              <a:rPr lang="en-US" dirty="0" smtClean="0"/>
              <a:t> of total dust at the surface at  2014033012  </a:t>
            </a:r>
          </a:p>
          <a:p>
            <a:pPr algn="ctr"/>
            <a:r>
              <a:rPr lang="en-US" dirty="0"/>
              <a:t>d</a:t>
            </a:r>
            <a:r>
              <a:rPr lang="en-US" dirty="0" smtClean="0"/>
              <a:t>ue to the assimilation of VIIRS AOD at 550 nm with dust mask</a:t>
            </a:r>
            <a:endParaRPr lang="en-US" dirty="0"/>
          </a:p>
          <a:p>
            <a:endParaRPr lang="en-US" dirty="0"/>
          </a:p>
        </p:txBody>
      </p:sp>
    </p:spTree>
    <p:extLst>
      <p:ext uri="{BB962C8B-B14F-4D97-AF65-F5344CB8AC3E}">
        <p14:creationId xmlns:p14="http://schemas.microsoft.com/office/powerpoint/2010/main" val="1184040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23222</TotalTime>
  <Words>572</Words>
  <Application>Microsoft Macintosh PowerPoint</Application>
  <PresentationFormat>On-screen Show (4:3)</PresentationFormat>
  <Paragraphs>79</Paragraphs>
  <Slides>11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ＭＳ Ｐゴシック</vt:lpstr>
      <vt:lpstr>SimSun</vt:lpstr>
      <vt:lpstr>Times New Roman</vt:lpstr>
      <vt:lpstr>Office Theme</vt:lpstr>
      <vt:lpstr>Graph</vt:lpstr>
      <vt:lpstr>Assimilation of VIIRS AOD and smoke and dust products  for regional forecasting of aerosols</vt:lpstr>
      <vt:lpstr>Outline</vt:lpstr>
      <vt:lpstr>PowerPoint Presentation</vt:lpstr>
      <vt:lpstr>PowerPoint Presentation</vt:lpstr>
      <vt:lpstr>PowerPoint Presentation</vt:lpstr>
      <vt:lpstr>PowerPoint Presentation</vt:lpstr>
      <vt:lpstr>PowerPoint Presentation</vt:lpstr>
      <vt:lpstr>PowerPoint Presentation</vt:lpstr>
      <vt:lpstr>Dust assimilation</vt:lpstr>
      <vt:lpstr>Conclusions</vt:lpstr>
      <vt:lpstr>3D-Var (assimilation) algorithm</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FIMDA</dc:title>
  <dc:creator>NOAA</dc:creator>
  <cp:lastModifiedBy>Microsoft Office User</cp:lastModifiedBy>
  <cp:revision>513</cp:revision>
  <dcterms:created xsi:type="dcterms:W3CDTF">2013-11-27T17:22:09Z</dcterms:created>
  <dcterms:modified xsi:type="dcterms:W3CDTF">2016-09-11T01:02:48Z</dcterms:modified>
</cp:coreProperties>
</file>