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1" r:id="rId2"/>
    <p:sldMasterId id="2147483751" r:id="rId3"/>
  </p:sldMasterIdLst>
  <p:notesMasterIdLst>
    <p:notesMasterId r:id="rId27"/>
  </p:notesMasterIdLst>
  <p:handoutMasterIdLst>
    <p:handoutMasterId r:id="rId28"/>
  </p:handoutMasterIdLst>
  <p:sldIdLst>
    <p:sldId id="1033" r:id="rId4"/>
    <p:sldId id="1080" r:id="rId5"/>
    <p:sldId id="1043" r:id="rId6"/>
    <p:sldId id="1082" r:id="rId7"/>
    <p:sldId id="1093" r:id="rId8"/>
    <p:sldId id="1069" r:id="rId9"/>
    <p:sldId id="1091" r:id="rId10"/>
    <p:sldId id="1096" r:id="rId11"/>
    <p:sldId id="1089" r:id="rId12"/>
    <p:sldId id="1084" r:id="rId13"/>
    <p:sldId id="1086" r:id="rId14"/>
    <p:sldId id="1094" r:id="rId15"/>
    <p:sldId id="1095" r:id="rId16"/>
    <p:sldId id="1088" r:id="rId17"/>
    <p:sldId id="1099" r:id="rId18"/>
    <p:sldId id="1053" r:id="rId19"/>
    <p:sldId id="1029" r:id="rId20"/>
    <p:sldId id="1079" r:id="rId21"/>
    <p:sldId id="992" r:id="rId22"/>
    <p:sldId id="1087" r:id="rId23"/>
    <p:sldId id="1074" r:id="rId24"/>
    <p:sldId id="1097" r:id="rId25"/>
    <p:sldId id="1098" r:id="rId26"/>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4121">
          <p15:clr>
            <a:srgbClr val="A4A3A4"/>
          </p15:clr>
        </p15:guide>
        <p15:guide id="2" pos="2880">
          <p15:clr>
            <a:srgbClr val="A4A3A4"/>
          </p15:clr>
        </p15:guide>
      </p15:sldGuideLst>
    </p:ext>
    <p:ext uri="{2D200454-40CA-4A62-9FC3-DE9A4176ACB9}">
      <p15:notesGuideLst xmlns:p15="http://schemas.microsoft.com/office/powerpoint/2012/main" xmlns="">
        <p15:guide id="1" orient="horz" pos="2927">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n Bewtra" initials="" lastIdx="1" clrIdx="0"/>
  <p:cmAuthor id="1" name="Luis J.  Cano" initials="" lastIdx="4" clrIdx="1"/>
  <p:cmAuthor id="2" name="Luis" initials="" lastIdx="1" clrIdx="2"/>
  <p:cmAuthor id="3" name="Sherrie Morris" initials="SM"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0000"/>
    <a:srgbClr val="C76F39"/>
    <a:srgbClr val="34A7BE"/>
    <a:srgbClr val="F2F8A6"/>
    <a:srgbClr val="FFFF93"/>
    <a:srgbClr val="FFFFCC"/>
    <a:srgbClr val="E4E8B0"/>
    <a:srgbClr val="33CC33"/>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9" autoAdjust="0"/>
    <p:restoredTop sz="97153" autoAdjust="0"/>
  </p:normalViewPr>
  <p:slideViewPr>
    <p:cSldViewPr snapToGrid="0">
      <p:cViewPr>
        <p:scale>
          <a:sx n="100" d="100"/>
          <a:sy n="100" d="100"/>
        </p:scale>
        <p:origin x="-1476" y="-288"/>
      </p:cViewPr>
      <p:guideLst>
        <p:guide orient="horz" pos="4121"/>
        <p:guide pos="2880"/>
      </p:guideLst>
    </p:cSldViewPr>
  </p:slideViewPr>
  <p:outlineViewPr>
    <p:cViewPr>
      <p:scale>
        <a:sx n="50" d="100"/>
        <a:sy n="50" d="100"/>
      </p:scale>
      <p:origin x="78" y="29466"/>
    </p:cViewPr>
  </p:outlineViewPr>
  <p:notesTextViewPr>
    <p:cViewPr>
      <p:scale>
        <a:sx n="100" d="100"/>
        <a:sy n="100" d="100"/>
      </p:scale>
      <p:origin x="0" y="0"/>
    </p:cViewPr>
  </p:notesTextViewPr>
  <p:sorterViewPr>
    <p:cViewPr>
      <p:scale>
        <a:sx n="150" d="100"/>
        <a:sy n="150" d="100"/>
      </p:scale>
      <p:origin x="0" y="0"/>
    </p:cViewPr>
  </p:sorterViewPr>
  <p:notesViewPr>
    <p:cSldViewPr snapToGrid="0">
      <p:cViewPr>
        <p:scale>
          <a:sx n="100" d="100"/>
          <a:sy n="100" d="100"/>
        </p:scale>
        <p:origin x="-2784" y="-72"/>
      </p:cViewPr>
      <p:guideLst>
        <p:guide orient="horz" pos="2927"/>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627" cy="466578"/>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lvl1pPr defTabSz="927564">
              <a:defRPr/>
            </a:lvl1pPr>
          </a:lstStyle>
          <a:p>
            <a:pPr>
              <a:defRPr/>
            </a:pPr>
            <a:endParaRPr lang="en-US" dirty="0"/>
          </a:p>
        </p:txBody>
      </p:sp>
      <p:sp>
        <p:nvSpPr>
          <p:cNvPr id="23555" name="Rectangle 3"/>
          <p:cNvSpPr>
            <a:spLocks noGrp="1" noChangeArrowheads="1"/>
          </p:cNvSpPr>
          <p:nvPr>
            <p:ph type="dt" sz="quarter" idx="1"/>
          </p:nvPr>
        </p:nvSpPr>
        <p:spPr bwMode="auto">
          <a:xfrm>
            <a:off x="3971172" y="0"/>
            <a:ext cx="3037627" cy="466578"/>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lvl1pPr algn="r" defTabSz="927564">
              <a:defRPr/>
            </a:lvl1pPr>
          </a:lstStyle>
          <a:p>
            <a:pPr>
              <a:defRPr/>
            </a:pPr>
            <a:endParaRPr lang="en-US" dirty="0"/>
          </a:p>
        </p:txBody>
      </p:sp>
      <p:sp>
        <p:nvSpPr>
          <p:cNvPr id="23556" name="Rectangle 4"/>
          <p:cNvSpPr>
            <a:spLocks noGrp="1" noChangeArrowheads="1"/>
          </p:cNvSpPr>
          <p:nvPr>
            <p:ph type="ftr" sz="quarter" idx="2"/>
          </p:nvPr>
        </p:nvSpPr>
        <p:spPr bwMode="auto">
          <a:xfrm>
            <a:off x="0" y="8829823"/>
            <a:ext cx="3037627" cy="464980"/>
          </a:xfrm>
          <a:prstGeom prst="rect">
            <a:avLst/>
          </a:prstGeom>
          <a:noFill/>
          <a:ln w="9525">
            <a:noFill/>
            <a:miter lim="800000"/>
            <a:headEnd/>
            <a:tailEnd/>
          </a:ln>
        </p:spPr>
        <p:txBody>
          <a:bodyPr vert="horz" wrap="square" lIns="92822" tIns="46412" rIns="92822" bIns="46412" numCol="1" anchor="b" anchorCtr="0" compatLnSpc="1">
            <a:prstTxWarp prst="textNoShape">
              <a:avLst/>
            </a:prstTxWarp>
          </a:bodyPr>
          <a:lstStyle>
            <a:lvl1pPr defTabSz="927564">
              <a:defRPr/>
            </a:lvl1pPr>
          </a:lstStyle>
          <a:p>
            <a:pPr>
              <a:defRPr/>
            </a:pPr>
            <a:endParaRPr lang="en-US" dirty="0"/>
          </a:p>
        </p:txBody>
      </p:sp>
      <p:sp>
        <p:nvSpPr>
          <p:cNvPr id="23557" name="Rectangle 5"/>
          <p:cNvSpPr>
            <a:spLocks noGrp="1" noChangeArrowheads="1"/>
          </p:cNvSpPr>
          <p:nvPr>
            <p:ph type="sldNum" sz="quarter" idx="3"/>
          </p:nvPr>
        </p:nvSpPr>
        <p:spPr bwMode="auto">
          <a:xfrm>
            <a:off x="3971172" y="8829823"/>
            <a:ext cx="3037627" cy="464980"/>
          </a:xfrm>
          <a:prstGeom prst="rect">
            <a:avLst/>
          </a:prstGeom>
          <a:noFill/>
          <a:ln w="9525">
            <a:noFill/>
            <a:miter lim="800000"/>
            <a:headEnd/>
            <a:tailEnd/>
          </a:ln>
        </p:spPr>
        <p:txBody>
          <a:bodyPr vert="horz" wrap="square" lIns="92822" tIns="46412" rIns="92822" bIns="46412" numCol="1" anchor="b" anchorCtr="0" compatLnSpc="1">
            <a:prstTxWarp prst="textNoShape">
              <a:avLst/>
            </a:prstTxWarp>
          </a:bodyPr>
          <a:lstStyle>
            <a:lvl1pPr algn="r" defTabSz="927564">
              <a:defRPr/>
            </a:lvl1pPr>
          </a:lstStyle>
          <a:p>
            <a:pPr>
              <a:defRPr/>
            </a:pPr>
            <a:fld id="{784F1CD2-38D6-4D0C-8C39-5D0898C5FD6E}" type="slidenum">
              <a:rPr lang="en-US"/>
              <a:pPr>
                <a:defRPr/>
              </a:pPr>
              <a:t>‹#›</a:t>
            </a:fld>
            <a:endParaRPr lang="en-US" dirty="0"/>
          </a:p>
        </p:txBody>
      </p:sp>
    </p:spTree>
    <p:extLst>
      <p:ext uri="{BB962C8B-B14F-4D97-AF65-F5344CB8AC3E}">
        <p14:creationId xmlns:p14="http://schemas.microsoft.com/office/powerpoint/2010/main" val="148232065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hdr" sz="quarter"/>
          </p:nvPr>
        </p:nvSpPr>
        <p:spPr bwMode="auto">
          <a:xfrm>
            <a:off x="0" y="0"/>
            <a:ext cx="3037627" cy="466578"/>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lvl1pPr defTabSz="927564">
              <a:defRPr/>
            </a:lvl1pPr>
          </a:lstStyle>
          <a:p>
            <a:pPr>
              <a:defRPr/>
            </a:pPr>
            <a:endParaRPr lang="en-US" dirty="0"/>
          </a:p>
        </p:txBody>
      </p:sp>
      <p:sp>
        <p:nvSpPr>
          <p:cNvPr id="219139" name="Rectangle 3"/>
          <p:cNvSpPr>
            <a:spLocks noGrp="1" noChangeArrowheads="1"/>
          </p:cNvSpPr>
          <p:nvPr>
            <p:ph type="dt" idx="1"/>
          </p:nvPr>
        </p:nvSpPr>
        <p:spPr bwMode="auto">
          <a:xfrm>
            <a:off x="3971172" y="0"/>
            <a:ext cx="3037627" cy="466578"/>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lvl1pPr algn="r" defTabSz="927564">
              <a:defRPr/>
            </a:lvl1pPr>
          </a:lstStyle>
          <a:p>
            <a:pPr>
              <a:defRPr/>
            </a:pPr>
            <a:r>
              <a:rPr lang="en-US" dirty="0"/>
              <a:t>August 12, 2008</a:t>
            </a:r>
          </a:p>
        </p:txBody>
      </p:sp>
      <p:sp>
        <p:nvSpPr>
          <p:cNvPr id="28676" name="Rectangle 4"/>
          <p:cNvSpPr>
            <a:spLocks noGrp="1" noRot="1" noChangeAspect="1" noChangeArrowheads="1" noTextEdit="1"/>
          </p:cNvSpPr>
          <p:nvPr>
            <p:ph type="sldImg" idx="2"/>
          </p:nvPr>
        </p:nvSpPr>
        <p:spPr bwMode="auto">
          <a:xfrm>
            <a:off x="1184275" y="698500"/>
            <a:ext cx="4643438" cy="3482975"/>
          </a:xfrm>
          <a:prstGeom prst="rect">
            <a:avLst/>
          </a:prstGeom>
          <a:noFill/>
          <a:ln w="9525">
            <a:solidFill>
              <a:srgbClr val="000000"/>
            </a:solidFill>
            <a:miter lim="800000"/>
            <a:headEnd/>
            <a:tailEnd/>
          </a:ln>
        </p:spPr>
      </p:sp>
      <p:sp>
        <p:nvSpPr>
          <p:cNvPr id="219141" name="Rectangle 5"/>
          <p:cNvSpPr>
            <a:spLocks noGrp="1" noChangeArrowheads="1"/>
          </p:cNvSpPr>
          <p:nvPr>
            <p:ph type="body" sz="quarter" idx="3"/>
          </p:nvPr>
        </p:nvSpPr>
        <p:spPr bwMode="auto">
          <a:xfrm>
            <a:off x="701361" y="4416509"/>
            <a:ext cx="5607679" cy="4181623"/>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9142" name="Rectangle 6"/>
          <p:cNvSpPr>
            <a:spLocks noGrp="1" noChangeArrowheads="1"/>
          </p:cNvSpPr>
          <p:nvPr>
            <p:ph type="ftr" sz="quarter" idx="4"/>
          </p:nvPr>
        </p:nvSpPr>
        <p:spPr bwMode="auto">
          <a:xfrm>
            <a:off x="0" y="8829823"/>
            <a:ext cx="3037627" cy="464980"/>
          </a:xfrm>
          <a:prstGeom prst="rect">
            <a:avLst/>
          </a:prstGeom>
          <a:noFill/>
          <a:ln w="9525">
            <a:noFill/>
            <a:miter lim="800000"/>
            <a:headEnd/>
            <a:tailEnd/>
          </a:ln>
        </p:spPr>
        <p:txBody>
          <a:bodyPr vert="horz" wrap="square" lIns="92822" tIns="46412" rIns="92822" bIns="46412" numCol="1" anchor="b" anchorCtr="0" compatLnSpc="1">
            <a:prstTxWarp prst="textNoShape">
              <a:avLst/>
            </a:prstTxWarp>
          </a:bodyPr>
          <a:lstStyle>
            <a:lvl1pPr defTabSz="927564">
              <a:defRPr/>
            </a:lvl1pPr>
          </a:lstStyle>
          <a:p>
            <a:pPr>
              <a:defRPr/>
            </a:pPr>
            <a:endParaRPr lang="en-US" dirty="0"/>
          </a:p>
        </p:txBody>
      </p:sp>
      <p:sp>
        <p:nvSpPr>
          <p:cNvPr id="219143" name="Rectangle 7"/>
          <p:cNvSpPr>
            <a:spLocks noGrp="1" noChangeArrowheads="1"/>
          </p:cNvSpPr>
          <p:nvPr>
            <p:ph type="sldNum" sz="quarter" idx="5"/>
          </p:nvPr>
        </p:nvSpPr>
        <p:spPr bwMode="auto">
          <a:xfrm>
            <a:off x="3971172" y="8829823"/>
            <a:ext cx="3037627" cy="464980"/>
          </a:xfrm>
          <a:prstGeom prst="rect">
            <a:avLst/>
          </a:prstGeom>
          <a:noFill/>
          <a:ln w="9525">
            <a:noFill/>
            <a:miter lim="800000"/>
            <a:headEnd/>
            <a:tailEnd/>
          </a:ln>
        </p:spPr>
        <p:txBody>
          <a:bodyPr vert="horz" wrap="square" lIns="92822" tIns="46412" rIns="92822" bIns="46412" numCol="1" anchor="b" anchorCtr="0" compatLnSpc="1">
            <a:prstTxWarp prst="textNoShape">
              <a:avLst/>
            </a:prstTxWarp>
          </a:bodyPr>
          <a:lstStyle>
            <a:lvl1pPr algn="r" defTabSz="927564">
              <a:defRPr/>
            </a:lvl1pPr>
          </a:lstStyle>
          <a:p>
            <a:pPr>
              <a:defRPr/>
            </a:pPr>
            <a:fld id="{B64A9682-A6A5-4578-975D-1A201A40B4E2}" type="slidenum">
              <a:rPr lang="en-US"/>
              <a:pPr>
                <a:defRPr/>
              </a:pPr>
              <a:t>‹#›</a:t>
            </a:fld>
            <a:endParaRPr lang="en-US" dirty="0"/>
          </a:p>
        </p:txBody>
      </p:sp>
    </p:spTree>
    <p:extLst>
      <p:ext uri="{BB962C8B-B14F-4D97-AF65-F5344CB8AC3E}">
        <p14:creationId xmlns:p14="http://schemas.microsoft.com/office/powerpoint/2010/main" val="171606858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4A9682-A6A5-4578-975D-1A201A40B4E2}" type="slidenum">
              <a:rPr lang="en-US" smtClean="0">
                <a:solidFill>
                  <a:prstClr val="black"/>
                </a:solidFill>
              </a:rPr>
              <a:pPr>
                <a:defRPr/>
              </a:pPr>
              <a:t>1</a:t>
            </a:fld>
            <a:endParaRPr lang="en-US" dirty="0">
              <a:solidFill>
                <a:prstClr val="black"/>
              </a:solidFill>
            </a:endParaRPr>
          </a:p>
        </p:txBody>
      </p:sp>
      <p:sp>
        <p:nvSpPr>
          <p:cNvPr id="6" name="Header Placeholder 5"/>
          <p:cNvSpPr>
            <a:spLocks noGrp="1"/>
          </p:cNvSpPr>
          <p:nvPr>
            <p:ph type="hd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726485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pPr>
                <a:defRPr/>
              </a:pPr>
              <a:t>11</a:t>
            </a:fld>
            <a:endParaRPr lang="en-US" dirty="0"/>
          </a:p>
        </p:txBody>
      </p:sp>
    </p:spTree>
    <p:extLst>
      <p:ext uri="{BB962C8B-B14F-4D97-AF65-F5344CB8AC3E}">
        <p14:creationId xmlns:p14="http://schemas.microsoft.com/office/powerpoint/2010/main" val="86538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Arial"/>
                <a:ea typeface="+mn-ea"/>
                <a:cs typeface="+mn-cs"/>
              </a:rPr>
              <a:t>Phase 3 (FY17-19) – Dynamic Core Integration and Implementation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Arial"/>
              </a:rPr>
              <a:t>Implement candidate dynamic core in NEMS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Arial"/>
              </a:rPr>
              <a:t>Implement Common Community Physics Package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Arial"/>
              </a:rPr>
              <a:t>Implement data assimilation (4DEnVar with 4D incremental analysis update and stochastic physics)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Arial"/>
              </a:rPr>
              <a:t>Implement community model environment</a:t>
            </a:r>
          </a:p>
          <a:p>
            <a:endParaRPr lang="en-US" dirty="0"/>
          </a:p>
        </p:txBody>
      </p:sp>
      <p:sp>
        <p:nvSpPr>
          <p:cNvPr id="4" name="Slide Number Placeholder 3"/>
          <p:cNvSpPr>
            <a:spLocks noGrp="1"/>
          </p:cNvSpPr>
          <p:nvPr>
            <p:ph type="sldNum" sz="quarter" idx="10"/>
          </p:nvPr>
        </p:nvSpPr>
        <p:spPr/>
        <p:txBody>
          <a:bodyPr/>
          <a:lstStyle/>
          <a:p>
            <a:fld id="{A1F7BF66-56CA-4518-BCBA-BC02DED72C42}" type="slidenum">
              <a:rPr lang="en-US" smtClean="0"/>
              <a:t>12</a:t>
            </a:fld>
            <a:endParaRPr lang="en-US"/>
          </a:p>
        </p:txBody>
      </p:sp>
    </p:spTree>
    <p:extLst>
      <p:ext uri="{BB962C8B-B14F-4D97-AF65-F5344CB8AC3E}">
        <p14:creationId xmlns:p14="http://schemas.microsoft.com/office/powerpoint/2010/main" val="2086369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eaLnBrk="0" fontAlgn="base" hangingPunct="0">
              <a:spcBef>
                <a:spcPct val="30000"/>
              </a:spcBef>
              <a:spcAft>
                <a:spcPct val="0"/>
              </a:spcAft>
              <a:defRPr/>
            </a:pPr>
            <a:r>
              <a:rPr lang="en-US" dirty="0"/>
              <a:t>FV3 </a:t>
            </a:r>
            <a:r>
              <a:rPr lang="en-US" dirty="0" smtClean="0"/>
              <a:t>dynamic core </a:t>
            </a:r>
            <a:r>
              <a:rPr lang="en-US" dirty="0"/>
              <a:t>will satisfy development of NGGPS and </a:t>
            </a:r>
            <a:r>
              <a:rPr lang="en-US" dirty="0" smtClean="0"/>
              <a:t>serve </a:t>
            </a:r>
            <a:r>
              <a:rPr lang="en-US" dirty="0"/>
              <a:t>NWS needs for global weather and climate applications.</a:t>
            </a:r>
          </a:p>
          <a:p>
            <a:pPr defTabSz="931774" eaLnBrk="0" fontAlgn="base" hangingPunct="0">
              <a:spcBef>
                <a:spcPct val="30000"/>
              </a:spcBef>
              <a:spcAft>
                <a:spcPct val="0"/>
              </a:spcAft>
              <a:defRPr/>
            </a:pPr>
            <a:endParaRPr lang="en-US" dirty="0"/>
          </a:p>
          <a:p>
            <a:pPr defTabSz="931774" eaLnBrk="0" fontAlgn="base" hangingPunct="0">
              <a:spcBef>
                <a:spcPct val="30000"/>
              </a:spcBef>
              <a:spcAft>
                <a:spcPct val="0"/>
              </a:spcAft>
              <a:defRPr/>
            </a:pPr>
            <a:r>
              <a:rPr lang="en-US" dirty="0"/>
              <a:t>Out of the box, FV3 produced skillful forecasts comparable to GFS.</a:t>
            </a:r>
          </a:p>
        </p:txBody>
      </p:sp>
      <p:sp>
        <p:nvSpPr>
          <p:cNvPr id="4" name="Slide Number Placeholder 3"/>
          <p:cNvSpPr>
            <a:spLocks noGrp="1"/>
          </p:cNvSpPr>
          <p:nvPr>
            <p:ph type="sldNum" sz="quarter" idx="10"/>
          </p:nvPr>
        </p:nvSpPr>
        <p:spPr/>
        <p:txBody>
          <a:bodyPr/>
          <a:lstStyle/>
          <a:p>
            <a:pPr>
              <a:defRPr/>
            </a:pPr>
            <a:fld id="{567F1CC4-39D2-40F3-A830-140FD469B33A}" type="slidenum">
              <a:rPr lang="en-US" smtClean="0">
                <a:solidFill>
                  <a:prstClr val="black"/>
                </a:solidFill>
              </a:rPr>
              <a:pPr>
                <a:defRPr/>
              </a:pPr>
              <a:t>13</a:t>
            </a:fld>
            <a:endParaRPr lang="en-US">
              <a:solidFill>
                <a:prstClr val="black"/>
              </a:solidFill>
            </a:endParaRPr>
          </a:p>
        </p:txBody>
      </p:sp>
    </p:spTree>
    <p:extLst>
      <p:ext uri="{BB962C8B-B14F-4D97-AF65-F5344CB8AC3E}">
        <p14:creationId xmlns:p14="http://schemas.microsoft.com/office/powerpoint/2010/main" val="4083828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smtClean="0"/>
          </a:p>
        </p:txBody>
      </p:sp>
      <p:sp>
        <p:nvSpPr>
          <p:cNvPr id="4" name="Header Placeholder 3"/>
          <p:cNvSpPr>
            <a:spLocks noGrp="1"/>
          </p:cNvSpPr>
          <p:nvPr>
            <p:ph type="hd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348268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solidFill>
                  <a:prstClr val="black"/>
                </a:solidFill>
              </a:rPr>
              <a:pPr>
                <a:defRPr/>
              </a:pPr>
              <a:t>15</a:t>
            </a:fld>
            <a:endParaRPr lang="en-US" dirty="0">
              <a:solidFill>
                <a:prstClr val="black"/>
              </a:solidFill>
            </a:endParaRPr>
          </a:p>
        </p:txBody>
      </p:sp>
      <p:sp>
        <p:nvSpPr>
          <p:cNvPr id="6" name="Header Placeholder 5"/>
          <p:cNvSpPr>
            <a:spLocks noGrp="1"/>
          </p:cNvSpPr>
          <p:nvPr>
            <p:ph type="hdr" sz="quarter" idx="12"/>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738092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solidFill>
                  <a:prstClr val="black"/>
                </a:solidFill>
              </a:rPr>
              <a:pPr>
                <a:defRPr/>
              </a:pPr>
              <a:t>16</a:t>
            </a:fld>
            <a:endParaRPr lang="en-US" dirty="0">
              <a:solidFill>
                <a:prstClr val="black"/>
              </a:solidFill>
            </a:endParaRPr>
          </a:p>
        </p:txBody>
      </p:sp>
      <p:sp>
        <p:nvSpPr>
          <p:cNvPr id="6" name="Header Placeholder 5"/>
          <p:cNvSpPr>
            <a:spLocks noGrp="1"/>
          </p:cNvSpPr>
          <p:nvPr>
            <p:ph type="hdr" sz="quarter" idx="12"/>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738092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research</a:t>
            </a:r>
            <a:r>
              <a:rPr lang="en-US" baseline="0" dirty="0" smtClean="0"/>
              <a:t> to operations (R2O) initiative is underway to design, develop and implement the Next Generation Global Prediction System (NGGPS) by 2019.</a:t>
            </a:r>
          </a:p>
          <a:p>
            <a:endParaRPr lang="en-US" baseline="0" dirty="0" smtClean="0"/>
          </a:p>
          <a:p>
            <a:r>
              <a:rPr lang="en-US" baseline="0" dirty="0" smtClean="0"/>
              <a:t>This will be a fully coupled system to extend useful forecast skill to 30 days.  This system will be designed to utilize new high performance computing capabilities.</a:t>
            </a:r>
          </a:p>
          <a:p>
            <a:r>
              <a:rPr lang="en-US" baseline="0" dirty="0" smtClean="0"/>
              <a:t>This is not just an NWS effort, it is a community effort with participation of NOAA and other federal laboratories and universities.  </a:t>
            </a:r>
          </a:p>
          <a:p>
            <a:endParaRPr lang="en-US" baseline="0" dirty="0" smtClean="0"/>
          </a:p>
          <a:p>
            <a:r>
              <a:rPr lang="en-US" baseline="0" dirty="0" smtClean="0"/>
              <a:t>For example, the new dynamical core for NGGPS will be selected from several dynamical cores undergoing testing and evaluation. These dynamical cores are provided by: NCAR, NOAA/GFDL, NOAA/ESRL, Navy and NOAA/NWS/EMC.</a:t>
            </a: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pPr>
                <a:defRPr/>
              </a:pPr>
              <a:t>18</a:t>
            </a:fld>
            <a:endParaRPr lang="en-US" dirty="0"/>
          </a:p>
        </p:txBody>
      </p:sp>
    </p:spTree>
    <p:extLst>
      <p:ext uri="{BB962C8B-B14F-4D97-AF65-F5344CB8AC3E}">
        <p14:creationId xmlns:p14="http://schemas.microsoft.com/office/powerpoint/2010/main" val="4181013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F7BF66-56CA-4518-BCBA-BC02DED72C42}" type="slidenum">
              <a:rPr lang="en-US" smtClean="0"/>
              <a:t>20</a:t>
            </a:fld>
            <a:endParaRPr lang="en-US"/>
          </a:p>
        </p:txBody>
      </p:sp>
    </p:spTree>
    <p:extLst>
      <p:ext uri="{BB962C8B-B14F-4D97-AF65-F5344CB8AC3E}">
        <p14:creationId xmlns:p14="http://schemas.microsoft.com/office/powerpoint/2010/main" val="471560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Header Placeholder 3"/>
          <p:cNvSpPr>
            <a:spLocks noGrp="1"/>
          </p:cNvSpPr>
          <p:nvPr>
            <p:ph type="hdr" sz="quarter"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solidFill>
                  <a:prstClr val="black"/>
                </a:solidFill>
              </a:rPr>
              <a:pPr>
                <a:defRPr/>
              </a:pPr>
              <a:t>21</a:t>
            </a:fld>
            <a:endParaRPr lang="en-US" dirty="0">
              <a:solidFill>
                <a:prstClr val="black"/>
              </a:solidFill>
            </a:endParaRPr>
          </a:p>
        </p:txBody>
      </p:sp>
    </p:spTree>
    <p:extLst>
      <p:ext uri="{BB962C8B-B14F-4D97-AF65-F5344CB8AC3E}">
        <p14:creationId xmlns:p14="http://schemas.microsoft.com/office/powerpoint/2010/main" val="1285772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1034078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aseline="0" dirty="0" smtClean="0"/>
              <a:t>Develop and implement NGGPS by 2019.  This will extend useful forecast skill to 30 days, and utilize new high performance computing capabilities. This is not just an NWS effort, it is a community effort with participation of NOAA and other federal laboratories and universities.  </a:t>
            </a:r>
          </a:p>
          <a:p>
            <a:endParaRPr lang="en-US" dirty="0"/>
          </a:p>
        </p:txBody>
      </p:sp>
      <p:sp>
        <p:nvSpPr>
          <p:cNvPr id="4" name="Slide Number Placeholder 3"/>
          <p:cNvSpPr>
            <a:spLocks noGrp="1"/>
          </p:cNvSpPr>
          <p:nvPr>
            <p:ph type="sldNum" sz="quarter" idx="10"/>
          </p:nvPr>
        </p:nvSpPr>
        <p:spPr/>
        <p:txBody>
          <a:bodyPr/>
          <a:lstStyle/>
          <a:p>
            <a:fld id="{A1F7BF66-56CA-4518-BCBA-BC02DED72C42}" type="slidenum">
              <a:rPr lang="en-US" smtClean="0"/>
              <a:t>2</a:t>
            </a:fld>
            <a:endParaRPr lang="en-US"/>
          </a:p>
        </p:txBody>
      </p:sp>
    </p:spTree>
    <p:extLst>
      <p:ext uri="{BB962C8B-B14F-4D97-AF65-F5344CB8AC3E}">
        <p14:creationId xmlns:p14="http://schemas.microsoft.com/office/powerpoint/2010/main" val="4277972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solidFill>
                  <a:prstClr val="black"/>
                </a:solidFill>
              </a:rPr>
              <a:pPr>
                <a:defRPr/>
              </a:pPr>
              <a:t>23</a:t>
            </a:fld>
            <a:endParaRPr lang="en-US" dirty="0">
              <a:solidFill>
                <a:prstClr val="black"/>
              </a:solidFill>
            </a:endParaRPr>
          </a:p>
        </p:txBody>
      </p:sp>
    </p:spTree>
    <p:extLst>
      <p:ext uri="{BB962C8B-B14F-4D97-AF65-F5344CB8AC3E}">
        <p14:creationId xmlns:p14="http://schemas.microsoft.com/office/powerpoint/2010/main" val="1034078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938250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938250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pPr>
                <a:defRPr/>
              </a:pPr>
              <a:t>6</a:t>
            </a:fld>
            <a:endParaRPr lang="en-US" dirty="0"/>
          </a:p>
        </p:txBody>
      </p:sp>
    </p:spTree>
    <p:extLst>
      <p:ext uri="{BB962C8B-B14F-4D97-AF65-F5344CB8AC3E}">
        <p14:creationId xmlns:p14="http://schemas.microsoft.com/office/powerpoint/2010/main" val="418101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pPr>
                <a:defRPr/>
              </a:pPr>
              <a:t>7</a:t>
            </a:fld>
            <a:endParaRPr lang="en-US" dirty="0"/>
          </a:p>
        </p:txBody>
      </p:sp>
    </p:spTree>
    <p:extLst>
      <p:ext uri="{BB962C8B-B14F-4D97-AF65-F5344CB8AC3E}">
        <p14:creationId xmlns:p14="http://schemas.microsoft.com/office/powerpoint/2010/main" val="4181013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FE9B0F-D6ED-4236-91FF-7D0BCA417BC0}" type="slidenum">
              <a:rPr lang="en-US" smtClean="0"/>
              <a:t>8</a:t>
            </a:fld>
            <a:endParaRPr lang="en-US"/>
          </a:p>
        </p:txBody>
      </p:sp>
    </p:spTree>
    <p:extLst>
      <p:ext uri="{BB962C8B-B14F-4D97-AF65-F5344CB8AC3E}">
        <p14:creationId xmlns:p14="http://schemas.microsoft.com/office/powerpoint/2010/main" val="880039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64A9682-A6A5-4578-975D-1A201A40B4E2}" type="slidenum">
              <a:rPr lang="en-US" smtClean="0"/>
              <a:pPr>
                <a:defRPr/>
              </a:pPr>
              <a:t>9</a:t>
            </a:fld>
            <a:endParaRPr lang="en-US" dirty="0"/>
          </a:p>
        </p:txBody>
      </p:sp>
    </p:spTree>
    <p:extLst>
      <p:ext uri="{BB962C8B-B14F-4D97-AF65-F5344CB8AC3E}">
        <p14:creationId xmlns:p14="http://schemas.microsoft.com/office/powerpoint/2010/main" val="4181013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F7BF66-56CA-4518-BCBA-BC02DED72C42}" type="slidenum">
              <a:rPr lang="en-US" smtClean="0"/>
              <a:t>10</a:t>
            </a:fld>
            <a:endParaRPr lang="en-US"/>
          </a:p>
        </p:txBody>
      </p:sp>
    </p:spTree>
    <p:extLst>
      <p:ext uri="{BB962C8B-B14F-4D97-AF65-F5344CB8AC3E}">
        <p14:creationId xmlns:p14="http://schemas.microsoft.com/office/powerpoint/2010/main" val="377568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6" name="Rectangle 6"/>
          <p:cNvSpPr>
            <a:spLocks noGrp="1" noChangeArrowheads="1"/>
          </p:cNvSpPr>
          <p:nvPr>
            <p:ph type="sldNum" sz="quarter" idx="12"/>
          </p:nvPr>
        </p:nvSpPr>
        <p:spPr/>
        <p:txBody>
          <a:bodyPr/>
          <a:lstStyle>
            <a:lvl1pPr>
              <a:defRPr/>
            </a:lvl1pPr>
          </a:lstStyle>
          <a:p>
            <a:pPr>
              <a:defRPr/>
            </a:pPr>
            <a:fld id="{1CFB74C1-972E-4A02-9EE6-2110F7B2380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248400" cy="8683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4038600" cy="460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60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7" name="Rectangle 6"/>
          <p:cNvSpPr>
            <a:spLocks noGrp="1" noChangeArrowheads="1"/>
          </p:cNvSpPr>
          <p:nvPr>
            <p:ph type="sldNum" sz="quarter" idx="12"/>
          </p:nvPr>
        </p:nvSpPr>
        <p:spPr/>
        <p:txBody>
          <a:bodyPr/>
          <a:lstStyle>
            <a:lvl1pPr>
              <a:defRPr/>
            </a:lvl1pPr>
          </a:lstStyle>
          <a:p>
            <a:pPr>
              <a:defRPr/>
            </a:pPr>
            <a:fld id="{3CAE1E96-0B50-451A-9882-6E12AF8DEB0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248400" cy="8683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524000"/>
            <a:ext cx="8229600" cy="4602163"/>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6" name="Rectangle 6"/>
          <p:cNvSpPr>
            <a:spLocks noGrp="1" noChangeArrowheads="1"/>
          </p:cNvSpPr>
          <p:nvPr>
            <p:ph type="sldNum" sz="quarter" idx="12"/>
          </p:nvPr>
        </p:nvSpPr>
        <p:spPr/>
        <p:txBody>
          <a:bodyPr/>
          <a:lstStyle>
            <a:lvl1pPr>
              <a:defRPr/>
            </a:lvl1pPr>
          </a:lstStyle>
          <a:p>
            <a:pPr>
              <a:defRPr/>
            </a:pPr>
            <a:fld id="{33E7237F-5185-4AD7-A4D5-64FF6084A2A6}"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62050"/>
            <a:ext cx="8077200" cy="1200150"/>
          </a:xfrm>
        </p:spPr>
        <p:txBody>
          <a:bodyPr anchor="ctr" anchorCtr="0">
            <a:normAutofit/>
          </a:bodyPr>
          <a:lstStyle>
            <a:lvl1pPr algn="ctr">
              <a:defRPr sz="32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94319" y="2886269"/>
            <a:ext cx="6755362" cy="2895600"/>
          </a:xfrm>
        </p:spPr>
        <p:txBody>
          <a:bodyPr>
            <a:normAutofit/>
          </a:bodyPr>
          <a:lstStyle>
            <a:lvl1pPr marL="0" indent="0" algn="ctr">
              <a:spcBef>
                <a:spcPts val="0"/>
              </a:spcBef>
              <a:spcAft>
                <a:spcPts val="1800"/>
              </a:spcAft>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TextBox 4"/>
          <p:cNvSpPr txBox="1"/>
          <p:nvPr userDrawn="1"/>
        </p:nvSpPr>
        <p:spPr bwMode="white">
          <a:xfrm>
            <a:off x="0" y="6685450"/>
            <a:ext cx="9144000" cy="153888"/>
          </a:xfrm>
          <a:prstGeom prst="rect">
            <a:avLst/>
          </a:prstGeom>
          <a:noFill/>
        </p:spPr>
        <p:txBody>
          <a:bodyPr wrap="square" tIns="0" bIns="0" rtlCol="0">
            <a:spAutoFit/>
          </a:bodyPr>
          <a:lstStyle/>
          <a:p>
            <a:pPr algn="ctr"/>
            <a:r>
              <a:rPr lang="en-US" sz="1000" dirty="0" smtClean="0">
                <a:solidFill>
                  <a:srgbClr val="0959A5"/>
                </a:solidFill>
                <a:latin typeface="Arial" pitchFamily="34" charset="0"/>
              </a:rPr>
              <a:t>NOAA/NWS/Environmental Modeling Center</a:t>
            </a:r>
            <a:endParaRPr lang="en-US" sz="1800" i="1" dirty="0" smtClean="0">
              <a:solidFill>
                <a:srgbClr val="0959A5"/>
              </a:solidFill>
              <a:latin typeface="Calibri"/>
            </a:endParaRPr>
          </a:p>
        </p:txBody>
      </p:sp>
      <p:pic>
        <p:nvPicPr>
          <p:cNvPr id="9" name="Picture 8"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324" y="5966245"/>
            <a:ext cx="877077" cy="8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userDrawn="1"/>
        </p:nvPicPr>
        <p:blipFill>
          <a:blip r:embed="rId3"/>
          <a:stretch>
            <a:fillRect/>
          </a:stretch>
        </p:blipFill>
        <p:spPr>
          <a:xfrm>
            <a:off x="7389843" y="5940690"/>
            <a:ext cx="1698171" cy="869098"/>
          </a:xfrm>
          <a:prstGeom prst="rect">
            <a:avLst/>
          </a:prstGeom>
        </p:spPr>
      </p:pic>
    </p:spTree>
    <p:extLst>
      <p:ext uri="{BB962C8B-B14F-4D97-AF65-F5344CB8AC3E}">
        <p14:creationId xmlns:p14="http://schemas.microsoft.com/office/powerpoint/2010/main" val="1622966336"/>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le &amp; Content - Bar">
    <p:spTree>
      <p:nvGrpSpPr>
        <p:cNvPr id="1" name=""/>
        <p:cNvGrpSpPr/>
        <p:nvPr/>
      </p:nvGrpSpPr>
      <p:grpSpPr>
        <a:xfrm>
          <a:off x="0" y="0"/>
          <a:ext cx="0" cy="0"/>
          <a:chOff x="0" y="0"/>
          <a:chExt cx="0" cy="0"/>
        </a:xfrm>
      </p:grpSpPr>
      <p:sp>
        <p:nvSpPr>
          <p:cNvPr id="5"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tx1">
                    <a:lumMod val="50000"/>
                  </a:schemeClr>
                </a:solidFill>
              </a:defRPr>
            </a:lvl1pPr>
          </a:lstStyle>
          <a:p>
            <a:pPr>
              <a:defRPr/>
            </a:pPr>
            <a:fld id="{73A7062C-0401-4943-9D09-3045846E54D9}" type="slidenum">
              <a:rPr smtClean="0">
                <a:solidFill>
                  <a:srgbClr val="0959A5">
                    <a:lumMod val="50000"/>
                  </a:srgbClr>
                </a:solidFill>
              </a:rPr>
              <a:pPr>
                <a:defRPr/>
              </a:pPr>
              <a:t>‹#›</a:t>
            </a:fld>
            <a:endParaRPr dirty="0">
              <a:solidFill>
                <a:srgbClr val="0959A5">
                  <a:lumMod val="50000"/>
                </a:srgbClr>
              </a:solidFill>
            </a:endParaRPr>
          </a:p>
        </p:txBody>
      </p:sp>
      <p:sp>
        <p:nvSpPr>
          <p:cNvPr id="4" name="Content Placeholder 2"/>
          <p:cNvSpPr>
            <a:spLocks noGrp="1"/>
          </p:cNvSpPr>
          <p:nvPr>
            <p:ph idx="1"/>
          </p:nvPr>
        </p:nvSpPr>
        <p:spPr>
          <a:xfrm>
            <a:off x="457200" y="1524000"/>
            <a:ext cx="8229600" cy="4525963"/>
          </a:xfrm>
        </p:spPr>
        <p:txBody>
          <a:bodyPr/>
          <a:lstStyle>
            <a:lvl1pPr marL="283464" indent="-283464">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8"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9" name="TextBox 8"/>
          <p:cNvSpPr txBox="1"/>
          <p:nvPr userDrawn="1"/>
        </p:nvSpPr>
        <p:spPr bwMode="white">
          <a:xfrm>
            <a:off x="0" y="6685450"/>
            <a:ext cx="9144000" cy="153888"/>
          </a:xfrm>
          <a:prstGeom prst="rect">
            <a:avLst/>
          </a:prstGeom>
          <a:noFill/>
        </p:spPr>
        <p:txBody>
          <a:bodyPr wrap="square" tIns="0" bIns="0" rtlCol="0">
            <a:spAutoFit/>
          </a:bodyPr>
          <a:lstStyle/>
          <a:p>
            <a:pPr algn="ctr">
              <a:defRPr/>
            </a:pP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1" name="Picture 10"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654364"/>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2 column - Bar">
    <p:spTree>
      <p:nvGrpSpPr>
        <p:cNvPr id="1" name=""/>
        <p:cNvGrpSpPr/>
        <p:nvPr/>
      </p:nvGrpSpPr>
      <p:grpSpPr>
        <a:xfrm>
          <a:off x="0" y="0"/>
          <a:ext cx="0" cy="0"/>
          <a:chOff x="0" y="0"/>
          <a:chExt cx="0" cy="0"/>
        </a:xfrm>
      </p:grpSpPr>
      <p:sp>
        <p:nvSpPr>
          <p:cNvPr id="8"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4000"/>
            <a:ext cx="4040188"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63762"/>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24000"/>
            <a:ext cx="4041775"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63762"/>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10"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1"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2" name="TextBox 11"/>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4" name="Picture 13"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4168246"/>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2 column - Bar">
    <p:spTree>
      <p:nvGrpSpPr>
        <p:cNvPr id="1" name=""/>
        <p:cNvGrpSpPr/>
        <p:nvPr/>
      </p:nvGrpSpPr>
      <p:grpSpPr>
        <a:xfrm>
          <a:off x="0" y="0"/>
          <a:ext cx="0" cy="0"/>
          <a:chOff x="0" y="0"/>
          <a:chExt cx="0" cy="0"/>
        </a:xfrm>
      </p:grpSpPr>
      <p:sp>
        <p:nvSpPr>
          <p:cNvPr id="8"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4000"/>
            <a:ext cx="8229600"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63762"/>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163762"/>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10"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1"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2" name="TextBox 11"/>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4" name="Picture 13"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368628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le, text, object - Bar">
    <p:spTree>
      <p:nvGrpSpPr>
        <p:cNvPr id="1" name=""/>
        <p:cNvGrpSpPr/>
        <p:nvPr/>
      </p:nvGrpSpPr>
      <p:grpSpPr>
        <a:xfrm>
          <a:off x="0" y="0"/>
          <a:ext cx="0" cy="0"/>
          <a:chOff x="0" y="0"/>
          <a:chExt cx="0" cy="0"/>
        </a:xfrm>
      </p:grpSpPr>
      <p:sp>
        <p:nvSpPr>
          <p:cNvPr id="7"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1524000"/>
            <a:ext cx="4040188" cy="3951288"/>
          </a:xfrm>
        </p:spPr>
        <p:txBody>
          <a:bodyPr>
            <a:normAutofit/>
          </a:bodyPr>
          <a:lstStyle>
            <a:lvl1pPr marL="274320" indent="-27432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hasCustomPrompt="1"/>
          </p:nvPr>
        </p:nvSpPr>
        <p:spPr>
          <a:xfrm>
            <a:off x="4645025" y="1524000"/>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add object</a:t>
            </a:r>
            <a:endParaRPr lang="en-US" dirty="0"/>
          </a:p>
        </p:txBody>
      </p:sp>
      <p:sp>
        <p:nvSpPr>
          <p:cNvPr id="9" name="Slide Number Placeholder 8"/>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8"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0"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1" name="TextBox 10"/>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3" name="Picture 12"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073500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amp; Content - No bar">
    <p:spTree>
      <p:nvGrpSpPr>
        <p:cNvPr id="1" name=""/>
        <p:cNvGrpSpPr/>
        <p:nvPr/>
      </p:nvGrpSpPr>
      <p:grpSpPr>
        <a:xfrm>
          <a:off x="0" y="0"/>
          <a:ext cx="0" cy="0"/>
          <a:chOff x="0" y="0"/>
          <a:chExt cx="0" cy="0"/>
        </a:xfrm>
      </p:grpSpPr>
      <p:sp>
        <p:nvSpPr>
          <p:cNvPr id="7"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r>
              <a:rPr lang="en-US" sz="1800" dirty="0" smtClean="0">
                <a:solidFill>
                  <a:srgbClr val="0959A5"/>
                </a:solidFill>
                <a:latin typeface="Arial" pitchFamily="34" charset="0"/>
              </a:rPr>
              <a:t>k</a:t>
            </a:r>
          </a:p>
        </p:txBody>
      </p:sp>
      <p:sp>
        <p:nvSpPr>
          <p:cNvPr id="3" name="Content Placeholder 2"/>
          <p:cNvSpPr>
            <a:spLocks noGrp="1"/>
          </p:cNvSpPr>
          <p:nvPr>
            <p:ph idx="1"/>
          </p:nvPr>
        </p:nvSpPr>
        <p:spPr/>
        <p:txBody>
          <a:bodyPr/>
          <a:lstStyle>
            <a:lvl1pPr marL="274320" indent="-27432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9" name="Rectangle 8"/>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sp>
        <p:nvSpPr>
          <p:cNvPr id="2" name="Title 1"/>
          <p:cNvSpPr>
            <a:spLocks noGrp="1"/>
          </p:cNvSpPr>
          <p:nvPr>
            <p:ph type="title"/>
          </p:nvPr>
        </p:nvSpPr>
        <p:spPr>
          <a:xfrm>
            <a:off x="457200" y="90392"/>
            <a:ext cx="8229600" cy="584775"/>
          </a:xfrm>
        </p:spPr>
        <p:txBody>
          <a:bodyPr anchor="t" anchorCtr="0"/>
          <a:lstStyle/>
          <a:p>
            <a:r>
              <a:rPr lang="en-US" smtClean="0"/>
              <a:t>Click to edit Master title style</a:t>
            </a:r>
            <a:endParaRPr lang="en-US" dirty="0"/>
          </a:p>
        </p:txBody>
      </p:sp>
      <p:sp>
        <p:nvSpPr>
          <p:cNvPr id="8"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0"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pic>
        <p:nvPicPr>
          <p:cNvPr id="13" name="Picture 12"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NOAA/NWS/Environmental Modeling Center</a:t>
            </a:r>
            <a:endParaRPr lang="en-US" sz="1800" i="1" dirty="0" smtClean="0">
              <a:solidFill>
                <a:srgbClr val="0959A5"/>
              </a:solidFill>
              <a:latin typeface="Calibri"/>
            </a:endParaRPr>
          </a:p>
        </p:txBody>
      </p:sp>
    </p:spTree>
    <p:extLst>
      <p:ext uri="{BB962C8B-B14F-4D97-AF65-F5344CB8AC3E}">
        <p14:creationId xmlns:p14="http://schemas.microsoft.com/office/powerpoint/2010/main" val="6337727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2 column - No bar">
    <p:spTree>
      <p:nvGrpSpPr>
        <p:cNvPr id="1" name=""/>
        <p:cNvGrpSpPr/>
        <p:nvPr/>
      </p:nvGrpSpPr>
      <p:grpSpPr>
        <a:xfrm>
          <a:off x="0" y="0"/>
          <a:ext cx="0" cy="0"/>
          <a:chOff x="0" y="0"/>
          <a:chExt cx="0" cy="0"/>
        </a:xfrm>
      </p:grpSpPr>
      <p:sp>
        <p:nvSpPr>
          <p:cNvPr id="10"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8" name="Rectangle 7"/>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4000"/>
            <a:ext cx="4040188"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63762"/>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24000"/>
            <a:ext cx="4041775"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63762"/>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lgn="ctr">
              <a:defRPr/>
            </a:lvl1pPr>
          </a:lstStyle>
          <a:p>
            <a:fld id="{D0BB08E2-94FE-4F11-ADC1-E76AB09E93C3}" type="slidenum">
              <a:rPr smtClean="0"/>
              <a:pPr/>
              <a:t>‹#›</a:t>
            </a:fld>
            <a:endParaRPr dirty="0"/>
          </a:p>
        </p:txBody>
      </p:sp>
      <p:sp>
        <p:nvSpPr>
          <p:cNvPr id="11"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2"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3" name="TextBox 12"/>
          <p:cNvSpPr txBox="1"/>
          <p:nvPr userDrawn="1"/>
        </p:nvSpPr>
        <p:spPr bwMode="white">
          <a:xfrm>
            <a:off x="0" y="6685450"/>
            <a:ext cx="9144000" cy="153888"/>
          </a:xfrm>
          <a:prstGeom prst="rect">
            <a:avLst/>
          </a:prstGeom>
          <a:noFill/>
        </p:spPr>
        <p:txBody>
          <a:bodyPr wrap="square" tIns="0" bIns="0" rtlCol="0">
            <a:spAutoFit/>
          </a:bodyPr>
          <a:lstStyle/>
          <a:p>
            <a:pPr algn="ctr">
              <a:defRPr/>
            </a:pP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5" name="Picture 14"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94462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a:lstStyle>
            <a:lvl1pPr algn="ctr" rtl="0" eaLnBrk="1" fontAlgn="base" hangingPunct="1">
              <a:spcBef>
                <a:spcPct val="0"/>
              </a:spcBef>
              <a:spcAft>
                <a:spcPct val="0"/>
              </a:spcAft>
              <a:defRPr lang="en-US" sz="3600">
                <a:solidFill>
                  <a:schemeClr val="tx2"/>
                </a:solidFill>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DC49F029-5841-4128-8E4B-DCDF861FA26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Title, text, object - No bar">
    <p:spTree>
      <p:nvGrpSpPr>
        <p:cNvPr id="1" name=""/>
        <p:cNvGrpSpPr/>
        <p:nvPr/>
      </p:nvGrpSpPr>
      <p:grpSpPr>
        <a:xfrm>
          <a:off x="0" y="0"/>
          <a:ext cx="0" cy="0"/>
          <a:chOff x="0" y="0"/>
          <a:chExt cx="0" cy="0"/>
        </a:xfrm>
      </p:grpSpPr>
      <p:sp>
        <p:nvSpPr>
          <p:cNvPr id="8"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7" name="Rectangle 6"/>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1524000"/>
            <a:ext cx="4040188" cy="3951288"/>
          </a:xfrm>
        </p:spPr>
        <p:txBody>
          <a:bodyPr>
            <a:normAutofit/>
          </a:bodyPr>
          <a:lstStyle>
            <a:lvl1pPr marL="274320" indent="-274320">
              <a:defRPr sz="2000" baseline="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hasCustomPrompt="1"/>
          </p:nvPr>
        </p:nvSpPr>
        <p:spPr>
          <a:xfrm>
            <a:off x="4645025" y="1524000"/>
            <a:ext cx="4041775" cy="3951288"/>
          </a:xfrm>
        </p:spPr>
        <p:txBody>
          <a:bodyPr>
            <a:normAutofit/>
          </a:bodyPr>
          <a:lstStyle>
            <a:lvl1pPr marL="274320" indent="-27432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add object</a:t>
            </a:r>
            <a:endParaRPr lang="en-US" dirty="0"/>
          </a:p>
        </p:txBody>
      </p:sp>
      <p:sp>
        <p:nvSpPr>
          <p:cNvPr id="9" name="Slide Number Placeholder 8"/>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10"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1"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2" name="TextBox 11"/>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4" name="Picture 13"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657786"/>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3" name="Text Placeholder 2"/>
          <p:cNvSpPr>
            <a:spLocks noGrp="1"/>
          </p:cNvSpPr>
          <p:nvPr>
            <p:ph type="body" idx="1"/>
          </p:nvPr>
        </p:nvSpPr>
        <p:spPr>
          <a:xfrm>
            <a:off x="685799" y="2386013"/>
            <a:ext cx="7772400" cy="7381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7" name="Title 6"/>
          <p:cNvSpPr>
            <a:spLocks noGrp="1"/>
          </p:cNvSpPr>
          <p:nvPr>
            <p:ph type="title"/>
          </p:nvPr>
        </p:nvSpPr>
        <p:spPr>
          <a:xfrm>
            <a:off x="665956" y="1524000"/>
            <a:ext cx="7812087" cy="762000"/>
          </a:xfrm>
        </p:spPr>
        <p:txBody>
          <a:bodyPr anchor="t" anchorCtr="0"/>
          <a:lstStyle>
            <a:lvl1pPr algn="ctr">
              <a:defRPr/>
            </a:lvl1pPr>
          </a:lstStyle>
          <a:p>
            <a:r>
              <a:rPr lang="en-US" smtClean="0"/>
              <a:t>Click to edit Master title style</a:t>
            </a:r>
            <a:endParaRPr lang="en-US" dirty="0"/>
          </a:p>
        </p:txBody>
      </p:sp>
      <p:sp>
        <p:nvSpPr>
          <p:cNvPr id="8" name="Rectangle 7"/>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sp>
        <p:nvSpPr>
          <p:cNvPr id="10"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1"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2" name="TextBox 11"/>
          <p:cNvSpPr txBox="1"/>
          <p:nvPr userDrawn="1"/>
        </p:nvSpPr>
        <p:spPr bwMode="white">
          <a:xfrm>
            <a:off x="0" y="6685450"/>
            <a:ext cx="9144000" cy="153888"/>
          </a:xfrm>
          <a:prstGeom prst="rect">
            <a:avLst/>
          </a:prstGeom>
          <a:noFill/>
        </p:spPr>
        <p:txBody>
          <a:bodyPr wrap="square" tIns="0" bIns="0" rtlCol="0">
            <a:spAutoFit/>
          </a:bodyPr>
          <a:lstStyle/>
          <a:p>
            <a:pPr algn="ctr">
              <a:defRPr/>
            </a:pP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4" name="Picture 13"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830650"/>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62050"/>
            <a:ext cx="8077200" cy="1200150"/>
          </a:xfrm>
        </p:spPr>
        <p:txBody>
          <a:bodyPr anchor="ctr" anchorCtr="0">
            <a:normAutofit/>
          </a:bodyPr>
          <a:lstStyle>
            <a:lvl1pPr algn="ctr">
              <a:defRPr sz="32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94319" y="2886269"/>
            <a:ext cx="6755362" cy="2895600"/>
          </a:xfrm>
        </p:spPr>
        <p:txBody>
          <a:bodyPr>
            <a:normAutofit/>
          </a:bodyPr>
          <a:lstStyle>
            <a:lvl1pPr marL="0" indent="0" algn="ctr">
              <a:spcBef>
                <a:spcPts val="0"/>
              </a:spcBef>
              <a:spcAft>
                <a:spcPts val="1800"/>
              </a:spcAft>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TextBox 4"/>
          <p:cNvSpPr txBox="1"/>
          <p:nvPr userDrawn="1"/>
        </p:nvSpPr>
        <p:spPr bwMode="white">
          <a:xfrm>
            <a:off x="0" y="6685450"/>
            <a:ext cx="9144000" cy="153888"/>
          </a:xfrm>
          <a:prstGeom prst="rect">
            <a:avLst/>
          </a:prstGeom>
          <a:noFill/>
        </p:spPr>
        <p:txBody>
          <a:bodyPr wrap="square" tIns="0" bIns="0" rtlCol="0">
            <a:spAutoFit/>
          </a:bodyPr>
          <a:lstStyle/>
          <a:p>
            <a:pPr algn="ctr"/>
            <a:r>
              <a:rPr lang="en-US" sz="1000" dirty="0" smtClean="0">
                <a:solidFill>
                  <a:srgbClr val="0959A5"/>
                </a:solidFill>
                <a:latin typeface="Arial" pitchFamily="34" charset="0"/>
              </a:rPr>
              <a:t>NOAA/NWS/Environmental Modeling Center</a:t>
            </a:r>
            <a:endParaRPr lang="en-US" sz="1800" i="1" dirty="0" smtClean="0">
              <a:solidFill>
                <a:srgbClr val="0959A5"/>
              </a:solidFill>
              <a:latin typeface="Calibri"/>
            </a:endParaRPr>
          </a:p>
        </p:txBody>
      </p:sp>
      <p:pic>
        <p:nvPicPr>
          <p:cNvPr id="9" name="Picture 8"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324" y="5966245"/>
            <a:ext cx="877077" cy="8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userDrawn="1"/>
        </p:nvPicPr>
        <p:blipFill>
          <a:blip r:embed="rId3"/>
          <a:stretch>
            <a:fillRect/>
          </a:stretch>
        </p:blipFill>
        <p:spPr>
          <a:xfrm>
            <a:off x="7389843" y="5940690"/>
            <a:ext cx="1698171" cy="869098"/>
          </a:xfrm>
          <a:prstGeom prst="rect">
            <a:avLst/>
          </a:prstGeom>
        </p:spPr>
      </p:pic>
    </p:spTree>
    <p:extLst>
      <p:ext uri="{BB962C8B-B14F-4D97-AF65-F5344CB8AC3E}">
        <p14:creationId xmlns:p14="http://schemas.microsoft.com/office/powerpoint/2010/main" val="2202600914"/>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itle &amp; Content - Bar">
    <p:spTree>
      <p:nvGrpSpPr>
        <p:cNvPr id="1" name=""/>
        <p:cNvGrpSpPr/>
        <p:nvPr/>
      </p:nvGrpSpPr>
      <p:grpSpPr>
        <a:xfrm>
          <a:off x="0" y="0"/>
          <a:ext cx="0" cy="0"/>
          <a:chOff x="0" y="0"/>
          <a:chExt cx="0" cy="0"/>
        </a:xfrm>
      </p:grpSpPr>
      <p:sp>
        <p:nvSpPr>
          <p:cNvPr id="5"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tx1">
                    <a:lumMod val="50000"/>
                  </a:schemeClr>
                </a:solidFill>
              </a:defRPr>
            </a:lvl1pPr>
          </a:lstStyle>
          <a:p>
            <a:pPr>
              <a:defRPr/>
            </a:pPr>
            <a:fld id="{73A7062C-0401-4943-9D09-3045846E54D9}" type="slidenum">
              <a:rPr smtClean="0">
                <a:solidFill>
                  <a:srgbClr val="0959A5">
                    <a:lumMod val="50000"/>
                  </a:srgbClr>
                </a:solidFill>
              </a:rPr>
              <a:pPr>
                <a:defRPr/>
              </a:pPr>
              <a:t>‹#›</a:t>
            </a:fld>
            <a:endParaRPr dirty="0">
              <a:solidFill>
                <a:srgbClr val="0959A5">
                  <a:lumMod val="50000"/>
                </a:srgbClr>
              </a:solidFill>
            </a:endParaRPr>
          </a:p>
        </p:txBody>
      </p:sp>
      <p:sp>
        <p:nvSpPr>
          <p:cNvPr id="4" name="Content Placeholder 2"/>
          <p:cNvSpPr>
            <a:spLocks noGrp="1"/>
          </p:cNvSpPr>
          <p:nvPr>
            <p:ph idx="1"/>
          </p:nvPr>
        </p:nvSpPr>
        <p:spPr>
          <a:xfrm>
            <a:off x="457200" y="1524000"/>
            <a:ext cx="8229600" cy="4525963"/>
          </a:xfrm>
        </p:spPr>
        <p:txBody>
          <a:bodyPr/>
          <a:lstStyle>
            <a:lvl1pPr marL="283464" indent="-283464">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8"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9" name="TextBox 8"/>
          <p:cNvSpPr txBox="1"/>
          <p:nvPr userDrawn="1"/>
        </p:nvSpPr>
        <p:spPr bwMode="white">
          <a:xfrm>
            <a:off x="0" y="6685450"/>
            <a:ext cx="9144000" cy="153888"/>
          </a:xfrm>
          <a:prstGeom prst="rect">
            <a:avLst/>
          </a:prstGeom>
          <a:noFill/>
        </p:spPr>
        <p:txBody>
          <a:bodyPr wrap="square" tIns="0" bIns="0" rtlCol="0">
            <a:spAutoFit/>
          </a:bodyPr>
          <a:lstStyle/>
          <a:p>
            <a:pPr algn="ctr">
              <a:defRPr/>
            </a:pP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1" name="Picture 10"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216755"/>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TxTwoObj" preserve="1">
  <p:cSld name="2 column - Bar">
    <p:spTree>
      <p:nvGrpSpPr>
        <p:cNvPr id="1" name=""/>
        <p:cNvGrpSpPr/>
        <p:nvPr/>
      </p:nvGrpSpPr>
      <p:grpSpPr>
        <a:xfrm>
          <a:off x="0" y="0"/>
          <a:ext cx="0" cy="0"/>
          <a:chOff x="0" y="0"/>
          <a:chExt cx="0" cy="0"/>
        </a:xfrm>
      </p:grpSpPr>
      <p:sp>
        <p:nvSpPr>
          <p:cNvPr id="8"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4000"/>
            <a:ext cx="4040188"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63762"/>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24000"/>
            <a:ext cx="4041775"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63762"/>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10"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1"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2" name="TextBox 11"/>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4" name="Picture 13"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8149888"/>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2 column - Bar">
    <p:spTree>
      <p:nvGrpSpPr>
        <p:cNvPr id="1" name=""/>
        <p:cNvGrpSpPr/>
        <p:nvPr/>
      </p:nvGrpSpPr>
      <p:grpSpPr>
        <a:xfrm>
          <a:off x="0" y="0"/>
          <a:ext cx="0" cy="0"/>
          <a:chOff x="0" y="0"/>
          <a:chExt cx="0" cy="0"/>
        </a:xfrm>
      </p:grpSpPr>
      <p:sp>
        <p:nvSpPr>
          <p:cNvPr id="8"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4000"/>
            <a:ext cx="8229600"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63762"/>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163762"/>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10"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1"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2" name="TextBox 11"/>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4" name="Picture 13"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9519509"/>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itle, text, object - Bar">
    <p:spTree>
      <p:nvGrpSpPr>
        <p:cNvPr id="1" name=""/>
        <p:cNvGrpSpPr/>
        <p:nvPr/>
      </p:nvGrpSpPr>
      <p:grpSpPr>
        <a:xfrm>
          <a:off x="0" y="0"/>
          <a:ext cx="0" cy="0"/>
          <a:chOff x="0" y="0"/>
          <a:chExt cx="0" cy="0"/>
        </a:xfrm>
      </p:grpSpPr>
      <p:sp>
        <p:nvSpPr>
          <p:cNvPr id="7"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1524000"/>
            <a:ext cx="4040188" cy="3951288"/>
          </a:xfrm>
        </p:spPr>
        <p:txBody>
          <a:bodyPr>
            <a:normAutofit/>
          </a:bodyPr>
          <a:lstStyle>
            <a:lvl1pPr marL="274320" indent="-27432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hasCustomPrompt="1"/>
          </p:nvPr>
        </p:nvSpPr>
        <p:spPr>
          <a:xfrm>
            <a:off x="4645025" y="1524000"/>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add object</a:t>
            </a:r>
            <a:endParaRPr lang="en-US" dirty="0"/>
          </a:p>
        </p:txBody>
      </p:sp>
      <p:sp>
        <p:nvSpPr>
          <p:cNvPr id="9" name="Slide Number Placeholder 8"/>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8"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0"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1" name="TextBox 10"/>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3" name="Picture 12"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096900"/>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Title &amp; Content - No bar">
    <p:spTree>
      <p:nvGrpSpPr>
        <p:cNvPr id="1" name=""/>
        <p:cNvGrpSpPr/>
        <p:nvPr/>
      </p:nvGrpSpPr>
      <p:grpSpPr>
        <a:xfrm>
          <a:off x="0" y="0"/>
          <a:ext cx="0" cy="0"/>
          <a:chOff x="0" y="0"/>
          <a:chExt cx="0" cy="0"/>
        </a:xfrm>
      </p:grpSpPr>
      <p:sp>
        <p:nvSpPr>
          <p:cNvPr id="7"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r>
              <a:rPr lang="en-US" sz="1800" dirty="0" smtClean="0">
                <a:solidFill>
                  <a:srgbClr val="0959A5"/>
                </a:solidFill>
                <a:latin typeface="Arial" pitchFamily="34" charset="0"/>
              </a:rPr>
              <a:t>k</a:t>
            </a:r>
          </a:p>
        </p:txBody>
      </p:sp>
      <p:sp>
        <p:nvSpPr>
          <p:cNvPr id="3" name="Content Placeholder 2"/>
          <p:cNvSpPr>
            <a:spLocks noGrp="1"/>
          </p:cNvSpPr>
          <p:nvPr>
            <p:ph idx="1"/>
          </p:nvPr>
        </p:nvSpPr>
        <p:spPr/>
        <p:txBody>
          <a:bodyPr/>
          <a:lstStyle>
            <a:lvl1pPr marL="274320" indent="-27432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9" name="Rectangle 8"/>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sp>
        <p:nvSpPr>
          <p:cNvPr id="2" name="Title 1"/>
          <p:cNvSpPr>
            <a:spLocks noGrp="1"/>
          </p:cNvSpPr>
          <p:nvPr>
            <p:ph type="title"/>
          </p:nvPr>
        </p:nvSpPr>
        <p:spPr>
          <a:xfrm>
            <a:off x="457200" y="90392"/>
            <a:ext cx="8229600" cy="584775"/>
          </a:xfrm>
        </p:spPr>
        <p:txBody>
          <a:bodyPr anchor="t" anchorCtr="0"/>
          <a:lstStyle/>
          <a:p>
            <a:r>
              <a:rPr lang="en-US" smtClean="0"/>
              <a:t>Click to edit Master title style</a:t>
            </a:r>
            <a:endParaRPr lang="en-US" dirty="0"/>
          </a:p>
        </p:txBody>
      </p:sp>
      <p:sp>
        <p:nvSpPr>
          <p:cNvPr id="8"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0"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pic>
        <p:nvPicPr>
          <p:cNvPr id="13" name="Picture 12"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NOAA/NWS/Environmental Modeling Center</a:t>
            </a:r>
            <a:endParaRPr lang="en-US" sz="1800" i="1" dirty="0" smtClean="0">
              <a:solidFill>
                <a:srgbClr val="0959A5"/>
              </a:solidFill>
              <a:latin typeface="Calibri"/>
            </a:endParaRPr>
          </a:p>
        </p:txBody>
      </p:sp>
    </p:spTree>
    <p:extLst>
      <p:ext uri="{BB962C8B-B14F-4D97-AF65-F5344CB8AC3E}">
        <p14:creationId xmlns:p14="http://schemas.microsoft.com/office/powerpoint/2010/main" val="2030440682"/>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2 column - No bar">
    <p:spTree>
      <p:nvGrpSpPr>
        <p:cNvPr id="1" name=""/>
        <p:cNvGrpSpPr/>
        <p:nvPr/>
      </p:nvGrpSpPr>
      <p:grpSpPr>
        <a:xfrm>
          <a:off x="0" y="0"/>
          <a:ext cx="0" cy="0"/>
          <a:chOff x="0" y="0"/>
          <a:chExt cx="0" cy="0"/>
        </a:xfrm>
      </p:grpSpPr>
      <p:sp>
        <p:nvSpPr>
          <p:cNvPr id="10"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8" name="Rectangle 7"/>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4000"/>
            <a:ext cx="4040188"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63762"/>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24000"/>
            <a:ext cx="4041775"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63762"/>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lgn="ctr">
              <a:defRPr/>
            </a:lvl1pPr>
          </a:lstStyle>
          <a:p>
            <a:fld id="{D0BB08E2-94FE-4F11-ADC1-E76AB09E93C3}" type="slidenum">
              <a:rPr smtClean="0"/>
              <a:pPr/>
              <a:t>‹#›</a:t>
            </a:fld>
            <a:endParaRPr dirty="0"/>
          </a:p>
        </p:txBody>
      </p:sp>
      <p:sp>
        <p:nvSpPr>
          <p:cNvPr id="11"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2"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3" name="TextBox 12"/>
          <p:cNvSpPr txBox="1"/>
          <p:nvPr userDrawn="1"/>
        </p:nvSpPr>
        <p:spPr bwMode="white">
          <a:xfrm>
            <a:off x="0" y="6685450"/>
            <a:ext cx="9144000" cy="153888"/>
          </a:xfrm>
          <a:prstGeom prst="rect">
            <a:avLst/>
          </a:prstGeom>
          <a:noFill/>
        </p:spPr>
        <p:txBody>
          <a:bodyPr wrap="square" tIns="0" bIns="0" rtlCol="0">
            <a:spAutoFit/>
          </a:bodyPr>
          <a:lstStyle/>
          <a:p>
            <a:pPr algn="ctr">
              <a:defRPr/>
            </a:pP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5" name="Picture 14"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554595"/>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itle, text, object - No bar">
    <p:spTree>
      <p:nvGrpSpPr>
        <p:cNvPr id="1" name=""/>
        <p:cNvGrpSpPr/>
        <p:nvPr/>
      </p:nvGrpSpPr>
      <p:grpSpPr>
        <a:xfrm>
          <a:off x="0" y="0"/>
          <a:ext cx="0" cy="0"/>
          <a:chOff x="0" y="0"/>
          <a:chExt cx="0" cy="0"/>
        </a:xfrm>
      </p:grpSpPr>
      <p:sp>
        <p:nvSpPr>
          <p:cNvPr id="8"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7" name="Rectangle 6"/>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1524000"/>
            <a:ext cx="4040188" cy="3951288"/>
          </a:xfrm>
        </p:spPr>
        <p:txBody>
          <a:bodyPr>
            <a:normAutofit/>
          </a:bodyPr>
          <a:lstStyle>
            <a:lvl1pPr marL="274320" indent="-274320">
              <a:defRPr sz="2000" baseline="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hasCustomPrompt="1"/>
          </p:nvPr>
        </p:nvSpPr>
        <p:spPr>
          <a:xfrm>
            <a:off x="4645025" y="1524000"/>
            <a:ext cx="4041775" cy="3951288"/>
          </a:xfrm>
        </p:spPr>
        <p:txBody>
          <a:bodyPr>
            <a:normAutofit/>
          </a:bodyPr>
          <a:lstStyle>
            <a:lvl1pPr marL="274320" indent="-27432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add object</a:t>
            </a:r>
            <a:endParaRPr lang="en-US" dirty="0"/>
          </a:p>
        </p:txBody>
      </p:sp>
      <p:sp>
        <p:nvSpPr>
          <p:cNvPr id="9" name="Slide Number Placeholder 8"/>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10"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1"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2" name="TextBox 11"/>
          <p:cNvSpPr txBox="1"/>
          <p:nvPr userDrawn="1"/>
        </p:nvSpPr>
        <p:spPr bwMode="white">
          <a:xfrm>
            <a:off x="0" y="6685450"/>
            <a:ext cx="9144000" cy="153888"/>
          </a:xfrm>
          <a:prstGeom prst="rect">
            <a:avLst/>
          </a:prstGeom>
          <a:noFill/>
        </p:spPr>
        <p:txBody>
          <a:bodyPr wrap="square" tIns="0" bIns="0" rtlCol="0">
            <a:spAutoFit/>
          </a:bodyPr>
          <a:lstStyle/>
          <a:p>
            <a:pPr algn="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4" name="Picture 13"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545618"/>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6" name="Rectangle 6"/>
          <p:cNvSpPr>
            <a:spLocks noGrp="1" noChangeArrowheads="1"/>
          </p:cNvSpPr>
          <p:nvPr>
            <p:ph type="sldNum" sz="quarter" idx="12"/>
          </p:nvPr>
        </p:nvSpPr>
        <p:spPr/>
        <p:txBody>
          <a:bodyPr/>
          <a:lstStyle>
            <a:lvl1pPr>
              <a:defRPr/>
            </a:lvl1pPr>
          </a:lstStyle>
          <a:p>
            <a:pPr>
              <a:defRPr/>
            </a:pPr>
            <a:fld id="{E9DF9EB2-DACE-4663-8B25-093A1D5A2B5B}"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3"/>
          <p:cNvSpPr>
            <a:spLocks noChangeArrowheads="1"/>
          </p:cNvSpPr>
          <p:nvPr userDrawn="1"/>
        </p:nvSpPr>
        <p:spPr bwMode="gray">
          <a:xfrm>
            <a:off x="0" y="6678613"/>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0959A5"/>
              </a:solidFill>
              <a:latin typeface="Arial" pitchFamily="34" charset="0"/>
            </a:endParaRPr>
          </a:p>
        </p:txBody>
      </p:sp>
      <p:sp>
        <p:nvSpPr>
          <p:cNvPr id="3" name="Text Placeholder 2"/>
          <p:cNvSpPr>
            <a:spLocks noGrp="1"/>
          </p:cNvSpPr>
          <p:nvPr>
            <p:ph type="body" idx="1"/>
          </p:nvPr>
        </p:nvSpPr>
        <p:spPr>
          <a:xfrm>
            <a:off x="685799" y="2386013"/>
            <a:ext cx="7772400" cy="7381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smtClean="0">
                <a:solidFill>
                  <a:srgbClr val="0959A5">
                    <a:lumMod val="50000"/>
                  </a:srgbClr>
                </a:solidFill>
              </a:rPr>
              <a:pPr/>
              <a:t>‹#›</a:t>
            </a:fld>
            <a:endParaRPr dirty="0">
              <a:solidFill>
                <a:srgbClr val="0959A5">
                  <a:lumMod val="50000"/>
                </a:srgbClr>
              </a:solidFill>
            </a:endParaRPr>
          </a:p>
        </p:txBody>
      </p:sp>
      <p:sp>
        <p:nvSpPr>
          <p:cNvPr id="7" name="Title 6"/>
          <p:cNvSpPr>
            <a:spLocks noGrp="1"/>
          </p:cNvSpPr>
          <p:nvPr>
            <p:ph type="title"/>
          </p:nvPr>
        </p:nvSpPr>
        <p:spPr>
          <a:xfrm>
            <a:off x="665956" y="1524000"/>
            <a:ext cx="7812087" cy="762000"/>
          </a:xfrm>
        </p:spPr>
        <p:txBody>
          <a:bodyPr anchor="t" anchorCtr="0"/>
          <a:lstStyle>
            <a:lvl1pPr algn="ctr">
              <a:defRPr/>
            </a:lvl1pPr>
          </a:lstStyle>
          <a:p>
            <a:r>
              <a:rPr lang="en-US" smtClean="0"/>
              <a:t>Click to edit Master title style</a:t>
            </a:r>
            <a:endParaRPr lang="en-US" dirty="0"/>
          </a:p>
        </p:txBody>
      </p:sp>
      <p:sp>
        <p:nvSpPr>
          <p:cNvPr id="8" name="Rectangle 7"/>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sp>
        <p:nvSpPr>
          <p:cNvPr id="10" name="Rectangle 3"/>
          <p:cNvSpPr>
            <a:spLocks noChangeArrowheads="1"/>
          </p:cNvSpPr>
          <p:nvPr userDrawn="1"/>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11"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defRPr/>
            </a:pPr>
            <a:fld id="{D0BB08E2-94FE-4F11-ADC1-E76AB09E93C3}" type="slidenum">
              <a:rPr/>
              <a:pPr fontAlgn="auto">
                <a:spcBef>
                  <a:spcPts val="0"/>
                </a:spcBef>
                <a:spcAft>
                  <a:spcPts val="0"/>
                </a:spcAft>
                <a:defRPr/>
              </a:pPr>
              <a:t>‹#›</a:t>
            </a:fld>
            <a:endParaRPr dirty="0"/>
          </a:p>
        </p:txBody>
      </p:sp>
      <p:sp>
        <p:nvSpPr>
          <p:cNvPr id="12" name="TextBox 11"/>
          <p:cNvSpPr txBox="1"/>
          <p:nvPr userDrawn="1"/>
        </p:nvSpPr>
        <p:spPr bwMode="white">
          <a:xfrm>
            <a:off x="0" y="6685450"/>
            <a:ext cx="9144000" cy="153888"/>
          </a:xfrm>
          <a:prstGeom prst="rect">
            <a:avLst/>
          </a:prstGeom>
          <a:noFill/>
        </p:spPr>
        <p:txBody>
          <a:bodyPr wrap="square" tIns="0" bIns="0" rtlCol="0">
            <a:spAutoFit/>
          </a:bodyPr>
          <a:lstStyle/>
          <a:p>
            <a:pPr algn="ctr">
              <a:defRPr/>
            </a:pPr>
            <a:r>
              <a:rPr lang="en-US" sz="1000" dirty="0" smtClean="0">
                <a:solidFill>
                  <a:srgbClr val="B2D6E9"/>
                </a:solidFill>
                <a:latin typeface="Arial" pitchFamily="34" charset="0"/>
              </a:rPr>
              <a:t>                                                                                                                                                                                    NOAA/NWS/Environmental Modeling Center</a:t>
            </a:r>
            <a:endParaRPr lang="en-US" sz="1800" i="1" dirty="0" smtClean="0">
              <a:solidFill>
                <a:srgbClr val="0959A5"/>
              </a:solidFill>
              <a:latin typeface="Calibri"/>
            </a:endParaRPr>
          </a:p>
        </p:txBody>
      </p:sp>
      <p:pic>
        <p:nvPicPr>
          <p:cNvPr id="14" name="Picture 13" descr="Noa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79133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9" name="Rectangle 6"/>
          <p:cNvSpPr>
            <a:spLocks noGrp="1" noChangeArrowheads="1"/>
          </p:cNvSpPr>
          <p:nvPr>
            <p:ph type="sldNum" sz="quarter" idx="12"/>
          </p:nvPr>
        </p:nvSpPr>
        <p:spPr/>
        <p:txBody>
          <a:bodyPr/>
          <a:lstStyle>
            <a:lvl1pPr>
              <a:defRPr/>
            </a:lvl1pPr>
          </a:lstStyle>
          <a:p>
            <a:pPr>
              <a:defRPr/>
            </a:pPr>
            <a:fld id="{BC228532-B750-4020-831A-005AFC402F7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5" name="Rectangle 6"/>
          <p:cNvSpPr>
            <a:spLocks noGrp="1" noChangeArrowheads="1"/>
          </p:cNvSpPr>
          <p:nvPr>
            <p:ph type="sldNum" sz="quarter" idx="12"/>
          </p:nvPr>
        </p:nvSpPr>
        <p:spPr/>
        <p:txBody>
          <a:bodyPr/>
          <a:lstStyle>
            <a:lvl1pPr>
              <a:defRPr/>
            </a:lvl1pPr>
          </a:lstStyle>
          <a:p>
            <a:pPr>
              <a:defRPr/>
            </a:pPr>
            <a:fld id="{70DC93CF-DD55-4FF8-8C9B-A6328BFF500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4" name="Rectangle 6"/>
          <p:cNvSpPr>
            <a:spLocks noGrp="1" noChangeArrowheads="1"/>
          </p:cNvSpPr>
          <p:nvPr>
            <p:ph type="sldNum" sz="quarter" idx="12"/>
          </p:nvPr>
        </p:nvSpPr>
        <p:spPr/>
        <p:txBody>
          <a:bodyPr/>
          <a:lstStyle>
            <a:lvl1pPr>
              <a:defRPr/>
            </a:lvl1pPr>
          </a:lstStyle>
          <a:p>
            <a:pPr>
              <a:defRPr/>
            </a:pPr>
            <a:fld id="{000D514B-F3EB-43A0-B54A-3FCC8ECB576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7" name="Rectangle 6"/>
          <p:cNvSpPr>
            <a:spLocks noGrp="1" noChangeArrowheads="1"/>
          </p:cNvSpPr>
          <p:nvPr>
            <p:ph type="sldNum" sz="quarter" idx="12"/>
          </p:nvPr>
        </p:nvSpPr>
        <p:spPr/>
        <p:txBody>
          <a:bodyPr/>
          <a:lstStyle>
            <a:lvl1pPr>
              <a:defRPr/>
            </a:lvl1pPr>
          </a:lstStyle>
          <a:p>
            <a:pPr>
              <a:defRPr/>
            </a:pPr>
            <a:fld id="{F05555B6-92C6-40E4-BC98-5293275FB03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7" name="Rectangle 6"/>
          <p:cNvSpPr>
            <a:spLocks noGrp="1" noChangeArrowheads="1"/>
          </p:cNvSpPr>
          <p:nvPr>
            <p:ph type="sldNum" sz="quarter" idx="12"/>
          </p:nvPr>
        </p:nvSpPr>
        <p:spPr/>
        <p:txBody>
          <a:bodyPr/>
          <a:lstStyle>
            <a:lvl1pPr>
              <a:defRPr/>
            </a:lvl1pPr>
          </a:lstStyle>
          <a:p>
            <a:pPr>
              <a:defRPr/>
            </a:pPr>
            <a:fld id="{DDB85668-B5D0-4F47-B9D7-8DCE823EC0A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6" name="Rectangle 6"/>
          <p:cNvSpPr>
            <a:spLocks noGrp="1" noChangeArrowheads="1"/>
          </p:cNvSpPr>
          <p:nvPr>
            <p:ph type="sldNum" sz="quarter" idx="12"/>
          </p:nvPr>
        </p:nvSpPr>
        <p:spPr/>
        <p:txBody>
          <a:bodyPr/>
          <a:lstStyle>
            <a:lvl1pPr>
              <a:defRPr/>
            </a:lvl1pPr>
          </a:lstStyle>
          <a:p>
            <a:pPr>
              <a:defRPr/>
            </a:pPr>
            <a:fld id="{C73A20BD-A845-420F-961C-33248B3B7C4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3.png"/><Relationship Id="rId5" Type="http://schemas.openxmlformats.org/officeDocument/2006/relationships/slideLayout" Target="../slideLayouts/slideLayout26.xml"/><Relationship Id="rId10" Type="http://schemas.openxmlformats.org/officeDocument/2006/relationships/theme" Target="../theme/theme3.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274638"/>
            <a:ext cx="62484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524000"/>
            <a:ext cx="82296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dirty="0"/>
              <a:t> Internal Use Only</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A300851-FDEA-4EFF-AF7E-5BE69BF0BF57}" type="slidenum">
              <a:rPr lang="en-US"/>
              <a:pPr>
                <a:defRPr/>
              </a:pPr>
              <a:t>‹#›</a:t>
            </a:fld>
            <a:endParaRPr lang="en-US" dirty="0"/>
          </a:p>
        </p:txBody>
      </p:sp>
      <p:sp>
        <p:nvSpPr>
          <p:cNvPr id="1032" name="Rectangle 8"/>
          <p:cNvSpPr>
            <a:spLocks noChangeArrowheads="1"/>
          </p:cNvSpPr>
          <p:nvPr/>
        </p:nvSpPr>
        <p:spPr bwMode="auto">
          <a:xfrm>
            <a:off x="8464550" y="6384925"/>
            <a:ext cx="639763" cy="473075"/>
          </a:xfrm>
          <a:prstGeom prst="rect">
            <a:avLst/>
          </a:prstGeom>
          <a:noFill/>
          <a:ln w="9525">
            <a:noFill/>
            <a:miter lim="800000"/>
            <a:headEnd/>
            <a:tailEnd/>
          </a:ln>
          <a:effectLst/>
        </p:spPr>
        <p:txBody>
          <a:bodyPr/>
          <a:lstStyle/>
          <a:p>
            <a:pPr algn="ctr">
              <a:defRPr/>
            </a:pPr>
            <a:fld id="{7D2F6BC0-F5BE-4CCC-A920-11B4E5A98784}" type="slidenum">
              <a:rPr lang="en-US"/>
              <a:pPr algn="ctr">
                <a:defRPr/>
              </a:pPr>
              <a:t>‹#›</a:t>
            </a:fld>
            <a:endParaRPr lang="en-US" dirty="0"/>
          </a:p>
        </p:txBody>
      </p:sp>
      <p:sp>
        <p:nvSpPr>
          <p:cNvPr id="1033" name="Line 9"/>
          <p:cNvSpPr>
            <a:spLocks noChangeShapeType="1"/>
          </p:cNvSpPr>
          <p:nvPr/>
        </p:nvSpPr>
        <p:spPr bwMode="auto">
          <a:xfrm>
            <a:off x="23813" y="1295400"/>
            <a:ext cx="9120187" cy="0"/>
          </a:xfrm>
          <a:prstGeom prst="line">
            <a:avLst/>
          </a:prstGeom>
          <a:noFill/>
          <a:ln w="57150">
            <a:solidFill>
              <a:srgbClr val="FF3300"/>
            </a:solidFill>
            <a:round/>
            <a:headEnd/>
            <a:tailEnd/>
          </a:ln>
          <a:effectLst/>
        </p:spPr>
        <p:txBody>
          <a:bodyPr/>
          <a:lstStyle/>
          <a:p>
            <a:pPr>
              <a:defRPr/>
            </a:pPr>
            <a:endParaRPr lang="en-US" dirty="0"/>
          </a:p>
        </p:txBody>
      </p:sp>
      <p:pic>
        <p:nvPicPr>
          <p:cNvPr id="2" name="Picture 10" descr="doc_logo"/>
          <p:cNvPicPr>
            <a:picLocks noChangeAspect="1" noChangeArrowheads="1"/>
          </p:cNvPicPr>
          <p:nvPr/>
        </p:nvPicPr>
        <p:blipFill>
          <a:blip r:embed="rId14" cstate="print"/>
          <a:srcRect/>
          <a:stretch>
            <a:fillRect/>
          </a:stretch>
        </p:blipFill>
        <p:spPr bwMode="auto">
          <a:xfrm>
            <a:off x="157163" y="219075"/>
            <a:ext cx="1052512" cy="996950"/>
          </a:xfrm>
          <a:prstGeom prst="rect">
            <a:avLst/>
          </a:prstGeom>
          <a:noFill/>
          <a:ln w="9525">
            <a:noFill/>
            <a:miter lim="800000"/>
            <a:headEnd/>
            <a:tailEnd/>
          </a:ln>
        </p:spPr>
      </p:pic>
      <p:pic>
        <p:nvPicPr>
          <p:cNvPr id="1034" name="Picture 11" descr="NOAA1COL"/>
          <p:cNvPicPr>
            <a:picLocks noChangeAspect="1" noChangeArrowheads="1"/>
          </p:cNvPicPr>
          <p:nvPr/>
        </p:nvPicPr>
        <p:blipFill>
          <a:blip r:embed="rId15" cstate="print"/>
          <a:srcRect/>
          <a:stretch>
            <a:fillRect/>
          </a:stretch>
        </p:blipFill>
        <p:spPr bwMode="auto">
          <a:xfrm>
            <a:off x="7996238" y="207963"/>
            <a:ext cx="990600"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sldNum="0"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9" name="Rectangle 3"/>
          <p:cNvSpPr>
            <a:spLocks noChangeArrowheads="1"/>
          </p:cNvSpPr>
          <p:nvPr/>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2" name="Title Placeholder 1"/>
          <p:cNvSpPr>
            <a:spLocks noGrp="1"/>
          </p:cNvSpPr>
          <p:nvPr>
            <p:ph type="title"/>
          </p:nvPr>
        </p:nvSpPr>
        <p:spPr>
          <a:xfrm>
            <a:off x="457200" y="86833"/>
            <a:ext cx="8229600" cy="584775"/>
          </a:xfrm>
          <a:prstGeom prst="rect">
            <a:avLst/>
          </a:prstGeom>
        </p:spPr>
        <p:txBody>
          <a:bodyPr vert="horz" lIns="91440" tIns="45720" rIns="91440" bIns="45720" rtlCol="0" anchor="ctr"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240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pPr>
            <a:fld id="{D0BB08E2-94FE-4F11-ADC1-E76AB09E93C3}" type="slidenum">
              <a:rPr/>
              <a:pPr fontAlgn="auto">
                <a:spcBef>
                  <a:spcPts val="0"/>
                </a:spcBef>
                <a:spcAft>
                  <a:spcPts val="0"/>
                </a:spcAft>
              </a:pPr>
              <a:t>‹#›</a:t>
            </a:fld>
            <a:endParaRPr dirty="0"/>
          </a:p>
        </p:txBody>
      </p:sp>
      <p:sp>
        <p:nvSpPr>
          <p:cNvPr id="9" name="TextBox 8"/>
          <p:cNvSpPr txBox="1"/>
          <p:nvPr/>
        </p:nvSpPr>
        <p:spPr bwMode="white">
          <a:xfrm>
            <a:off x="0" y="6685450"/>
            <a:ext cx="9144000" cy="153888"/>
          </a:xfrm>
          <a:prstGeom prst="rect">
            <a:avLst/>
          </a:prstGeom>
          <a:noFill/>
        </p:spPr>
        <p:txBody>
          <a:bodyPr wrap="square" tIns="0" bIns="0" rtlCol="0">
            <a:spAutoFit/>
          </a:bodyPr>
          <a:lstStyle/>
          <a:p>
            <a:pPr algn="ctr"/>
            <a:r>
              <a:rPr lang="en-US" sz="1000" dirty="0" smtClean="0">
                <a:solidFill>
                  <a:srgbClr val="B2D6E9"/>
                </a:solidFill>
                <a:latin typeface="Arial" pitchFamily="34" charset="0"/>
              </a:rPr>
              <a:t>                                                                                                                                                                                    </a:t>
            </a:r>
            <a:r>
              <a:rPr lang="en-US" sz="1000" i="1" dirty="0" smtClean="0">
                <a:solidFill>
                  <a:srgbClr val="B2D6E9"/>
                </a:solidFill>
                <a:latin typeface="Calibri"/>
              </a:rPr>
              <a:t>NOAA/NWS/Environmental Modeling Center</a:t>
            </a:r>
            <a:endParaRPr lang="en-US" sz="1800" i="1" dirty="0" smtClean="0">
              <a:solidFill>
                <a:srgbClr val="0959A5"/>
              </a:solidFill>
              <a:latin typeface="Calibri"/>
            </a:endParaRPr>
          </a:p>
        </p:txBody>
      </p:sp>
      <p:pic>
        <p:nvPicPr>
          <p:cNvPr id="11" name="Picture 10" descr="Noaalogo"/>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5151586"/>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Lst>
  <p:transition>
    <p:fade/>
  </p:transition>
  <p:timing>
    <p:tnLst>
      <p:par>
        <p:cTn id="1" dur="indefinite" restart="never" nodeType="tmRoot"/>
      </p:par>
    </p:tnLst>
  </p:timing>
  <p:txStyles>
    <p:titleStyle>
      <a:lvl1pPr algn="l"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0" indent="27432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9" name="Rectangle 3"/>
          <p:cNvSpPr>
            <a:spLocks noChangeArrowheads="1"/>
          </p:cNvSpPr>
          <p:nvPr/>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endParaRPr lang="en-US" sz="1800" dirty="0" smtClean="0">
              <a:solidFill>
                <a:srgbClr val="FF0000"/>
              </a:solidFill>
              <a:latin typeface="Arial" pitchFamily="34" charset="0"/>
            </a:endParaRPr>
          </a:p>
        </p:txBody>
      </p:sp>
      <p:sp>
        <p:nvSpPr>
          <p:cNvPr id="2" name="Title Placeholder 1"/>
          <p:cNvSpPr>
            <a:spLocks noGrp="1"/>
          </p:cNvSpPr>
          <p:nvPr>
            <p:ph type="title"/>
          </p:nvPr>
        </p:nvSpPr>
        <p:spPr>
          <a:xfrm>
            <a:off x="457200" y="86833"/>
            <a:ext cx="8229600" cy="584775"/>
          </a:xfrm>
          <a:prstGeom prst="rect">
            <a:avLst/>
          </a:prstGeom>
        </p:spPr>
        <p:txBody>
          <a:bodyPr vert="horz" lIns="91440" tIns="45720" rIns="91440" bIns="45720" rtlCol="0" anchor="ctr"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240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fontAlgn="auto">
              <a:spcBef>
                <a:spcPts val="0"/>
              </a:spcBef>
              <a:spcAft>
                <a:spcPts val="0"/>
              </a:spcAft>
            </a:pPr>
            <a:fld id="{D0BB08E2-94FE-4F11-ADC1-E76AB09E93C3}" type="slidenum">
              <a:rPr/>
              <a:pPr fontAlgn="auto">
                <a:spcBef>
                  <a:spcPts val="0"/>
                </a:spcBef>
                <a:spcAft>
                  <a:spcPts val="0"/>
                </a:spcAft>
              </a:pPr>
              <a:t>‹#›</a:t>
            </a:fld>
            <a:endParaRPr dirty="0"/>
          </a:p>
        </p:txBody>
      </p:sp>
      <p:sp>
        <p:nvSpPr>
          <p:cNvPr id="9" name="TextBox 8"/>
          <p:cNvSpPr txBox="1"/>
          <p:nvPr/>
        </p:nvSpPr>
        <p:spPr bwMode="white">
          <a:xfrm>
            <a:off x="0" y="6685450"/>
            <a:ext cx="9144000" cy="153888"/>
          </a:xfrm>
          <a:prstGeom prst="rect">
            <a:avLst/>
          </a:prstGeom>
          <a:noFill/>
        </p:spPr>
        <p:txBody>
          <a:bodyPr wrap="square" tIns="0" bIns="0" rtlCol="0">
            <a:spAutoFit/>
          </a:bodyPr>
          <a:lstStyle/>
          <a:p>
            <a:pPr algn="ctr"/>
            <a:r>
              <a:rPr lang="en-US" sz="1000" dirty="0" smtClean="0">
                <a:solidFill>
                  <a:srgbClr val="B2D6E9"/>
                </a:solidFill>
                <a:latin typeface="Arial" pitchFamily="34" charset="0"/>
              </a:rPr>
              <a:t>                                                                                                                                                                                    </a:t>
            </a:r>
            <a:r>
              <a:rPr lang="en-US" sz="1000" i="1" dirty="0" smtClean="0">
                <a:solidFill>
                  <a:srgbClr val="B2D6E9"/>
                </a:solidFill>
                <a:latin typeface="Calibri"/>
              </a:rPr>
              <a:t>NOAA/NWS/Environmental Modeling Center</a:t>
            </a:r>
            <a:endParaRPr lang="en-US" sz="1800" i="1" dirty="0" smtClean="0">
              <a:solidFill>
                <a:srgbClr val="0959A5"/>
              </a:solidFill>
              <a:latin typeface="Calibri"/>
            </a:endParaRPr>
          </a:p>
        </p:txBody>
      </p:sp>
      <p:pic>
        <p:nvPicPr>
          <p:cNvPr id="11" name="Picture 10" descr="Noaalogo"/>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0" y="6049963"/>
            <a:ext cx="83661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9729654"/>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Lst>
  <p:transition>
    <p:fade/>
  </p:transition>
  <p:timing>
    <p:tnLst>
      <p:par>
        <p:cTn id="1" dur="indefinite" restart="never" nodeType="tmRoot"/>
      </p:par>
    </p:tnLst>
  </p:timing>
  <p:txStyles>
    <p:titleStyle>
      <a:lvl1pPr algn="l"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0" indent="27432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eather.gov/sti/stimodeli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weather.gov/sti/stigrants" TargetMode="External"/><Relationship Id="rId4" Type="http://schemas.openxmlformats.org/officeDocument/2006/relationships/hyperlink" Target="http://www.weather.gov/sti/stimodeling_nggp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3.emf"/><Relationship Id="rId4" Type="http://schemas.openxmlformats.org/officeDocument/2006/relationships/package" Target="../embeddings/Microsoft_Word_Document1.docx"/></Relationships>
</file>

<file path=ppt/slides/_rels/slide21.xml.rels><?xml version="1.0" encoding="UTF-8" standalone="yes"?>
<Relationships xmlns="http://schemas.openxmlformats.org/package/2006/relationships"><Relationship Id="rId3" Type="http://schemas.openxmlformats.org/officeDocument/2006/relationships/hyperlink" Target="http://www.weather.gov/sti/stimodeling_nggps_implementation_atmdynamic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eather.gov/sti/stimodeling_nggps_implement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www.weather.gov/sti/stigra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1368" y="1832576"/>
            <a:ext cx="3478747" cy="2317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512562" y="5464148"/>
            <a:ext cx="6931226" cy="1096145"/>
          </a:xfrm>
        </p:spPr>
        <p:txBody>
          <a:bodyPr>
            <a:normAutofit/>
          </a:bodyPr>
          <a:lstStyle/>
          <a:p>
            <a:r>
              <a:rPr lang="en-US" sz="2400" dirty="0" smtClean="0"/>
              <a:t>Fred </a:t>
            </a:r>
            <a:r>
              <a:rPr lang="en-US" sz="2400" dirty="0" smtClean="0"/>
              <a:t>Toepfer/Tim Schneider, Program Manager</a:t>
            </a:r>
            <a:endParaRPr lang="en-US" sz="2400" dirty="0"/>
          </a:p>
        </p:txBody>
      </p:sp>
      <p:sp>
        <p:nvSpPr>
          <p:cNvPr id="5" name="Rectangle 2"/>
          <p:cNvSpPr>
            <a:spLocks noGrp="1" noChangeArrowheads="1"/>
          </p:cNvSpPr>
          <p:nvPr>
            <p:ph type="ctrTitle"/>
          </p:nvPr>
        </p:nvSpPr>
        <p:spPr>
          <a:xfrm>
            <a:off x="19050" y="1639422"/>
            <a:ext cx="5934075" cy="2924433"/>
          </a:xfrm>
          <a:noFill/>
        </p:spPr>
        <p:txBody>
          <a:bodyPr/>
          <a:lstStyle/>
          <a:p>
            <a:r>
              <a:rPr lang="en-US" sz="3200" b="1" dirty="0" smtClean="0"/>
              <a:t/>
            </a:r>
            <a:br>
              <a:rPr lang="en-US" sz="3200" b="1" dirty="0" smtClean="0"/>
            </a:br>
            <a:r>
              <a:rPr lang="en-US" sz="3200" b="1" dirty="0" smtClean="0"/>
              <a:t>Next Generation Global Prediction System</a:t>
            </a:r>
            <a:br>
              <a:rPr lang="en-US" sz="3200" b="1" dirty="0" smtClean="0"/>
            </a:br>
            <a:r>
              <a:rPr lang="en-US" sz="3200" b="1" dirty="0" smtClean="0"/>
              <a:t>(NGGPS) </a:t>
            </a:r>
            <a:br>
              <a:rPr lang="en-US" sz="3200" b="1" dirty="0" smtClean="0"/>
            </a:br>
            <a:r>
              <a:rPr lang="en-US" sz="3200" b="1" dirty="0" smtClean="0"/>
              <a:t>Overview</a:t>
            </a:r>
            <a:br>
              <a:rPr lang="en-US" sz="3200" b="1" dirty="0" smtClean="0"/>
            </a:br>
            <a:r>
              <a:rPr lang="en-US" sz="900" dirty="0"/>
              <a:t/>
            </a:r>
            <a:br>
              <a:rPr lang="en-US" sz="900" dirty="0"/>
            </a:br>
            <a:r>
              <a:rPr lang="en-US" sz="900" dirty="0" smtClean="0"/>
              <a:t/>
            </a:r>
            <a:br>
              <a:rPr lang="en-US" sz="900" dirty="0" smtClean="0"/>
            </a:br>
            <a:r>
              <a:rPr lang="en-US" sz="900" dirty="0"/>
              <a:t/>
            </a:r>
            <a:br>
              <a:rPr lang="en-US" sz="900" dirty="0"/>
            </a:br>
            <a:r>
              <a:rPr lang="en-US" sz="2400" b="1" dirty="0"/>
              <a:t>NOAA Satellite Aerosol </a:t>
            </a:r>
            <a:r>
              <a:rPr lang="en-US" sz="2400" b="1" dirty="0" smtClean="0"/>
              <a:t>Product Workshop</a:t>
            </a:r>
            <a:br>
              <a:rPr lang="en-US" sz="2400" b="1" dirty="0" smtClean="0"/>
            </a:br>
            <a:r>
              <a:rPr lang="en-US" sz="2400" b="1" dirty="0">
                <a:solidFill>
                  <a:srgbClr val="000000"/>
                </a:solidFill>
              </a:rPr>
              <a:t/>
            </a:r>
            <a:br>
              <a:rPr lang="en-US" sz="2400" b="1" dirty="0">
                <a:solidFill>
                  <a:srgbClr val="000000"/>
                </a:solidFill>
              </a:rPr>
            </a:br>
            <a:r>
              <a:rPr lang="en-US" sz="2400" dirty="0" smtClean="0">
                <a:solidFill>
                  <a:srgbClr val="000000"/>
                </a:solidFill>
              </a:rPr>
              <a:t>September 13</a:t>
            </a:r>
            <a:r>
              <a:rPr lang="en-US" sz="2400" dirty="0" smtClean="0"/>
              <a:t>, </a:t>
            </a:r>
            <a:r>
              <a:rPr lang="en-US" sz="2400" dirty="0" smtClean="0"/>
              <a:t>2016</a:t>
            </a:r>
            <a:endParaRPr lang="en-US" sz="3200" b="1" dirty="0" smtClean="0"/>
          </a:p>
        </p:txBody>
      </p:sp>
      <p:cxnSp>
        <p:nvCxnSpPr>
          <p:cNvPr id="8" name="Straight Connector 7"/>
          <p:cNvCxnSpPr/>
          <p:nvPr/>
        </p:nvCxnSpPr>
        <p:spPr>
          <a:xfrm flipH="1">
            <a:off x="178025" y="1294726"/>
            <a:ext cx="890123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6326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1424763"/>
            <a:ext cx="8240233" cy="2062716"/>
          </a:xfrm>
          <a:prstGeom prst="roundRect">
            <a:avLst/>
          </a:prstGeom>
          <a:solidFill>
            <a:schemeClr val="accent5">
              <a:lumMod val="90000"/>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27536" y="1424763"/>
            <a:ext cx="8229600" cy="5433237"/>
          </a:xfrm>
        </p:spPr>
        <p:txBody>
          <a:bodyPr/>
          <a:lstStyle/>
          <a:p>
            <a:r>
              <a:rPr lang="en-US" sz="2000" b="1" dirty="0" smtClean="0"/>
              <a:t>Reduce implementation </a:t>
            </a:r>
            <a:r>
              <a:rPr lang="en-US" sz="2000" b="1" dirty="0"/>
              <a:t>time and risk by separating dynamic core and model </a:t>
            </a:r>
            <a:r>
              <a:rPr lang="en-US" sz="2000" b="1" dirty="0" smtClean="0"/>
              <a:t>physics</a:t>
            </a:r>
          </a:p>
          <a:p>
            <a:r>
              <a:rPr lang="en-US" sz="2000" b="1" dirty="0" smtClean="0"/>
              <a:t>Identify and implement an advanced dynamical core for global weather forecast applications</a:t>
            </a:r>
          </a:p>
          <a:p>
            <a:pPr lvl="1"/>
            <a:r>
              <a:rPr lang="en-US" sz="1800" dirty="0" smtClean="0"/>
              <a:t>Highly scalable</a:t>
            </a:r>
          </a:p>
          <a:p>
            <a:pPr lvl="1"/>
            <a:r>
              <a:rPr lang="en-US" sz="1800" dirty="0" smtClean="0"/>
              <a:t>Non-hydrostatic</a:t>
            </a:r>
          </a:p>
          <a:p>
            <a:r>
              <a:rPr lang="en-US" sz="2000" b="1" dirty="0" smtClean="0"/>
              <a:t>Accelerate evolution of model physics</a:t>
            </a:r>
          </a:p>
          <a:p>
            <a:pPr lvl="1"/>
            <a:r>
              <a:rPr lang="en-US" sz="1800" dirty="0" smtClean="0"/>
              <a:t>Develop/Implement Common Community Physics Package (CCPP)</a:t>
            </a:r>
          </a:p>
          <a:p>
            <a:pPr lvl="2"/>
            <a:r>
              <a:rPr lang="en-US" sz="1800" dirty="0" smtClean="0"/>
              <a:t>Based on current GFS physics package</a:t>
            </a:r>
          </a:p>
          <a:p>
            <a:pPr lvl="2"/>
            <a:r>
              <a:rPr lang="en-US" sz="1800" dirty="0" smtClean="0"/>
              <a:t>Integration of best of other existing physics packages</a:t>
            </a:r>
          </a:p>
          <a:p>
            <a:pPr lvl="2"/>
            <a:r>
              <a:rPr lang="en-US" sz="1800" dirty="0" smtClean="0"/>
              <a:t>Scale-aware</a:t>
            </a:r>
          </a:p>
          <a:p>
            <a:r>
              <a:rPr lang="en-US" sz="2000" b="1" dirty="0" smtClean="0"/>
              <a:t>Develop a new </a:t>
            </a:r>
            <a:r>
              <a:rPr lang="en-US" sz="2000" b="1" dirty="0"/>
              <a:t>c</a:t>
            </a:r>
            <a:r>
              <a:rPr lang="en-US" sz="2000" b="1" dirty="0" smtClean="0"/>
              <a:t>ommunity </a:t>
            </a:r>
            <a:r>
              <a:rPr lang="en-US" sz="2000" b="1" dirty="0"/>
              <a:t>a</a:t>
            </a:r>
            <a:r>
              <a:rPr lang="en-US" sz="2000" b="1" dirty="0" smtClean="0"/>
              <a:t>pproach</a:t>
            </a:r>
          </a:p>
          <a:p>
            <a:pPr lvl="1"/>
            <a:r>
              <a:rPr lang="en-US" sz="1800" dirty="0" smtClean="0"/>
              <a:t>Employ Global Modeling Test Bed (GMTB)/Developmental Testbed Center (DTC) and a more robust Joint Center for Satellite Data Assimilation (JCSDA) to encourage and facilitate community interaction</a:t>
            </a:r>
          </a:p>
          <a:p>
            <a:pPr lvl="1"/>
            <a:r>
              <a:rPr lang="en-US" sz="1800" dirty="0" smtClean="0"/>
              <a:t>Accelerate O2R &amp; R2O</a:t>
            </a:r>
            <a:endParaRPr lang="en-US" sz="1800" dirty="0"/>
          </a:p>
        </p:txBody>
      </p:sp>
      <p:sp>
        <p:nvSpPr>
          <p:cNvPr id="2" name="Title 1"/>
          <p:cNvSpPr>
            <a:spLocks noGrp="1"/>
          </p:cNvSpPr>
          <p:nvPr>
            <p:ph type="title"/>
          </p:nvPr>
        </p:nvSpPr>
        <p:spPr>
          <a:xfrm>
            <a:off x="1219200" y="274638"/>
            <a:ext cx="6781800" cy="868362"/>
          </a:xfrm>
        </p:spPr>
        <p:txBody>
          <a:bodyPr/>
          <a:lstStyle/>
          <a:p>
            <a:r>
              <a:rPr lang="en-US" sz="2900" b="1" dirty="0" smtClean="0"/>
              <a:t>NGGPS Global Atmospheric Model Technical Strategy</a:t>
            </a:r>
            <a:endParaRPr lang="en-US" sz="2900" b="1" dirty="0"/>
          </a:p>
        </p:txBody>
      </p:sp>
    </p:spTree>
    <p:extLst>
      <p:ext uri="{BB962C8B-B14F-4D97-AF65-F5344CB8AC3E}">
        <p14:creationId xmlns:p14="http://schemas.microsoft.com/office/powerpoint/2010/main" val="3562587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40600" cy="991442"/>
          </a:xfrm>
        </p:spPr>
        <p:txBody>
          <a:bodyPr/>
          <a:lstStyle/>
          <a:p>
            <a:pPr lvl="0" eaLnBrk="0" hangingPunct="0">
              <a:spcBef>
                <a:spcPct val="20000"/>
              </a:spcBef>
            </a:pPr>
            <a:r>
              <a:rPr lang="en-US" sz="3200" b="1" dirty="0" smtClean="0"/>
              <a:t>NGGPS Phase 1</a:t>
            </a:r>
            <a:br>
              <a:rPr lang="en-US" sz="3200" b="1" dirty="0" smtClean="0"/>
            </a:br>
            <a:r>
              <a:rPr lang="en-US" sz="3200" b="1" dirty="0" smtClean="0"/>
              <a:t>Candidate Dynamical Cores</a:t>
            </a:r>
            <a:endParaRPr lang="en-US" sz="3200" b="1" dirty="0"/>
          </a:p>
        </p:txBody>
      </p:sp>
      <p:sp>
        <p:nvSpPr>
          <p:cNvPr id="6" name="Content Placeholder 5"/>
          <p:cNvSpPr>
            <a:spLocks noGrp="1"/>
          </p:cNvSpPr>
          <p:nvPr>
            <p:ph idx="1"/>
          </p:nvPr>
        </p:nvSpPr>
        <p:spPr>
          <a:xfrm>
            <a:off x="317500" y="1473200"/>
            <a:ext cx="8534400" cy="5283200"/>
          </a:xfrm>
        </p:spPr>
        <p:txBody>
          <a:bodyPr/>
          <a:lstStyle/>
          <a:p>
            <a:r>
              <a:rPr lang="en-US" sz="2000" dirty="0" smtClean="0"/>
              <a:t>MPAS </a:t>
            </a:r>
            <a:r>
              <a:rPr lang="en-US" sz="2000" dirty="0"/>
              <a:t>(NCAR) – Unstructured grid with C-grid </a:t>
            </a:r>
            <a:r>
              <a:rPr lang="en-US" sz="2000" dirty="0" smtClean="0"/>
              <a:t>discretization</a:t>
            </a:r>
          </a:p>
          <a:p>
            <a:endParaRPr lang="en-US" sz="2000" dirty="0"/>
          </a:p>
          <a:p>
            <a:r>
              <a:rPr lang="en-US" sz="2000" dirty="0" smtClean="0"/>
              <a:t>FV3 </a:t>
            </a:r>
            <a:r>
              <a:rPr lang="en-US" sz="2000" dirty="0"/>
              <a:t>(GFDL) – Cubed sphere, </a:t>
            </a:r>
            <a:r>
              <a:rPr lang="en-US" sz="2000" dirty="0" smtClean="0"/>
              <a:t>finite-volume</a:t>
            </a:r>
          </a:p>
          <a:p>
            <a:endParaRPr lang="en-US" sz="2000" dirty="0"/>
          </a:p>
          <a:p>
            <a:r>
              <a:rPr lang="en-US" sz="2000" dirty="0"/>
              <a:t>NIM (ESRL) – Non-hydrostatic Icosahedral </a:t>
            </a:r>
            <a:r>
              <a:rPr lang="en-US" sz="2000" dirty="0" smtClean="0"/>
              <a:t>Model</a:t>
            </a:r>
          </a:p>
          <a:p>
            <a:endParaRPr lang="en-US" sz="2000" dirty="0" smtClean="0"/>
          </a:p>
          <a:p>
            <a:r>
              <a:rPr lang="en-US" sz="2000" dirty="0" smtClean="0"/>
              <a:t>NEPTUNE </a:t>
            </a:r>
            <a:r>
              <a:rPr lang="en-US" sz="2000" dirty="0"/>
              <a:t>(Navy) – Flexible grid with adaptive mesh </a:t>
            </a:r>
            <a:r>
              <a:rPr lang="en-US" sz="2000" dirty="0" smtClean="0"/>
              <a:t>Refinement</a:t>
            </a:r>
          </a:p>
          <a:p>
            <a:pPr marL="0" indent="0">
              <a:buNone/>
            </a:pPr>
            <a:endParaRPr lang="en-US" sz="2000" dirty="0"/>
          </a:p>
          <a:p>
            <a:r>
              <a:rPr lang="en-US" sz="2000" dirty="0" smtClean="0"/>
              <a:t>NMMB-UJ </a:t>
            </a:r>
            <a:r>
              <a:rPr lang="en-US" sz="2000" dirty="0"/>
              <a:t>(EMC) – Finite difference, cartesian grid, global extension of regional </a:t>
            </a:r>
            <a:r>
              <a:rPr lang="en-US" sz="2000" dirty="0" smtClean="0"/>
              <a:t>model</a:t>
            </a:r>
          </a:p>
          <a:p>
            <a:endParaRPr lang="en-US" sz="2000" dirty="0"/>
          </a:p>
          <a:p>
            <a:r>
              <a:rPr lang="en-US" sz="2000" dirty="0" smtClean="0"/>
              <a:t>GSM-NH </a:t>
            </a:r>
            <a:r>
              <a:rPr lang="en-US" sz="2000" dirty="0"/>
              <a:t>(EMC) – Non-hydrostatic extension of Semi-</a:t>
            </a:r>
            <a:r>
              <a:rPr lang="en-US" sz="2000" dirty="0" err="1"/>
              <a:t>Lagrangian</a:t>
            </a:r>
            <a:r>
              <a:rPr lang="en-US" sz="2000" dirty="0"/>
              <a:t> </a:t>
            </a:r>
            <a:r>
              <a:rPr lang="en-US" sz="2000" dirty="0" smtClean="0"/>
              <a:t>Global Spectral Model</a:t>
            </a:r>
            <a:endParaRPr lang="en-US" altLang="en-US" sz="20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090" y="1845153"/>
            <a:ext cx="4402067" cy="341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0531" y="2186537"/>
            <a:ext cx="1188120" cy="526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7930" y="2903396"/>
            <a:ext cx="2579388" cy="53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5479" y="4023326"/>
            <a:ext cx="2367380" cy="423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3211" y="4938858"/>
            <a:ext cx="2975310" cy="345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49067" y="4859941"/>
            <a:ext cx="530473" cy="486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1471939" y="6233013"/>
            <a:ext cx="6094938" cy="307777"/>
          </a:xfrm>
          <a:prstGeom prst="rect">
            <a:avLst/>
          </a:prstGeom>
          <a:noFill/>
          <a:ln w="12700">
            <a:solidFill>
              <a:schemeClr val="tx1"/>
            </a:solidFill>
          </a:ln>
        </p:spPr>
        <p:txBody>
          <a:bodyPr wrap="none" rtlCol="0">
            <a:spAutoFit/>
          </a:bodyPr>
          <a:lstStyle/>
          <a:p>
            <a:pPr algn="ctr" fontAlgn="base">
              <a:spcBef>
                <a:spcPct val="0"/>
              </a:spcBef>
              <a:spcAft>
                <a:spcPct val="0"/>
              </a:spcAft>
            </a:pPr>
            <a:r>
              <a:rPr lang="en-US" sz="1400" dirty="0">
                <a:solidFill>
                  <a:srgbClr val="000000"/>
                </a:solidFill>
              </a:rPr>
              <a:t>Global Spectral Model not included – Non-hydrostatic version not available</a:t>
            </a:r>
          </a:p>
        </p:txBody>
      </p:sp>
    </p:spTree>
    <p:extLst>
      <p:ext uri="{BB962C8B-B14F-4D97-AF65-F5344CB8AC3E}">
        <p14:creationId xmlns:p14="http://schemas.microsoft.com/office/powerpoint/2010/main" val="846045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763000" cy="4876800"/>
          </a:xfrm>
        </p:spPr>
        <p:txBody>
          <a:bodyPr/>
          <a:lstStyle/>
          <a:p>
            <a:r>
              <a:rPr lang="en-US" sz="2000" b="1" dirty="0" smtClean="0"/>
              <a:t>Phase 1 (FY15) – Identify Qualified Dynamic Cores (Complete)</a:t>
            </a:r>
          </a:p>
          <a:p>
            <a:pPr lvl="1"/>
            <a:r>
              <a:rPr lang="en-US" sz="2000" dirty="0" smtClean="0"/>
              <a:t>Evaluate technical performance</a:t>
            </a:r>
          </a:p>
          <a:p>
            <a:pPr lvl="2"/>
            <a:r>
              <a:rPr lang="en-US" sz="2000" dirty="0" smtClean="0"/>
              <a:t>Scalability</a:t>
            </a:r>
          </a:p>
          <a:p>
            <a:pPr lvl="2"/>
            <a:r>
              <a:rPr lang="en-US" sz="2000" dirty="0" smtClean="0"/>
              <a:t>Integration of scheme </a:t>
            </a:r>
            <a:r>
              <a:rPr lang="en-US" sz="2000" dirty="0"/>
              <a:t>s</a:t>
            </a:r>
            <a:r>
              <a:rPr lang="en-US" sz="2000" dirty="0" smtClean="0"/>
              <a:t>tability and characteristics</a:t>
            </a:r>
          </a:p>
          <a:p>
            <a:r>
              <a:rPr lang="en-US" sz="2000" b="1" dirty="0" smtClean="0"/>
              <a:t>Phase 2 (FY16) – Select Candidate Dynamic Core (Complete)</a:t>
            </a:r>
          </a:p>
          <a:p>
            <a:pPr lvl="1"/>
            <a:r>
              <a:rPr lang="en-US" sz="2000" dirty="0" smtClean="0"/>
              <a:t>Integrate with operational GFS </a:t>
            </a:r>
            <a:r>
              <a:rPr lang="en-US" sz="2000" dirty="0" smtClean="0"/>
              <a:t>Physics</a:t>
            </a:r>
            <a:endParaRPr lang="en-US" sz="2000" dirty="0" smtClean="0"/>
          </a:p>
          <a:p>
            <a:pPr lvl="1"/>
            <a:r>
              <a:rPr lang="en-US" sz="2000" dirty="0" smtClean="0"/>
              <a:t>Evaluate meteorological </a:t>
            </a:r>
            <a:r>
              <a:rPr lang="en-US" sz="2000" dirty="0"/>
              <a:t>p</a:t>
            </a:r>
            <a:r>
              <a:rPr lang="en-US" sz="2000" dirty="0" smtClean="0"/>
              <a:t>erformance</a:t>
            </a:r>
          </a:p>
          <a:p>
            <a:r>
              <a:rPr lang="en-US" sz="2000" b="1" dirty="0" smtClean="0"/>
              <a:t>Phase 3 (FY17-19) – Dynamic Core Integration and Implementation (Underway)</a:t>
            </a:r>
          </a:p>
          <a:p>
            <a:pPr lvl="1"/>
            <a:endParaRPr lang="en-US" sz="1400" dirty="0"/>
          </a:p>
          <a:p>
            <a:pPr marL="457200" lvl="1" indent="0">
              <a:buNone/>
            </a:pPr>
            <a:r>
              <a:rPr lang="en-US" sz="1800" dirty="0" smtClean="0"/>
              <a:t>     </a:t>
            </a:r>
          </a:p>
          <a:p>
            <a:pPr marL="457200" lvl="1" indent="0">
              <a:buNone/>
            </a:pPr>
            <a:r>
              <a:rPr lang="en-US" sz="1800" dirty="0" smtClean="0"/>
              <a:t>  * NGGPS </a:t>
            </a:r>
            <a:r>
              <a:rPr lang="en-US" sz="1800" dirty="0" err="1" smtClean="0"/>
              <a:t>Dycore</a:t>
            </a:r>
            <a:r>
              <a:rPr lang="en-US" sz="1800" dirty="0" smtClean="0"/>
              <a:t> Test Group guided effort throughout Phases 1 and 2</a:t>
            </a:r>
            <a:endParaRPr lang="en-US" sz="1800" dirty="0"/>
          </a:p>
        </p:txBody>
      </p:sp>
      <p:sp>
        <p:nvSpPr>
          <p:cNvPr id="2" name="Title 1"/>
          <p:cNvSpPr>
            <a:spLocks noGrp="1"/>
          </p:cNvSpPr>
          <p:nvPr>
            <p:ph type="title"/>
          </p:nvPr>
        </p:nvSpPr>
        <p:spPr>
          <a:xfrm>
            <a:off x="1371600" y="274638"/>
            <a:ext cx="6400800" cy="868362"/>
          </a:xfrm>
        </p:spPr>
        <p:txBody>
          <a:bodyPr/>
          <a:lstStyle/>
          <a:p>
            <a:r>
              <a:rPr lang="en-US" sz="2800" b="1" dirty="0" smtClean="0"/>
              <a:t>NGGPS Atmospheric Model Phased Implementation Approach</a:t>
            </a:r>
            <a:endParaRPr lang="en-US" sz="2800" b="1" dirty="0"/>
          </a:p>
        </p:txBody>
      </p:sp>
    </p:spTree>
    <p:extLst>
      <p:ext uri="{BB962C8B-B14F-4D97-AF65-F5344CB8AC3E}">
        <p14:creationId xmlns:p14="http://schemas.microsoft.com/office/powerpoint/2010/main" val="247477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7097" y="274638"/>
            <a:ext cx="6609806" cy="868362"/>
          </a:xfrm>
        </p:spPr>
        <p:txBody>
          <a:bodyPr/>
          <a:lstStyle/>
          <a:p>
            <a:r>
              <a:rPr lang="en-US" sz="2800" b="1" dirty="0" smtClean="0"/>
              <a:t>Overall Assessment and NGGPS Program Manager Recommendation</a:t>
            </a:r>
            <a:endParaRPr lang="en-US" sz="2800" b="1" dirty="0"/>
          </a:p>
        </p:txBody>
      </p:sp>
      <p:sp>
        <p:nvSpPr>
          <p:cNvPr id="3" name="Content Placeholder 2"/>
          <p:cNvSpPr>
            <a:spLocks noGrp="1"/>
          </p:cNvSpPr>
          <p:nvPr>
            <p:ph idx="1"/>
          </p:nvPr>
        </p:nvSpPr>
        <p:spPr>
          <a:xfrm>
            <a:off x="533400" y="1346461"/>
            <a:ext cx="8487936" cy="4292339"/>
          </a:xfrm>
        </p:spPr>
        <p:txBody>
          <a:bodyPr/>
          <a:lstStyle/>
          <a:p>
            <a:pPr marL="0" indent="0">
              <a:buNone/>
            </a:pPr>
            <a:r>
              <a:rPr lang="en-US" sz="2000" dirty="0" smtClean="0"/>
              <a:t>The </a:t>
            </a:r>
            <a:r>
              <a:rPr lang="en-US" sz="2000" dirty="0"/>
              <a:t>FV3 </a:t>
            </a:r>
            <a:r>
              <a:rPr lang="en-US" sz="2000" dirty="0" smtClean="0"/>
              <a:t>core </a:t>
            </a:r>
            <a:r>
              <a:rPr lang="en-US" sz="2000" dirty="0"/>
              <a:t>represents the lowest risk, lowest cost </a:t>
            </a:r>
            <a:r>
              <a:rPr lang="en-US" sz="2000" dirty="0" smtClean="0"/>
              <a:t>candidate </a:t>
            </a:r>
            <a:r>
              <a:rPr lang="en-US" sz="2000" dirty="0"/>
              <a:t>for the new NGGPS atmospheric model</a:t>
            </a:r>
          </a:p>
          <a:p>
            <a:pPr marL="0" indent="0">
              <a:buNone/>
            </a:pPr>
            <a:endParaRPr lang="en-US" sz="500" dirty="0" smtClean="0"/>
          </a:p>
          <a:p>
            <a:r>
              <a:rPr lang="en-US" sz="2000" dirty="0" smtClean="0"/>
              <a:t>Compared to the MPAS, FV3:</a:t>
            </a:r>
          </a:p>
          <a:p>
            <a:pPr lvl="1"/>
            <a:r>
              <a:rPr lang="en-US" sz="2000" dirty="0" smtClean="0"/>
              <a:t>Meets </a:t>
            </a:r>
            <a:r>
              <a:rPr lang="en-US" sz="2000" dirty="0"/>
              <a:t>all technical needs</a:t>
            </a:r>
          </a:p>
          <a:p>
            <a:pPr lvl="1"/>
            <a:r>
              <a:rPr lang="en-US" sz="2000" dirty="0" smtClean="0"/>
              <a:t>Less expensive to implement</a:t>
            </a:r>
          </a:p>
          <a:p>
            <a:pPr lvl="1"/>
            <a:r>
              <a:rPr lang="en-US" sz="2000" dirty="0" smtClean="0"/>
              <a:t>Higher readiness for implementation</a:t>
            </a:r>
          </a:p>
          <a:p>
            <a:pPr lvl="1"/>
            <a:r>
              <a:rPr lang="en-US" sz="2000" dirty="0" smtClean="0"/>
              <a:t>Significantly better technical and computational performance</a:t>
            </a:r>
          </a:p>
          <a:p>
            <a:pPr lvl="1"/>
            <a:r>
              <a:rPr lang="en-US" sz="2000" dirty="0" smtClean="0"/>
              <a:t>Lower risk</a:t>
            </a:r>
          </a:p>
          <a:p>
            <a:r>
              <a:rPr lang="en-US" sz="2000" dirty="0" smtClean="0"/>
              <a:t>NGGPS </a:t>
            </a:r>
            <a:r>
              <a:rPr lang="en-US" sz="2000" dirty="0"/>
              <a:t>strategy has </a:t>
            </a:r>
            <a:r>
              <a:rPr lang="en-US" sz="2000" dirty="0" smtClean="0"/>
              <a:t>always been </a:t>
            </a:r>
            <a:r>
              <a:rPr lang="en-US" sz="2000" dirty="0"/>
              <a:t>to find and implement the best global </a:t>
            </a:r>
            <a:r>
              <a:rPr lang="en-US" sz="2000" dirty="0" smtClean="0"/>
              <a:t>model (not </a:t>
            </a:r>
            <a:r>
              <a:rPr lang="en-US" sz="2000" dirty="0"/>
              <a:t>the best convective </a:t>
            </a:r>
            <a:r>
              <a:rPr lang="en-US" sz="2000" dirty="0" smtClean="0"/>
              <a:t>scale model, although nothing </a:t>
            </a:r>
            <a:r>
              <a:rPr lang="en-US" sz="2000" dirty="0"/>
              <a:t>in results precludes eventual </a:t>
            </a:r>
            <a:r>
              <a:rPr lang="en-US" sz="2000" dirty="0" smtClean="0"/>
              <a:t>global/convective-scale </a:t>
            </a:r>
            <a:r>
              <a:rPr lang="en-US" sz="2000" dirty="0"/>
              <a:t>unification based on </a:t>
            </a:r>
            <a:r>
              <a:rPr lang="en-US" sz="2000" dirty="0" smtClean="0"/>
              <a:t>FV3)</a:t>
            </a:r>
            <a:endParaRPr lang="en-US" sz="2000" dirty="0"/>
          </a:p>
          <a:p>
            <a:endParaRPr lang="en-US" sz="2500" dirty="0" smtClean="0"/>
          </a:p>
          <a:p>
            <a:pPr marL="457200" lvl="1" indent="0">
              <a:buNone/>
            </a:pPr>
            <a:endParaRPr lang="en-US" sz="2100" dirty="0"/>
          </a:p>
        </p:txBody>
      </p:sp>
      <p:sp>
        <p:nvSpPr>
          <p:cNvPr id="4" name="TextBox 3"/>
          <p:cNvSpPr txBox="1"/>
          <p:nvPr/>
        </p:nvSpPr>
        <p:spPr>
          <a:xfrm>
            <a:off x="990600" y="5626789"/>
            <a:ext cx="7315200" cy="1061829"/>
          </a:xfrm>
          <a:prstGeom prst="rect">
            <a:avLst/>
          </a:prstGeom>
          <a:noFill/>
          <a:ln w="12700">
            <a:solidFill>
              <a:schemeClr val="tx1"/>
            </a:solidFill>
          </a:ln>
        </p:spPr>
        <p:txBody>
          <a:bodyPr wrap="square" rtlCol="0">
            <a:spAutoFit/>
          </a:bodyPr>
          <a:lstStyle/>
          <a:p>
            <a:r>
              <a:rPr lang="en-US" sz="2100" b="1" dirty="0" smtClean="0"/>
              <a:t>Director, NWS Decision (with NOAA Administrator concurrence):  </a:t>
            </a:r>
            <a:r>
              <a:rPr lang="en-US" sz="2100" b="1" dirty="0"/>
              <a:t>Select GFDL FV3 </a:t>
            </a:r>
            <a:r>
              <a:rPr lang="en-US" sz="2100" b="1" dirty="0" smtClean="0"/>
              <a:t>and proceed to </a:t>
            </a:r>
            <a:r>
              <a:rPr lang="en-US" sz="2100" b="1" dirty="0"/>
              <a:t>NGGPS Phase 3 dynamic core integration and </a:t>
            </a:r>
            <a:r>
              <a:rPr lang="en-US" sz="2100" b="1" dirty="0" smtClean="0"/>
              <a:t>implementation </a:t>
            </a:r>
            <a:endParaRPr lang="en-US" sz="2100" b="1" dirty="0"/>
          </a:p>
        </p:txBody>
      </p:sp>
    </p:spTree>
    <p:extLst>
      <p:ext uri="{BB962C8B-B14F-4D97-AF65-F5344CB8AC3E}">
        <p14:creationId xmlns:p14="http://schemas.microsoft.com/office/powerpoint/2010/main" val="2212031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14300"/>
            <a:ext cx="7124700" cy="1028700"/>
          </a:xfrm>
        </p:spPr>
        <p:txBody>
          <a:bodyPr/>
          <a:lstStyle/>
          <a:p>
            <a:r>
              <a:rPr lang="en-US" sz="3200" b="1" kern="1200" dirty="0" smtClean="0">
                <a:solidFill>
                  <a:schemeClr val="tx1"/>
                </a:solidFill>
                <a:latin typeface="Arial" charset="0"/>
                <a:ea typeface="+mn-ea"/>
                <a:cs typeface="Arial" charset="0"/>
              </a:rPr>
              <a:t>NGGPS Program Next </a:t>
            </a:r>
            <a:r>
              <a:rPr lang="en-US" sz="3200" b="1" kern="1200" dirty="0" smtClean="0">
                <a:solidFill>
                  <a:schemeClr val="tx1"/>
                </a:solidFill>
                <a:latin typeface="Arial" charset="0"/>
                <a:ea typeface="+mn-ea"/>
                <a:cs typeface="Arial" charset="0"/>
              </a:rPr>
              <a:t>Steps</a:t>
            </a:r>
            <a:endParaRPr lang="en-US" sz="3200" b="1" kern="1200" dirty="0">
              <a:solidFill>
                <a:schemeClr val="tx1"/>
              </a:solidFill>
              <a:latin typeface="Arial" charset="0"/>
              <a:ea typeface="+mn-ea"/>
              <a:cs typeface="Arial" charset="0"/>
            </a:endParaRPr>
          </a:p>
        </p:txBody>
      </p:sp>
      <p:sp>
        <p:nvSpPr>
          <p:cNvPr id="3" name="Content Placeholder 2"/>
          <p:cNvSpPr>
            <a:spLocks noGrp="1"/>
          </p:cNvSpPr>
          <p:nvPr>
            <p:ph idx="1"/>
          </p:nvPr>
        </p:nvSpPr>
        <p:spPr>
          <a:xfrm>
            <a:off x="565297" y="1504503"/>
            <a:ext cx="8280400" cy="5257800"/>
          </a:xfrm>
        </p:spPr>
        <p:txBody>
          <a:bodyPr/>
          <a:lstStyle/>
          <a:p>
            <a:r>
              <a:rPr lang="en-US" sz="2400" dirty="0"/>
              <a:t>Develop a NOAA Modeling Strategic </a:t>
            </a:r>
            <a:r>
              <a:rPr lang="en-US" sz="2400" dirty="0" smtClean="0"/>
              <a:t>Plan</a:t>
            </a:r>
            <a:endParaRPr lang="en-US" sz="2400" dirty="0"/>
          </a:p>
          <a:p>
            <a:r>
              <a:rPr lang="en-US" sz="2400" dirty="0"/>
              <a:t>Implement selected </a:t>
            </a:r>
            <a:r>
              <a:rPr lang="en-US" sz="2400" dirty="0" smtClean="0"/>
              <a:t>dynamical </a:t>
            </a:r>
            <a:r>
              <a:rPr lang="en-US" sz="2400" dirty="0"/>
              <a:t>core</a:t>
            </a:r>
          </a:p>
          <a:p>
            <a:pPr marL="342900" lvl="1" indent="-342900">
              <a:buChar char="•"/>
            </a:pPr>
            <a:r>
              <a:rPr lang="en-US" sz="2400" dirty="0"/>
              <a:t>Implement Common Community Physics Package</a:t>
            </a:r>
          </a:p>
          <a:p>
            <a:pPr marL="342900" lvl="1" indent="-342900">
              <a:buChar char="•"/>
            </a:pPr>
            <a:r>
              <a:rPr lang="en-US" sz="2400" dirty="0"/>
              <a:t>Implement </a:t>
            </a:r>
            <a:r>
              <a:rPr lang="en-US" sz="2400" dirty="0" smtClean="0"/>
              <a:t>improved data </a:t>
            </a:r>
            <a:r>
              <a:rPr lang="en-US" sz="2400" dirty="0"/>
              <a:t>assimilation (4DEnVar with 4D incremental analysis update and stochastic physics)</a:t>
            </a:r>
          </a:p>
          <a:p>
            <a:pPr marL="342900" lvl="1" indent="-342900">
              <a:buFontTx/>
              <a:buChar char="•"/>
            </a:pPr>
            <a:r>
              <a:rPr lang="en-US" sz="2400" dirty="0" smtClean="0"/>
              <a:t>Develop </a:t>
            </a:r>
            <a:r>
              <a:rPr lang="en-US" sz="2400" dirty="0"/>
              <a:t>enhanced post-processing, ensemble methods; verification and validation; visualization tools and </a:t>
            </a:r>
            <a:r>
              <a:rPr lang="en-US" sz="2400" dirty="0" smtClean="0"/>
              <a:t>techniques</a:t>
            </a:r>
            <a:endParaRPr lang="en-US" sz="2400" dirty="0"/>
          </a:p>
          <a:p>
            <a:pPr marL="342900" lvl="1" indent="-342900">
              <a:buChar char="•"/>
            </a:pPr>
            <a:r>
              <a:rPr lang="en-US" sz="2400" dirty="0"/>
              <a:t>Initiate community model environment, beginning with DTC, GMTB and JCSDA</a:t>
            </a:r>
          </a:p>
          <a:p>
            <a:pPr marL="342900" lvl="1" indent="-342900">
              <a:buChar char="•"/>
            </a:pPr>
            <a:r>
              <a:rPr lang="en-US" sz="2400" dirty="0"/>
              <a:t>Conduct robust and ongoing testing and evaluation of </a:t>
            </a:r>
            <a:r>
              <a:rPr lang="en-US" sz="2400" dirty="0" smtClean="0"/>
              <a:t>components </a:t>
            </a:r>
            <a:r>
              <a:rPr lang="en-US" sz="2400" dirty="0"/>
              <a:t>and systems, with </a:t>
            </a:r>
            <a:r>
              <a:rPr lang="en-US" sz="2400" dirty="0" smtClean="0"/>
              <a:t>community involvement</a:t>
            </a:r>
            <a:endParaRPr lang="en-US" sz="2400" dirty="0"/>
          </a:p>
          <a:p>
            <a:endParaRPr lang="en-US" dirty="0">
              <a:ea typeface="+mn-ea"/>
              <a:cs typeface="+mn-cs"/>
            </a:endParaRPr>
          </a:p>
        </p:txBody>
      </p:sp>
    </p:spTree>
    <p:extLst>
      <p:ext uri="{BB962C8B-B14F-4D97-AF65-F5344CB8AC3E}">
        <p14:creationId xmlns:p14="http://schemas.microsoft.com/office/powerpoint/2010/main" val="3428952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Summary</a:t>
            </a:r>
            <a:endParaRPr lang="en-US" sz="3200" b="1" dirty="0"/>
          </a:p>
        </p:txBody>
      </p:sp>
      <p:sp>
        <p:nvSpPr>
          <p:cNvPr id="3" name="Content Placeholder 2"/>
          <p:cNvSpPr>
            <a:spLocks noGrp="1"/>
          </p:cNvSpPr>
          <p:nvPr>
            <p:ph idx="1"/>
          </p:nvPr>
        </p:nvSpPr>
        <p:spPr>
          <a:xfrm>
            <a:off x="267629" y="1305938"/>
            <a:ext cx="8697951" cy="5552062"/>
          </a:xfrm>
        </p:spPr>
        <p:txBody>
          <a:bodyPr/>
          <a:lstStyle/>
          <a:p>
            <a:r>
              <a:rPr lang="en-US" sz="2000" dirty="0"/>
              <a:t>Global model </a:t>
            </a:r>
            <a:r>
              <a:rPr lang="en-US" sz="2000" dirty="0" smtClean="0"/>
              <a:t>dynamic </a:t>
            </a:r>
            <a:r>
              <a:rPr lang="en-US" sz="2000" dirty="0"/>
              <a:t>core selected </a:t>
            </a:r>
            <a:r>
              <a:rPr lang="en-US" sz="2000" dirty="0" smtClean="0"/>
              <a:t>(GFDL FV3)</a:t>
            </a:r>
            <a:endParaRPr lang="en-US" sz="2000" dirty="0"/>
          </a:p>
          <a:p>
            <a:r>
              <a:rPr lang="en-US" sz="2000" dirty="0" smtClean="0"/>
              <a:t>Teams continue to identify, prioritize and develop model component and system improvements for NGGPS </a:t>
            </a:r>
          </a:p>
          <a:p>
            <a:r>
              <a:rPr lang="en-US" sz="2000" dirty="0" smtClean="0"/>
              <a:t>Community Involvement </a:t>
            </a:r>
            <a:endParaRPr lang="en-US" sz="2000" dirty="0"/>
          </a:p>
          <a:p>
            <a:pPr lvl="1"/>
            <a:r>
              <a:rPr lang="en-US" sz="2000" dirty="0" smtClean="0"/>
              <a:t>Coordinate proposal driven scientific development by universities, federal labs, and testbeds (including 2016 FFO selections); establishment of </a:t>
            </a:r>
            <a:r>
              <a:rPr lang="en-US" sz="2000" dirty="0" smtClean="0"/>
              <a:t>GMTB; collaboration with JCSDA through JEDI</a:t>
            </a:r>
            <a:endParaRPr lang="en-US" sz="2000" dirty="0" smtClean="0"/>
          </a:p>
          <a:p>
            <a:r>
              <a:rPr lang="en-US" sz="2000" dirty="0" smtClean="0"/>
              <a:t>Future focus areas </a:t>
            </a:r>
          </a:p>
          <a:p>
            <a:pPr lvl="1"/>
            <a:r>
              <a:rPr lang="en-US" sz="2000" dirty="0" smtClean="0"/>
              <a:t>Phase 3 dynamic core integration</a:t>
            </a:r>
          </a:p>
          <a:p>
            <a:pPr lvl="1"/>
            <a:r>
              <a:rPr lang="en-US" sz="2000" dirty="0" smtClean="0"/>
              <a:t>Accelerate </a:t>
            </a:r>
            <a:r>
              <a:rPr lang="en-US" sz="2000" dirty="0"/>
              <a:t>evolution of model </a:t>
            </a:r>
            <a:r>
              <a:rPr lang="en-US" sz="2000" dirty="0" smtClean="0"/>
              <a:t>physics - develop/implement </a:t>
            </a:r>
            <a:r>
              <a:rPr lang="en-US" sz="2000" dirty="0"/>
              <a:t>Common Community Physics Package (CCPP</a:t>
            </a:r>
            <a:r>
              <a:rPr lang="en-US" sz="2000" dirty="0" smtClean="0"/>
              <a:t>)</a:t>
            </a:r>
          </a:p>
          <a:p>
            <a:pPr lvl="1"/>
            <a:r>
              <a:rPr lang="en-US" sz="2000" dirty="0" smtClean="0"/>
              <a:t>Data assimilation improvements</a:t>
            </a:r>
          </a:p>
          <a:p>
            <a:pPr lvl="1"/>
            <a:r>
              <a:rPr lang="en-US" sz="2000" dirty="0" smtClean="0"/>
              <a:t>Enhance across-team coordination</a:t>
            </a:r>
          </a:p>
          <a:p>
            <a:pPr lvl="1"/>
            <a:r>
              <a:rPr lang="en-US" sz="2000" dirty="0"/>
              <a:t>A</a:t>
            </a:r>
            <a:r>
              <a:rPr lang="en-US" sz="2000" dirty="0" smtClean="0"/>
              <a:t>ccelerate model component and system development and integration of community development into testing at EMC</a:t>
            </a:r>
          </a:p>
        </p:txBody>
      </p:sp>
    </p:spTree>
    <p:extLst>
      <p:ext uri="{BB962C8B-B14F-4D97-AF65-F5344CB8AC3E}">
        <p14:creationId xmlns:p14="http://schemas.microsoft.com/office/powerpoint/2010/main" val="3425351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2800" dirty="0" smtClean="0"/>
              <a:t>STI Modeling Program Website:</a:t>
            </a:r>
          </a:p>
          <a:p>
            <a:pPr marL="0" indent="0" algn="ctr">
              <a:buNone/>
            </a:pPr>
            <a:r>
              <a:rPr lang="en-US" sz="2800" dirty="0">
                <a:hlinkClick r:id="rId3"/>
              </a:rPr>
              <a:t>http://</a:t>
            </a:r>
            <a:r>
              <a:rPr lang="en-US" sz="2800" dirty="0" smtClean="0">
                <a:hlinkClick r:id="rId3"/>
              </a:rPr>
              <a:t>www.weather.gov/sti/stimodeling</a:t>
            </a:r>
            <a:endParaRPr lang="en-US" sz="2800" dirty="0" smtClean="0"/>
          </a:p>
          <a:p>
            <a:pPr marL="0" indent="0" algn="ctr">
              <a:buNone/>
            </a:pPr>
            <a:endParaRPr lang="en-US" sz="2800" dirty="0" smtClean="0"/>
          </a:p>
          <a:p>
            <a:pPr marL="0" indent="0" algn="ctr">
              <a:buNone/>
            </a:pPr>
            <a:r>
              <a:rPr lang="en-US" sz="2800" dirty="0" smtClean="0"/>
              <a:t>Information NGGPS:</a:t>
            </a:r>
            <a:endParaRPr lang="en-US" sz="2800" dirty="0"/>
          </a:p>
          <a:p>
            <a:pPr marL="0" indent="0" algn="ctr">
              <a:buNone/>
            </a:pPr>
            <a:r>
              <a:rPr lang="en-US" sz="2800" dirty="0">
                <a:hlinkClick r:id="rId4"/>
              </a:rPr>
              <a:t>http://</a:t>
            </a:r>
            <a:r>
              <a:rPr lang="en-US" sz="2800" dirty="0" smtClean="0">
                <a:hlinkClick r:id="rId4"/>
              </a:rPr>
              <a:t>www.weather.gov/sti/stimodeling_nggps</a:t>
            </a:r>
            <a:endParaRPr lang="en-US" sz="2800" dirty="0" smtClean="0"/>
          </a:p>
          <a:p>
            <a:pPr marL="0" indent="0" algn="ctr">
              <a:buNone/>
            </a:pPr>
            <a:endParaRPr lang="en-US" sz="2800" dirty="0" smtClean="0"/>
          </a:p>
          <a:p>
            <a:pPr marL="0" indent="0" algn="ctr">
              <a:buNone/>
            </a:pPr>
            <a:r>
              <a:rPr lang="en-US" sz="2800" dirty="0" smtClean="0"/>
              <a:t>Information </a:t>
            </a:r>
            <a:r>
              <a:rPr lang="en-US" sz="2800" dirty="0"/>
              <a:t>on Grants:</a:t>
            </a:r>
          </a:p>
          <a:p>
            <a:pPr marL="0" indent="0" algn="ctr">
              <a:buNone/>
            </a:pPr>
            <a:r>
              <a:rPr lang="en-US" sz="2800" dirty="0">
                <a:hlinkClick r:id="rId5"/>
              </a:rPr>
              <a:t>http://www.weather.gov/sti/stigrants</a:t>
            </a:r>
            <a:endParaRPr lang="en-US" sz="2800" dirty="0"/>
          </a:p>
          <a:p>
            <a:pPr marL="0" indent="0" algn="ctr">
              <a:buNone/>
            </a:pPr>
            <a:endParaRPr lang="en-US" sz="2800" dirty="0"/>
          </a:p>
          <a:p>
            <a:pPr marL="0" indent="0" algn="ctr">
              <a:buNone/>
            </a:pPr>
            <a:endParaRPr lang="en-US" sz="2800" dirty="0" smtClean="0"/>
          </a:p>
        </p:txBody>
      </p:sp>
    </p:spTree>
    <p:extLst>
      <p:ext uri="{BB962C8B-B14F-4D97-AF65-F5344CB8AC3E}">
        <p14:creationId xmlns:p14="http://schemas.microsoft.com/office/powerpoint/2010/main" val="1089581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Tree>
    <p:extLst>
      <p:ext uri="{BB962C8B-B14F-4D97-AF65-F5344CB8AC3E}">
        <p14:creationId xmlns:p14="http://schemas.microsoft.com/office/powerpoint/2010/main" val="2042596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81" y="274638"/>
            <a:ext cx="6813394" cy="868362"/>
          </a:xfrm>
        </p:spPr>
        <p:txBody>
          <a:bodyPr/>
          <a:lstStyle/>
          <a:p>
            <a:r>
              <a:rPr lang="en-US" sz="3200" b="1" dirty="0" smtClean="0"/>
              <a:t>NGGPS Over-Arching Objectives</a:t>
            </a:r>
            <a:endParaRPr lang="en-US" sz="1600" dirty="0">
              <a:solidFill>
                <a:srgbClr val="FF0000"/>
              </a:solidFill>
            </a:endParaRPr>
          </a:p>
        </p:txBody>
      </p:sp>
      <p:sp>
        <p:nvSpPr>
          <p:cNvPr id="3" name="Content Placeholder 2"/>
          <p:cNvSpPr>
            <a:spLocks noGrp="1"/>
          </p:cNvSpPr>
          <p:nvPr>
            <p:ph idx="1"/>
          </p:nvPr>
        </p:nvSpPr>
        <p:spPr>
          <a:xfrm>
            <a:off x="364986" y="1277101"/>
            <a:ext cx="8502556" cy="4897719"/>
          </a:xfrm>
        </p:spPr>
        <p:txBody>
          <a:bodyPr/>
          <a:lstStyle/>
          <a:p>
            <a:pPr>
              <a:spcAft>
                <a:spcPts val="1200"/>
              </a:spcAft>
            </a:pPr>
            <a:r>
              <a:rPr lang="en-US" sz="2400" dirty="0" smtClean="0"/>
              <a:t>Re-establish US as the World leader in Global Weather Prediction </a:t>
            </a:r>
          </a:p>
          <a:p>
            <a:pPr lvl="1">
              <a:spcAft>
                <a:spcPts val="1200"/>
              </a:spcAft>
            </a:pPr>
            <a:r>
              <a:rPr lang="en-US" sz="2000" dirty="0" smtClean="0"/>
              <a:t>Extend forecast skill beyond 8 to 10 days</a:t>
            </a:r>
          </a:p>
          <a:p>
            <a:pPr lvl="1">
              <a:spcAft>
                <a:spcPts val="1200"/>
              </a:spcAft>
            </a:pPr>
            <a:r>
              <a:rPr lang="en-US" sz="2000" dirty="0" smtClean="0"/>
              <a:t>Improve hurricane track and intensity forecast</a:t>
            </a:r>
          </a:p>
          <a:p>
            <a:pPr>
              <a:spcAft>
                <a:spcPts val="1200"/>
              </a:spcAft>
            </a:pPr>
            <a:r>
              <a:rPr lang="en-US" sz="2400" dirty="0" smtClean="0"/>
              <a:t>Extend </a:t>
            </a:r>
            <a:r>
              <a:rPr lang="en-US" sz="2400" dirty="0"/>
              <a:t>Weather Forecast to 30 </a:t>
            </a:r>
            <a:r>
              <a:rPr lang="en-US" sz="2400" dirty="0" smtClean="0"/>
              <a:t>days</a:t>
            </a:r>
          </a:p>
          <a:p>
            <a:pPr lvl="1">
              <a:spcAft>
                <a:spcPts val="1200"/>
              </a:spcAft>
            </a:pPr>
            <a:r>
              <a:rPr lang="en-US" sz="2000" dirty="0" smtClean="0"/>
              <a:t>Implement  a fully-coupled NWP System Atmosphere</a:t>
            </a:r>
            <a:r>
              <a:rPr lang="en-US" sz="2000" dirty="0"/>
              <a:t>, Ocean</a:t>
            </a:r>
            <a:r>
              <a:rPr lang="en-US" sz="2000" dirty="0" smtClean="0"/>
              <a:t>, Sea </a:t>
            </a:r>
            <a:r>
              <a:rPr lang="en-US" sz="2000" dirty="0"/>
              <a:t>Ice, </a:t>
            </a:r>
            <a:r>
              <a:rPr lang="en-US" sz="2000" dirty="0" smtClean="0"/>
              <a:t>Land Surface, </a:t>
            </a:r>
            <a:r>
              <a:rPr lang="en-US" sz="2000" dirty="0"/>
              <a:t>Waves, Aerosols and Atmospheric </a:t>
            </a:r>
            <a:r>
              <a:rPr lang="en-US" sz="2000" dirty="0" smtClean="0"/>
              <a:t>Composition</a:t>
            </a:r>
          </a:p>
          <a:p>
            <a:pPr lvl="1">
              <a:spcAft>
                <a:spcPts val="1200"/>
              </a:spcAft>
            </a:pPr>
            <a:r>
              <a:rPr lang="en-US" sz="2000" dirty="0" smtClean="0"/>
              <a:t>Support development of products for weeks 3 and 4</a:t>
            </a:r>
          </a:p>
          <a:p>
            <a:pPr>
              <a:spcAft>
                <a:spcPts val="1200"/>
              </a:spcAft>
            </a:pPr>
            <a:r>
              <a:rPr lang="en-US" sz="2400" dirty="0" smtClean="0"/>
              <a:t>Support unification of the NWS Numerical Weather Prediction Suite</a:t>
            </a:r>
          </a:p>
          <a:p>
            <a:pPr>
              <a:spcAft>
                <a:spcPts val="1200"/>
              </a:spcAft>
            </a:pPr>
            <a:r>
              <a:rPr lang="en-US" sz="2400" dirty="0" smtClean="0"/>
              <a:t>5-year </a:t>
            </a:r>
            <a:r>
              <a:rPr lang="en-US" sz="2400" dirty="0"/>
              <a:t>Community Effort</a:t>
            </a:r>
            <a:endParaRPr lang="en-US" sz="2400" dirty="0" smtClean="0"/>
          </a:p>
        </p:txBody>
      </p:sp>
    </p:spTree>
    <p:extLst>
      <p:ext uri="{BB962C8B-B14F-4D97-AF65-F5344CB8AC3E}">
        <p14:creationId xmlns:p14="http://schemas.microsoft.com/office/powerpoint/2010/main" val="2028082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Strategy for Years 3 - 5 </a:t>
            </a:r>
            <a:endParaRPr lang="en-US" sz="3200" b="1" dirty="0"/>
          </a:p>
        </p:txBody>
      </p:sp>
      <p:sp>
        <p:nvSpPr>
          <p:cNvPr id="3" name="Content Placeholder 2"/>
          <p:cNvSpPr>
            <a:spLocks noGrp="1"/>
          </p:cNvSpPr>
          <p:nvPr>
            <p:ph idx="1"/>
          </p:nvPr>
        </p:nvSpPr>
        <p:spPr>
          <a:xfrm>
            <a:off x="657225" y="1504950"/>
            <a:ext cx="7877175" cy="4876800"/>
          </a:xfrm>
        </p:spPr>
        <p:txBody>
          <a:bodyPr/>
          <a:lstStyle/>
          <a:p>
            <a:r>
              <a:rPr lang="en-US" sz="2400" dirty="0" smtClean="0"/>
              <a:t>Demonstrate increased skill out to longer time scales</a:t>
            </a:r>
          </a:p>
          <a:p>
            <a:pPr lvl="1"/>
            <a:r>
              <a:rPr lang="en-US" sz="2000" dirty="0" smtClean="0"/>
              <a:t>7-day skill extended to 14 days</a:t>
            </a:r>
          </a:p>
          <a:p>
            <a:pPr lvl="1"/>
            <a:r>
              <a:rPr lang="en-US" sz="2000" dirty="0" smtClean="0"/>
              <a:t>Increased predictability of severe weather</a:t>
            </a:r>
          </a:p>
          <a:p>
            <a:r>
              <a:rPr lang="en-US" sz="2400" dirty="0" smtClean="0"/>
              <a:t>Accelerate development of model components and improve coupling capabilities</a:t>
            </a:r>
          </a:p>
          <a:p>
            <a:r>
              <a:rPr lang="en-US" sz="2400" dirty="0" smtClean="0"/>
              <a:t>Research from community should start translating into operational development plans</a:t>
            </a:r>
          </a:p>
          <a:p>
            <a:r>
              <a:rPr lang="en-US" sz="2400" dirty="0" smtClean="0"/>
              <a:t>Improve system and software architecture to increase performance and interoperability</a:t>
            </a:r>
          </a:p>
          <a:p>
            <a:pPr lvl="1"/>
            <a:r>
              <a:rPr lang="en-US" sz="2000" dirty="0" smtClean="0"/>
              <a:t>Efficient transfer to fine-grain computing platforms</a:t>
            </a:r>
          </a:p>
          <a:p>
            <a:r>
              <a:rPr lang="en-US" sz="2400" dirty="0" smtClean="0"/>
              <a:t>Operationally implement the </a:t>
            </a:r>
            <a:r>
              <a:rPr lang="en-US" sz="2400" dirty="0"/>
              <a:t>fully </a:t>
            </a:r>
            <a:r>
              <a:rPr lang="en-US" sz="2400" dirty="0" smtClean="0"/>
              <a:t>coupled global ocean-atmosphere-ice-wave prediction system</a:t>
            </a:r>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2978357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010400" cy="868362"/>
          </a:xfrm>
        </p:spPr>
        <p:txBody>
          <a:bodyPr/>
          <a:lstStyle/>
          <a:p>
            <a:r>
              <a:rPr lang="en-US" sz="3200" b="1" dirty="0" smtClean="0"/>
              <a:t>NGGPS Goals and Objectives</a:t>
            </a:r>
            <a:r>
              <a:rPr lang="en-US" sz="3200" b="1" baseline="30000" dirty="0" smtClean="0"/>
              <a:t>1</a:t>
            </a:r>
            <a:endParaRPr lang="en-US" sz="3200" b="1" baseline="30000" dirty="0"/>
          </a:p>
        </p:txBody>
      </p:sp>
      <p:sp>
        <p:nvSpPr>
          <p:cNvPr id="3" name="Content Placeholder 2"/>
          <p:cNvSpPr>
            <a:spLocks noGrp="1"/>
          </p:cNvSpPr>
          <p:nvPr>
            <p:ph idx="1"/>
          </p:nvPr>
        </p:nvSpPr>
        <p:spPr>
          <a:xfrm>
            <a:off x="457200" y="1447800"/>
            <a:ext cx="8229600" cy="4495800"/>
          </a:xfrm>
        </p:spPr>
        <p:txBody>
          <a:bodyPr/>
          <a:lstStyle/>
          <a:p>
            <a:r>
              <a:rPr lang="en-US" sz="2200" dirty="0" smtClean="0"/>
              <a:t>Design/Develop/Implement NGGPS global atmospheric prediction model</a:t>
            </a:r>
          </a:p>
          <a:p>
            <a:pPr lvl="1"/>
            <a:r>
              <a:rPr lang="en-US" sz="2200" dirty="0" smtClean="0"/>
              <a:t>Non-hydrostatic scalable dynamics</a:t>
            </a:r>
          </a:p>
          <a:p>
            <a:r>
              <a:rPr lang="en-US" sz="2200" dirty="0" smtClean="0"/>
              <a:t>Improve data assimilation and physics</a:t>
            </a:r>
          </a:p>
          <a:p>
            <a:r>
              <a:rPr lang="en-US" sz="2200" dirty="0" smtClean="0"/>
              <a:t>Position NWS for next generation high performance computing</a:t>
            </a:r>
          </a:p>
          <a:p>
            <a:r>
              <a:rPr lang="en-US" sz="2200" dirty="0" smtClean="0"/>
              <a:t>Engage community in model/components development</a:t>
            </a:r>
          </a:p>
          <a:p>
            <a:r>
              <a:rPr lang="en-US" sz="2200" dirty="0" smtClean="0"/>
              <a:t>Reduce implementation time</a:t>
            </a:r>
          </a:p>
          <a:p>
            <a:r>
              <a:rPr lang="en-US" sz="2200" dirty="0" smtClean="0"/>
              <a:t>Increase effectiveness of product distribution</a:t>
            </a:r>
          </a:p>
          <a:p>
            <a:pPr lvl="1"/>
            <a:r>
              <a:rPr lang="en-US" sz="2200" dirty="0"/>
              <a:t>Post-processing, assessments, and display</a:t>
            </a:r>
          </a:p>
        </p:txBody>
      </p:sp>
      <p:sp>
        <p:nvSpPr>
          <p:cNvPr id="4" name="TextBox 3"/>
          <p:cNvSpPr txBox="1"/>
          <p:nvPr/>
        </p:nvSpPr>
        <p:spPr>
          <a:xfrm>
            <a:off x="2377328" y="6400800"/>
            <a:ext cx="4389343" cy="338554"/>
          </a:xfrm>
          <a:prstGeom prst="rect">
            <a:avLst/>
          </a:prstGeom>
          <a:noFill/>
        </p:spPr>
        <p:txBody>
          <a:bodyPr wrap="none" rtlCol="0">
            <a:spAutoFit/>
          </a:bodyPr>
          <a:lstStyle/>
          <a:p>
            <a:r>
              <a:rPr lang="en-US" sz="1600" baseline="30000" dirty="0" smtClean="0"/>
              <a:t>1</a:t>
            </a:r>
            <a:r>
              <a:rPr lang="en-US" sz="1600" dirty="0" smtClean="0"/>
              <a:t>From NWS Budget Initiative proposal to OMB</a:t>
            </a:r>
            <a:endParaRPr lang="en-US" sz="1600" dirty="0"/>
          </a:p>
        </p:txBody>
      </p:sp>
      <p:sp>
        <p:nvSpPr>
          <p:cNvPr id="5" name="TextBox 4"/>
          <p:cNvSpPr txBox="1"/>
          <p:nvPr/>
        </p:nvSpPr>
        <p:spPr>
          <a:xfrm>
            <a:off x="800100" y="5638800"/>
            <a:ext cx="7543800" cy="523220"/>
          </a:xfrm>
          <a:prstGeom prst="rect">
            <a:avLst/>
          </a:prstGeom>
          <a:solidFill>
            <a:schemeClr val="accent1"/>
          </a:solidFill>
          <a:ln>
            <a:solidFill>
              <a:srgbClr val="FF0000"/>
            </a:solidFill>
          </a:ln>
        </p:spPr>
        <p:txBody>
          <a:bodyPr wrap="square" rtlCol="0">
            <a:spAutoFit/>
          </a:bodyPr>
          <a:lstStyle/>
          <a:p>
            <a:pPr algn="ctr"/>
            <a:r>
              <a:rPr lang="en-US" sz="2800" b="1" dirty="0">
                <a:solidFill>
                  <a:srgbClr val="FF3300"/>
                </a:solidFill>
              </a:rPr>
              <a:t>World’s </a:t>
            </a:r>
            <a:r>
              <a:rPr lang="en-US" sz="2800" b="1" dirty="0" smtClean="0">
                <a:solidFill>
                  <a:srgbClr val="FF3300"/>
                </a:solidFill>
              </a:rPr>
              <a:t>Best </a:t>
            </a:r>
            <a:r>
              <a:rPr lang="en-US" sz="2800" b="1" dirty="0">
                <a:solidFill>
                  <a:srgbClr val="FF3300"/>
                </a:solidFill>
              </a:rPr>
              <a:t>Global Forecast </a:t>
            </a:r>
            <a:r>
              <a:rPr lang="en-US" sz="2800" b="1" dirty="0" smtClean="0">
                <a:solidFill>
                  <a:srgbClr val="FF3300"/>
                </a:solidFill>
              </a:rPr>
              <a:t>Guidance</a:t>
            </a:r>
            <a:endParaRPr lang="en-US" sz="2800" b="1" baseline="30000" dirty="0">
              <a:solidFill>
                <a:srgbClr val="FF3300"/>
              </a:solidFill>
            </a:endParaRPr>
          </a:p>
        </p:txBody>
      </p:sp>
    </p:spTree>
    <p:extLst>
      <p:ext uri="{BB962C8B-B14F-4D97-AF65-F5344CB8AC3E}">
        <p14:creationId xmlns:p14="http://schemas.microsoft.com/office/powerpoint/2010/main" val="3846726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781800" cy="868362"/>
          </a:xfrm>
        </p:spPr>
        <p:txBody>
          <a:bodyPr/>
          <a:lstStyle/>
          <a:p>
            <a:r>
              <a:rPr lang="en-US" sz="3200" b="1" dirty="0" smtClean="0"/>
              <a:t>NGGPS Phase 1 </a:t>
            </a:r>
            <a:br>
              <a:rPr lang="en-US" sz="3200" b="1" dirty="0" smtClean="0"/>
            </a:br>
            <a:r>
              <a:rPr lang="en-US" sz="3200" b="1" dirty="0" smtClean="0"/>
              <a:t>Dynamical Core Evaluation</a:t>
            </a:r>
            <a:endParaRPr lang="en-US" sz="3200" b="1" dirty="0"/>
          </a:p>
        </p:txBody>
      </p:sp>
      <p:sp>
        <p:nvSpPr>
          <p:cNvPr id="3" name="Content Placeholder 2"/>
          <p:cNvSpPr>
            <a:spLocks noGrp="1"/>
          </p:cNvSpPr>
          <p:nvPr>
            <p:ph idx="1"/>
          </p:nvPr>
        </p:nvSpPr>
        <p:spPr>
          <a:xfrm>
            <a:off x="99001" y="1477930"/>
            <a:ext cx="3399097" cy="5181600"/>
          </a:xfrm>
        </p:spPr>
        <p:txBody>
          <a:bodyPr/>
          <a:lstStyle/>
          <a:p>
            <a:r>
              <a:rPr lang="en-US" sz="2200" dirty="0" smtClean="0"/>
              <a:t>Evaluate technical performance</a:t>
            </a:r>
          </a:p>
          <a:p>
            <a:pPr lvl="1"/>
            <a:r>
              <a:rPr lang="en-US" sz="2000" dirty="0" smtClean="0"/>
              <a:t>Scalability</a:t>
            </a:r>
          </a:p>
          <a:p>
            <a:pPr lvl="1"/>
            <a:r>
              <a:rPr lang="en-US" sz="2000" dirty="0" smtClean="0"/>
              <a:t>Integration of scheme </a:t>
            </a:r>
            <a:r>
              <a:rPr lang="en-US" sz="2000" dirty="0"/>
              <a:t>s</a:t>
            </a:r>
            <a:r>
              <a:rPr lang="en-US" sz="2000" dirty="0" smtClean="0"/>
              <a:t>tability and characteristics</a:t>
            </a:r>
            <a:endParaRPr lang="en-US" sz="2000" dirty="0"/>
          </a:p>
          <a:p>
            <a:r>
              <a:rPr lang="en-US" sz="2200" dirty="0" smtClean="0"/>
              <a:t>Proceed to Phase 2 testing and evaluation with two dynamical cores: </a:t>
            </a:r>
            <a:r>
              <a:rPr lang="en-US" sz="2200" u="sng" dirty="0" smtClean="0"/>
              <a:t>FV3 and MPAS</a:t>
            </a:r>
          </a:p>
          <a:p>
            <a:pPr lvl="1"/>
            <a:r>
              <a:rPr lang="en-US" sz="2000" dirty="0" smtClean="0"/>
              <a:t>low </a:t>
            </a:r>
            <a:r>
              <a:rPr lang="en-US" sz="2000" dirty="0"/>
              <a:t>technical </a:t>
            </a:r>
            <a:r>
              <a:rPr lang="en-US" sz="2000" dirty="0" smtClean="0"/>
              <a:t>risk</a:t>
            </a:r>
          </a:p>
          <a:p>
            <a:pPr lvl="1"/>
            <a:r>
              <a:rPr lang="en-US" sz="2000" dirty="0" smtClean="0"/>
              <a:t>no </a:t>
            </a:r>
            <a:r>
              <a:rPr lang="en-US" sz="2000" dirty="0"/>
              <a:t>unique </a:t>
            </a:r>
            <a:r>
              <a:rPr lang="en-US" sz="2000" dirty="0" smtClean="0"/>
              <a:t>dynamical </a:t>
            </a:r>
            <a:r>
              <a:rPr lang="en-US" sz="2000" dirty="0"/>
              <a:t>core quality will be </a:t>
            </a:r>
            <a:r>
              <a:rPr lang="en-US" sz="2000" dirty="0" smtClean="0"/>
              <a:t>lost</a:t>
            </a:r>
            <a:endParaRPr lang="en-US" sz="2000" dirty="0"/>
          </a:p>
          <a:p>
            <a:pPr lvl="1"/>
            <a:endParaRPr lang="en-US" sz="2200"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1558590422"/>
              </p:ext>
            </p:extLst>
          </p:nvPr>
        </p:nvGraphicFramePr>
        <p:xfrm>
          <a:off x="3349257" y="1596360"/>
          <a:ext cx="5805380" cy="4506728"/>
        </p:xfrm>
        <a:graphic>
          <a:graphicData uri="http://schemas.openxmlformats.org/presentationml/2006/ole">
            <mc:AlternateContent xmlns:mc="http://schemas.openxmlformats.org/markup-compatibility/2006">
              <mc:Choice xmlns:v="urn:schemas-microsoft-com:vml" Requires="v">
                <p:oleObj spid="_x0000_s1240" name="Document" r:id="rId4" imgW="5641826" imgH="2668743" progId="Word.Document.12">
                  <p:embed/>
                </p:oleObj>
              </mc:Choice>
              <mc:Fallback>
                <p:oleObj name="Document" r:id="rId4" imgW="5641826" imgH="2668743" progId="Word.Document.1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9257" y="1596360"/>
                        <a:ext cx="5805380" cy="4506728"/>
                      </a:xfrm>
                      <a:prstGeom prst="rect">
                        <a:avLst/>
                      </a:prstGeom>
                      <a:noFill/>
                      <a:ln>
                        <a:noFill/>
                      </a:ln>
                    </p:spPr>
                  </p:pic>
                </p:oleObj>
              </mc:Fallback>
            </mc:AlternateContent>
          </a:graphicData>
        </a:graphic>
      </p:graphicFrame>
      <p:sp>
        <p:nvSpPr>
          <p:cNvPr id="4" name="TextBox 3"/>
          <p:cNvSpPr txBox="1"/>
          <p:nvPr/>
        </p:nvSpPr>
        <p:spPr>
          <a:xfrm>
            <a:off x="1658680" y="6237648"/>
            <a:ext cx="6425605" cy="530915"/>
          </a:xfrm>
          <a:prstGeom prst="rect">
            <a:avLst/>
          </a:prstGeom>
          <a:noFill/>
        </p:spPr>
        <p:txBody>
          <a:bodyPr wrap="none" rtlCol="0">
            <a:spAutoFit/>
          </a:bodyPr>
          <a:lstStyle/>
          <a:p>
            <a:pPr marL="0" lvl="1"/>
            <a:r>
              <a:rPr lang="en-US" sz="1800" i="1" dirty="0"/>
              <a:t>Briefed to NWS and OAR Assistant Administrators, July 2015</a:t>
            </a:r>
          </a:p>
          <a:p>
            <a:endParaRPr lang="en-US" sz="1050" i="1" dirty="0"/>
          </a:p>
        </p:txBody>
      </p:sp>
    </p:spTree>
    <p:extLst>
      <p:ext uri="{BB962C8B-B14F-4D97-AF65-F5344CB8AC3E}">
        <p14:creationId xmlns:p14="http://schemas.microsoft.com/office/powerpoint/2010/main" val="2984451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14168024"/>
              </p:ext>
            </p:extLst>
          </p:nvPr>
        </p:nvGraphicFramePr>
        <p:xfrm>
          <a:off x="304799" y="1590675"/>
          <a:ext cx="5022113" cy="4678851"/>
        </p:xfrm>
        <a:graphic>
          <a:graphicData uri="http://schemas.openxmlformats.org/drawingml/2006/table">
            <a:tbl>
              <a:tblPr firstRow="1" firstCol="1" bandRow="1"/>
              <a:tblGrid>
                <a:gridCol w="588876"/>
                <a:gridCol w="4433237"/>
              </a:tblGrid>
              <a:tr h="420795">
                <a:tc>
                  <a:txBody>
                    <a:bodyPr/>
                    <a:lstStyle/>
                    <a:p>
                      <a:pPr marL="0" marR="0" algn="ctr">
                        <a:lnSpc>
                          <a:spcPct val="115000"/>
                        </a:lnSpc>
                        <a:spcBef>
                          <a:spcPts val="0"/>
                        </a:spcBef>
                        <a:spcAft>
                          <a:spcPts val="0"/>
                        </a:spcAft>
                      </a:pPr>
                      <a:r>
                        <a:rPr lang="en-US" sz="1400" b="1" dirty="0" smtClean="0">
                          <a:solidFill>
                            <a:srgbClr val="000000"/>
                          </a:solidFill>
                          <a:effectLst/>
                          <a:latin typeface="Arial"/>
                          <a:ea typeface="Arial"/>
                        </a:rPr>
                        <a:t>#</a:t>
                      </a:r>
                      <a:endParaRPr lang="en-US" sz="1400" dirty="0">
                        <a:solidFill>
                          <a:srgbClr val="000000"/>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1400" b="1" dirty="0" smtClean="0">
                          <a:solidFill>
                            <a:srgbClr val="000000"/>
                          </a:solidFill>
                          <a:effectLst/>
                          <a:latin typeface="Arial"/>
                          <a:ea typeface="Arial"/>
                        </a:rPr>
                        <a:t>Evaluation Criteria*</a:t>
                      </a:r>
                      <a:endParaRPr lang="en-US" sz="1400" dirty="0">
                        <a:solidFill>
                          <a:srgbClr val="000000"/>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350730">
                <a:tc>
                  <a:txBody>
                    <a:bodyPr/>
                    <a:lstStyle/>
                    <a:p>
                      <a:pPr marL="0" marR="0" algn="ctr">
                        <a:lnSpc>
                          <a:spcPct val="115000"/>
                        </a:lnSpc>
                        <a:spcBef>
                          <a:spcPts val="0"/>
                        </a:spcBef>
                        <a:spcAft>
                          <a:spcPts val="0"/>
                        </a:spcAft>
                      </a:pPr>
                      <a:r>
                        <a:rPr lang="en-US" sz="1200" b="0" dirty="0" smtClean="0">
                          <a:solidFill>
                            <a:schemeClr val="tx1"/>
                          </a:solidFill>
                          <a:effectLst/>
                          <a:latin typeface="Arial"/>
                          <a:ea typeface="Arial"/>
                        </a:rPr>
                        <a:t>1</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a:solidFill>
                            <a:schemeClr val="tx1"/>
                          </a:solidFill>
                          <a:effectLst/>
                          <a:latin typeface="Arial"/>
                          <a:ea typeface="Arial"/>
                        </a:rPr>
                        <a:t>Plan for relaxing shallow atmosphere approximation (deep atmosphere dynamics</a:t>
                      </a:r>
                      <a:r>
                        <a:rPr lang="en-US" sz="1200" b="0" dirty="0" smtClean="0">
                          <a:solidFill>
                            <a:schemeClr val="tx1"/>
                          </a:solidFill>
                          <a:effectLst/>
                          <a:latin typeface="Arial"/>
                          <a:ea typeface="Arial"/>
                        </a:rPr>
                        <a:t>)</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15000"/>
                        </a:lnSpc>
                        <a:spcBef>
                          <a:spcPts val="0"/>
                        </a:spcBef>
                        <a:spcAft>
                          <a:spcPts val="0"/>
                        </a:spcAft>
                      </a:pPr>
                      <a:r>
                        <a:rPr lang="en-US" sz="1200" b="0" dirty="0">
                          <a:solidFill>
                            <a:schemeClr val="tx1"/>
                          </a:solidFill>
                          <a:effectLst/>
                          <a:latin typeface="Arial"/>
                          <a:ea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u="none" dirty="0">
                          <a:solidFill>
                            <a:schemeClr val="tx1"/>
                          </a:solidFill>
                          <a:effectLst/>
                          <a:latin typeface="Arial"/>
                          <a:ea typeface="Arial"/>
                        </a:rPr>
                        <a:t>Accurate conservation of mass, </a:t>
                      </a:r>
                      <a:r>
                        <a:rPr lang="en-US" sz="1200" b="0" u="none" dirty="0" smtClean="0">
                          <a:solidFill>
                            <a:schemeClr val="tx1"/>
                          </a:solidFill>
                          <a:effectLst/>
                          <a:latin typeface="Arial"/>
                          <a:ea typeface="Arial"/>
                        </a:rPr>
                        <a:t>tracers, entropy, and energy</a:t>
                      </a:r>
                      <a:endParaRPr lang="en-US" sz="1200" b="0" u="none"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gn="ctr">
                        <a:lnSpc>
                          <a:spcPct val="115000"/>
                        </a:lnSpc>
                        <a:spcBef>
                          <a:spcPts val="0"/>
                        </a:spcBef>
                        <a:spcAft>
                          <a:spcPts val="0"/>
                        </a:spcAft>
                      </a:pPr>
                      <a:r>
                        <a:rPr lang="en-US" sz="1200" b="0" dirty="0">
                          <a:solidFill>
                            <a:schemeClr val="tx1"/>
                          </a:solidFill>
                          <a:effectLst/>
                          <a:latin typeface="Arial"/>
                          <a:ea typeface="Arial"/>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a:solidFill>
                            <a:schemeClr val="tx1"/>
                          </a:solidFill>
                          <a:effectLst/>
                          <a:latin typeface="Arial"/>
                          <a:ea typeface="Arial"/>
                        </a:rPr>
                        <a:t>Robust model solutions under a wide range of realistic atmospheric initial conditions using a common (GFS) physics </a:t>
                      </a:r>
                      <a:r>
                        <a:rPr lang="en-US" sz="1200" b="0" dirty="0" smtClean="0">
                          <a:solidFill>
                            <a:schemeClr val="tx1"/>
                          </a:solidFill>
                          <a:effectLst/>
                          <a:latin typeface="Arial"/>
                          <a:ea typeface="Arial"/>
                        </a:rPr>
                        <a:t>package</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15000"/>
                        </a:lnSpc>
                        <a:spcBef>
                          <a:spcPts val="0"/>
                        </a:spcBef>
                        <a:spcAft>
                          <a:spcPts val="0"/>
                        </a:spcAft>
                      </a:pPr>
                      <a:r>
                        <a:rPr lang="en-US" sz="1200" b="0" dirty="0">
                          <a:solidFill>
                            <a:schemeClr val="tx1"/>
                          </a:solidFill>
                          <a:effectLst/>
                          <a:latin typeface="Arial"/>
                          <a:ea typeface="Arial"/>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a:solidFill>
                            <a:schemeClr val="tx1"/>
                          </a:solidFill>
                          <a:effectLst/>
                          <a:latin typeface="Arial"/>
                          <a:ea typeface="Arial"/>
                        </a:rPr>
                        <a:t>Computational performance with GFS physics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gn="ctr">
                        <a:lnSpc>
                          <a:spcPct val="115000"/>
                        </a:lnSpc>
                        <a:spcBef>
                          <a:spcPts val="0"/>
                        </a:spcBef>
                        <a:spcAft>
                          <a:spcPts val="0"/>
                        </a:spcAft>
                      </a:pPr>
                      <a:r>
                        <a:rPr lang="en-US" sz="1200" b="0" dirty="0">
                          <a:solidFill>
                            <a:schemeClr val="tx1"/>
                          </a:solidFill>
                          <a:effectLst/>
                          <a:latin typeface="Arial"/>
                          <a:ea typeface="Arial"/>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a:solidFill>
                            <a:schemeClr val="tx1"/>
                          </a:solidFill>
                          <a:effectLst/>
                          <a:latin typeface="Arial"/>
                          <a:ea typeface="Arial"/>
                        </a:rPr>
                        <a:t>Demonstration of variable resolution and/or nesting capabilities, including </a:t>
                      </a:r>
                      <a:r>
                        <a:rPr lang="en-US" sz="1200" b="0" dirty="0" smtClean="0">
                          <a:solidFill>
                            <a:schemeClr val="tx1"/>
                          </a:solidFill>
                          <a:effectLst/>
                          <a:latin typeface="Arial"/>
                          <a:ea typeface="Arial"/>
                        </a:rPr>
                        <a:t> supercell tests and physically </a:t>
                      </a:r>
                      <a:r>
                        <a:rPr lang="en-US" sz="1200" b="0" dirty="0">
                          <a:solidFill>
                            <a:schemeClr val="tx1"/>
                          </a:solidFill>
                          <a:effectLst/>
                          <a:latin typeface="Arial"/>
                          <a:ea typeface="Arial"/>
                        </a:rPr>
                        <a:t>realistic simulations of convection in the high-resolution </a:t>
                      </a:r>
                      <a:r>
                        <a:rPr lang="en-US" sz="1200" b="0" dirty="0" smtClean="0">
                          <a:solidFill>
                            <a:schemeClr val="tx1"/>
                          </a:solidFill>
                          <a:effectLst/>
                          <a:latin typeface="Arial"/>
                          <a:ea typeface="Arial"/>
                        </a:rPr>
                        <a:t>region</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15000"/>
                        </a:lnSpc>
                        <a:spcBef>
                          <a:spcPts val="0"/>
                        </a:spcBef>
                        <a:spcAft>
                          <a:spcPts val="0"/>
                        </a:spcAft>
                      </a:pPr>
                      <a:r>
                        <a:rPr lang="en-US" sz="1200" b="0" dirty="0" smtClean="0">
                          <a:solidFill>
                            <a:schemeClr val="tx1"/>
                          </a:solidFill>
                          <a:effectLst/>
                          <a:latin typeface="Arial"/>
                          <a:ea typeface="Arial"/>
                        </a:rPr>
                        <a:t>6</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smtClean="0">
                          <a:solidFill>
                            <a:schemeClr val="tx1"/>
                          </a:solidFill>
                          <a:effectLst/>
                          <a:latin typeface="+mn-lt"/>
                          <a:ea typeface="Arial"/>
                        </a:rPr>
                        <a:t>Stable, conservative long integrations with realistic climate statistics</a:t>
                      </a:r>
                      <a:endParaRPr lang="en-US" sz="1200" b="0" dirty="0">
                        <a:solidFill>
                          <a:srgbClr val="FF0000"/>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15000"/>
                        </a:lnSpc>
                        <a:spcBef>
                          <a:spcPts val="0"/>
                        </a:spcBef>
                        <a:spcAft>
                          <a:spcPts val="0"/>
                        </a:spcAft>
                      </a:pPr>
                      <a:r>
                        <a:rPr lang="en-US" sz="1200" b="0" dirty="0" smtClean="0">
                          <a:solidFill>
                            <a:schemeClr val="tx1"/>
                          </a:solidFill>
                          <a:effectLst/>
                          <a:latin typeface="Arial"/>
                          <a:ea typeface="Arial"/>
                        </a:rPr>
                        <a:t>7</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smtClean="0">
                          <a:solidFill>
                            <a:schemeClr val="tx1"/>
                          </a:solidFill>
                          <a:effectLst/>
                          <a:latin typeface="+mn-lt"/>
                          <a:ea typeface="Arial"/>
                        </a:rPr>
                        <a:t>Code adaptable to NEMS/ESMF</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gn="ctr">
                        <a:lnSpc>
                          <a:spcPct val="115000"/>
                        </a:lnSpc>
                        <a:spcBef>
                          <a:spcPts val="0"/>
                        </a:spcBef>
                        <a:spcAft>
                          <a:spcPts val="0"/>
                        </a:spcAft>
                      </a:pPr>
                      <a:r>
                        <a:rPr lang="en-US" sz="1200" b="0" dirty="0" smtClean="0">
                          <a:solidFill>
                            <a:schemeClr val="tx1"/>
                          </a:solidFill>
                          <a:effectLst/>
                          <a:latin typeface="Arial"/>
                          <a:ea typeface="Arial"/>
                        </a:rPr>
                        <a:t>8</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i="0" dirty="0" smtClean="0">
                          <a:solidFill>
                            <a:schemeClr val="tx1"/>
                          </a:solidFill>
                          <a:effectLst/>
                          <a:latin typeface="+mn-lt"/>
                          <a:ea typeface="Arial"/>
                        </a:rPr>
                        <a:t>Detailed </a:t>
                      </a:r>
                      <a:r>
                        <a:rPr lang="en-US" sz="1200" b="0" i="0" dirty="0" err="1" smtClean="0">
                          <a:solidFill>
                            <a:schemeClr val="tx1"/>
                          </a:solidFill>
                          <a:effectLst/>
                          <a:latin typeface="+mn-lt"/>
                          <a:ea typeface="Arial"/>
                        </a:rPr>
                        <a:t>dycore</a:t>
                      </a:r>
                      <a:r>
                        <a:rPr lang="en-US" sz="1200" b="0" i="0" dirty="0" smtClean="0">
                          <a:solidFill>
                            <a:schemeClr val="tx1"/>
                          </a:solidFill>
                          <a:effectLst/>
                          <a:latin typeface="+mn-lt"/>
                          <a:ea typeface="Arial"/>
                        </a:rPr>
                        <a:t> documentation, including documentation of vertical grid, numerical filters, time-integration scheme and variable resolution and/or nesting capabilities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39">
                <a:tc>
                  <a:txBody>
                    <a:bodyPr/>
                    <a:lstStyle/>
                    <a:p>
                      <a:pPr marL="0" marR="0" algn="ctr">
                        <a:lnSpc>
                          <a:spcPct val="115000"/>
                        </a:lnSpc>
                        <a:spcBef>
                          <a:spcPts val="0"/>
                        </a:spcBef>
                        <a:spcAft>
                          <a:spcPts val="0"/>
                        </a:spcAft>
                      </a:pPr>
                      <a:r>
                        <a:rPr lang="en-US" sz="1200" b="0" dirty="0" smtClean="0">
                          <a:solidFill>
                            <a:schemeClr val="tx1"/>
                          </a:solidFill>
                          <a:effectLst/>
                          <a:latin typeface="Arial"/>
                          <a:ea typeface="Arial"/>
                        </a:rPr>
                        <a:t>9</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smtClean="0">
                          <a:solidFill>
                            <a:schemeClr val="tx1"/>
                          </a:solidFill>
                          <a:effectLst/>
                          <a:latin typeface="+mn-lt"/>
                          <a:ea typeface="Arial"/>
                        </a:rPr>
                        <a:t>Evaluation of performance in cycled data assimilation </a:t>
                      </a:r>
                      <a:endParaRPr lang="en-US" sz="1200" b="0" dirty="0" smtClean="0">
                        <a:solidFill>
                          <a:srgbClr val="FF0000"/>
                        </a:solidFill>
                        <a:effectLst/>
                        <a:latin typeface="+mn-lt"/>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361">
                <a:tc>
                  <a:txBody>
                    <a:bodyPr/>
                    <a:lstStyle/>
                    <a:p>
                      <a:pPr marL="0" marR="0" algn="ctr">
                        <a:lnSpc>
                          <a:spcPct val="115000"/>
                        </a:lnSpc>
                        <a:spcBef>
                          <a:spcPts val="0"/>
                        </a:spcBef>
                        <a:spcAft>
                          <a:spcPts val="0"/>
                        </a:spcAft>
                      </a:pPr>
                      <a:r>
                        <a:rPr lang="en-US" sz="1200" b="0" dirty="0" smtClean="0">
                          <a:solidFill>
                            <a:schemeClr val="tx1"/>
                          </a:solidFill>
                          <a:effectLst/>
                          <a:latin typeface="Arial"/>
                          <a:ea typeface="Arial"/>
                        </a:rPr>
                        <a:t>10</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smtClean="0">
                          <a:solidFill>
                            <a:schemeClr val="tx1"/>
                          </a:solidFill>
                          <a:effectLst/>
                          <a:latin typeface="Arial"/>
                          <a:ea typeface="Arial"/>
                        </a:rPr>
                        <a:t>Implementation Plan (including costs)</a:t>
                      </a:r>
                      <a:endParaRPr lang="en-US" sz="1200" b="0" dirty="0">
                        <a:solidFill>
                          <a:schemeClr val="tx1"/>
                        </a:solidFill>
                        <a:effectLst/>
                        <a:latin typeface="Arial"/>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a:xfrm>
            <a:off x="834779" y="152400"/>
            <a:ext cx="7519407" cy="991442"/>
          </a:xfrm>
        </p:spPr>
        <p:txBody>
          <a:bodyPr>
            <a:noAutofit/>
          </a:bodyPr>
          <a:lstStyle/>
          <a:p>
            <a:r>
              <a:rPr lang="en-US" sz="3200" b="1" kern="1200" dirty="0">
                <a:solidFill>
                  <a:schemeClr val="tx1"/>
                </a:solidFill>
                <a:latin typeface="Arial" charset="0"/>
                <a:ea typeface="+mn-ea"/>
                <a:cs typeface="Arial" charset="0"/>
              </a:rPr>
              <a:t>NGGPS Phase 2 </a:t>
            </a:r>
            <a:r>
              <a:rPr lang="en-US" sz="3200" b="1" kern="1200" dirty="0" smtClean="0">
                <a:solidFill>
                  <a:schemeClr val="tx1"/>
                </a:solidFill>
                <a:latin typeface="Arial" charset="0"/>
                <a:ea typeface="+mn-ea"/>
                <a:cs typeface="Arial" charset="0"/>
              </a:rPr>
              <a:t/>
            </a:r>
            <a:br>
              <a:rPr lang="en-US" sz="3200" b="1" kern="1200" dirty="0" smtClean="0">
                <a:solidFill>
                  <a:schemeClr val="tx1"/>
                </a:solidFill>
                <a:latin typeface="Arial" charset="0"/>
                <a:ea typeface="+mn-ea"/>
                <a:cs typeface="Arial" charset="0"/>
              </a:rPr>
            </a:br>
            <a:r>
              <a:rPr lang="en-US" sz="3200" b="1" kern="1200" dirty="0" smtClean="0">
                <a:solidFill>
                  <a:schemeClr val="tx1"/>
                </a:solidFill>
                <a:latin typeface="Arial" charset="0"/>
                <a:ea typeface="+mn-ea"/>
                <a:cs typeface="Arial" charset="0"/>
              </a:rPr>
              <a:t>Dynamical Core Testing Criteria</a:t>
            </a:r>
            <a:endParaRPr lang="en-US" sz="3200" b="1" kern="1200" dirty="0">
              <a:solidFill>
                <a:schemeClr val="tx1"/>
              </a:solidFill>
              <a:latin typeface="Arial" charset="0"/>
              <a:ea typeface="+mn-ea"/>
              <a:cs typeface="Arial" charset="0"/>
            </a:endParaRPr>
          </a:p>
        </p:txBody>
      </p:sp>
      <p:sp>
        <p:nvSpPr>
          <p:cNvPr id="3" name="TextBox 2"/>
          <p:cNvSpPr txBox="1"/>
          <p:nvPr/>
        </p:nvSpPr>
        <p:spPr>
          <a:xfrm>
            <a:off x="0" y="6361840"/>
            <a:ext cx="6781800" cy="307777"/>
          </a:xfrm>
          <a:prstGeom prst="rect">
            <a:avLst/>
          </a:prstGeom>
          <a:noFill/>
        </p:spPr>
        <p:txBody>
          <a:bodyPr wrap="square" rtlCol="0">
            <a:spAutoFit/>
          </a:bodyPr>
          <a:lstStyle/>
          <a:p>
            <a:r>
              <a:rPr lang="en-US" sz="1400" b="1" dirty="0" smtClean="0"/>
              <a:t>* </a:t>
            </a:r>
            <a:r>
              <a:rPr lang="en-US" sz="1400" b="1" dirty="0"/>
              <a:t>E</a:t>
            </a:r>
            <a:r>
              <a:rPr lang="en-US" sz="1400" b="1" dirty="0" smtClean="0"/>
              <a:t>valuation criteria approved by DTG consensus in January 2016 </a:t>
            </a:r>
            <a:endParaRPr lang="en-US" dirty="0"/>
          </a:p>
        </p:txBody>
      </p:sp>
      <p:sp>
        <p:nvSpPr>
          <p:cNvPr id="5" name="Rectangle 4"/>
          <p:cNvSpPr/>
          <p:nvPr/>
        </p:nvSpPr>
        <p:spPr>
          <a:xfrm>
            <a:off x="5326912" y="1580913"/>
            <a:ext cx="3583172" cy="5189113"/>
          </a:xfrm>
          <a:prstGeom prst="rect">
            <a:avLst/>
          </a:prstGeom>
        </p:spPr>
        <p:txBody>
          <a:bodyPr wrap="square">
            <a:spAutoFit/>
          </a:bodyPr>
          <a:lstStyle/>
          <a:p>
            <a:pPr marL="342900" lvl="1" indent="-342900" eaLnBrk="0" hangingPunct="0">
              <a:spcBef>
                <a:spcPct val="20000"/>
              </a:spcBef>
              <a:buFont typeface="Arial" panose="020B0604020202020204" pitchFamily="34" charset="0"/>
              <a:buChar char="•"/>
            </a:pPr>
            <a:r>
              <a:rPr lang="en-US" sz="2400" kern="0" dirty="0" smtClean="0">
                <a:solidFill>
                  <a:srgbClr val="000000"/>
                </a:solidFill>
                <a:latin typeface="Arial"/>
              </a:rPr>
              <a:t>Integrate with operational GFS Physics/CCPP</a:t>
            </a:r>
          </a:p>
          <a:p>
            <a:pPr marL="342900" lvl="1" indent="-342900" eaLnBrk="0" hangingPunct="0">
              <a:spcBef>
                <a:spcPct val="20000"/>
              </a:spcBef>
              <a:buFont typeface="Arial" panose="020B0604020202020204" pitchFamily="34" charset="0"/>
              <a:buChar char="•"/>
            </a:pPr>
            <a:endParaRPr lang="en-US" sz="1400" kern="0" dirty="0" smtClean="0">
              <a:solidFill>
                <a:srgbClr val="000000"/>
              </a:solidFill>
              <a:latin typeface="Arial"/>
            </a:endParaRPr>
          </a:p>
          <a:p>
            <a:pPr marL="342900" lvl="1" indent="-342900" eaLnBrk="0" hangingPunct="0">
              <a:spcBef>
                <a:spcPct val="20000"/>
              </a:spcBef>
              <a:buFont typeface="Arial" panose="020B0604020202020204" pitchFamily="34" charset="0"/>
              <a:buChar char="•"/>
            </a:pPr>
            <a:r>
              <a:rPr lang="en-US" sz="2400" kern="0" dirty="0" smtClean="0">
                <a:solidFill>
                  <a:srgbClr val="000000"/>
                </a:solidFill>
                <a:latin typeface="Arial"/>
              </a:rPr>
              <a:t>Evaluate </a:t>
            </a:r>
            <a:r>
              <a:rPr lang="en-US" sz="2400" kern="0" dirty="0">
                <a:solidFill>
                  <a:srgbClr val="000000"/>
                </a:solidFill>
                <a:latin typeface="Arial"/>
              </a:rPr>
              <a:t>meteorological </a:t>
            </a:r>
            <a:r>
              <a:rPr lang="en-US" sz="2400" kern="0" dirty="0" smtClean="0">
                <a:solidFill>
                  <a:srgbClr val="000000"/>
                </a:solidFill>
                <a:latin typeface="Arial"/>
              </a:rPr>
              <a:t>performance</a:t>
            </a:r>
          </a:p>
          <a:p>
            <a:pPr marL="342900" lvl="1" indent="-342900" eaLnBrk="0" hangingPunct="0">
              <a:spcBef>
                <a:spcPct val="20000"/>
              </a:spcBef>
              <a:buFont typeface="Arial" panose="020B0604020202020204" pitchFamily="34" charset="0"/>
              <a:buChar char="•"/>
            </a:pPr>
            <a:endParaRPr lang="en-US" sz="1400" kern="0" dirty="0" smtClean="0">
              <a:solidFill>
                <a:srgbClr val="000000"/>
              </a:solidFill>
              <a:latin typeface="Arial"/>
            </a:endParaRPr>
          </a:p>
          <a:p>
            <a:pPr marL="342900" lvl="1" indent="-342900" eaLnBrk="0" hangingPunct="0">
              <a:spcBef>
                <a:spcPct val="20000"/>
              </a:spcBef>
              <a:buFont typeface="Arial" panose="020B0604020202020204" pitchFamily="34" charset="0"/>
              <a:buChar char="•"/>
            </a:pPr>
            <a:r>
              <a:rPr lang="en-US" sz="2400" dirty="0"/>
              <a:t>Results publicly </a:t>
            </a:r>
            <a:r>
              <a:rPr lang="en-US" sz="2400" dirty="0" smtClean="0"/>
              <a:t>available; report in preparation </a:t>
            </a:r>
            <a:r>
              <a:rPr lang="en-US" sz="1600" dirty="0">
                <a:hlinkClick r:id="rId3"/>
              </a:rPr>
              <a:t>http://www.weather.gov/sti/stimodeling_nggps_implementation_atmdynamics</a:t>
            </a:r>
            <a:endParaRPr lang="en-US" sz="1600" kern="0" dirty="0">
              <a:solidFill>
                <a:srgbClr val="000000"/>
              </a:solidFill>
              <a:latin typeface="Arial"/>
            </a:endParaRPr>
          </a:p>
          <a:p>
            <a:pPr lvl="1"/>
            <a:endParaRPr lang="en-US" sz="2400" dirty="0"/>
          </a:p>
        </p:txBody>
      </p:sp>
    </p:spTree>
    <p:extLst>
      <p:ext uri="{BB962C8B-B14F-4D97-AF65-F5344CB8AC3E}">
        <p14:creationId xmlns:p14="http://schemas.microsoft.com/office/powerpoint/2010/main" val="3123467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tx1"/>
                </a:solidFill>
              </a:rPr>
              <a:t>Joint Effort for Data assimilation Integration (JEDI)</a:t>
            </a:r>
            <a:endParaRPr lang="en-US" sz="3200" b="1" dirty="0">
              <a:solidFill>
                <a:schemeClr val="tx1"/>
              </a:solidFill>
            </a:endParaRPr>
          </a:p>
        </p:txBody>
      </p:sp>
      <p:sp>
        <p:nvSpPr>
          <p:cNvPr id="3" name="Content Placeholder 2"/>
          <p:cNvSpPr>
            <a:spLocks noGrp="1"/>
          </p:cNvSpPr>
          <p:nvPr>
            <p:ph idx="1"/>
          </p:nvPr>
        </p:nvSpPr>
        <p:spPr>
          <a:xfrm>
            <a:off x="467832" y="1343247"/>
            <a:ext cx="8229600" cy="5169065"/>
          </a:xfrm>
        </p:spPr>
        <p:txBody>
          <a:bodyPr/>
          <a:lstStyle/>
          <a:p>
            <a:r>
              <a:rPr lang="en-US" sz="2200" b="1" dirty="0" smtClean="0"/>
              <a:t>Goals</a:t>
            </a:r>
            <a:endParaRPr lang="en-US" sz="2200" b="1" dirty="0"/>
          </a:p>
          <a:p>
            <a:pPr lvl="1"/>
            <a:r>
              <a:rPr lang="en-US" sz="2200" dirty="0"/>
              <a:t>Next-generation </a:t>
            </a:r>
            <a:r>
              <a:rPr lang="en-US" sz="2200" dirty="0">
                <a:solidFill>
                  <a:srgbClr val="0070C0"/>
                </a:solidFill>
              </a:rPr>
              <a:t>unified</a:t>
            </a:r>
            <a:r>
              <a:rPr lang="en-US" sz="2200" dirty="0"/>
              <a:t> data assimilation </a:t>
            </a:r>
            <a:r>
              <a:rPr lang="en-US" sz="2200" dirty="0" smtClean="0"/>
              <a:t>system</a:t>
            </a:r>
            <a:endParaRPr lang="en-US" sz="2200" dirty="0"/>
          </a:p>
          <a:p>
            <a:pPr lvl="1"/>
            <a:r>
              <a:rPr lang="en-US" sz="2200" dirty="0"/>
              <a:t>Increase </a:t>
            </a:r>
            <a:r>
              <a:rPr lang="en-US" sz="2200" dirty="0">
                <a:solidFill>
                  <a:srgbClr val="0070C0"/>
                </a:solidFill>
              </a:rPr>
              <a:t>R2O</a:t>
            </a:r>
            <a:r>
              <a:rPr lang="en-US" sz="2200" dirty="0"/>
              <a:t> transition rate (from academia to </a:t>
            </a:r>
            <a:r>
              <a:rPr lang="en-US" sz="2200" dirty="0" smtClean="0"/>
              <a:t>operations)</a:t>
            </a:r>
          </a:p>
          <a:p>
            <a:pPr lvl="1"/>
            <a:r>
              <a:rPr lang="en-US" sz="2200" dirty="0"/>
              <a:t>Increase </a:t>
            </a:r>
            <a:r>
              <a:rPr lang="en-US" sz="2200" dirty="0">
                <a:solidFill>
                  <a:srgbClr val="0070C0"/>
                </a:solidFill>
              </a:rPr>
              <a:t>science productivity</a:t>
            </a:r>
            <a:r>
              <a:rPr lang="en-US" sz="2200" dirty="0"/>
              <a:t> and </a:t>
            </a:r>
            <a:r>
              <a:rPr lang="en-US" sz="2200" dirty="0">
                <a:solidFill>
                  <a:srgbClr val="0070C0"/>
                </a:solidFill>
              </a:rPr>
              <a:t>code performance</a:t>
            </a:r>
            <a:endParaRPr lang="en-US" sz="2200" dirty="0" smtClean="0">
              <a:solidFill>
                <a:srgbClr val="0070C0"/>
              </a:solidFill>
            </a:endParaRPr>
          </a:p>
          <a:p>
            <a:r>
              <a:rPr lang="en-US" sz="2200" b="1" dirty="0" smtClean="0"/>
              <a:t>Strategy</a:t>
            </a:r>
          </a:p>
          <a:p>
            <a:pPr lvl="1"/>
            <a:r>
              <a:rPr lang="en-US" sz="2200" dirty="0"/>
              <a:t>Modular code for flexibility, robustness and </a:t>
            </a:r>
            <a:r>
              <a:rPr lang="en-US" sz="2200" dirty="0" smtClean="0"/>
              <a:t>optimization</a:t>
            </a:r>
          </a:p>
          <a:p>
            <a:pPr lvl="1"/>
            <a:r>
              <a:rPr lang="en-US" sz="2200" dirty="0"/>
              <a:t>Mutualize model-agnostic components </a:t>
            </a:r>
            <a:r>
              <a:rPr lang="en-US" sz="2200" dirty="0" smtClean="0"/>
              <a:t>across:</a:t>
            </a:r>
          </a:p>
          <a:p>
            <a:pPr marL="457200" lvl="1" indent="0">
              <a:buNone/>
            </a:pPr>
            <a:r>
              <a:rPr lang="en-US" sz="2200" dirty="0" smtClean="0"/>
              <a:t>     - Applications (atmosphere, ocean, strongly coupled, </a:t>
            </a:r>
            <a:r>
              <a:rPr lang="en-US" sz="2200" dirty="0" err="1" smtClean="0"/>
              <a:t>etc</a:t>
            </a:r>
            <a:r>
              <a:rPr lang="en-US" sz="2200" dirty="0" smtClean="0"/>
              <a:t>)</a:t>
            </a:r>
            <a:endParaRPr lang="en-US" sz="2200" dirty="0"/>
          </a:p>
          <a:p>
            <a:pPr marL="457200" lvl="1" indent="0">
              <a:buNone/>
            </a:pPr>
            <a:r>
              <a:rPr lang="en-US" sz="2200" dirty="0" smtClean="0"/>
              <a:t>     - Models &amp; Grids (operational/research, regional/global models)</a:t>
            </a:r>
          </a:p>
          <a:p>
            <a:pPr marL="457200" lvl="1" indent="0">
              <a:buNone/>
            </a:pPr>
            <a:r>
              <a:rPr lang="en-US" sz="2200" dirty="0"/>
              <a:t> </a:t>
            </a:r>
            <a:r>
              <a:rPr lang="en-US" sz="2200" dirty="0" smtClean="0"/>
              <a:t>    - Observations (past, current and future)</a:t>
            </a:r>
          </a:p>
          <a:p>
            <a:pPr lvl="1"/>
            <a:r>
              <a:rPr lang="en-US" sz="2200" dirty="0"/>
              <a:t>Collective reduction of entropy</a:t>
            </a:r>
            <a:endParaRPr lang="en-US" sz="2200" dirty="0" smtClean="0"/>
          </a:p>
        </p:txBody>
      </p:sp>
    </p:spTree>
    <p:extLst>
      <p:ext uri="{BB962C8B-B14F-4D97-AF65-F5344CB8AC3E}">
        <p14:creationId xmlns:p14="http://schemas.microsoft.com/office/powerpoint/2010/main" val="1809043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tx1"/>
                </a:solidFill>
              </a:rPr>
              <a:t>Joint Effort for Data assimilation Integration (JEDI)</a:t>
            </a:r>
            <a:endParaRPr lang="en-US" sz="3200" b="1" dirty="0">
              <a:solidFill>
                <a:schemeClr val="tx1"/>
              </a:solidFill>
            </a:endParaRPr>
          </a:p>
        </p:txBody>
      </p:sp>
      <p:sp>
        <p:nvSpPr>
          <p:cNvPr id="3" name="Content Placeholder 2"/>
          <p:cNvSpPr>
            <a:spLocks noGrp="1"/>
          </p:cNvSpPr>
          <p:nvPr>
            <p:ph idx="1"/>
          </p:nvPr>
        </p:nvSpPr>
        <p:spPr>
          <a:xfrm>
            <a:off x="467832" y="1460335"/>
            <a:ext cx="8229600" cy="5169065"/>
          </a:xfrm>
        </p:spPr>
        <p:txBody>
          <a:bodyPr/>
          <a:lstStyle/>
          <a:p>
            <a:r>
              <a:rPr lang="en-US" sz="2400" dirty="0"/>
              <a:t>Simultaneous top-down and bottom-up approach</a:t>
            </a:r>
          </a:p>
          <a:p>
            <a:r>
              <a:rPr lang="en-US" sz="2400" dirty="0"/>
              <a:t>Top-down approach</a:t>
            </a:r>
          </a:p>
          <a:p>
            <a:pPr lvl="1"/>
            <a:r>
              <a:rPr lang="en-US" sz="2400" dirty="0" smtClean="0"/>
              <a:t>Start </a:t>
            </a:r>
            <a:r>
              <a:rPr lang="en-US" sz="2400" dirty="0"/>
              <a:t>with a clean </a:t>
            </a:r>
            <a:r>
              <a:rPr lang="en-US" sz="2400" dirty="0" smtClean="0"/>
              <a:t>slate </a:t>
            </a:r>
            <a:endParaRPr lang="en-US" sz="2400" dirty="0"/>
          </a:p>
          <a:p>
            <a:pPr lvl="1"/>
            <a:r>
              <a:rPr lang="en-US" sz="2400" dirty="0" smtClean="0"/>
              <a:t>Redesign </a:t>
            </a:r>
            <a:r>
              <a:rPr lang="en-US" sz="2400" dirty="0"/>
              <a:t>entire architecture (ECMWF, Met Office, NCAR)</a:t>
            </a:r>
          </a:p>
          <a:p>
            <a:r>
              <a:rPr lang="en-US" sz="2400" dirty="0"/>
              <a:t>Bottom-up approach</a:t>
            </a:r>
          </a:p>
          <a:p>
            <a:pPr lvl="1"/>
            <a:r>
              <a:rPr lang="en-US" sz="2400" dirty="0" smtClean="0"/>
              <a:t>Start </a:t>
            </a:r>
            <a:r>
              <a:rPr lang="en-US" sz="2400" dirty="0"/>
              <a:t>from existing </a:t>
            </a:r>
            <a:r>
              <a:rPr lang="en-US" sz="2400" dirty="0" smtClean="0"/>
              <a:t>codes</a:t>
            </a:r>
            <a:endParaRPr lang="en-US" sz="2400" dirty="0"/>
          </a:p>
          <a:p>
            <a:pPr lvl="1"/>
            <a:r>
              <a:rPr lang="en-US" sz="2400" dirty="0" smtClean="0"/>
              <a:t>Incremental </a:t>
            </a:r>
            <a:r>
              <a:rPr lang="en-US" sz="2400" dirty="0"/>
              <a:t>modularization (NCEP GSI refactoring, Navy)</a:t>
            </a:r>
          </a:p>
          <a:p>
            <a:r>
              <a:rPr lang="en-US" sz="2400" dirty="0" smtClean="0"/>
              <a:t>Roadmap </a:t>
            </a:r>
            <a:r>
              <a:rPr lang="en-US" sz="2400" dirty="0"/>
              <a:t>gradually connecting the two </a:t>
            </a:r>
            <a:r>
              <a:rPr lang="en-US" sz="2400" dirty="0" smtClean="0"/>
              <a:t>approaches</a:t>
            </a:r>
            <a:endParaRPr lang="en-US" sz="2400" dirty="0"/>
          </a:p>
          <a:p>
            <a:endParaRPr lang="en-US" sz="2200" dirty="0" smtClean="0"/>
          </a:p>
        </p:txBody>
      </p:sp>
    </p:spTree>
    <p:extLst>
      <p:ext uri="{BB962C8B-B14F-4D97-AF65-F5344CB8AC3E}">
        <p14:creationId xmlns:p14="http://schemas.microsoft.com/office/powerpoint/2010/main" val="4260827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NGGPS</a:t>
            </a:r>
            <a:br>
              <a:rPr lang="en-US" b="1" dirty="0" smtClean="0"/>
            </a:br>
            <a:r>
              <a:rPr lang="en-US" b="1" dirty="0" smtClean="0"/>
              <a:t>Description</a:t>
            </a:r>
            <a:endParaRPr lang="en-US" b="1" dirty="0"/>
          </a:p>
        </p:txBody>
      </p:sp>
      <p:sp>
        <p:nvSpPr>
          <p:cNvPr id="3" name="Content Placeholder 2"/>
          <p:cNvSpPr>
            <a:spLocks noGrp="1"/>
          </p:cNvSpPr>
          <p:nvPr>
            <p:ph idx="1"/>
          </p:nvPr>
        </p:nvSpPr>
        <p:spPr>
          <a:xfrm>
            <a:off x="228600" y="1459262"/>
            <a:ext cx="8686799" cy="4602163"/>
          </a:xfrm>
        </p:spPr>
        <p:txBody>
          <a:bodyPr/>
          <a:lstStyle/>
          <a:p>
            <a:r>
              <a:rPr lang="en-US" sz="2400" dirty="0"/>
              <a:t>Fully coupled </a:t>
            </a:r>
            <a:r>
              <a:rPr lang="en-US" sz="2400" dirty="0" smtClean="0"/>
              <a:t>system: ocean</a:t>
            </a:r>
            <a:r>
              <a:rPr lang="en-US" sz="2400" dirty="0"/>
              <a:t>, waves, </a:t>
            </a:r>
            <a:r>
              <a:rPr lang="en-US" sz="2400" dirty="0" smtClean="0"/>
              <a:t>sea ice</a:t>
            </a:r>
            <a:r>
              <a:rPr lang="en-US" sz="2400" dirty="0"/>
              <a:t>, </a:t>
            </a:r>
            <a:r>
              <a:rPr lang="en-US" sz="2400" dirty="0" smtClean="0"/>
              <a:t>land surface, </a:t>
            </a:r>
            <a:r>
              <a:rPr lang="en-US" sz="2400" dirty="0"/>
              <a:t>atmosphere, </a:t>
            </a:r>
            <a:r>
              <a:rPr lang="en-US" sz="2400" dirty="0" smtClean="0"/>
              <a:t>aerosols and atmospheric composition </a:t>
            </a:r>
          </a:p>
          <a:p>
            <a:r>
              <a:rPr lang="en-US" sz="2400" dirty="0" smtClean="0"/>
              <a:t>Built using NEMS/Earth </a:t>
            </a:r>
            <a:r>
              <a:rPr lang="en-US" sz="2400" dirty="0"/>
              <a:t>System Modeling </a:t>
            </a:r>
            <a:r>
              <a:rPr lang="en-US" sz="2400" dirty="0" smtClean="0"/>
              <a:t>Framework</a:t>
            </a:r>
          </a:p>
          <a:p>
            <a:r>
              <a:rPr lang="en-US" sz="2400" dirty="0" smtClean="0"/>
              <a:t>Each component model will be community code</a:t>
            </a:r>
          </a:p>
          <a:p>
            <a:endParaRPr lang="en-US" dirty="0"/>
          </a:p>
        </p:txBody>
      </p:sp>
      <p:cxnSp>
        <p:nvCxnSpPr>
          <p:cNvPr id="5" name="Straight Connector 4"/>
          <p:cNvCxnSpPr>
            <a:stCxn id="32" idx="2"/>
          </p:cNvCxnSpPr>
          <p:nvPr/>
        </p:nvCxnSpPr>
        <p:spPr>
          <a:xfrm flipH="1">
            <a:off x="6167723" y="4596072"/>
            <a:ext cx="1" cy="322415"/>
          </a:xfrm>
          <a:prstGeom prst="line">
            <a:avLst/>
          </a:prstGeom>
        </p:spPr>
        <p:style>
          <a:lnRef idx="2">
            <a:schemeClr val="accent4"/>
          </a:lnRef>
          <a:fillRef idx="0">
            <a:schemeClr val="accent4"/>
          </a:fillRef>
          <a:effectRef idx="1">
            <a:schemeClr val="accent4"/>
          </a:effectRef>
          <a:fontRef idx="minor">
            <a:schemeClr val="tx1"/>
          </a:fontRef>
        </p:style>
      </p:cxnSp>
      <p:grpSp>
        <p:nvGrpSpPr>
          <p:cNvPr id="8" name="Group 7"/>
          <p:cNvGrpSpPr/>
          <p:nvPr/>
        </p:nvGrpSpPr>
        <p:grpSpPr>
          <a:xfrm>
            <a:off x="616688" y="3223370"/>
            <a:ext cx="7910619" cy="3390235"/>
            <a:chOff x="616688" y="3223370"/>
            <a:chExt cx="7910619" cy="3390235"/>
          </a:xfrm>
        </p:grpSpPr>
        <p:grpSp>
          <p:nvGrpSpPr>
            <p:cNvPr id="4" name="Group 3"/>
            <p:cNvGrpSpPr/>
            <p:nvPr/>
          </p:nvGrpSpPr>
          <p:grpSpPr>
            <a:xfrm>
              <a:off x="616688" y="3223370"/>
              <a:ext cx="7910619" cy="3390235"/>
              <a:chOff x="1190870" y="3223370"/>
              <a:chExt cx="7910619" cy="3390235"/>
            </a:xfrm>
          </p:grpSpPr>
          <p:grpSp>
            <p:nvGrpSpPr>
              <p:cNvPr id="29" name="Group 28"/>
              <p:cNvGrpSpPr/>
              <p:nvPr/>
            </p:nvGrpSpPr>
            <p:grpSpPr>
              <a:xfrm>
                <a:off x="1190870" y="3223370"/>
                <a:ext cx="7910619" cy="3390235"/>
                <a:chOff x="1190870" y="3240871"/>
                <a:chExt cx="7910619" cy="3207702"/>
              </a:xfrm>
            </p:grpSpPr>
            <p:sp>
              <p:nvSpPr>
                <p:cNvPr id="33" name="Rounded Rectangle 32"/>
                <p:cNvSpPr/>
                <p:nvPr/>
              </p:nvSpPr>
              <p:spPr>
                <a:xfrm>
                  <a:off x="1190870" y="3240871"/>
                  <a:ext cx="7910619" cy="320770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4" name="Rectangle 33"/>
                <p:cNvSpPr/>
                <p:nvPr/>
              </p:nvSpPr>
              <p:spPr bwMode="auto">
                <a:xfrm>
                  <a:off x="1495642" y="3359078"/>
                  <a:ext cx="5964524" cy="1250875"/>
                </a:xfrm>
                <a:prstGeom prst="rect">
                  <a:avLst/>
                </a:prstGeom>
                <a:solidFill>
                  <a:srgbClr val="60898A">
                    <a:alpha val="52000"/>
                  </a:srgbClr>
                </a:solidFill>
                <a:ln w="25400" cap="flat" cmpd="sng" algn="ctr">
                  <a:solidFill>
                    <a:srgbClr val="60898A"/>
                  </a:solidFill>
                  <a:prstDash val="solid"/>
                  <a:round/>
                  <a:headEnd type="none" w="med" len="med"/>
                  <a:tailEnd type="none" w="med" len="med"/>
                </a:ln>
                <a:effectLst/>
                <a:extLst/>
              </p:spPr>
              <p:txBody>
                <a:bodyPr vert="horz" wrap="square" lIns="42862" tIns="42862" rIns="42862" bIns="42862" numCol="1" rtlCol="0" anchor="t" anchorCtr="0" compatLnSpc="1">
                  <a:prstTxWarp prst="textNoShape">
                    <a:avLst/>
                  </a:prstTxWarp>
                </a:bodyPr>
                <a:lstStyle/>
                <a:p>
                  <a:pPr marL="120650" indent="-120650" algn="ctr" eaLnBrk="0" hangingPunct="0">
                    <a:spcBef>
                      <a:spcPct val="20000"/>
                    </a:spcBef>
                  </a:pPr>
                  <a:endParaRPr lang="en-US" dirty="0" smtClean="0">
                    <a:solidFill>
                      <a:srgbClr val="0000FF"/>
                    </a:solidFill>
                    <a:latin typeface="Arial" pitchFamily="34" charset="0"/>
                    <a:sym typeface="Arial" pitchFamily="34" charset="0"/>
                  </a:endParaRPr>
                </a:p>
              </p:txBody>
            </p:sp>
            <p:sp>
              <p:nvSpPr>
                <p:cNvPr id="35" name="Rectangle 34"/>
                <p:cNvSpPr/>
                <p:nvPr/>
              </p:nvSpPr>
              <p:spPr bwMode="auto">
                <a:xfrm>
                  <a:off x="1424416" y="4859316"/>
                  <a:ext cx="6035750" cy="438029"/>
                </a:xfrm>
                <a:prstGeom prst="rect">
                  <a:avLst/>
                </a:prstGeom>
                <a:gradFill flip="none" rotWithShape="1">
                  <a:gsLst>
                    <a:gs pos="0">
                      <a:srgbClr val="8488C4"/>
                    </a:gs>
                    <a:gs pos="53000">
                      <a:srgbClr val="D4DEFF"/>
                    </a:gs>
                    <a:gs pos="83000">
                      <a:srgbClr val="D4DEFF"/>
                    </a:gs>
                    <a:gs pos="100000">
                      <a:srgbClr val="96AB94"/>
                    </a:gs>
                  </a:gsLst>
                  <a:lin ang="16200000" scaled="0"/>
                  <a:tileRect/>
                </a:gradFill>
                <a:ln>
                  <a:noFill/>
                </a:ln>
                <a:effectLst/>
                <a:extLst/>
              </p:spPr>
              <p:txBody>
                <a:bodyPr vert="horz" wrap="square" lIns="42862" tIns="42862" rIns="42862" bIns="42862" numCol="1" rtlCol="0" anchor="t" anchorCtr="0" compatLnSpc="1">
                  <a:prstTxWarp prst="textNoShape">
                    <a:avLst/>
                  </a:prstTxWarp>
                </a:bodyPr>
                <a:lstStyle/>
                <a:p>
                  <a:pPr marL="120650" indent="-120650" algn="ctr" eaLnBrk="0" hangingPunct="0">
                    <a:spcBef>
                      <a:spcPct val="20000"/>
                    </a:spcBef>
                  </a:pPr>
                  <a:r>
                    <a:rPr lang="en-US" sz="2000" dirty="0" smtClean="0">
                      <a:solidFill>
                        <a:srgbClr val="000000"/>
                      </a:solidFill>
                      <a:latin typeface="Arial" pitchFamily="34" charset="0"/>
                      <a:sym typeface="Arial" pitchFamily="34" charset="0"/>
                    </a:rPr>
                    <a:t> </a:t>
                  </a:r>
                  <a:r>
                    <a:rPr lang="en-US" sz="2800" dirty="0" smtClean="0">
                      <a:solidFill>
                        <a:srgbClr val="000000"/>
                      </a:solidFill>
                      <a:latin typeface="Arial" pitchFamily="34" charset="0"/>
                      <a:sym typeface="Arial" pitchFamily="34" charset="0"/>
                    </a:rPr>
                    <a:t>NEMS/ESMF</a:t>
                  </a:r>
                </a:p>
              </p:txBody>
            </p:sp>
            <p:grpSp>
              <p:nvGrpSpPr>
                <p:cNvPr id="36" name="Group 35"/>
                <p:cNvGrpSpPr/>
                <p:nvPr/>
              </p:nvGrpSpPr>
              <p:grpSpPr>
                <a:xfrm>
                  <a:off x="1837929" y="3876424"/>
                  <a:ext cx="1072134" cy="993368"/>
                  <a:chOff x="1089862" y="2646466"/>
                  <a:chExt cx="1295400" cy="1209651"/>
                </a:xfrm>
              </p:grpSpPr>
              <p:cxnSp>
                <p:nvCxnSpPr>
                  <p:cNvPr id="51" name="Straight Connector 50"/>
                  <p:cNvCxnSpPr/>
                  <p:nvPr/>
                </p:nvCxnSpPr>
                <p:spPr bwMode="auto">
                  <a:xfrm>
                    <a:off x="1741965" y="3448107"/>
                    <a:ext cx="0" cy="408010"/>
                  </a:xfrm>
                  <a:prstGeom prst="line">
                    <a:avLst/>
                  </a:prstGeom>
                  <a:noFill/>
                  <a:ln w="2540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2" name="Flowchart: Process 51"/>
                  <p:cNvSpPr/>
                  <p:nvPr/>
                </p:nvSpPr>
                <p:spPr bwMode="auto">
                  <a:xfrm>
                    <a:off x="1089862" y="2646466"/>
                    <a:ext cx="1295400" cy="807596"/>
                  </a:xfrm>
                  <a:prstGeom prst="flowChartProcess">
                    <a:avLst/>
                  </a:prstGeom>
                  <a:solidFill>
                    <a:srgbClr val="60898A">
                      <a:alpha val="57000"/>
                    </a:srgbClr>
                  </a:solidFill>
                  <a:ln w="25400" cap="flat" cmpd="sng" algn="ctr">
                    <a:solidFill>
                      <a:schemeClr val="accent4">
                        <a:lumMod val="50000"/>
                      </a:schemeClr>
                    </a:solidFill>
                    <a:prstDash val="solid"/>
                    <a:round/>
                    <a:headEnd type="none" w="med" len="med"/>
                    <a:tailEnd type="none" w="med" len="med"/>
                  </a:ln>
                  <a:effectLst/>
                  <a:extLst/>
                </p:spPr>
                <p:txBody>
                  <a:bodyPr vert="horz" wrap="square" lIns="42862" tIns="42862" rIns="42862" bIns="42862" numCol="1" rtlCol="0" anchor="ctr" anchorCtr="0" compatLnSpc="1">
                    <a:prstTxWarp prst="textNoShape">
                      <a:avLst/>
                    </a:prstTxWarp>
                  </a:bodyPr>
                  <a:lstStyle/>
                  <a:p>
                    <a:pPr algn="ctr">
                      <a:lnSpc>
                        <a:spcPct val="80000"/>
                      </a:lnSpc>
                      <a:spcBef>
                        <a:spcPct val="20000"/>
                      </a:spcBef>
                    </a:pPr>
                    <a:r>
                      <a:rPr lang="en-US" altLang="en-US" sz="1600" b="1" dirty="0" smtClean="0">
                        <a:solidFill>
                          <a:srgbClr val="000000"/>
                        </a:solidFill>
                        <a:latin typeface="Arial" pitchFamily="34" charset="0"/>
                      </a:rPr>
                      <a:t>Atm Dycore</a:t>
                    </a:r>
                  </a:p>
                  <a:p>
                    <a:pPr algn="ctr">
                      <a:lnSpc>
                        <a:spcPct val="80000"/>
                      </a:lnSpc>
                      <a:spcBef>
                        <a:spcPct val="20000"/>
                      </a:spcBef>
                    </a:pPr>
                    <a:r>
                      <a:rPr lang="en-US" altLang="en-US" sz="1600" b="1" dirty="0" smtClean="0">
                        <a:solidFill>
                          <a:srgbClr val="000000"/>
                        </a:solidFill>
                        <a:latin typeface="Arial" pitchFamily="34" charset="0"/>
                      </a:rPr>
                      <a:t>(FV3)</a:t>
                    </a:r>
                  </a:p>
                </p:txBody>
              </p:sp>
            </p:grpSp>
            <p:sp>
              <p:nvSpPr>
                <p:cNvPr id="37" name="Flowchart: Process 36"/>
                <p:cNvSpPr/>
                <p:nvPr/>
              </p:nvSpPr>
              <p:spPr bwMode="auto">
                <a:xfrm>
                  <a:off x="4563350" y="5598597"/>
                  <a:ext cx="1030808" cy="712436"/>
                </a:xfrm>
                <a:prstGeom prst="flowChartProcess">
                  <a:avLst/>
                </a:prstGeom>
                <a:solidFill>
                  <a:srgbClr val="A4A4D4">
                    <a:alpha val="88000"/>
                  </a:srgbClr>
                </a:solidFill>
                <a:ln w="25400" cap="flat" cmpd="sng" algn="ctr">
                  <a:solidFill>
                    <a:srgbClr val="002060"/>
                  </a:solidFill>
                  <a:prstDash val="solid"/>
                  <a:round/>
                  <a:headEnd type="none" w="med" len="med"/>
                  <a:tailEnd type="none" w="med" len="med"/>
                </a:ln>
                <a:effectLst/>
                <a:extLst/>
              </p:spPr>
              <p:txBody>
                <a:bodyPr vert="horz" wrap="square" lIns="42862" tIns="42862" rIns="42862" bIns="42862" numCol="1" rtlCol="0" anchor="ctr" anchorCtr="0" compatLnSpc="1">
                  <a:prstTxWarp prst="textNoShape">
                    <a:avLst/>
                  </a:prstTxWarp>
                </a:bodyPr>
                <a:lstStyle/>
                <a:p>
                  <a:pPr algn="ctr">
                    <a:lnSpc>
                      <a:spcPct val="80000"/>
                    </a:lnSpc>
                    <a:spcBef>
                      <a:spcPct val="20000"/>
                    </a:spcBef>
                  </a:pPr>
                  <a:r>
                    <a:rPr lang="en-US" altLang="en-US" sz="1600" b="1" dirty="0" smtClean="0">
                      <a:solidFill>
                        <a:srgbClr val="000000"/>
                      </a:solidFill>
                      <a:latin typeface="Arial" pitchFamily="34" charset="0"/>
                    </a:rPr>
                    <a:t>Wave</a:t>
                  </a:r>
                </a:p>
                <a:p>
                  <a:pPr algn="ctr">
                    <a:lnSpc>
                      <a:spcPct val="80000"/>
                    </a:lnSpc>
                    <a:spcBef>
                      <a:spcPct val="20000"/>
                    </a:spcBef>
                  </a:pPr>
                  <a:r>
                    <a:rPr lang="en-US" altLang="en-US" sz="1600" b="1" dirty="0" smtClean="0">
                      <a:solidFill>
                        <a:srgbClr val="000000"/>
                      </a:solidFill>
                      <a:latin typeface="Arial" pitchFamily="34" charset="0"/>
                    </a:rPr>
                    <a:t>(WW3)</a:t>
                  </a:r>
                </a:p>
                <a:p>
                  <a:pPr algn="ctr">
                    <a:lnSpc>
                      <a:spcPct val="80000"/>
                    </a:lnSpc>
                    <a:spcBef>
                      <a:spcPct val="20000"/>
                    </a:spcBef>
                  </a:pPr>
                  <a:r>
                    <a:rPr lang="en-US" altLang="en-US" sz="1600" b="1" dirty="0" smtClean="0">
                      <a:solidFill>
                        <a:srgbClr val="000000"/>
                      </a:solidFill>
                      <a:latin typeface="Arial" pitchFamily="34" charset="0"/>
                    </a:rPr>
                    <a:t>(SWAN)</a:t>
                  </a:r>
                </a:p>
              </p:txBody>
            </p:sp>
            <p:sp>
              <p:nvSpPr>
                <p:cNvPr id="38" name="Flowchart: Process 37"/>
                <p:cNvSpPr/>
                <p:nvPr/>
              </p:nvSpPr>
              <p:spPr bwMode="auto">
                <a:xfrm>
                  <a:off x="6116934" y="5598597"/>
                  <a:ext cx="1249943" cy="712435"/>
                </a:xfrm>
                <a:prstGeom prst="flowChartProcess">
                  <a:avLst/>
                </a:prstGeom>
                <a:solidFill>
                  <a:srgbClr val="A4A4D4">
                    <a:alpha val="88000"/>
                  </a:srgbClr>
                </a:solidFill>
                <a:ln w="25400" cap="flat" cmpd="sng" algn="ctr">
                  <a:solidFill>
                    <a:srgbClr val="002060"/>
                  </a:solidFill>
                  <a:prstDash val="solid"/>
                  <a:round/>
                  <a:headEnd type="none" w="med" len="med"/>
                  <a:tailEnd type="none" w="med" len="med"/>
                </a:ln>
                <a:effectLst/>
                <a:extLst/>
              </p:spPr>
              <p:txBody>
                <a:bodyPr vert="horz" wrap="square" lIns="42862" tIns="42862" rIns="42862" bIns="42862" numCol="1" rtlCol="0" anchor="ctr" anchorCtr="0" compatLnSpc="1">
                  <a:prstTxWarp prst="textNoShape">
                    <a:avLst/>
                  </a:prstTxWarp>
                </a:bodyPr>
                <a:lstStyle/>
                <a:p>
                  <a:pPr algn="ctr">
                    <a:lnSpc>
                      <a:spcPct val="80000"/>
                    </a:lnSpc>
                    <a:spcBef>
                      <a:spcPct val="20000"/>
                    </a:spcBef>
                  </a:pPr>
                  <a:r>
                    <a:rPr lang="en-US" altLang="en-US" sz="1600" b="1" dirty="0" smtClean="0">
                      <a:solidFill>
                        <a:srgbClr val="000000"/>
                      </a:solidFill>
                      <a:latin typeface="Arial"/>
                    </a:rPr>
                    <a:t>Sea Ice</a:t>
                  </a:r>
                </a:p>
                <a:p>
                  <a:pPr algn="ctr">
                    <a:lnSpc>
                      <a:spcPct val="80000"/>
                    </a:lnSpc>
                    <a:spcBef>
                      <a:spcPct val="20000"/>
                    </a:spcBef>
                  </a:pPr>
                  <a:r>
                    <a:rPr lang="en-US" altLang="en-US" sz="1600" b="1" dirty="0" smtClean="0">
                      <a:solidFill>
                        <a:srgbClr val="000000"/>
                      </a:solidFill>
                      <a:latin typeface="Arial"/>
                    </a:rPr>
                    <a:t>(CICE/KISS)</a:t>
                  </a:r>
                </a:p>
              </p:txBody>
            </p:sp>
            <p:sp>
              <p:nvSpPr>
                <p:cNvPr id="39" name="Flowchart: Process 38"/>
                <p:cNvSpPr/>
                <p:nvPr/>
              </p:nvSpPr>
              <p:spPr bwMode="auto">
                <a:xfrm>
                  <a:off x="3068467" y="5598597"/>
                  <a:ext cx="1083046" cy="712434"/>
                </a:xfrm>
                <a:prstGeom prst="flowChartProcess">
                  <a:avLst/>
                </a:prstGeom>
                <a:solidFill>
                  <a:srgbClr val="A4A4D4">
                    <a:alpha val="88000"/>
                  </a:srgbClr>
                </a:solidFill>
                <a:ln w="25400" cap="flat" cmpd="sng" algn="ctr">
                  <a:solidFill>
                    <a:srgbClr val="002060"/>
                  </a:solidFill>
                  <a:prstDash val="solid"/>
                  <a:round/>
                  <a:headEnd type="none" w="med" len="med"/>
                  <a:tailEnd type="none" w="med" len="med"/>
                </a:ln>
                <a:effectLst/>
                <a:extLst/>
              </p:spPr>
              <p:txBody>
                <a:bodyPr vert="horz" wrap="square" lIns="42862" tIns="42862" rIns="42862" bIns="42862" numCol="1" rtlCol="0" anchor="ctr" anchorCtr="0" compatLnSpc="1">
                  <a:prstTxWarp prst="textNoShape">
                    <a:avLst/>
                  </a:prstTxWarp>
                </a:bodyPr>
                <a:lstStyle/>
                <a:p>
                  <a:pPr algn="ctr">
                    <a:lnSpc>
                      <a:spcPct val="80000"/>
                    </a:lnSpc>
                    <a:spcBef>
                      <a:spcPct val="20000"/>
                    </a:spcBef>
                  </a:pPr>
                  <a:r>
                    <a:rPr lang="en-US" altLang="en-US" sz="1600" b="1" dirty="0" smtClean="0">
                      <a:solidFill>
                        <a:srgbClr val="000000"/>
                      </a:solidFill>
                      <a:latin typeface="Arial" pitchFamily="34" charset="0"/>
                    </a:rPr>
                    <a:t>Ocean</a:t>
                  </a:r>
                </a:p>
                <a:p>
                  <a:pPr algn="ctr">
                    <a:lnSpc>
                      <a:spcPct val="80000"/>
                    </a:lnSpc>
                    <a:spcBef>
                      <a:spcPct val="20000"/>
                    </a:spcBef>
                  </a:pPr>
                  <a:r>
                    <a:rPr lang="en-US" altLang="en-US" sz="1600" b="1" dirty="0" smtClean="0">
                      <a:solidFill>
                        <a:srgbClr val="000000"/>
                      </a:solidFill>
                      <a:latin typeface="Arial" pitchFamily="34" charset="0"/>
                    </a:rPr>
                    <a:t>(HYCOM)</a:t>
                  </a:r>
                </a:p>
                <a:p>
                  <a:pPr algn="ctr">
                    <a:lnSpc>
                      <a:spcPct val="80000"/>
                    </a:lnSpc>
                    <a:spcBef>
                      <a:spcPct val="20000"/>
                    </a:spcBef>
                  </a:pPr>
                  <a:r>
                    <a:rPr lang="en-US" altLang="en-US" sz="1600" b="1" dirty="0" smtClean="0">
                      <a:solidFill>
                        <a:srgbClr val="000000"/>
                      </a:solidFill>
                      <a:latin typeface="Arial" pitchFamily="34" charset="0"/>
                    </a:rPr>
                    <a:t>(MOM)</a:t>
                  </a:r>
                </a:p>
              </p:txBody>
            </p:sp>
            <p:sp>
              <p:nvSpPr>
                <p:cNvPr id="40" name="Flowchart: Process 39"/>
                <p:cNvSpPr/>
                <p:nvPr/>
              </p:nvSpPr>
              <p:spPr bwMode="auto">
                <a:xfrm>
                  <a:off x="1630099" y="5598595"/>
                  <a:ext cx="1025885" cy="712436"/>
                </a:xfrm>
                <a:prstGeom prst="flowChartProcess">
                  <a:avLst/>
                </a:prstGeom>
                <a:solidFill>
                  <a:srgbClr val="A4A4D4">
                    <a:alpha val="88000"/>
                  </a:srgbClr>
                </a:solidFill>
                <a:ln w="25400" cap="flat" cmpd="sng" algn="ctr">
                  <a:solidFill>
                    <a:srgbClr val="002060"/>
                  </a:solidFill>
                  <a:prstDash val="solid"/>
                  <a:round/>
                  <a:headEnd type="none" w="med" len="med"/>
                  <a:tailEnd type="none" w="med" len="med"/>
                </a:ln>
                <a:effectLst/>
                <a:extLst/>
              </p:spPr>
              <p:txBody>
                <a:bodyPr vert="horz" wrap="square" lIns="42862" tIns="42862" rIns="42862" bIns="42862" numCol="1" rtlCol="0" anchor="ctr" anchorCtr="0" compatLnSpc="1">
                  <a:prstTxWarp prst="textNoShape">
                    <a:avLst/>
                  </a:prstTxWarp>
                </a:bodyPr>
                <a:lstStyle/>
                <a:p>
                  <a:pPr algn="ctr">
                    <a:lnSpc>
                      <a:spcPct val="80000"/>
                    </a:lnSpc>
                    <a:spcBef>
                      <a:spcPct val="20000"/>
                    </a:spcBef>
                  </a:pPr>
                  <a:r>
                    <a:rPr lang="en-US" altLang="en-US" sz="1600" b="1" dirty="0" smtClean="0">
                      <a:solidFill>
                        <a:srgbClr val="000000"/>
                      </a:solidFill>
                      <a:latin typeface="Arial" pitchFamily="34" charset="0"/>
                    </a:rPr>
                    <a:t>Land Surface</a:t>
                  </a:r>
                </a:p>
                <a:p>
                  <a:pPr algn="ctr">
                    <a:lnSpc>
                      <a:spcPct val="80000"/>
                    </a:lnSpc>
                    <a:spcBef>
                      <a:spcPct val="20000"/>
                    </a:spcBef>
                  </a:pPr>
                  <a:r>
                    <a:rPr lang="en-US" altLang="en-US" sz="1600" b="1" dirty="0" smtClean="0">
                      <a:solidFill>
                        <a:srgbClr val="000000"/>
                      </a:solidFill>
                      <a:latin typeface="Arial" pitchFamily="34" charset="0"/>
                    </a:rPr>
                    <a:t>(NOAH)</a:t>
                  </a:r>
                </a:p>
              </p:txBody>
            </p:sp>
            <p:grpSp>
              <p:nvGrpSpPr>
                <p:cNvPr id="41" name="Group 40"/>
                <p:cNvGrpSpPr/>
                <p:nvPr/>
              </p:nvGrpSpPr>
              <p:grpSpPr>
                <a:xfrm>
                  <a:off x="3055658" y="3871466"/>
                  <a:ext cx="1115225" cy="983100"/>
                  <a:chOff x="2170654" y="2636688"/>
                  <a:chExt cx="1347465" cy="1197147"/>
                </a:xfrm>
              </p:grpSpPr>
              <p:cxnSp>
                <p:nvCxnSpPr>
                  <p:cNvPr id="49" name="Straight Connector 48"/>
                  <p:cNvCxnSpPr/>
                  <p:nvPr/>
                </p:nvCxnSpPr>
                <p:spPr bwMode="auto">
                  <a:xfrm>
                    <a:off x="2837859" y="3463251"/>
                    <a:ext cx="0" cy="370584"/>
                  </a:xfrm>
                  <a:prstGeom prst="line">
                    <a:avLst/>
                  </a:prstGeom>
                  <a:noFill/>
                  <a:ln w="2540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 name="Flowchart: Process 49"/>
                  <p:cNvSpPr/>
                  <p:nvPr/>
                </p:nvSpPr>
                <p:spPr bwMode="auto">
                  <a:xfrm>
                    <a:off x="2170654" y="2636688"/>
                    <a:ext cx="1347465" cy="817374"/>
                  </a:xfrm>
                  <a:prstGeom prst="flowChartProcess">
                    <a:avLst/>
                  </a:prstGeom>
                  <a:solidFill>
                    <a:srgbClr val="60898A">
                      <a:alpha val="51000"/>
                    </a:srgbClr>
                  </a:solidFill>
                  <a:ln w="25400" cap="flat" cmpd="sng" algn="ctr">
                    <a:solidFill>
                      <a:schemeClr val="accent4">
                        <a:lumMod val="50000"/>
                      </a:schemeClr>
                    </a:solidFill>
                    <a:prstDash val="solid"/>
                    <a:round/>
                    <a:headEnd type="none" w="med" len="med"/>
                    <a:tailEnd type="none" w="med" len="med"/>
                  </a:ln>
                  <a:effectLst/>
                  <a:extLst/>
                </p:spPr>
                <p:txBody>
                  <a:bodyPr vert="horz" wrap="square" lIns="42862" tIns="42862" rIns="42862" bIns="42862" numCol="1" rtlCol="0" anchor="ctr" anchorCtr="0" compatLnSpc="1">
                    <a:prstTxWarp prst="textNoShape">
                      <a:avLst/>
                    </a:prstTxWarp>
                  </a:bodyPr>
                  <a:lstStyle/>
                  <a:p>
                    <a:pPr algn="ctr">
                      <a:lnSpc>
                        <a:spcPct val="80000"/>
                      </a:lnSpc>
                      <a:spcBef>
                        <a:spcPct val="20000"/>
                      </a:spcBef>
                    </a:pPr>
                    <a:r>
                      <a:rPr lang="en-US" altLang="en-US" sz="1600" b="1" dirty="0" smtClean="0">
                        <a:solidFill>
                          <a:srgbClr val="000000"/>
                        </a:solidFill>
                        <a:latin typeface="Arial" pitchFamily="34" charset="0"/>
                      </a:rPr>
                      <a:t>Atm Physics</a:t>
                    </a:r>
                  </a:p>
                  <a:p>
                    <a:pPr algn="ctr">
                      <a:lnSpc>
                        <a:spcPct val="80000"/>
                      </a:lnSpc>
                      <a:spcBef>
                        <a:spcPct val="20000"/>
                      </a:spcBef>
                    </a:pPr>
                    <a:r>
                      <a:rPr lang="en-US" altLang="en-US" sz="1600" b="1" dirty="0" smtClean="0">
                        <a:solidFill>
                          <a:srgbClr val="000000"/>
                        </a:solidFill>
                        <a:latin typeface="Arial" pitchFamily="34" charset="0"/>
                      </a:rPr>
                      <a:t>(CCPP)</a:t>
                    </a:r>
                  </a:p>
                </p:txBody>
              </p:sp>
            </p:grpSp>
            <p:cxnSp>
              <p:nvCxnSpPr>
                <p:cNvPr id="42" name="Straight Connector 41"/>
                <p:cNvCxnSpPr>
                  <a:endCxn id="39" idx="0"/>
                </p:cNvCxnSpPr>
                <p:nvPr/>
              </p:nvCxnSpPr>
              <p:spPr bwMode="auto">
                <a:xfrm>
                  <a:off x="3609990" y="5297345"/>
                  <a:ext cx="0" cy="301252"/>
                </a:xfrm>
                <a:prstGeom prst="line">
                  <a:avLst/>
                </a:prstGeom>
                <a:noFill/>
                <a:ln w="2540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 name="Straight Connector 42"/>
                <p:cNvCxnSpPr/>
                <p:nvPr/>
              </p:nvCxnSpPr>
              <p:spPr bwMode="auto">
                <a:xfrm>
                  <a:off x="5070871" y="5297343"/>
                  <a:ext cx="0" cy="301252"/>
                </a:xfrm>
                <a:prstGeom prst="line">
                  <a:avLst/>
                </a:prstGeom>
                <a:noFill/>
                <a:ln w="2540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4" name="Straight Connector 43"/>
                <p:cNvCxnSpPr/>
                <p:nvPr/>
              </p:nvCxnSpPr>
              <p:spPr bwMode="auto">
                <a:xfrm>
                  <a:off x="2152808" y="5297343"/>
                  <a:ext cx="0" cy="301252"/>
                </a:xfrm>
                <a:prstGeom prst="line">
                  <a:avLst/>
                </a:prstGeom>
                <a:noFill/>
                <a:ln w="2540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45" name="Group 44"/>
                <p:cNvGrpSpPr/>
                <p:nvPr/>
              </p:nvGrpSpPr>
              <p:grpSpPr>
                <a:xfrm>
                  <a:off x="4299985" y="3612661"/>
                  <a:ext cx="1680191" cy="1249307"/>
                  <a:chOff x="3358067" y="2312520"/>
                  <a:chExt cx="1807323" cy="1521315"/>
                </a:xfrm>
              </p:grpSpPr>
              <p:sp>
                <p:nvSpPr>
                  <p:cNvPr id="47" name="Flowchart: Process 46"/>
                  <p:cNvSpPr/>
                  <p:nvPr/>
                </p:nvSpPr>
                <p:spPr bwMode="auto">
                  <a:xfrm>
                    <a:off x="3358067" y="2312520"/>
                    <a:ext cx="1807323" cy="1135759"/>
                  </a:xfrm>
                  <a:prstGeom prst="flowChartProcess">
                    <a:avLst/>
                  </a:prstGeom>
                  <a:solidFill>
                    <a:srgbClr val="60898A">
                      <a:alpha val="52000"/>
                    </a:srgbClr>
                  </a:solidFill>
                  <a:ln w="25400" cap="flat" cmpd="sng" algn="ctr">
                    <a:solidFill>
                      <a:schemeClr val="tx1"/>
                    </a:solidFill>
                    <a:prstDash val="solid"/>
                    <a:round/>
                    <a:headEnd type="none" w="med" len="med"/>
                    <a:tailEnd type="none" w="med" len="med"/>
                  </a:ln>
                  <a:effectLst/>
                  <a:extLst/>
                </p:spPr>
                <p:txBody>
                  <a:bodyPr vert="horz" wrap="square" lIns="42862" tIns="42862" rIns="42862" bIns="42862" numCol="1" rtlCol="0" anchor="ctr" anchorCtr="0" compatLnSpc="1">
                    <a:prstTxWarp prst="textNoShape">
                      <a:avLst/>
                    </a:prstTxWarp>
                  </a:bodyPr>
                  <a:lstStyle/>
                  <a:p>
                    <a:pPr algn="ctr">
                      <a:lnSpc>
                        <a:spcPct val="80000"/>
                      </a:lnSpc>
                      <a:spcBef>
                        <a:spcPct val="20000"/>
                      </a:spcBef>
                    </a:pPr>
                    <a:r>
                      <a:rPr lang="en-US" altLang="en-US" sz="1600" b="1" dirty="0" smtClean="0">
                        <a:solidFill>
                          <a:srgbClr val="000000"/>
                        </a:solidFill>
                        <a:latin typeface="Arial" pitchFamily="34" charset="0"/>
                      </a:rPr>
                      <a:t>Aerosols/ </a:t>
                    </a:r>
                  </a:p>
                  <a:p>
                    <a:pPr algn="ctr">
                      <a:lnSpc>
                        <a:spcPct val="80000"/>
                      </a:lnSpc>
                      <a:spcBef>
                        <a:spcPct val="20000"/>
                      </a:spcBef>
                    </a:pPr>
                    <a:r>
                      <a:rPr lang="en-US" altLang="en-US" sz="1600" b="1" dirty="0" smtClean="0">
                        <a:solidFill>
                          <a:srgbClr val="000000"/>
                        </a:solidFill>
                        <a:latin typeface="Arial" pitchFamily="34" charset="0"/>
                      </a:rPr>
                      <a:t>Atm Composition </a:t>
                    </a:r>
                  </a:p>
                  <a:p>
                    <a:pPr algn="ctr">
                      <a:lnSpc>
                        <a:spcPct val="80000"/>
                      </a:lnSpc>
                      <a:spcBef>
                        <a:spcPct val="20000"/>
                      </a:spcBef>
                    </a:pPr>
                    <a:r>
                      <a:rPr lang="en-US" altLang="en-US" sz="1600" b="1" dirty="0" smtClean="0">
                        <a:solidFill>
                          <a:srgbClr val="000000"/>
                        </a:solidFill>
                        <a:latin typeface="Arial" pitchFamily="34" charset="0"/>
                      </a:rPr>
                      <a:t>(GOCART/MAM)</a:t>
                    </a:r>
                  </a:p>
                </p:txBody>
              </p:sp>
              <p:cxnSp>
                <p:nvCxnSpPr>
                  <p:cNvPr id="48" name="Straight Connector 47"/>
                  <p:cNvCxnSpPr/>
                  <p:nvPr/>
                </p:nvCxnSpPr>
                <p:spPr bwMode="auto">
                  <a:xfrm>
                    <a:off x="4283617" y="3448278"/>
                    <a:ext cx="2069" cy="385557"/>
                  </a:xfrm>
                  <a:prstGeom prst="line">
                    <a:avLst/>
                  </a:prstGeom>
                  <a:noFill/>
                  <a:ln w="2540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46" name="Straight Connector 45"/>
                <p:cNvCxnSpPr/>
                <p:nvPr/>
              </p:nvCxnSpPr>
              <p:spPr bwMode="auto">
                <a:xfrm>
                  <a:off x="6700339" y="5297345"/>
                  <a:ext cx="1" cy="301252"/>
                </a:xfrm>
                <a:prstGeom prst="line">
                  <a:avLst/>
                </a:prstGeom>
                <a:noFill/>
                <a:ln w="2540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30" name="Text Box 28"/>
              <p:cNvSpPr txBox="1">
                <a:spLocks noChangeArrowheads="1"/>
              </p:cNvSpPr>
              <p:nvPr/>
            </p:nvSpPr>
            <p:spPr bwMode="auto">
              <a:xfrm>
                <a:off x="2907325" y="3348303"/>
                <a:ext cx="29708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200">
                    <a:solidFill>
                      <a:srgbClr val="0000FF"/>
                    </a:solidFill>
                    <a:latin typeface="Arial" pitchFamily="34" charset="0"/>
                    <a:sym typeface="Arial" pitchFamily="34" charset="0"/>
                  </a:defRPr>
                </a:lvl1pPr>
                <a:lvl2pPr marL="742950" indent="-285750" eaLnBrk="0" hangingPunct="0">
                  <a:defRPr sz="1200">
                    <a:solidFill>
                      <a:srgbClr val="0000FF"/>
                    </a:solidFill>
                    <a:latin typeface="Arial" pitchFamily="34" charset="0"/>
                    <a:sym typeface="Arial" pitchFamily="34" charset="0"/>
                  </a:defRPr>
                </a:lvl2pPr>
                <a:lvl3pPr marL="1143000" indent="-228600" eaLnBrk="0" hangingPunct="0">
                  <a:defRPr sz="1200">
                    <a:solidFill>
                      <a:srgbClr val="0000FF"/>
                    </a:solidFill>
                    <a:latin typeface="Arial" pitchFamily="34" charset="0"/>
                    <a:sym typeface="Arial" pitchFamily="34" charset="0"/>
                  </a:defRPr>
                </a:lvl3pPr>
                <a:lvl4pPr marL="1600200" indent="-228600" eaLnBrk="0" hangingPunct="0">
                  <a:defRPr sz="1200">
                    <a:solidFill>
                      <a:srgbClr val="0000FF"/>
                    </a:solidFill>
                    <a:latin typeface="Arial" pitchFamily="34" charset="0"/>
                    <a:sym typeface="Arial" pitchFamily="34" charset="0"/>
                  </a:defRPr>
                </a:lvl4pPr>
                <a:lvl5pPr marL="2057400" indent="-228600" eaLnBrk="0" hangingPunct="0">
                  <a:defRPr sz="1200">
                    <a:solidFill>
                      <a:srgbClr val="0000FF"/>
                    </a:solidFill>
                    <a:latin typeface="Arial" pitchFamily="34" charset="0"/>
                    <a:sym typeface="Arial" pitchFamily="34" charset="0"/>
                  </a:defRPr>
                </a:lvl5pPr>
                <a:lvl6pPr marL="2514600" indent="-228600" eaLnBrk="0" fontAlgn="base" hangingPunct="0">
                  <a:spcBef>
                    <a:spcPct val="0"/>
                  </a:spcBef>
                  <a:spcAft>
                    <a:spcPct val="0"/>
                  </a:spcAft>
                  <a:defRPr sz="1200">
                    <a:solidFill>
                      <a:srgbClr val="0000FF"/>
                    </a:solidFill>
                    <a:latin typeface="Arial" pitchFamily="34" charset="0"/>
                    <a:sym typeface="Arial" pitchFamily="34" charset="0"/>
                  </a:defRPr>
                </a:lvl6pPr>
                <a:lvl7pPr marL="2971800" indent="-228600" eaLnBrk="0" fontAlgn="base" hangingPunct="0">
                  <a:spcBef>
                    <a:spcPct val="0"/>
                  </a:spcBef>
                  <a:spcAft>
                    <a:spcPct val="0"/>
                  </a:spcAft>
                  <a:defRPr sz="1200">
                    <a:solidFill>
                      <a:srgbClr val="0000FF"/>
                    </a:solidFill>
                    <a:latin typeface="Arial" pitchFamily="34" charset="0"/>
                    <a:sym typeface="Arial" pitchFamily="34" charset="0"/>
                  </a:defRPr>
                </a:lvl7pPr>
                <a:lvl8pPr marL="3429000" indent="-228600" eaLnBrk="0" fontAlgn="base" hangingPunct="0">
                  <a:spcBef>
                    <a:spcPct val="0"/>
                  </a:spcBef>
                  <a:spcAft>
                    <a:spcPct val="0"/>
                  </a:spcAft>
                  <a:defRPr sz="1200">
                    <a:solidFill>
                      <a:srgbClr val="0000FF"/>
                    </a:solidFill>
                    <a:latin typeface="Arial" pitchFamily="34" charset="0"/>
                    <a:sym typeface="Arial" pitchFamily="34" charset="0"/>
                  </a:defRPr>
                </a:lvl8pPr>
                <a:lvl9pPr marL="3886200" indent="-228600" eaLnBrk="0" fontAlgn="base" hangingPunct="0">
                  <a:spcBef>
                    <a:spcPct val="0"/>
                  </a:spcBef>
                  <a:spcAft>
                    <a:spcPct val="0"/>
                  </a:spcAft>
                  <a:defRPr sz="1200">
                    <a:solidFill>
                      <a:srgbClr val="0000FF"/>
                    </a:solidFill>
                    <a:latin typeface="Arial" pitchFamily="34" charset="0"/>
                    <a:sym typeface="Arial" pitchFamily="34" charset="0"/>
                  </a:defRPr>
                </a:lvl9pPr>
              </a:lstStyle>
              <a:p>
                <a:pPr algn="ctr" eaLnBrk="1" fontAlgn="base" hangingPunct="1">
                  <a:lnSpc>
                    <a:spcPct val="80000"/>
                  </a:lnSpc>
                  <a:spcBef>
                    <a:spcPct val="50000"/>
                  </a:spcBef>
                  <a:spcAft>
                    <a:spcPct val="0"/>
                  </a:spcAft>
                </a:pPr>
                <a:r>
                  <a:rPr lang="en-US" altLang="en-US" sz="2000" b="1" dirty="0" smtClean="0">
                    <a:solidFill>
                      <a:srgbClr val="000000"/>
                    </a:solidFill>
                    <a:latin typeface="Calibri" pitchFamily="34" charset="0"/>
                  </a:rPr>
                  <a:t>Atmospheric Components</a:t>
                </a:r>
                <a:endParaRPr lang="en-US" altLang="en-US" sz="2000" b="1" dirty="0">
                  <a:solidFill>
                    <a:srgbClr val="000000"/>
                  </a:solidFill>
                  <a:latin typeface="Calibri" pitchFamily="34" charset="0"/>
                </a:endParaRPr>
              </a:p>
            </p:txBody>
          </p:sp>
          <p:sp>
            <p:nvSpPr>
              <p:cNvPr id="32" name="Flowchart: Process 31"/>
              <p:cNvSpPr/>
              <p:nvPr/>
            </p:nvSpPr>
            <p:spPr bwMode="auto">
              <a:xfrm>
                <a:off x="6116935" y="3686857"/>
                <a:ext cx="1249942" cy="909215"/>
              </a:xfrm>
              <a:prstGeom prst="flowChartProcess">
                <a:avLst/>
              </a:prstGeom>
              <a:solidFill>
                <a:srgbClr val="60898A">
                  <a:alpha val="57000"/>
                </a:srgbClr>
              </a:solidFill>
              <a:ln w="19050" cap="flat" cmpd="sng" algn="ctr">
                <a:solidFill>
                  <a:schemeClr val="accent4">
                    <a:lumMod val="50000"/>
                  </a:schemeClr>
                </a:solidFill>
                <a:prstDash val="solid"/>
                <a:round/>
                <a:headEnd type="none" w="med" len="med"/>
                <a:tailEnd type="none" w="med" len="med"/>
              </a:ln>
              <a:effectLst/>
              <a:extLst/>
            </p:spPr>
            <p:txBody>
              <a:bodyPr vert="horz" wrap="square" lIns="42862" tIns="42862" rIns="42862" bIns="42862" numCol="1" rtlCol="0" anchor="ctr" anchorCtr="0" compatLnSpc="1">
                <a:prstTxWarp prst="textNoShape">
                  <a:avLst/>
                </a:prstTxWarp>
              </a:bodyPr>
              <a:lstStyle/>
              <a:p>
                <a:pPr algn="ctr">
                  <a:lnSpc>
                    <a:spcPct val="80000"/>
                  </a:lnSpc>
                  <a:spcBef>
                    <a:spcPct val="20000"/>
                  </a:spcBef>
                </a:pPr>
                <a:r>
                  <a:rPr lang="en-US" altLang="en-US" sz="1600" b="1" dirty="0" smtClean="0">
                    <a:solidFill>
                      <a:srgbClr val="000000"/>
                    </a:solidFill>
                    <a:latin typeface="Arial" pitchFamily="34" charset="0"/>
                  </a:rPr>
                  <a:t>Whole</a:t>
                </a:r>
              </a:p>
              <a:p>
                <a:pPr algn="ctr">
                  <a:lnSpc>
                    <a:spcPct val="80000"/>
                  </a:lnSpc>
                  <a:spcBef>
                    <a:spcPct val="20000"/>
                  </a:spcBef>
                </a:pPr>
                <a:r>
                  <a:rPr lang="en-US" altLang="en-US" sz="1600" b="1" dirty="0" err="1" smtClean="0">
                    <a:solidFill>
                      <a:srgbClr val="000000"/>
                    </a:solidFill>
                    <a:latin typeface="Arial" pitchFamily="34" charset="0"/>
                  </a:rPr>
                  <a:t>Atm</a:t>
                </a:r>
                <a:r>
                  <a:rPr lang="en-US" altLang="en-US" sz="1600" b="1" dirty="0" smtClean="0">
                    <a:solidFill>
                      <a:srgbClr val="000000"/>
                    </a:solidFill>
                    <a:latin typeface="Arial" pitchFamily="34" charset="0"/>
                  </a:rPr>
                  <a:t> Model</a:t>
                </a:r>
              </a:p>
              <a:p>
                <a:pPr algn="ctr">
                  <a:lnSpc>
                    <a:spcPct val="80000"/>
                  </a:lnSpc>
                  <a:spcBef>
                    <a:spcPct val="20000"/>
                  </a:spcBef>
                </a:pPr>
                <a:r>
                  <a:rPr lang="en-US" altLang="en-US" sz="1600" b="1" dirty="0" smtClean="0">
                    <a:solidFill>
                      <a:srgbClr val="000000"/>
                    </a:solidFill>
                    <a:latin typeface="Arial" pitchFamily="34" charset="0"/>
                  </a:rPr>
                  <a:t>(WAM)</a:t>
                </a:r>
              </a:p>
            </p:txBody>
          </p:sp>
        </p:grpSp>
        <p:sp>
          <p:nvSpPr>
            <p:cNvPr id="31" name="Flowchart: Process 30"/>
            <p:cNvSpPr/>
            <p:nvPr/>
          </p:nvSpPr>
          <p:spPr bwMode="auto">
            <a:xfrm>
              <a:off x="7036895" y="4497572"/>
              <a:ext cx="1384086" cy="1307802"/>
            </a:xfrm>
            <a:prstGeom prst="flowChartProcess">
              <a:avLst/>
            </a:prstGeom>
            <a:solidFill>
              <a:schemeClr val="bg2">
                <a:alpha val="53000"/>
              </a:schemeClr>
            </a:solidFill>
            <a:ln w="19050" cap="flat" cmpd="sng" algn="ctr">
              <a:solidFill>
                <a:schemeClr val="tx2">
                  <a:lumMod val="65000"/>
                  <a:lumOff val="35000"/>
                </a:schemeClr>
              </a:solidFill>
              <a:prstDash val="solid"/>
              <a:round/>
              <a:headEnd type="none" w="med" len="med"/>
              <a:tailEnd type="none" w="med" len="med"/>
            </a:ln>
            <a:effectLst/>
            <a:extLst/>
          </p:spPr>
          <p:txBody>
            <a:bodyPr vert="horz" wrap="square" lIns="42862" tIns="42862" rIns="42862" bIns="42862" numCol="1" rtlCol="0" anchor="ctr" anchorCtr="0" compatLnSpc="1">
              <a:prstTxWarp prst="textNoShape">
                <a:avLst/>
              </a:prstTxWarp>
            </a:bodyPr>
            <a:lstStyle/>
            <a:p>
              <a:pPr algn="ctr">
                <a:lnSpc>
                  <a:spcPct val="80000"/>
                </a:lnSpc>
                <a:spcBef>
                  <a:spcPct val="20000"/>
                </a:spcBef>
              </a:pPr>
              <a:r>
                <a:rPr lang="en-US" altLang="en-US" sz="1600" b="1" dirty="0" smtClean="0">
                  <a:solidFill>
                    <a:srgbClr val="000000"/>
                  </a:solidFill>
                  <a:latin typeface="Arial" pitchFamily="34" charset="0"/>
                </a:rPr>
                <a:t>Data Assimilation</a:t>
              </a:r>
            </a:p>
          </p:txBody>
        </p:sp>
      </p:grpSp>
    </p:spTree>
    <p:extLst>
      <p:ext uri="{BB962C8B-B14F-4D97-AF65-F5344CB8AC3E}">
        <p14:creationId xmlns:p14="http://schemas.microsoft.com/office/powerpoint/2010/main" val="1067285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Project Activities </a:t>
            </a:r>
            <a:r>
              <a:rPr lang="en-US" sz="3200" b="1" dirty="0"/>
              <a:t>and </a:t>
            </a:r>
            <a:r>
              <a:rPr lang="en-US" sz="3200" b="1" dirty="0" smtClean="0"/>
              <a:t>Status Highlights</a:t>
            </a:r>
            <a:endParaRPr lang="en-US" sz="3200" b="1" dirty="0"/>
          </a:p>
        </p:txBody>
      </p:sp>
      <p:sp>
        <p:nvSpPr>
          <p:cNvPr id="3" name="Content Placeholder 2"/>
          <p:cNvSpPr>
            <a:spLocks noGrp="1"/>
          </p:cNvSpPr>
          <p:nvPr>
            <p:ph idx="1"/>
          </p:nvPr>
        </p:nvSpPr>
        <p:spPr>
          <a:xfrm>
            <a:off x="164805" y="1385787"/>
            <a:ext cx="8947296" cy="5195988"/>
          </a:xfrm>
        </p:spPr>
        <p:txBody>
          <a:bodyPr>
            <a:noAutofit/>
          </a:bodyPr>
          <a:lstStyle/>
          <a:p>
            <a:r>
              <a:rPr lang="en-US" sz="2400" dirty="0" smtClean="0"/>
              <a:t>Develop Implementation Plan</a:t>
            </a:r>
          </a:p>
          <a:p>
            <a:r>
              <a:rPr lang="en-US" sz="2400" dirty="0" smtClean="0"/>
              <a:t>Broaden community </a:t>
            </a:r>
            <a:r>
              <a:rPr lang="en-US" sz="2400" dirty="0"/>
              <a:t>participation </a:t>
            </a:r>
            <a:endParaRPr lang="en-US" sz="2400" dirty="0" smtClean="0"/>
          </a:p>
          <a:p>
            <a:r>
              <a:rPr lang="en-US" sz="2400" dirty="0" smtClean="0"/>
              <a:t>Select the dynamical core</a:t>
            </a:r>
          </a:p>
          <a:p>
            <a:r>
              <a:rPr lang="en-US" sz="2400" dirty="0" smtClean="0"/>
              <a:t>Accelerate </a:t>
            </a:r>
            <a:r>
              <a:rPr lang="en-US" sz="2400" dirty="0"/>
              <a:t>NEMS  - Develop Prototype Coupled </a:t>
            </a:r>
            <a:r>
              <a:rPr lang="en-US" sz="2400" dirty="0" smtClean="0"/>
              <a:t>System</a:t>
            </a:r>
          </a:p>
          <a:p>
            <a:pPr lvl="1"/>
            <a:r>
              <a:rPr lang="en-US" sz="2000" dirty="0" smtClean="0"/>
              <a:t>GSM</a:t>
            </a:r>
            <a:r>
              <a:rPr lang="en-US" sz="2000" dirty="0"/>
              <a:t>, LIS/Noah, HYCOM, MOM5/6, CICE, are WW3 are all integrated into </a:t>
            </a:r>
            <a:r>
              <a:rPr lang="en-US" sz="2000" dirty="0" smtClean="0"/>
              <a:t>NEMS. GSM</a:t>
            </a:r>
            <a:r>
              <a:rPr lang="en-US" sz="2000" dirty="0"/>
              <a:t>, MOM5, and CICE are now </a:t>
            </a:r>
            <a:r>
              <a:rPr lang="en-US" sz="2000" dirty="0" smtClean="0"/>
              <a:t>coupled</a:t>
            </a:r>
            <a:endParaRPr lang="en-US" sz="2000" dirty="0"/>
          </a:p>
          <a:p>
            <a:r>
              <a:rPr lang="en-US" sz="2400" dirty="0" smtClean="0"/>
              <a:t>Upgrade </a:t>
            </a:r>
            <a:r>
              <a:rPr lang="en-US" sz="2400" dirty="0"/>
              <a:t>EMC infrastructure to support community participation </a:t>
            </a:r>
            <a:endParaRPr lang="en-US" sz="2400" dirty="0" smtClean="0"/>
          </a:p>
          <a:p>
            <a:pPr lvl="1"/>
            <a:r>
              <a:rPr lang="en-US" sz="2000" dirty="0" smtClean="0"/>
              <a:t>Software </a:t>
            </a:r>
            <a:r>
              <a:rPr lang="en-US" sz="2000" dirty="0"/>
              <a:t>and Scientific Development at EMC (SciTech Task) awarded</a:t>
            </a:r>
          </a:p>
          <a:p>
            <a:pPr lvl="1"/>
            <a:r>
              <a:rPr lang="en-US" sz="2000" dirty="0" smtClean="0"/>
              <a:t>NEMS development, software </a:t>
            </a:r>
            <a:r>
              <a:rPr lang="en-US" sz="2000" dirty="0"/>
              <a:t>engineering, technical support for infrastructure </a:t>
            </a:r>
            <a:r>
              <a:rPr lang="en-US" sz="2000" dirty="0" smtClean="0"/>
              <a:t>upgrades, R&amp;D </a:t>
            </a:r>
            <a:r>
              <a:rPr lang="en-US" sz="2000" dirty="0"/>
              <a:t>for upgrade of global modeling components - Physics and DA development </a:t>
            </a:r>
            <a:r>
              <a:rPr lang="en-US" sz="2000" dirty="0" smtClean="0"/>
              <a:t>are in progress</a:t>
            </a:r>
          </a:p>
          <a:p>
            <a:pPr lvl="1"/>
            <a:r>
              <a:rPr lang="en-US" sz="2000" dirty="0" smtClean="0"/>
              <a:t>Transition </a:t>
            </a:r>
            <a:r>
              <a:rPr lang="en-US" sz="2000" dirty="0"/>
              <a:t>of MET+ into EMC environment - in progress</a:t>
            </a:r>
          </a:p>
          <a:p>
            <a:pPr lvl="1"/>
            <a:endParaRPr lang="en-US" sz="2000" dirty="0"/>
          </a:p>
          <a:p>
            <a:endParaRPr lang="en-US" sz="2800" dirty="0" smtClean="0"/>
          </a:p>
        </p:txBody>
      </p:sp>
    </p:spTree>
    <p:extLst>
      <p:ext uri="{BB962C8B-B14F-4D97-AF65-F5344CB8AC3E}">
        <p14:creationId xmlns:p14="http://schemas.microsoft.com/office/powerpoint/2010/main" val="2983509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NGGPS Implementation Plan</a:t>
            </a:r>
            <a:endParaRPr lang="en-US" sz="3200" b="1" dirty="0"/>
          </a:p>
        </p:txBody>
      </p:sp>
      <p:sp>
        <p:nvSpPr>
          <p:cNvPr id="3" name="Content Placeholder 2"/>
          <p:cNvSpPr>
            <a:spLocks noGrp="1"/>
          </p:cNvSpPr>
          <p:nvPr>
            <p:ph idx="1"/>
          </p:nvPr>
        </p:nvSpPr>
        <p:spPr>
          <a:xfrm>
            <a:off x="239234" y="1534616"/>
            <a:ext cx="3503427" cy="4589737"/>
          </a:xfrm>
        </p:spPr>
        <p:txBody>
          <a:bodyPr>
            <a:noAutofit/>
          </a:bodyPr>
          <a:lstStyle/>
          <a:p>
            <a:r>
              <a:rPr lang="en-US" sz="2200" b="1" dirty="0" smtClean="0"/>
              <a:t>Developed Implementation Plan</a:t>
            </a:r>
          </a:p>
          <a:p>
            <a:pPr lvl="1"/>
            <a:r>
              <a:rPr lang="en-US" sz="1800" dirty="0" smtClean="0"/>
              <a:t>Team </a:t>
            </a:r>
            <a:r>
              <a:rPr lang="en-US" sz="1800" dirty="0"/>
              <a:t>participation across NOAA line offices/laboratories, Navy, NASA, UCAR and coordination with the High Impact Weather Prediction Project and the National Earth System Prediction Capability </a:t>
            </a:r>
            <a:r>
              <a:rPr lang="en-US" sz="1800" dirty="0" smtClean="0"/>
              <a:t>program</a:t>
            </a:r>
          </a:p>
          <a:p>
            <a:pPr lvl="1"/>
            <a:endParaRPr lang="en-US" sz="1200" dirty="0" smtClean="0"/>
          </a:p>
          <a:p>
            <a:pPr lvl="1"/>
            <a:r>
              <a:rPr lang="en-US" sz="1800" dirty="0" smtClean="0"/>
              <a:t>Team Plans posted on </a:t>
            </a:r>
            <a:r>
              <a:rPr lang="en-US" sz="1800" dirty="0"/>
              <a:t>NGGPS website: </a:t>
            </a:r>
            <a:endParaRPr lang="en-US" sz="1800" dirty="0" smtClean="0"/>
          </a:p>
          <a:p>
            <a:pPr lvl="1"/>
            <a:endParaRPr lang="en-US" sz="1800" dirty="0">
              <a:hlinkClick r:id="rId3"/>
            </a:endParaRPr>
          </a:p>
        </p:txBody>
      </p:sp>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21901" t="2237" r="23188" b="4723"/>
          <a:stretch/>
        </p:blipFill>
        <p:spPr bwMode="auto">
          <a:xfrm>
            <a:off x="3732028" y="1360968"/>
            <a:ext cx="5252484" cy="4805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08345" y="6220049"/>
            <a:ext cx="5826980" cy="523220"/>
          </a:xfrm>
          <a:prstGeom prst="rect">
            <a:avLst/>
          </a:prstGeom>
          <a:noFill/>
        </p:spPr>
        <p:txBody>
          <a:bodyPr wrap="none" rtlCol="0">
            <a:spAutoFit/>
          </a:bodyPr>
          <a:lstStyle/>
          <a:p>
            <a:pPr marL="0" lvl="1"/>
            <a:r>
              <a:rPr lang="en-US" sz="1600" dirty="0">
                <a:hlinkClick r:id="rId3"/>
              </a:rPr>
              <a:t>http://www.weather.gov/sti/stimodeling_nggps_implementation</a:t>
            </a:r>
            <a:endParaRPr lang="en-US" sz="1600" dirty="0"/>
          </a:p>
          <a:p>
            <a:endParaRPr lang="en-US" dirty="0"/>
          </a:p>
        </p:txBody>
      </p:sp>
    </p:spTree>
    <p:extLst>
      <p:ext uri="{BB962C8B-B14F-4D97-AF65-F5344CB8AC3E}">
        <p14:creationId xmlns:p14="http://schemas.microsoft.com/office/powerpoint/2010/main" val="313492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81" y="274638"/>
            <a:ext cx="6813394" cy="868362"/>
          </a:xfrm>
        </p:spPr>
        <p:txBody>
          <a:bodyPr/>
          <a:lstStyle/>
          <a:p>
            <a:r>
              <a:rPr lang="en-US" sz="3200" b="1" dirty="0" smtClean="0"/>
              <a:t>Enhanced Community Participation Since 2015</a:t>
            </a:r>
            <a:endParaRPr lang="en-US" sz="2000" b="1" dirty="0">
              <a:solidFill>
                <a:srgbClr val="FF0000"/>
              </a:solidFill>
            </a:endParaRPr>
          </a:p>
        </p:txBody>
      </p:sp>
      <p:sp>
        <p:nvSpPr>
          <p:cNvPr id="3" name="Content Placeholder 2"/>
          <p:cNvSpPr>
            <a:spLocks noGrp="1"/>
          </p:cNvSpPr>
          <p:nvPr>
            <p:ph idx="1"/>
          </p:nvPr>
        </p:nvSpPr>
        <p:spPr>
          <a:xfrm>
            <a:off x="223284" y="1404695"/>
            <a:ext cx="8730217" cy="4897719"/>
          </a:xfrm>
        </p:spPr>
        <p:txBody>
          <a:bodyPr/>
          <a:lstStyle/>
          <a:p>
            <a:pPr marL="0" lvl="1" indent="0">
              <a:buNone/>
            </a:pPr>
            <a:r>
              <a:rPr lang="en-US" sz="2000" b="1" dirty="0" smtClean="0"/>
              <a:t>2015 Federal Funding Opportunity (FFO):</a:t>
            </a:r>
          </a:p>
          <a:p>
            <a:pPr marL="742950" lvl="2" indent="-342900"/>
            <a:r>
              <a:rPr lang="en-US" sz="2000" dirty="0" smtClean="0"/>
              <a:t>14 NGGPS proposals selected, $5M funded over two years</a:t>
            </a:r>
          </a:p>
          <a:p>
            <a:pPr marL="742950" lvl="2" indent="-342900"/>
            <a:r>
              <a:rPr lang="en-US" sz="2000" dirty="0" smtClean="0"/>
              <a:t>9 NGGPS testbeds proposals selected, $3.4M funded over two years</a:t>
            </a:r>
          </a:p>
          <a:p>
            <a:pPr marL="742950" lvl="2" indent="-342900"/>
            <a:r>
              <a:rPr lang="en-US" sz="2000" dirty="0" smtClean="0"/>
              <a:t>Research </a:t>
            </a:r>
            <a:r>
              <a:rPr lang="en-US" sz="2000" dirty="0"/>
              <a:t>and development topic areas funded </a:t>
            </a:r>
          </a:p>
          <a:p>
            <a:pPr lvl="2"/>
            <a:r>
              <a:rPr lang="en-US" sz="2000" dirty="0"/>
              <a:t>Physics driver and parameterization</a:t>
            </a:r>
          </a:p>
          <a:p>
            <a:pPr lvl="2"/>
            <a:r>
              <a:rPr lang="en-US" sz="2000" dirty="0"/>
              <a:t>Aerosol model	</a:t>
            </a:r>
          </a:p>
          <a:p>
            <a:pPr lvl="2"/>
            <a:r>
              <a:rPr lang="en-US" sz="2000" dirty="0"/>
              <a:t>Atmospheric model and data assimilation</a:t>
            </a:r>
          </a:p>
          <a:p>
            <a:pPr lvl="2"/>
            <a:r>
              <a:rPr lang="en-US" sz="2000" dirty="0"/>
              <a:t>Ocean, wave and sea ice models, and associated data assimilation </a:t>
            </a:r>
          </a:p>
          <a:p>
            <a:pPr lvl="2"/>
            <a:r>
              <a:rPr lang="en-US" sz="2000" dirty="0"/>
              <a:t>Land surface model and data assimilation</a:t>
            </a:r>
          </a:p>
          <a:p>
            <a:pPr lvl="2"/>
            <a:r>
              <a:rPr lang="en-US" sz="2000" dirty="0"/>
              <a:t>Ensemble development</a:t>
            </a:r>
          </a:p>
          <a:p>
            <a:pPr lvl="2"/>
            <a:r>
              <a:rPr lang="en-US" sz="2000" dirty="0"/>
              <a:t>Model coupling and efficiency</a:t>
            </a:r>
          </a:p>
          <a:p>
            <a:pPr lvl="2"/>
            <a:r>
              <a:rPr lang="en-US" sz="2000" dirty="0" smtClean="0"/>
              <a:t>Testbeds</a:t>
            </a:r>
          </a:p>
        </p:txBody>
      </p:sp>
      <p:sp>
        <p:nvSpPr>
          <p:cNvPr id="7" name="TextBox 6"/>
          <p:cNvSpPr txBox="1"/>
          <p:nvPr/>
        </p:nvSpPr>
        <p:spPr>
          <a:xfrm>
            <a:off x="701748" y="6276528"/>
            <a:ext cx="7676707" cy="338554"/>
          </a:xfrm>
          <a:prstGeom prst="rect">
            <a:avLst/>
          </a:prstGeom>
          <a:noFill/>
        </p:spPr>
        <p:txBody>
          <a:bodyPr wrap="square" rtlCol="0">
            <a:spAutoFit/>
          </a:bodyPr>
          <a:lstStyle/>
          <a:p>
            <a:pPr marL="0" lvl="1"/>
            <a:r>
              <a:rPr lang="en-US" sz="1600" i="1" dirty="0"/>
              <a:t>The new CSTAR website lists all </a:t>
            </a:r>
            <a:r>
              <a:rPr lang="en-US" sz="1600" i="1" dirty="0" smtClean="0"/>
              <a:t>grants </a:t>
            </a:r>
            <a:r>
              <a:rPr lang="en-US" sz="1600" i="1" dirty="0" smtClean="0">
                <a:hlinkClick r:id="rId3"/>
              </a:rPr>
              <a:t>http</a:t>
            </a:r>
            <a:r>
              <a:rPr lang="en-US" sz="1600" i="1" dirty="0">
                <a:hlinkClick r:id="rId3"/>
              </a:rPr>
              <a:t>://</a:t>
            </a:r>
            <a:r>
              <a:rPr lang="en-US" sz="1600" i="1" dirty="0" smtClean="0">
                <a:hlinkClick r:id="rId3"/>
              </a:rPr>
              <a:t>www.weather.gov/sti/stigrants</a:t>
            </a:r>
            <a:endParaRPr lang="en-US" sz="1400" i="1" dirty="0"/>
          </a:p>
        </p:txBody>
      </p:sp>
    </p:spTree>
    <p:extLst>
      <p:ext uri="{BB962C8B-B14F-4D97-AF65-F5344CB8AC3E}">
        <p14:creationId xmlns:p14="http://schemas.microsoft.com/office/powerpoint/2010/main" val="2448711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81" y="274638"/>
            <a:ext cx="6813394" cy="868362"/>
          </a:xfrm>
        </p:spPr>
        <p:txBody>
          <a:bodyPr/>
          <a:lstStyle/>
          <a:p>
            <a:r>
              <a:rPr lang="en-US" sz="3200" b="1" dirty="0" smtClean="0"/>
              <a:t>Expanded Community Participation in 2016</a:t>
            </a:r>
            <a:endParaRPr lang="en-US" sz="2000" b="1" dirty="0">
              <a:solidFill>
                <a:srgbClr val="FF0000"/>
              </a:solidFill>
            </a:endParaRPr>
          </a:p>
        </p:txBody>
      </p:sp>
      <p:sp>
        <p:nvSpPr>
          <p:cNvPr id="3" name="Content Placeholder 2"/>
          <p:cNvSpPr>
            <a:spLocks noGrp="1"/>
          </p:cNvSpPr>
          <p:nvPr>
            <p:ph idx="1"/>
          </p:nvPr>
        </p:nvSpPr>
        <p:spPr>
          <a:xfrm>
            <a:off x="0" y="1340897"/>
            <a:ext cx="9016409" cy="4897719"/>
          </a:xfrm>
        </p:spPr>
        <p:txBody>
          <a:bodyPr/>
          <a:lstStyle/>
          <a:p>
            <a:r>
              <a:rPr lang="en-US" sz="2200" dirty="0" smtClean="0"/>
              <a:t>2016 </a:t>
            </a:r>
            <a:r>
              <a:rPr lang="en-US" sz="2200" dirty="0"/>
              <a:t>Federal Funding Opportunity (</a:t>
            </a:r>
            <a:r>
              <a:rPr lang="en-US" sz="2200" dirty="0" smtClean="0"/>
              <a:t>FFO) </a:t>
            </a:r>
            <a:endParaRPr lang="en-US" sz="2200" i="1" dirty="0"/>
          </a:p>
          <a:p>
            <a:pPr lvl="1"/>
            <a:r>
              <a:rPr lang="en-US" sz="2000" dirty="0"/>
              <a:t>1</a:t>
            </a:r>
            <a:r>
              <a:rPr lang="en-US" sz="2000" dirty="0" smtClean="0"/>
              <a:t>1 </a:t>
            </a:r>
            <a:r>
              <a:rPr lang="en-US" sz="2000" dirty="0"/>
              <a:t>NGGPS proposals </a:t>
            </a:r>
            <a:r>
              <a:rPr lang="en-US" sz="2000" dirty="0" smtClean="0"/>
              <a:t>awarded</a:t>
            </a:r>
            <a:r>
              <a:rPr lang="en-US" sz="2000" dirty="0" smtClean="0"/>
              <a:t>, </a:t>
            </a:r>
            <a:r>
              <a:rPr lang="en-US" sz="2000" dirty="0" smtClean="0"/>
              <a:t>$1.9M for first year</a:t>
            </a:r>
          </a:p>
          <a:p>
            <a:pPr lvl="1"/>
            <a:r>
              <a:rPr lang="en-US" sz="2000" dirty="0" smtClean="0"/>
              <a:t>6 NGGPS testbed proposals </a:t>
            </a:r>
            <a:r>
              <a:rPr lang="en-US" sz="2000" dirty="0" smtClean="0"/>
              <a:t>awarded, </a:t>
            </a:r>
            <a:r>
              <a:rPr lang="en-US" sz="2000" dirty="0" smtClean="0"/>
              <a:t>$1M </a:t>
            </a:r>
            <a:r>
              <a:rPr lang="en-US" sz="2000" dirty="0"/>
              <a:t>for first </a:t>
            </a:r>
            <a:r>
              <a:rPr lang="en-US" sz="2000" dirty="0" smtClean="0"/>
              <a:t>year</a:t>
            </a:r>
          </a:p>
          <a:p>
            <a:pPr lvl="1"/>
            <a:endParaRPr lang="en-US" sz="700" dirty="0" smtClean="0"/>
          </a:p>
          <a:p>
            <a:pPr marL="342900" lvl="1" indent="-342900">
              <a:buChar char="•"/>
            </a:pPr>
            <a:r>
              <a:rPr lang="en-US" sz="2200" dirty="0"/>
              <a:t>Funding </a:t>
            </a:r>
            <a:r>
              <a:rPr lang="en-US" sz="2200" dirty="0" smtClean="0"/>
              <a:t>community participation in coordination </a:t>
            </a:r>
            <a:r>
              <a:rPr lang="en-US" sz="2200" dirty="0"/>
              <a:t>with other programs</a:t>
            </a:r>
          </a:p>
          <a:p>
            <a:pPr lvl="1"/>
            <a:r>
              <a:rPr lang="en-US" sz="2000" dirty="0" smtClean="0"/>
              <a:t>Coordination and co-funding with CPO and </a:t>
            </a:r>
            <a:r>
              <a:rPr lang="en-US" sz="2000" dirty="0" smtClean="0"/>
              <a:t>USWRP</a:t>
            </a:r>
            <a:endParaRPr lang="en-US" sz="2000" dirty="0" smtClean="0"/>
          </a:p>
          <a:p>
            <a:pPr lvl="1"/>
            <a:endParaRPr lang="en-US" sz="800" dirty="0" smtClean="0"/>
          </a:p>
          <a:p>
            <a:r>
              <a:rPr lang="en-US" sz="2400" dirty="0"/>
              <a:t>Accelerating development and use of </a:t>
            </a:r>
            <a:r>
              <a:rPr lang="en-US" sz="2400" dirty="0" smtClean="0"/>
              <a:t>community components</a:t>
            </a:r>
          </a:p>
          <a:p>
            <a:endParaRPr lang="en-US" sz="800" dirty="0" smtClean="0"/>
          </a:p>
          <a:p>
            <a:r>
              <a:rPr lang="en-US" sz="2200" dirty="0" smtClean="0"/>
              <a:t>NGGPS Test Bed Activities/Global Modeling Test Bed (GMTB)</a:t>
            </a:r>
          </a:p>
          <a:p>
            <a:pPr lvl="1"/>
            <a:r>
              <a:rPr lang="en-US" sz="2000" dirty="0"/>
              <a:t>Developmental testing of new functionality</a:t>
            </a:r>
          </a:p>
          <a:p>
            <a:pPr lvl="1"/>
            <a:r>
              <a:rPr lang="en-US" sz="2000" dirty="0" smtClean="0"/>
              <a:t>Facilitates </a:t>
            </a:r>
            <a:r>
              <a:rPr lang="en-US" sz="2000" dirty="0"/>
              <a:t>community involvement in ongoing development of operational modeling </a:t>
            </a:r>
            <a:r>
              <a:rPr lang="en-US" sz="2000" dirty="0" smtClean="0"/>
              <a:t>systems (e.g. code management, test and evaluation of operational system upgrades proposed by external community)</a:t>
            </a:r>
          </a:p>
          <a:p>
            <a:pPr marL="457200" lvl="1" indent="0">
              <a:buNone/>
            </a:pPr>
            <a:endParaRPr lang="en-US" sz="2200" dirty="0"/>
          </a:p>
        </p:txBody>
      </p:sp>
    </p:spTree>
    <p:extLst>
      <p:ext uri="{BB962C8B-B14F-4D97-AF65-F5344CB8AC3E}">
        <p14:creationId xmlns:p14="http://schemas.microsoft.com/office/powerpoint/2010/main" val="46480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0207"/>
            <a:ext cx="6248400" cy="868362"/>
          </a:xfrm>
        </p:spPr>
        <p:txBody>
          <a:bodyPr/>
          <a:lstStyle/>
          <a:p>
            <a:r>
              <a:rPr lang="en-US" b="1" dirty="0" smtClean="0"/>
              <a:t>Global Model Test Bed (GMTB) – Role</a:t>
            </a:r>
            <a:endParaRPr lang="en-US" b="1" dirty="0"/>
          </a:p>
        </p:txBody>
      </p:sp>
      <p:sp>
        <p:nvSpPr>
          <p:cNvPr id="3" name="Content Placeholder 2"/>
          <p:cNvSpPr>
            <a:spLocks noGrp="1"/>
          </p:cNvSpPr>
          <p:nvPr>
            <p:ph idx="1"/>
          </p:nvPr>
        </p:nvSpPr>
        <p:spPr>
          <a:xfrm>
            <a:off x="457199" y="1498835"/>
            <a:ext cx="8357191" cy="4602163"/>
          </a:xfrm>
        </p:spPr>
        <p:txBody>
          <a:bodyPr/>
          <a:lstStyle/>
          <a:p>
            <a:r>
              <a:rPr lang="en-US" sz="2400" dirty="0" smtClean="0"/>
              <a:t>Extension of current DTC (NCAR and GSD partnership)</a:t>
            </a:r>
          </a:p>
          <a:p>
            <a:r>
              <a:rPr lang="en-US" sz="2400" dirty="0" smtClean="0"/>
              <a:t>Developmental testing </a:t>
            </a:r>
            <a:r>
              <a:rPr lang="en-US" sz="2400" dirty="0"/>
              <a:t>of new functionality</a:t>
            </a:r>
          </a:p>
          <a:p>
            <a:r>
              <a:rPr lang="en-US" sz="2400" dirty="0" smtClean="0"/>
              <a:t>Facilitates </a:t>
            </a:r>
            <a:r>
              <a:rPr lang="en-US" sz="2400" dirty="0"/>
              <a:t>community involvement in ongoing development of operational modeling systems</a:t>
            </a:r>
          </a:p>
          <a:p>
            <a:pPr lvl="1"/>
            <a:r>
              <a:rPr lang="en-US" sz="2400" dirty="0"/>
              <a:t>Community code management</a:t>
            </a:r>
          </a:p>
          <a:p>
            <a:pPr lvl="1"/>
            <a:r>
              <a:rPr lang="en-US" sz="2400" dirty="0" smtClean="0"/>
              <a:t>Facilitates use of code in non-NOAA platforms    </a:t>
            </a:r>
            <a:endParaRPr lang="en-US" sz="2400" dirty="0"/>
          </a:p>
          <a:p>
            <a:pPr lvl="1"/>
            <a:r>
              <a:rPr lang="en-US" sz="2400" dirty="0"/>
              <a:t>Provides necessary infrastructure for community to interact with code system</a:t>
            </a:r>
          </a:p>
          <a:p>
            <a:pPr lvl="1"/>
            <a:r>
              <a:rPr lang="en-US" sz="2400" dirty="0"/>
              <a:t>Supports code system to external developers</a:t>
            </a:r>
          </a:p>
          <a:p>
            <a:pPr lvl="1"/>
            <a:r>
              <a:rPr lang="en-US" sz="2400" dirty="0"/>
              <a:t>Independent test and evaluation of proposed upgrades to operational system from external </a:t>
            </a:r>
            <a:r>
              <a:rPr lang="en-US" sz="2400" dirty="0" smtClean="0"/>
              <a:t>community</a:t>
            </a:r>
          </a:p>
          <a:p>
            <a:pPr lvl="1"/>
            <a:endParaRPr lang="en-US" sz="2400" dirty="0" smtClean="0"/>
          </a:p>
          <a:p>
            <a:pPr lvl="1"/>
            <a:endParaRPr lang="en-US" sz="2400" dirty="0"/>
          </a:p>
        </p:txBody>
      </p:sp>
    </p:spTree>
    <p:extLst>
      <p:ext uri="{BB962C8B-B14F-4D97-AF65-F5344CB8AC3E}">
        <p14:creationId xmlns:p14="http://schemas.microsoft.com/office/powerpoint/2010/main" val="2799891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81" y="274638"/>
            <a:ext cx="6813394" cy="868362"/>
          </a:xfrm>
        </p:spPr>
        <p:txBody>
          <a:bodyPr/>
          <a:lstStyle/>
          <a:p>
            <a:r>
              <a:rPr lang="en-US" sz="3200" b="1" dirty="0" smtClean="0">
                <a:solidFill>
                  <a:schemeClr val="tx1"/>
                </a:solidFill>
              </a:rPr>
              <a:t>GMTB – </a:t>
            </a:r>
            <a:r>
              <a:rPr lang="en-US" sz="3200" b="1" dirty="0">
                <a:solidFill>
                  <a:schemeClr val="tx1"/>
                </a:solidFill>
              </a:rPr>
              <a:t>C</a:t>
            </a:r>
            <a:r>
              <a:rPr lang="en-US" sz="3200" b="1" dirty="0" smtClean="0">
                <a:solidFill>
                  <a:schemeClr val="tx1"/>
                </a:solidFill>
              </a:rPr>
              <a:t>urrent Focus</a:t>
            </a:r>
            <a:endParaRPr lang="en-US" sz="2000" b="1" dirty="0">
              <a:solidFill>
                <a:schemeClr val="tx1"/>
              </a:solidFill>
            </a:endParaRPr>
          </a:p>
        </p:txBody>
      </p:sp>
      <p:sp>
        <p:nvSpPr>
          <p:cNvPr id="3" name="Content Placeholder 2"/>
          <p:cNvSpPr>
            <a:spLocks noGrp="1"/>
          </p:cNvSpPr>
          <p:nvPr>
            <p:ph idx="1"/>
          </p:nvPr>
        </p:nvSpPr>
        <p:spPr>
          <a:xfrm>
            <a:off x="106321" y="1372796"/>
            <a:ext cx="8920716" cy="4897719"/>
          </a:xfrm>
        </p:spPr>
        <p:txBody>
          <a:bodyPr/>
          <a:lstStyle/>
          <a:p>
            <a:r>
              <a:rPr lang="en-US" sz="2200" b="1" dirty="0"/>
              <a:t>Atmospheric physics</a:t>
            </a:r>
          </a:p>
          <a:p>
            <a:pPr lvl="1"/>
            <a:r>
              <a:rPr lang="en-US" sz="2200" dirty="0"/>
              <a:t>Create and support a Common Community Physics Package (CCPP) with carefully vetted physics suites for global modeling at various resolutions</a:t>
            </a:r>
          </a:p>
          <a:p>
            <a:pPr lvl="1"/>
            <a:r>
              <a:rPr lang="en-US" sz="2200" dirty="0"/>
              <a:t>Develop a design and implementation plan to evolve current Interoperable Physics Driver (IPD) to meet the needs of NGGPS</a:t>
            </a:r>
          </a:p>
          <a:p>
            <a:pPr lvl="1"/>
            <a:r>
              <a:rPr lang="en-US" sz="2200" dirty="0"/>
              <a:t>Implement a testbed for innovations</a:t>
            </a:r>
          </a:p>
          <a:p>
            <a:pPr lvl="1"/>
            <a:r>
              <a:rPr lang="en-US" sz="2200" dirty="0"/>
              <a:t>NGGPS Physics </a:t>
            </a:r>
            <a:r>
              <a:rPr lang="en-US" sz="2200" dirty="0" smtClean="0"/>
              <a:t>Workshop planned for </a:t>
            </a:r>
            <a:r>
              <a:rPr lang="en-US" sz="2200" dirty="0" smtClean="0"/>
              <a:t>7-9 November </a:t>
            </a:r>
            <a:r>
              <a:rPr lang="en-US" sz="2200" dirty="0" smtClean="0"/>
              <a:t>2016</a:t>
            </a:r>
          </a:p>
          <a:p>
            <a:pPr lvl="1"/>
            <a:endParaRPr lang="en-US" sz="2000" dirty="0"/>
          </a:p>
          <a:p>
            <a:r>
              <a:rPr lang="en-US" sz="2200" b="1" dirty="0"/>
              <a:t>Sea ice </a:t>
            </a:r>
            <a:r>
              <a:rPr lang="en-US" sz="2200" b="1" dirty="0" smtClean="0"/>
              <a:t>model evaluation </a:t>
            </a:r>
            <a:endParaRPr lang="en-US" sz="2200" b="1" dirty="0"/>
          </a:p>
          <a:p>
            <a:pPr lvl="1"/>
            <a:r>
              <a:rPr lang="en-US" sz="2200" dirty="0"/>
              <a:t>Participate in efforts to create a plan for fostering community collaboration in Los Alamos Sea Ice Model (CICE) </a:t>
            </a:r>
            <a:r>
              <a:rPr lang="en-US" sz="2200" dirty="0" smtClean="0"/>
              <a:t>development</a:t>
            </a:r>
            <a:endParaRPr lang="en-US" sz="2200" dirty="0"/>
          </a:p>
        </p:txBody>
      </p:sp>
    </p:spTree>
    <p:extLst>
      <p:ext uri="{BB962C8B-B14F-4D97-AF65-F5344CB8AC3E}">
        <p14:creationId xmlns:p14="http://schemas.microsoft.com/office/powerpoint/2010/main" val="3478707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REL Theme">
  <a:themeElements>
    <a:clrScheme name="NREL">
      <a:dk1>
        <a:srgbClr val="0959A5"/>
      </a:dk1>
      <a:lt1>
        <a:srgbClr val="FFFFFF"/>
      </a:lt1>
      <a:dk2>
        <a:srgbClr val="000000"/>
      </a:dk2>
      <a:lt2>
        <a:srgbClr val="DDDDDD"/>
      </a:lt2>
      <a:accent1>
        <a:srgbClr val="0079C1"/>
      </a:accent1>
      <a:accent2>
        <a:srgbClr val="E37C00"/>
      </a:accent2>
      <a:accent3>
        <a:srgbClr val="7D3027"/>
      </a:accent3>
      <a:accent4>
        <a:srgbClr val="163A74"/>
      </a:accent4>
      <a:accent5>
        <a:srgbClr val="A5ACB0"/>
      </a:accent5>
      <a:accent6>
        <a:srgbClr val="5A8E22"/>
      </a:accent6>
      <a:hlink>
        <a:srgbClr val="7D3027"/>
      </a:hlink>
      <a:folHlink>
        <a:srgbClr val="5A8E2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2_NREL Theme">
  <a:themeElements>
    <a:clrScheme name="NREL">
      <a:dk1>
        <a:srgbClr val="0959A5"/>
      </a:dk1>
      <a:lt1>
        <a:srgbClr val="FFFFFF"/>
      </a:lt1>
      <a:dk2>
        <a:srgbClr val="000000"/>
      </a:dk2>
      <a:lt2>
        <a:srgbClr val="DDDDDD"/>
      </a:lt2>
      <a:accent1>
        <a:srgbClr val="0079C1"/>
      </a:accent1>
      <a:accent2>
        <a:srgbClr val="E37C00"/>
      </a:accent2>
      <a:accent3>
        <a:srgbClr val="7D3027"/>
      </a:accent3>
      <a:accent4>
        <a:srgbClr val="163A74"/>
      </a:accent4>
      <a:accent5>
        <a:srgbClr val="A5ACB0"/>
      </a:accent5>
      <a:accent6>
        <a:srgbClr val="5A8E22"/>
      </a:accent6>
      <a:hlink>
        <a:srgbClr val="7D3027"/>
      </a:hlink>
      <a:folHlink>
        <a:srgbClr val="5A8E2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Arial" pitchFamily="34" charset="0"/>
            <a:cs typeface="Arial" pitchFamily="34" charset="0"/>
          </a:defRPr>
        </a:defPPr>
      </a:lstStyle>
    </a:tx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116986</TotalTime>
  <Words>1840</Words>
  <Application>Microsoft Office PowerPoint</Application>
  <PresentationFormat>On-screen Show (4:3)</PresentationFormat>
  <Paragraphs>291</Paragraphs>
  <Slides>23</Slides>
  <Notes>20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23</vt:i4>
      </vt:variant>
    </vt:vector>
  </HeadingPairs>
  <TitlesOfParts>
    <vt:vector size="27" baseType="lpstr">
      <vt:lpstr>Default Design</vt:lpstr>
      <vt:lpstr>1_NREL Theme</vt:lpstr>
      <vt:lpstr>2_NREL Theme</vt:lpstr>
      <vt:lpstr>Document</vt:lpstr>
      <vt:lpstr> Next Generation Global Prediction System (NGGPS)  Overview    NOAA Satellite Aerosol Product Workshop  September 13, 2016</vt:lpstr>
      <vt:lpstr>NGGPS Goals and Objectives1</vt:lpstr>
      <vt:lpstr>NGGPS Description</vt:lpstr>
      <vt:lpstr>Project Activities and Status Highlights</vt:lpstr>
      <vt:lpstr>NGGPS Implementation Plan</vt:lpstr>
      <vt:lpstr>Enhanced Community Participation Since 2015</vt:lpstr>
      <vt:lpstr>Expanded Community Participation in 2016</vt:lpstr>
      <vt:lpstr>Global Model Test Bed (GMTB) – Role</vt:lpstr>
      <vt:lpstr>GMTB – Current Focus</vt:lpstr>
      <vt:lpstr>NGGPS Global Atmospheric Model Technical Strategy</vt:lpstr>
      <vt:lpstr>NGGPS Phase 1 Candidate Dynamical Cores</vt:lpstr>
      <vt:lpstr>NGGPS Atmospheric Model Phased Implementation Approach</vt:lpstr>
      <vt:lpstr>Overall Assessment and NGGPS Program Manager Recommendation</vt:lpstr>
      <vt:lpstr>NGGPS Program Next Steps</vt:lpstr>
      <vt:lpstr>Summary</vt:lpstr>
      <vt:lpstr>PowerPoint Presentation</vt:lpstr>
      <vt:lpstr>Back-up</vt:lpstr>
      <vt:lpstr>NGGPS Over-Arching Objectives</vt:lpstr>
      <vt:lpstr>Strategy for Years 3 - 5 </vt:lpstr>
      <vt:lpstr>NGGPS Phase 1  Dynamical Core Evaluation</vt:lpstr>
      <vt:lpstr>NGGPS Phase 2  Dynamical Core Testing Criteria</vt:lpstr>
      <vt:lpstr>Joint Effort for Data assimilation Integration (JEDI)</vt:lpstr>
      <vt:lpstr>Joint Effort for Data assimilation Integration (JEDI)</vt:lpstr>
    </vt:vector>
  </TitlesOfParts>
  <Company>DOC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NOAA High Performance Computing Recovery Act Plan</dc:title>
  <dc:creator>NOAA</dc:creator>
  <cp:lastModifiedBy>Steven Warren</cp:lastModifiedBy>
  <cp:revision>2863</cp:revision>
  <cp:lastPrinted>2015-07-13T16:05:07Z</cp:lastPrinted>
  <dcterms:created xsi:type="dcterms:W3CDTF">2005-11-02T16:37:12Z</dcterms:created>
  <dcterms:modified xsi:type="dcterms:W3CDTF">2016-09-13T17:25:48Z</dcterms:modified>
</cp:coreProperties>
</file>