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369" r:id="rId4"/>
    <p:sldId id="455" r:id="rId5"/>
    <p:sldId id="466" r:id="rId6"/>
    <p:sldId id="456" r:id="rId7"/>
    <p:sldId id="457" r:id="rId8"/>
    <p:sldId id="465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372" r:id="rId17"/>
    <p:sldId id="438" r:id="rId18"/>
    <p:sldId id="450" r:id="rId19"/>
    <p:sldId id="425" r:id="rId20"/>
    <p:sldId id="451" r:id="rId21"/>
    <p:sldId id="452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40FF"/>
    <a:srgbClr val="E18000"/>
    <a:srgbClr val="E1FF80"/>
    <a:srgbClr val="BCBCBC"/>
    <a:srgbClr val="00DF40"/>
    <a:srgbClr val="FFFFFF"/>
    <a:srgbClr val="99BC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89" autoAdjust="0"/>
  </p:normalViewPr>
  <p:slideViewPr>
    <p:cSldViewPr>
      <p:cViewPr varScale="1">
        <p:scale>
          <a:sx n="93" d="100"/>
          <a:sy n="93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1DF6-ECDB-4B83-9039-341E7EF1DA81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2E31-C1C7-413A-969F-1CBE966B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4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519"/>
            <a:ext cx="5486400" cy="4114247"/>
          </a:xfrm>
          <a:prstGeom prst="rect">
            <a:avLst/>
          </a:prstGeom>
        </p:spPr>
        <p:txBody>
          <a:bodyPr lIns="91218" tIns="45609" rIns="91218" bIns="45609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2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519"/>
            <a:ext cx="5486400" cy="4114247"/>
          </a:xfrm>
          <a:prstGeom prst="rect">
            <a:avLst/>
          </a:prstGeom>
        </p:spPr>
        <p:txBody>
          <a:bodyPr lIns="91218" tIns="45609" rIns="91218" bIns="45609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2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7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9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4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3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3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4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8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85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0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5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rapidrefresh.noaa.gov/HRRRsmoke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r.nesdis.noaa.gov/smcd/spb/aq/eidea/" TargetMode="External"/><Relationship Id="rId5" Type="http://schemas.openxmlformats.org/officeDocument/2006/relationships/hyperlink" Target="https://www.star.nesdis.noaa.gov/smcd/spb/aq/eidea/" TargetMode="Externa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.ncdc.noaa.gov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1"/>
            <a:ext cx="86106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VIIRS product status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67000"/>
            <a:ext cx="74676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Ivan Csiszar</a:t>
            </a:r>
          </a:p>
          <a:p>
            <a:r>
              <a:rPr lang="en-US" sz="2500" i="1" dirty="0" smtClean="0">
                <a:solidFill>
                  <a:schemeClr val="tx1"/>
                </a:solidFill>
              </a:rPr>
              <a:t>NOAA NESDIS Center for Satellite Applications and Research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800" dirty="0" smtClean="0">
                <a:solidFill>
                  <a:schemeClr val="tx1"/>
                </a:solidFill>
              </a:rPr>
              <a:t>Marina </a:t>
            </a:r>
            <a:r>
              <a:rPr lang="en-US" sz="3800" dirty="0" err="1" smtClean="0">
                <a:solidFill>
                  <a:schemeClr val="tx1"/>
                </a:solidFill>
              </a:rPr>
              <a:t>Tsidulko</a:t>
            </a:r>
            <a:endParaRPr lang="en-US" sz="3800" dirty="0" smtClean="0">
              <a:solidFill>
                <a:schemeClr val="tx1"/>
              </a:solidFill>
            </a:endParaRPr>
          </a:p>
          <a:p>
            <a:r>
              <a:rPr lang="en-US" sz="2500" i="1" dirty="0" smtClean="0">
                <a:solidFill>
                  <a:schemeClr val="tx1"/>
                </a:solidFill>
              </a:rPr>
              <a:t>I.M. Systems Group, Inc.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800" dirty="0" smtClean="0">
                <a:solidFill>
                  <a:schemeClr val="tx1"/>
                </a:solidFill>
              </a:rPr>
              <a:t>Wilfrid Schroeder, Louis </a:t>
            </a:r>
            <a:r>
              <a:rPr lang="en-US" sz="3800" dirty="0" err="1" smtClean="0">
                <a:solidFill>
                  <a:schemeClr val="tx1"/>
                </a:solidFill>
              </a:rPr>
              <a:t>Giglio</a:t>
            </a:r>
            <a:r>
              <a:rPr lang="en-US" sz="3800" dirty="0" smtClean="0">
                <a:solidFill>
                  <a:schemeClr val="tx1"/>
                </a:solidFill>
              </a:rPr>
              <a:t>, Evan Ellicott</a:t>
            </a:r>
          </a:p>
          <a:p>
            <a:r>
              <a:rPr lang="en-US" sz="2500" i="1" dirty="0" smtClean="0">
                <a:solidFill>
                  <a:schemeClr val="tx1"/>
                </a:solidFill>
              </a:rPr>
              <a:t>University of Maryland, Department of Geographical Sciences</a:t>
            </a:r>
          </a:p>
          <a:p>
            <a:endParaRPr lang="en-US" sz="2500" i="1" dirty="0" smtClean="0">
              <a:solidFill>
                <a:schemeClr val="tx1"/>
              </a:solidFill>
            </a:endParaRPr>
          </a:p>
          <a:p>
            <a:endParaRPr lang="en-US" sz="2500" i="1" dirty="0" smtClean="0">
              <a:solidFill>
                <a:schemeClr val="tx1"/>
              </a:solidFill>
            </a:endParaRPr>
          </a:p>
          <a:p>
            <a:endParaRPr lang="en-US" sz="2500" i="1" dirty="0" smtClean="0">
              <a:solidFill>
                <a:schemeClr val="tx1"/>
              </a:solidFill>
            </a:endParaRPr>
          </a:p>
          <a:p>
            <a:endParaRPr lang="en-US" sz="1900" i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33" descr="NOAA LOGO2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2094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9988" y="5798186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AR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6324" y="5810250"/>
            <a:ext cx="1059077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52401"/>
            <a:ext cx="2397728" cy="38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219200" cy="102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84775"/>
            <a:ext cx="1066800" cy="97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15729"/>
            <a:ext cx="8229600" cy="945932"/>
          </a:xfrm>
        </p:spPr>
        <p:txBody>
          <a:bodyPr>
            <a:noAutofit/>
          </a:bodyPr>
          <a:lstStyle/>
          <a:p>
            <a:r>
              <a:rPr lang="en-US" sz="2800" dirty="0" smtClean="0"/>
              <a:t>VIIRS 375 m x MODIS 1km</a:t>
            </a:r>
            <a:br>
              <a:rPr lang="en-US" sz="2800" dirty="0" smtClean="0"/>
            </a:br>
            <a:r>
              <a:rPr lang="en-US" sz="2800" dirty="0" smtClean="0"/>
              <a:t>TOA Fire </a:t>
            </a:r>
            <a:r>
              <a:rPr lang="en-US" sz="2800" dirty="0" err="1" smtClean="0"/>
              <a:t>Radiative</a:t>
            </a:r>
            <a:r>
              <a:rPr lang="en-US" sz="2800" dirty="0" smtClean="0"/>
              <a:t> Power (FRP)</a:t>
            </a:r>
            <a:endParaRPr lang="en-US" sz="2800" dirty="0"/>
          </a:p>
        </p:txBody>
      </p:sp>
      <p:grpSp>
        <p:nvGrpSpPr>
          <p:cNvPr id="4" name="Group 18"/>
          <p:cNvGrpSpPr/>
          <p:nvPr/>
        </p:nvGrpSpPr>
        <p:grpSpPr>
          <a:xfrm>
            <a:off x="2282951" y="1381241"/>
            <a:ext cx="1981900" cy="2559450"/>
            <a:chOff x="550191" y="1480631"/>
            <a:chExt cx="1981900" cy="2559450"/>
          </a:xfrm>
        </p:grpSpPr>
        <p:sp>
          <p:nvSpPr>
            <p:cNvPr id="5" name="TextBox 4"/>
            <p:cNvSpPr txBox="1"/>
            <p:nvPr/>
          </p:nvSpPr>
          <p:spPr>
            <a:xfrm>
              <a:off x="900650" y="1480631"/>
              <a:ext cx="1292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North America</a:t>
              </a:r>
              <a:endParaRPr lang="en-US" sz="14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191" y="1754081"/>
              <a:ext cx="1981900" cy="2286000"/>
            </a:xfrm>
            <a:prstGeom prst="rect">
              <a:avLst/>
            </a:prstGeom>
          </p:spPr>
        </p:pic>
      </p:grpSp>
      <p:grpSp>
        <p:nvGrpSpPr>
          <p:cNvPr id="7" name="Group 20"/>
          <p:cNvGrpSpPr/>
          <p:nvPr/>
        </p:nvGrpSpPr>
        <p:grpSpPr>
          <a:xfrm>
            <a:off x="92991" y="4158284"/>
            <a:ext cx="1981900" cy="2591608"/>
            <a:chOff x="550191" y="4120184"/>
            <a:chExt cx="1981900" cy="2591608"/>
          </a:xfrm>
        </p:grpSpPr>
        <p:sp>
          <p:nvSpPr>
            <p:cNvPr id="8" name="TextBox 7"/>
            <p:cNvSpPr txBox="1"/>
            <p:nvPr/>
          </p:nvSpPr>
          <p:spPr>
            <a:xfrm>
              <a:off x="874425" y="6404015"/>
              <a:ext cx="1292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South America</a:t>
              </a:r>
              <a:endParaRPr lang="en-US" sz="1400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91" y="4120184"/>
              <a:ext cx="1981900" cy="2286000"/>
            </a:xfrm>
            <a:prstGeom prst="rect">
              <a:avLst/>
            </a:prstGeom>
          </p:spPr>
        </p:pic>
      </p:grpSp>
      <p:grpSp>
        <p:nvGrpSpPr>
          <p:cNvPr id="10" name="Group 22"/>
          <p:cNvGrpSpPr/>
          <p:nvPr/>
        </p:nvGrpSpPr>
        <p:grpSpPr>
          <a:xfrm>
            <a:off x="2282951" y="4158284"/>
            <a:ext cx="1981900" cy="2593777"/>
            <a:chOff x="2740151" y="4120184"/>
            <a:chExt cx="1981900" cy="2593777"/>
          </a:xfrm>
        </p:grpSpPr>
        <p:sp>
          <p:nvSpPr>
            <p:cNvPr id="11" name="TextBox 10"/>
            <p:cNvSpPr txBox="1"/>
            <p:nvPr/>
          </p:nvSpPr>
          <p:spPr>
            <a:xfrm>
              <a:off x="3096102" y="6406184"/>
              <a:ext cx="1292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Africa</a:t>
              </a:r>
              <a:endParaRPr lang="en-US" sz="14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0151" y="4120184"/>
              <a:ext cx="1981900" cy="2286000"/>
            </a:xfrm>
            <a:prstGeom prst="rect">
              <a:avLst/>
            </a:prstGeom>
          </p:spPr>
        </p:pic>
      </p:grpSp>
      <p:grpSp>
        <p:nvGrpSpPr>
          <p:cNvPr id="13" name="Group 21"/>
          <p:cNvGrpSpPr/>
          <p:nvPr/>
        </p:nvGrpSpPr>
        <p:grpSpPr>
          <a:xfrm>
            <a:off x="4467941" y="4158284"/>
            <a:ext cx="1981900" cy="2593777"/>
            <a:chOff x="4925141" y="4120184"/>
            <a:chExt cx="1981900" cy="2593777"/>
          </a:xfrm>
        </p:grpSpPr>
        <p:sp>
          <p:nvSpPr>
            <p:cNvPr id="14" name="TextBox 13"/>
            <p:cNvSpPr txBox="1"/>
            <p:nvPr/>
          </p:nvSpPr>
          <p:spPr>
            <a:xfrm>
              <a:off x="5253729" y="6406184"/>
              <a:ext cx="13614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South East Asia</a:t>
              </a:r>
              <a:endParaRPr lang="en-US" sz="1400" b="1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5141" y="4120184"/>
              <a:ext cx="1981900" cy="2286000"/>
            </a:xfrm>
            <a:prstGeom prst="rect">
              <a:avLst/>
            </a:prstGeom>
          </p:spPr>
        </p:pic>
      </p:grpSp>
      <p:grpSp>
        <p:nvGrpSpPr>
          <p:cNvPr id="16" name="Group 19"/>
          <p:cNvGrpSpPr/>
          <p:nvPr/>
        </p:nvGrpSpPr>
        <p:grpSpPr>
          <a:xfrm>
            <a:off x="4472911" y="1369798"/>
            <a:ext cx="1984248" cy="2570893"/>
            <a:chOff x="2740151" y="1469188"/>
            <a:chExt cx="1984248" cy="2570893"/>
          </a:xfrm>
        </p:grpSpPr>
        <p:sp>
          <p:nvSpPr>
            <p:cNvPr id="17" name="TextBox 16"/>
            <p:cNvSpPr txBox="1"/>
            <p:nvPr/>
          </p:nvSpPr>
          <p:spPr>
            <a:xfrm>
              <a:off x="3064171" y="1469188"/>
              <a:ext cx="1292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Russia</a:t>
              </a:r>
              <a:endParaRPr lang="en-US" sz="1400" b="1" dirty="0"/>
            </a:p>
          </p:txBody>
        </p:sp>
        <p:pic>
          <p:nvPicPr>
            <p:cNvPr id="18" name="Picture 1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0151" y="1754081"/>
              <a:ext cx="1984248" cy="22860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652931" y="1997436"/>
            <a:ext cx="24787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45% of daytime and 80% of nighttime VIIRS 375m fire pixels have no match in Aqua/MODIS fire data</a:t>
            </a:r>
          </a:p>
          <a:p>
            <a:endParaRPr lang="en-US" dirty="0" smtClean="0"/>
          </a:p>
          <a:p>
            <a:r>
              <a:rPr lang="en-US" dirty="0" smtClean="0"/>
              <a:t>VIIRS 375m systematically detecting more fires than same-day MODIS (Terra &amp; Aqua) in areas dominated by small</a:t>
            </a:r>
            <a:r>
              <a:rPr lang="en-US" dirty="0"/>
              <a:t>/</a:t>
            </a:r>
            <a:r>
              <a:rPr lang="en-US" dirty="0" smtClean="0"/>
              <a:t>low-intensity fires</a:t>
            </a:r>
            <a:endParaRPr lang="en-US" dirty="0"/>
          </a:p>
        </p:txBody>
      </p:sp>
      <p:grpSp>
        <p:nvGrpSpPr>
          <p:cNvPr id="19" name="Group 3"/>
          <p:cNvGrpSpPr/>
          <p:nvPr/>
        </p:nvGrpSpPr>
        <p:grpSpPr>
          <a:xfrm>
            <a:off x="67056" y="1381241"/>
            <a:ext cx="1954125" cy="2559450"/>
            <a:chOff x="524256" y="1343141"/>
            <a:chExt cx="1954125" cy="2559450"/>
          </a:xfrm>
        </p:grpSpPr>
        <p:pic>
          <p:nvPicPr>
            <p:cNvPr id="3" name="Picture 2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256" y="1618973"/>
              <a:ext cx="1954125" cy="228361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06210" y="1343141"/>
              <a:ext cx="1292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Alaska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1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Aqua MODIS vs. VIIRS 750m FRP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0" y="2362201"/>
            <a:ext cx="4876800" cy="4546944"/>
            <a:chOff x="0" y="671152"/>
            <a:chExt cx="5553949" cy="5176945"/>
          </a:xfrm>
        </p:grpSpPr>
        <p:grpSp>
          <p:nvGrpSpPr>
            <p:cNvPr id="5" name="Group 8"/>
            <p:cNvGrpSpPr/>
            <p:nvPr/>
          </p:nvGrpSpPr>
          <p:grpSpPr>
            <a:xfrm>
              <a:off x="2" y="671152"/>
              <a:ext cx="5553947" cy="3985516"/>
              <a:chOff x="2" y="197675"/>
              <a:chExt cx="7959922" cy="64022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" y="1451971"/>
                <a:ext cx="6297768" cy="5147969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1944710" y="197675"/>
                <a:ext cx="6015214" cy="3829541"/>
                <a:chOff x="1944710" y="197675"/>
                <a:chExt cx="6015214" cy="3829541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944710" y="3863662"/>
                  <a:ext cx="321972" cy="163554"/>
                </a:xfrm>
                <a:prstGeom prst="rect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2266681" y="197675"/>
                  <a:ext cx="5693243" cy="3665991"/>
                </a:xfrm>
                <a:prstGeom prst="straightConnector1">
                  <a:avLst/>
                </a:prstGeom>
                <a:ln w="9525">
                  <a:solidFill>
                    <a:srgbClr val="00B0F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TextBox 5"/>
            <p:cNvSpPr txBox="1"/>
            <p:nvPr/>
          </p:nvSpPr>
          <p:spPr>
            <a:xfrm>
              <a:off x="0" y="4656668"/>
              <a:ext cx="5380388" cy="119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Fires from MODIS and VIIRS matched  in individual fire events. Each fire event is considered as a cluster ( total 301 fire events were selected)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400" dirty="0"/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380999" y="836690"/>
            <a:ext cx="3534911" cy="1982710"/>
            <a:chOff x="-2715016" y="1451972"/>
            <a:chExt cx="3985445" cy="22348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715016" y="1451972"/>
              <a:ext cx="3985445" cy="223482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-1986043" y="1451972"/>
              <a:ext cx="2747828" cy="423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MODIS color </a:t>
              </a:r>
              <a:r>
                <a:rPr lang="en-US" dirty="0" smtClean="0">
                  <a:solidFill>
                    <a:srgbClr val="00B050"/>
                  </a:solidFill>
                </a:rPr>
                <a:t>composite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762000"/>
            <a:ext cx="3522163" cy="2133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6685" y="3156608"/>
            <a:ext cx="3425315" cy="356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7263" y="320040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8/22/2016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758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Aqua MODIS vs. VIIRS 750m FRP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2362200" cy="3189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838200"/>
            <a:ext cx="3505200" cy="3487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9777" y="4267200"/>
            <a:ext cx="5988281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827" y="405026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1/21/2017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667071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Comparison of current</a:t>
            </a:r>
          </a:p>
          <a:p>
            <a:r>
              <a:rPr lang="en-US" b="1" i="1" dirty="0" smtClean="0"/>
              <a:t>Operational / systematically generated products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867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MODIS vs. VIIRS FRP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191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Differences in</a:t>
            </a:r>
          </a:p>
          <a:p>
            <a:pPr lvl="1"/>
            <a:r>
              <a:rPr lang="en-US" dirty="0" smtClean="0"/>
              <a:t>Scanning geometry</a:t>
            </a:r>
          </a:p>
          <a:p>
            <a:pPr lvl="2"/>
            <a:r>
              <a:rPr lang="en-US" dirty="0" smtClean="0"/>
              <a:t>Pixel size distribution</a:t>
            </a:r>
          </a:p>
          <a:p>
            <a:pPr lvl="1"/>
            <a:r>
              <a:rPr lang="en-US" dirty="0" smtClean="0"/>
              <a:t>Handling of bow-tie effects</a:t>
            </a:r>
          </a:p>
          <a:p>
            <a:pPr lvl="2"/>
            <a:r>
              <a:rPr lang="en-US" dirty="0" smtClean="0"/>
              <a:t>Duplicate detections</a:t>
            </a:r>
          </a:p>
          <a:p>
            <a:pPr lvl="1"/>
            <a:r>
              <a:rPr lang="en-US" dirty="0" smtClean="0"/>
              <a:t>Pixel aggregation</a:t>
            </a:r>
          </a:p>
          <a:p>
            <a:pPr lvl="2"/>
            <a:r>
              <a:rPr lang="en-US" dirty="0" smtClean="0"/>
              <a:t>Relative signal within pixel</a:t>
            </a:r>
          </a:p>
          <a:p>
            <a:pPr lvl="1"/>
            <a:r>
              <a:rPr lang="en-US" dirty="0" smtClean="0"/>
              <a:t>Atmospheric transmittance</a:t>
            </a:r>
          </a:p>
          <a:p>
            <a:pPr lvl="2"/>
            <a:r>
              <a:rPr lang="en-US" dirty="0" smtClean="0"/>
              <a:t>More CO</a:t>
            </a:r>
            <a:r>
              <a:rPr lang="en-US" baseline="-25000" dirty="0" smtClean="0"/>
              <a:t>2</a:t>
            </a:r>
            <a:r>
              <a:rPr lang="en-US" dirty="0" smtClean="0"/>
              <a:t> absorption in VIIRS M13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12757"/>
            <a:ext cx="3657600" cy="274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590636"/>
            <a:ext cx="3920836" cy="3267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172200"/>
            <a:ext cx="426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FRP is critical input for emission estimates!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711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504"/>
            <a:ext cx="9144000" cy="954068"/>
          </a:xfrm>
        </p:spPr>
        <p:txBody>
          <a:bodyPr>
            <a:noAutofit/>
          </a:bodyPr>
          <a:lstStyle/>
          <a:p>
            <a:r>
              <a:rPr lang="en-US" sz="3200" dirty="0" smtClean="0"/>
              <a:t>Cross-comparison of atmospherically corrected </a:t>
            </a:r>
            <a:br>
              <a:rPr lang="en-US" sz="3200" dirty="0" smtClean="0"/>
            </a:br>
            <a:r>
              <a:rPr lang="en-US" sz="3200" dirty="0" smtClean="0"/>
              <a:t>MODIS x VIIRS FRP Data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75942" y="6268460"/>
            <a:ext cx="313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Before atmospheric correction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29912" y="6214471"/>
            <a:ext cx="289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atmospheric correction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44" y="1696460"/>
            <a:ext cx="4572000" cy="457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095" y="1696460"/>
            <a:ext cx="4572000" cy="457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8900" y="1182469"/>
            <a:ext cx="846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FRP retrievals corrected for atmospheric attenuation using </a:t>
            </a:r>
          </a:p>
          <a:p>
            <a:pPr algn="ctr"/>
            <a:r>
              <a:rPr lang="en-US" b="1" i="1" dirty="0" smtClean="0"/>
              <a:t>MODTRAN + MERRA-2 (0.625</a:t>
            </a:r>
            <a:r>
              <a:rPr lang="en-US" b="1" i="1" baseline="30000" dirty="0" smtClean="0"/>
              <a:t>o</a:t>
            </a:r>
            <a:r>
              <a:rPr lang="en-US" b="1" i="1" dirty="0" smtClean="0"/>
              <a:t> x 0.5</a:t>
            </a:r>
            <a:r>
              <a:rPr lang="en-US" b="1" i="1" baseline="30000" dirty="0" smtClean="0"/>
              <a:t>o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428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/>
          <a:srcRect l="2139" t="1520" r="7325" b="3013"/>
          <a:stretch/>
        </p:blipFill>
        <p:spPr>
          <a:xfrm>
            <a:off x="308237" y="676991"/>
            <a:ext cx="4212978" cy="2450603"/>
          </a:xfrm>
          <a:prstGeom prst="rect">
            <a:avLst/>
          </a:prstGeom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95394" y="676991"/>
            <a:ext cx="4074427" cy="2523409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4910854" y="1024044"/>
            <a:ext cx="408373" cy="39697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2985" y="847681"/>
            <a:ext cx="408373" cy="39697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449434" y="1200174"/>
            <a:ext cx="3225410" cy="177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75514" y="1042078"/>
            <a:ext cx="3225410" cy="177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167-BE7D-4184-A7D4-F4ABF900AE6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0600" y="1311857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VIIRS M band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9593" y="130018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</a:t>
            </a:r>
            <a:endParaRPr lang="en-US" dirty="0"/>
          </a:p>
        </p:txBody>
      </p:sp>
      <p:grpSp>
        <p:nvGrpSpPr>
          <p:cNvPr id="24" name="Group 16"/>
          <p:cNvGrpSpPr/>
          <p:nvPr/>
        </p:nvGrpSpPr>
        <p:grpSpPr>
          <a:xfrm>
            <a:off x="1" y="3387461"/>
            <a:ext cx="9143999" cy="2794402"/>
            <a:chOff x="1" y="1240029"/>
            <a:chExt cx="12188824" cy="372489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6022" y="1664732"/>
              <a:ext cx="3984118" cy="3278536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1296080" y="1480066"/>
              <a:ext cx="602076" cy="9992"/>
            </a:xfrm>
            <a:prstGeom prst="line">
              <a:avLst/>
            </a:prstGeom>
            <a:ln w="25400">
              <a:solidFill>
                <a:srgbClr val="00B0F0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479235" y="1480066"/>
              <a:ext cx="627333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300112" y="1240029"/>
              <a:ext cx="104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VIIRS</a:t>
              </a:r>
              <a:endPara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19791" y="1295400"/>
              <a:ext cx="1228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MODIS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9070" y="1674725"/>
              <a:ext cx="3969755" cy="3280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" y="1676400"/>
              <a:ext cx="3987037" cy="3288528"/>
            </a:xfrm>
            <a:prstGeom prst="rect">
              <a:avLst/>
            </a:prstGeom>
          </p:spPr>
        </p:pic>
      </p:grpSp>
      <p:sp>
        <p:nvSpPr>
          <p:cNvPr id="32" name="Rounded Rectangular Callout 31"/>
          <p:cNvSpPr/>
          <p:nvPr/>
        </p:nvSpPr>
        <p:spPr>
          <a:xfrm>
            <a:off x="762000" y="6392914"/>
            <a:ext cx="1676400" cy="442451"/>
          </a:xfrm>
          <a:prstGeom prst="wedgeRoundRectCallout">
            <a:avLst>
              <a:gd name="adj1" fmla="val -19660"/>
              <a:gd name="adj2" fmla="val -102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1 km to 4 km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6400800" y="6415549"/>
            <a:ext cx="2667000" cy="424753"/>
          </a:xfrm>
          <a:prstGeom prst="wedgeRoundRectCallout">
            <a:avLst>
              <a:gd name="adj1" fmla="val -19660"/>
              <a:gd name="adj2" fmla="val -102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750 m to 1.2 km (M-band)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1" y="0"/>
            <a:ext cx="8991599" cy="9891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VIIRS  vs. MODIS pixel area and swath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width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3733800" y="3414443"/>
            <a:ext cx="1449388" cy="31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June 3, 2016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0" y="6324600"/>
            <a:ext cx="319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 VIIRS gaps at low latitudes! </a:t>
            </a:r>
            <a:endParaRPr lang="en-US" b="1" i="1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905000" y="4876800"/>
            <a:ext cx="1219200" cy="1447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943600" y="4876800"/>
            <a:ext cx="2057400" cy="1447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76201" y="0"/>
            <a:ext cx="8991599" cy="9891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VIIRS  vs. MODIS pixel area and swath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width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6200" y="304800"/>
            <a:ext cx="4114800" cy="685800"/>
          </a:xfrm>
          <a:prstGeom prst="rect">
            <a:avLst/>
          </a:prstGeom>
        </p:spPr>
        <p:txBody>
          <a:bodyPr/>
          <a:lstStyle/>
          <a:p>
            <a:pPr marL="342883" marR="0" lvl="0" indent="-342883" algn="ct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Granules of two neighboring orbit tracks </a:t>
            </a:r>
          </a:p>
          <a:p>
            <a:pPr marL="342883" marR="0" lvl="0" indent="-342883" algn="ct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11:48-11:53am,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10:09-10:12am)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6325" y="990600"/>
            <a:ext cx="4315275" cy="502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466" y="1143000"/>
            <a:ext cx="3400623" cy="2590800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2438400" y="2667000"/>
            <a:ext cx="2209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48200" y="6096000"/>
            <a:ext cx="433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Good quality VIIRS observations at low latitudes from consecutive orbits! </a:t>
            </a:r>
            <a:endParaRPr lang="en-US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 r="50411"/>
          <a:stretch>
            <a:fillRect/>
          </a:stretch>
        </p:blipFill>
        <p:spPr>
          <a:xfrm>
            <a:off x="152400" y="3729311"/>
            <a:ext cx="2057400" cy="3052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4258270"/>
            <a:ext cx="2312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Significantly more </a:t>
            </a:r>
          </a:p>
          <a:p>
            <a:r>
              <a:rPr lang="en-US" b="1" i="1" dirty="0" smtClean="0"/>
              <a:t>VIIRS 750m detections</a:t>
            </a:r>
          </a:p>
          <a:p>
            <a:r>
              <a:rPr lang="en-US" b="1" i="1" dirty="0" smtClean="0"/>
              <a:t>at low latitudes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296" y="3810000"/>
            <a:ext cx="1486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April 2016 – March 2017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7252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Examples of real-time fire and smoke monitoring systems using VIIRS active fire data</a:t>
            </a:r>
            <a:endParaRPr lang="en-US" sz="2800" b="1" dirty="0"/>
          </a:p>
        </p:txBody>
      </p:sp>
      <p:pic>
        <p:nvPicPr>
          <p:cNvPr id="7" name="Picture 8" descr="http://rapidrefresh.noaa.gov/HRRRsmoke/for_web/hrrr_smoke/2016091406/full/mfrp_sfc_f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60" y="1295400"/>
            <a:ext cx="3692740" cy="2594783"/>
          </a:xfrm>
          <a:prstGeom prst="rect">
            <a:avLst/>
          </a:prstGeom>
          <a:noFill/>
        </p:spPr>
      </p:pic>
      <p:pic>
        <p:nvPicPr>
          <p:cNvPr id="8" name="Picture 12" descr="http://rapidrefresh.noaa.gov/HRRRsmoke/for_web/hrrr_smoke/2016091406/full/trc1_int_f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39" y="3966383"/>
            <a:ext cx="3690461" cy="25888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6183868"/>
            <a:ext cx="301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Smoke analysis and prediction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81200"/>
            <a:ext cx="448278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343400" y="6203208"/>
            <a:ext cx="4514429" cy="57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6276" tIns="73138" rIns="146276" bIns="73138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https://www.star.nesdis.noaa.gov/smcd/spb/aq/eidea/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https://www.star.nesdis.noaa.gov/smcd/spb/aq/eidea-ak/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6534513"/>
            <a:ext cx="3302360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sz="1400" dirty="0" smtClean="0">
                <a:hlinkClick r:id="rId7"/>
              </a:rPr>
              <a:t>https://rapidrefresh.noaa.gov/HRRRsmoke</a:t>
            </a:r>
            <a:endParaRPr lang="en-US" sz="1400" dirty="0" smtClean="0"/>
          </a:p>
          <a:p>
            <a:pPr algn="ctr"/>
            <a:endParaRPr lang="en-US" sz="1400" dirty="0" smtClean="0"/>
          </a:p>
        </p:txBody>
      </p:sp>
      <p:sp>
        <p:nvSpPr>
          <p:cNvPr id="16" name="Oval 15"/>
          <p:cNvSpPr/>
          <p:nvPr/>
        </p:nvSpPr>
        <p:spPr>
          <a:xfrm>
            <a:off x="2028525" y="133390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84950" y="3971225"/>
            <a:ext cx="1944300" cy="43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43400" y="1371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eIDEA</a:t>
            </a:r>
            <a:r>
              <a:rPr lang="en-US" i="1" dirty="0" smtClean="0"/>
              <a:t>: enhanced Infusing satellite Data into Environmental Applications 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52400" y="990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HRRR: High Resolution Rapid Refresh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 descr="Active Fires - Active Fires Frequency Map - NDE - day-night composite - 06-16-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143375" cy="3200400"/>
          </a:xfrm>
          <a:prstGeom prst="rect">
            <a:avLst/>
          </a:prstGeom>
          <a:noFill/>
        </p:spPr>
      </p:pic>
      <p:pic>
        <p:nvPicPr>
          <p:cNvPr id="1028" name="Picture 4" descr="Active Fires - Active Fires Frequency Map - IDPS - day-night composite - 06-16-2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4143375" cy="3200400"/>
          </a:xfrm>
          <a:prstGeom prst="rect">
            <a:avLst/>
          </a:prstGeom>
          <a:noFill/>
        </p:spPr>
      </p:pic>
      <p:pic>
        <p:nvPicPr>
          <p:cNvPr id="1030" name="Picture 6" descr="Active Fires - Fire Radiative Power - Total - NDE - day-night composite - 06-16-2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88080"/>
            <a:ext cx="4143375" cy="3200400"/>
          </a:xfrm>
          <a:prstGeom prst="rect">
            <a:avLst/>
          </a:prstGeom>
          <a:noFill/>
        </p:spPr>
      </p:pic>
      <p:pic>
        <p:nvPicPr>
          <p:cNvPr id="1032" name="Picture 8" descr="Active Fires - Fire Radiative Power - Mean - NDE - day-night composite - 06-16-2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88080"/>
            <a:ext cx="4143375" cy="3200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15400" cy="86535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VIIRS Active Fire Long-term Monitoring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200" dirty="0" smtClean="0"/>
              <a:t>http://www.star.nesdis.noaa.gov/jpss/EDRs/products_activeFires.php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Active fire data anomalies during the early period of the </a:t>
            </a:r>
            <a:r>
              <a:rPr lang="en-US" sz="3600" dirty="0" err="1" smtClean="0"/>
              <a:t>Suomi</a:t>
            </a:r>
            <a:r>
              <a:rPr lang="en-US" sz="3600" dirty="0" smtClean="0"/>
              <a:t> NPP data record</a:t>
            </a:r>
            <a:endParaRPr lang="en-US" sz="3600" dirty="0"/>
          </a:p>
        </p:txBody>
      </p:sp>
      <p:pic>
        <p:nvPicPr>
          <p:cNvPr id="20482" name="Picture 2" descr="Active Fires - Active Fires Frequency Map - IDPS - day-night composite - 06-03-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443933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0252" y="5629874"/>
            <a:ext cx="890812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b="1" i="1" dirty="0" smtClean="0"/>
              <a:t>Examples of the first operational real-time IDPS product as archived in NOAA CLASS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http://www.class.ncdc.noaa.gov/</a:t>
            </a:r>
            <a:r>
              <a:rPr lang="en-US" dirty="0" smtClean="0"/>
              <a:t>)</a:t>
            </a:r>
            <a:r>
              <a:rPr lang="en-US" b="1" i="1" dirty="0" smtClean="0"/>
              <a:t>. </a:t>
            </a:r>
          </a:p>
          <a:p>
            <a:pPr algn="ctr"/>
            <a:r>
              <a:rPr lang="en-US" b="1" i="1" dirty="0" smtClean="0"/>
              <a:t>Not reprocessed; not to be used for science analysis. Reprocessing is ongoing.</a:t>
            </a:r>
            <a:endParaRPr lang="en-US" b="1" i="1" dirty="0"/>
          </a:p>
        </p:txBody>
      </p:sp>
      <p:pic>
        <p:nvPicPr>
          <p:cNvPr id="20484" name="Picture 4" descr="Active Fires - Active Fires Frequency Map - IDPS - day-night composite - 05-20-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470" y="1371600"/>
            <a:ext cx="4439330" cy="3429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8305800" y="3048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86800" y="3185844"/>
            <a:ext cx="304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VIIRS active fire product status and data access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VIIRS baseline (MODIS heritage) fire product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Improved hybrid VIIRS fire product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Ongoing science issues and product improvements</a:t>
            </a:r>
          </a:p>
          <a:p>
            <a:endParaRPr lang="en-US" dirty="0" smtClean="0"/>
          </a:p>
          <a:p>
            <a:r>
              <a:rPr lang="en-US" dirty="0" smtClean="0"/>
              <a:t>Examples of key operational applications</a:t>
            </a:r>
          </a:p>
          <a:p>
            <a:endParaRPr lang="en-US" dirty="0" smtClean="0"/>
          </a:p>
          <a:p>
            <a:r>
              <a:rPr lang="en-US" dirty="0" smtClean="0"/>
              <a:t>Reprocessing the </a:t>
            </a:r>
            <a:r>
              <a:rPr lang="en-US" dirty="0" err="1" smtClean="0"/>
              <a:t>Suomi</a:t>
            </a:r>
            <a:r>
              <a:rPr lang="en-US" dirty="0" smtClean="0"/>
              <a:t> NPP VIIRS data record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Missing data packets / calibration mismatch</a:t>
            </a:r>
            <a:br>
              <a:rPr lang="en-US" sz="3200" dirty="0" smtClean="0"/>
            </a:br>
            <a:r>
              <a:rPr lang="en-US" sz="2400" dirty="0" smtClean="0"/>
              <a:t>npp_d20120520_t1533555_e1535197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099" name="Picture 3" descr="C:\Users\icsiszar\Documents\JPSS\Teams\Land\Fire\M13 SDR\reprocessing\test data\IDPS\AF_v1r0_npp_s201205201533555_e201205201535197_c201702162045540_c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7334250" cy="1341120"/>
          </a:xfrm>
          <a:prstGeom prst="rect">
            <a:avLst/>
          </a:prstGeom>
          <a:noFill/>
        </p:spPr>
      </p:pic>
      <p:pic>
        <p:nvPicPr>
          <p:cNvPr id="4100" name="Picture 4" descr="C:\Users\icsiszar\Documents\JPSS\Teams\Land\Fire\M13 SDR\reprocessing\test data\IDPS\SVM13_npp_d20120520_t1533555_e1535197_b02912_c20170130185537236396_noaa_ops_218_523_cr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44880"/>
            <a:ext cx="7334250" cy="1341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1" name="Picture 5" descr="C:\Users\icsiszar\Documents\JPSS\Teams\Land\Fire\M13 SDR\reprocessing\test data\REPROC\M13_npp_d20120520_t1533555_e1535197_b02912_c20161202195838287519_devl_dev_180_311_cr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7334250" cy="1341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2" name="Picture 6" descr="C:\Users\icsiszar\Documents\JPSS\Teams\Land\Fire\M13 SDR\reprocessing\test data\REPROC\AF_v1r0_npp_s201205201533555_e201205201535197_c201702162021570_cr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410200"/>
            <a:ext cx="7334250" cy="134112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734960" y="1162664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" y="2657168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" y="4161504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" y="5628968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4032" y="762000"/>
            <a:ext cx="1519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original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real-time </a:t>
            </a:r>
          </a:p>
          <a:p>
            <a:pPr algn="ctr"/>
            <a:r>
              <a:rPr lang="en-US" dirty="0" smtClean="0"/>
              <a:t>IDPS M13 SDR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2667000"/>
            <a:ext cx="161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NDE fire mask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4431268"/>
            <a:ext cx="1327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reprocessed</a:t>
            </a:r>
          </a:p>
          <a:p>
            <a:pPr algn="ctr"/>
            <a:r>
              <a:rPr lang="en-US" dirty="0" smtClean="0"/>
              <a:t> M13 SDR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5879068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NDE fire mask</a:t>
            </a:r>
            <a:r>
              <a:rPr lang="en-US" baseline="30000" dirty="0" smtClean="0"/>
              <a:t> *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8001000" y="17526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8001000" y="50292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86990" y="6336268"/>
            <a:ext cx="1557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baseline="30000" dirty="0" smtClean="0"/>
              <a:t>*</a:t>
            </a:r>
            <a:r>
              <a:rPr lang="en-US" sz="1200" i="1" dirty="0" smtClean="0"/>
              <a:t>including on ground bow-tie deletion</a:t>
            </a:r>
            <a:endParaRPr lang="en-US" sz="1200" i="1" dirty="0"/>
          </a:p>
        </p:txBody>
      </p:sp>
      <p:sp>
        <p:nvSpPr>
          <p:cNvPr id="24" name="Right Brace 23"/>
          <p:cNvSpPr/>
          <p:nvPr/>
        </p:nvSpPr>
        <p:spPr>
          <a:xfrm>
            <a:off x="7543800" y="914400"/>
            <a:ext cx="152400" cy="2819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7543800" y="3886200"/>
            <a:ext cx="152400" cy="2819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42423" y="1521023"/>
            <a:ext cx="111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missing data</a:t>
            </a:r>
            <a:endParaRPr lang="en-US" sz="1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1219200"/>
            <a:ext cx="338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Earth scene data with calibration mismatch </a:t>
            </a:r>
            <a:endParaRPr lang="en-US" sz="1400" i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09223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0" y="1881475"/>
            <a:ext cx="3139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Earth scene data with correct calibration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457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bow-tie deletion</a:t>
            </a:r>
            <a:endParaRPr lang="en-US" sz="1400" i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133600" y="1143000"/>
            <a:ext cx="5334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57400" y="1915274"/>
            <a:ext cx="533400" cy="22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00200" y="3014201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fire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16462" y="3045023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clear land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0" y="3034749"/>
            <a:ext cx="11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missing data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62711" y="304800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water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985168" y="2839948"/>
            <a:ext cx="401862" cy="27249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1"/>
          </p:cNvCxnSpPr>
          <p:nvPr/>
        </p:nvCxnSpPr>
        <p:spPr>
          <a:xfrm flipH="1" flipV="1">
            <a:off x="457200" y="2875052"/>
            <a:ext cx="1143000" cy="29303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733800" y="3276600"/>
            <a:ext cx="22860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733800" y="2667000"/>
            <a:ext cx="304800" cy="3810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184439" y="2590800"/>
            <a:ext cx="30480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84439" y="3321978"/>
            <a:ext cx="228600" cy="304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413901" y="2905874"/>
            <a:ext cx="0" cy="53340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705600" y="2514600"/>
            <a:ext cx="76200" cy="533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036538" y="2854504"/>
            <a:ext cx="935262" cy="27249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970052" y="2860496"/>
            <a:ext cx="68580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Operational NDE production </a:t>
            </a:r>
            <a:r>
              <a:rPr lang="en-US" sz="2400" dirty="0" smtClean="0"/>
              <a:t>with </a:t>
            </a:r>
            <a:r>
              <a:rPr lang="en-US" sz="2400" dirty="0" smtClean="0"/>
              <a:t>a mature 750m algorithms </a:t>
            </a:r>
            <a:r>
              <a:rPr lang="en-US" sz="2400" dirty="0" smtClean="0"/>
              <a:t>is now </a:t>
            </a:r>
            <a:r>
              <a:rPr lang="en-US" sz="2400" dirty="0" smtClean="0"/>
              <a:t>ongoing</a:t>
            </a:r>
          </a:p>
          <a:p>
            <a:pPr lvl="1"/>
            <a:r>
              <a:rPr lang="en-US" sz="1600" dirty="0" smtClean="0"/>
              <a:t>Some changes forthcoming</a:t>
            </a:r>
            <a:endParaRPr lang="en-US" sz="1600" dirty="0" smtClean="0"/>
          </a:p>
          <a:p>
            <a:r>
              <a:rPr lang="en-US" sz="2400" dirty="0" smtClean="0"/>
              <a:t>Near-real-time </a:t>
            </a:r>
            <a:r>
              <a:rPr lang="en-US" sz="2400" dirty="0" smtClean="0"/>
              <a:t>product and distribution enables regional applications</a:t>
            </a:r>
          </a:p>
          <a:p>
            <a:r>
              <a:rPr lang="en-US" sz="2400" dirty="0" smtClean="0"/>
              <a:t>Algorithms incorporated into major direct broadcast packages</a:t>
            </a:r>
          </a:p>
          <a:p>
            <a:pPr lvl="1"/>
            <a:r>
              <a:rPr lang="en-US" sz="2000" dirty="0" smtClean="0"/>
              <a:t>IPOPP and CSPP</a:t>
            </a:r>
          </a:p>
          <a:p>
            <a:r>
              <a:rPr lang="en-US" sz="2400" dirty="0" smtClean="0"/>
              <a:t>Extensive outreach, resulting in critical operational applications</a:t>
            </a:r>
          </a:p>
          <a:p>
            <a:pPr lvl="1"/>
            <a:r>
              <a:rPr lang="en-US" sz="2000" dirty="0" smtClean="0"/>
              <a:t>e.g. coupled with air quality / smoke monitoring and modeling</a:t>
            </a:r>
          </a:p>
          <a:p>
            <a:pPr lvl="1"/>
            <a:r>
              <a:rPr lang="en-US" sz="2000" dirty="0" smtClean="0"/>
              <a:t>Weather / fire </a:t>
            </a:r>
            <a:endParaRPr lang="en-US" sz="1800" dirty="0" smtClean="0"/>
          </a:p>
          <a:p>
            <a:r>
              <a:rPr lang="en-US" sz="2400" dirty="0" smtClean="0"/>
              <a:t>Reprocessing of the data record with highest quality input and most mature algorithms is ongoing</a:t>
            </a:r>
          </a:p>
          <a:p>
            <a:pPr lvl="1"/>
            <a:r>
              <a:rPr lang="en-US" sz="2000" dirty="0" smtClean="0"/>
              <a:t>Not only eliminates spurious detections, but also enables the detection of previously missed fires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-26073"/>
            <a:ext cx="3180432" cy="97455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NDE output file content</a:t>
            </a:r>
            <a:endParaRPr lang="en-US" sz="4000" b="1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06862" y="6372227"/>
            <a:ext cx="762000" cy="365125"/>
          </a:xfrm>
        </p:spPr>
        <p:txBody>
          <a:bodyPr/>
          <a:lstStyle/>
          <a:p>
            <a:fld id="{F2DD085F-E8E4-475E-B682-1387BFCDF0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0" y="5373473"/>
            <a:ext cx="3766502" cy="646327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Total output for one granule: 11.7 Mb + number of fires * 79 bytes</a:t>
            </a:r>
            <a:endParaRPr lang="en-US" dirty="0"/>
          </a:p>
        </p:txBody>
      </p:sp>
      <p:graphicFrame>
        <p:nvGraphicFramePr>
          <p:cNvPr id="7" name="Group 2"/>
          <p:cNvGraphicFramePr>
            <a:graphicFrameLocks/>
          </p:cNvGraphicFramePr>
          <p:nvPr>
            <p:extLst/>
          </p:nvPr>
        </p:nvGraphicFramePr>
        <p:xfrm>
          <a:off x="68168" y="949363"/>
          <a:ext cx="3842090" cy="442214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098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0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2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mask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mask</a:t>
                      </a:r>
                    </a:p>
                    <a:p>
                      <a:pPr marL="1143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2D array (unit-less)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algorithm QA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algorithm QA mask</a:t>
                      </a:r>
                    </a:p>
                    <a:p>
                      <a:pPr marL="1143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2D array (unit-less)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FP_line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pixel line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FP_sample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pixel sample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FP_latitude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pixel latitude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(deg)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bit Float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FP_longitude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pixel longitude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(deg)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bit Float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FP_power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radiative power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(MW)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bit Float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FP_confidence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detection confidence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(%)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FP_land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Land pixel flag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19169" y="-70904"/>
          <a:ext cx="490079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3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Missing – 0</a:t>
                      </a:r>
                    </a:p>
                  </a:txBody>
                  <a:tcPr marR="0" marT="9144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Brightness temperatures for M13 or M15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unavailable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9144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Scan – 1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 processed (</a:t>
                      </a: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</a:rPr>
                        <a:t>trim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– 2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Not processed (</a:t>
                      </a: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</a:rPr>
                        <a:t>other reason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Water – 3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classified as non fire water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Cloud – 4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classified</a:t>
                      </a:r>
                      <a:r>
                        <a:rPr lang="en-US" sz="1200" baseline="0" dirty="0" smtClean="0"/>
                        <a:t> as cloudy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Fire – 5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classified as non fire land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Unknown – 6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with no valid background pixels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 Low – 7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 pixel with confidence strictly</a:t>
                      </a:r>
                      <a:r>
                        <a:rPr lang="en-US" sz="1200" baseline="0" dirty="0" smtClean="0"/>
                        <a:t> less than 20% fire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</a:t>
                      </a:r>
                      <a:r>
                        <a:rPr lang="en-US" sz="1200" baseline="0" dirty="0" smtClean="0"/>
                        <a:t> Medium – 8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Fire pixel with confidence between 20% and 80%</a:t>
                      </a:r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 High – 9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Fire pixel with confidence greater than or equal to 80%</a:t>
                      </a:r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23177" y="2675049"/>
          <a:ext cx="489678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24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0-1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Surface Type (water=0, coastal=1, land=2)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2-3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Atmospheric correction (reserved for future use)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Day/Night (daytime = 1, nighttime = 0)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Potential fire (0/1)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6-10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Background window size parameter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11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1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12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2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13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3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14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4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5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16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6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17-19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N/A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20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Adjacent clouds (0/1)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21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Adjacent water (0/1)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22-23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Sun Glint Level (0-3)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24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Sun glint rejection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25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False Alarm 1 </a:t>
                      </a:r>
                      <a:r>
                        <a:rPr lang="en-US" sz="1200" dirty="0" smtClean="0"/>
                        <a:t>(excessive </a:t>
                      </a:r>
                      <a:r>
                        <a:rPr lang="en-US" sz="1200" dirty="0"/>
                        <a:t>rejection of </a:t>
                      </a:r>
                      <a:r>
                        <a:rPr lang="en-US" sz="1200" dirty="0" smtClean="0"/>
                        <a:t>legitimate </a:t>
                      </a:r>
                      <a:r>
                        <a:rPr lang="en-US" sz="1200" dirty="0"/>
                        <a:t>background pixels)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26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False Alarm 2 (water pixel </a:t>
                      </a:r>
                      <a:r>
                        <a:rPr lang="en-US" sz="1200" dirty="0" smtClean="0"/>
                        <a:t>contamination)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27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Amazon forest-clearing rejection test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28-31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N/A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3910258" y="12027"/>
            <a:ext cx="308910" cy="1215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18274" y="1692454"/>
            <a:ext cx="308910" cy="979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06862" y="2169718"/>
            <a:ext cx="312306" cy="4711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" y="6211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Fire pixel information is also available in text files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110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-26073"/>
            <a:ext cx="3180432" cy="97455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NDE output file content</a:t>
            </a:r>
            <a:endParaRPr lang="en-US" sz="4000" b="1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06862" y="6372227"/>
            <a:ext cx="762000" cy="365125"/>
          </a:xfrm>
        </p:spPr>
        <p:txBody>
          <a:bodyPr/>
          <a:lstStyle/>
          <a:p>
            <a:fld id="{F2DD085F-E8E4-475E-B682-1387BFCDF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0" y="5373473"/>
            <a:ext cx="3766502" cy="646327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Total output for one granule: 11.7 Mb + number of fires * 79 bytes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2"/>
          <p:cNvGraphicFramePr>
            <a:graphicFrameLocks/>
          </p:cNvGraphicFramePr>
          <p:nvPr>
            <p:extLst/>
          </p:nvPr>
        </p:nvGraphicFramePr>
        <p:xfrm>
          <a:off x="68168" y="949363"/>
          <a:ext cx="3842090" cy="442214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098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0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2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mask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mask</a:t>
                      </a:r>
                    </a:p>
                    <a:p>
                      <a:pPr marL="1143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2D array (unit-less)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algorithm QA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algorithm QA mask</a:t>
                      </a:r>
                    </a:p>
                    <a:p>
                      <a:pPr marL="1143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2D array (unit-less)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FP_line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pixel line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FP_sample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pixel sample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FP_latitude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pixel latitude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(deg)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bit Float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FP_longitude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pixel longitude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(deg)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bit Float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FP_power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radiative power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(MW)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bit Float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FP_confidence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 detection confidence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(%)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FP_land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Land pixel flag</a:t>
                      </a:r>
                    </a:p>
                    <a:p>
                      <a:pPr marL="11747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Sparse data array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bit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53957"/>
              </p:ext>
            </p:extLst>
          </p:nvPr>
        </p:nvGraphicFramePr>
        <p:xfrm>
          <a:off x="4219169" y="-70904"/>
          <a:ext cx="490079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3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Missing – 0</a:t>
                      </a:r>
                    </a:p>
                  </a:txBody>
                  <a:tcPr marR="0" marT="9144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Brightness temperatures for M13 or M15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unavailable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9144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Scan – 1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Bowtie</a:t>
                      </a:r>
                      <a:r>
                        <a:rPr lang="en-US" sz="1200" baseline="0" dirty="0" smtClean="0"/>
                        <a:t> deletion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– 2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Not processed (</a:t>
                      </a: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</a:rPr>
                        <a:t>other reason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Water – 3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classified as non fire water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Cloud – 4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classified</a:t>
                      </a:r>
                      <a:r>
                        <a:rPr lang="en-US" sz="1200" baseline="0" dirty="0" smtClean="0"/>
                        <a:t> as cloudy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Fire – 5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classified as non fire land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Unknown – 6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with no valid background pixels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 Low – 7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 pixel with confidence strictly</a:t>
                      </a:r>
                      <a:r>
                        <a:rPr lang="en-US" sz="1200" baseline="0" dirty="0" smtClean="0"/>
                        <a:t> less than 20% fire</a:t>
                      </a:r>
                      <a:endParaRPr lang="en-US" sz="1200" dirty="0"/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</a:t>
                      </a:r>
                      <a:r>
                        <a:rPr lang="en-US" sz="1200" baseline="0" dirty="0" smtClean="0"/>
                        <a:t> Medium – 8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Fire pixel with confidence between 20% and 80%</a:t>
                      </a:r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 High – 9 </a:t>
                      </a:r>
                      <a:endParaRPr lang="en-US" sz="1200" dirty="0"/>
                    </a:p>
                  </a:txBody>
                  <a:tcPr marR="0" marT="9144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Fire pixel with confidence greater than or equal to 80%</a:t>
                      </a:r>
                    </a:p>
                  </a:txBody>
                  <a:tcPr marR="0" marT="9144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93575"/>
              </p:ext>
            </p:extLst>
          </p:nvPr>
        </p:nvGraphicFramePr>
        <p:xfrm>
          <a:off x="4223177" y="2675049"/>
          <a:ext cx="4896787" cy="399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24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0-1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Surface Type (water=0, coastal=1, land=2)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2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EDR </a:t>
                      </a:r>
                      <a:r>
                        <a:rPr lang="en-US" sz="1200" smtClean="0"/>
                        <a:t>trim zone (0=false,</a:t>
                      </a:r>
                      <a:r>
                        <a:rPr lang="en-US" sz="1200" baseline="0" smtClean="0"/>
                        <a:t> 1=true)</a:t>
                      </a:r>
                      <a:endParaRPr lang="en-US" sz="1200" b="1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Atmospheric correction performed (0=false,</a:t>
                      </a:r>
                      <a:r>
                        <a:rPr lang="en-US" sz="1200" baseline="0" dirty="0" smtClean="0"/>
                        <a:t> 1=true)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Day/Night (daytime = 1, nighttime = 0)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Potential fire (0/1)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6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Spare (set to 0)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7</a:t>
                      </a:r>
                      <a:r>
                        <a:rPr lang="en-US" sz="1200" dirty="0" smtClean="0"/>
                        <a:t>-10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Background window size parameter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1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12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2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13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3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14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4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5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16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Fire Test 6 valid (0 - No, 1 - Yes)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17-19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+mn-ea"/>
                          <a:cs typeface="+mn-cs"/>
                        </a:rPr>
                        <a:t>Spare</a:t>
                      </a:r>
                      <a:r>
                        <a:rPr lang="en-US" sz="1200" b="0" baseline="0" dirty="0" smtClean="0">
                          <a:latin typeface="+mn-lt"/>
                          <a:ea typeface="+mn-ea"/>
                          <a:cs typeface="+mn-cs"/>
                        </a:rPr>
                        <a:t> (set to 0)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20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Adjacent clouds (0/1)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Adjacent water (0/1)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22-23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Sun Glint Level (0-3)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+mn-ea"/>
                          <a:cs typeface="+mn-cs"/>
                        </a:rPr>
                        <a:t>24-28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Individual rejection</a:t>
                      </a:r>
                      <a:r>
                        <a:rPr lang="en-US" sz="1200" baseline="0" dirty="0" smtClean="0"/>
                        <a:t> test flags (0=false, 1=true)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29-31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+mn-ea"/>
                          <a:cs typeface="+mn-cs"/>
                        </a:rPr>
                        <a:t>Spare</a:t>
                      </a:r>
                      <a:r>
                        <a:rPr lang="en-US" sz="1200" b="0" baseline="0" dirty="0" smtClean="0">
                          <a:latin typeface="+mn-lt"/>
                          <a:ea typeface="+mn-ea"/>
                          <a:cs typeface="+mn-cs"/>
                        </a:rPr>
                        <a:t> (set to 0)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3910258" y="12027"/>
            <a:ext cx="308910" cy="1215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18274" y="1692454"/>
            <a:ext cx="308910" cy="979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06862" y="2169718"/>
            <a:ext cx="312306" cy="4459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" y="6211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</a:rPr>
              <a:t>Fire pixel information is also available in text files</a:t>
            </a:r>
            <a:endParaRPr lang="en-US" b="1" i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9715" y="228599"/>
            <a:ext cx="4848633" cy="254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52644" y="2860496"/>
            <a:ext cx="4848633" cy="254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icsiszar\Documents\JPSS\Teams\Land\Fire\NDE\Africa\fire_mask_crop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8650"/>
            <a:ext cx="8305800" cy="6229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10400" y="630148"/>
            <a:ext cx="21336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5425" indent="-225425"/>
            <a:r>
              <a:rPr lang="en-US" b="1" dirty="0" smtClean="0"/>
              <a:t>	Input unavailable</a:t>
            </a:r>
          </a:p>
          <a:p>
            <a:pPr marL="225425" indent="-225425"/>
            <a:r>
              <a:rPr lang="en-US" b="1" dirty="0" smtClean="0"/>
              <a:t>	Water</a:t>
            </a:r>
          </a:p>
          <a:p>
            <a:pPr marL="225425" indent="-225425"/>
            <a:r>
              <a:rPr lang="en-US" b="1" dirty="0" smtClean="0"/>
              <a:t>	Cloud</a:t>
            </a:r>
          </a:p>
          <a:p>
            <a:pPr marL="225425" indent="-225425"/>
            <a:r>
              <a:rPr lang="en-US" b="1" dirty="0" smtClean="0"/>
              <a:t>	Land</a:t>
            </a:r>
          </a:p>
          <a:p>
            <a:pPr marL="225425" indent="-225425"/>
            <a:r>
              <a:rPr lang="en-US" b="1" dirty="0" smtClean="0"/>
              <a:t>	Unknown</a:t>
            </a:r>
          </a:p>
          <a:p>
            <a:pPr marL="225425" indent="-225425"/>
            <a:r>
              <a:rPr lang="en-US" b="1" dirty="0" smtClean="0"/>
              <a:t>	Fire low</a:t>
            </a:r>
          </a:p>
          <a:p>
            <a:pPr marL="225425" indent="-225425"/>
            <a:r>
              <a:rPr lang="en-US" b="1" dirty="0" smtClean="0"/>
              <a:t>	Fire medium</a:t>
            </a:r>
          </a:p>
          <a:p>
            <a:pPr marL="225425" indent="-225425"/>
            <a:r>
              <a:rPr lang="en-US" b="1" dirty="0" smtClean="0"/>
              <a:t>	Fire high</a:t>
            </a:r>
          </a:p>
        </p:txBody>
      </p:sp>
      <p:sp>
        <p:nvSpPr>
          <p:cNvPr id="6" name="Rectangle 5"/>
          <p:cNvSpPr/>
          <p:nvPr/>
        </p:nvSpPr>
        <p:spPr>
          <a:xfrm>
            <a:off x="7032234" y="751725"/>
            <a:ext cx="2286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32234" y="1011147"/>
            <a:ext cx="228600" cy="152400"/>
          </a:xfrm>
          <a:prstGeom prst="rect">
            <a:avLst/>
          </a:prstGeom>
          <a:solidFill>
            <a:srgbClr val="004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32234" y="1295399"/>
            <a:ext cx="228600" cy="1524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32234" y="1569377"/>
            <a:ext cx="228600" cy="152400"/>
          </a:xfrm>
          <a:prstGeom prst="rect">
            <a:avLst/>
          </a:prstGeom>
          <a:solidFill>
            <a:srgbClr val="00D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32234" y="1849347"/>
            <a:ext cx="228600" cy="152400"/>
          </a:xfrm>
          <a:prstGeom prst="rect">
            <a:avLst/>
          </a:prstGeom>
          <a:solidFill>
            <a:srgbClr val="BCB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32234" y="2102777"/>
            <a:ext cx="228600" cy="152400"/>
          </a:xfrm>
          <a:prstGeom prst="rect">
            <a:avLst/>
          </a:prstGeom>
          <a:solidFill>
            <a:srgbClr val="E1F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32234" y="2382747"/>
            <a:ext cx="228600" cy="152400"/>
          </a:xfrm>
          <a:prstGeom prst="rect">
            <a:avLst/>
          </a:prstGeom>
          <a:solidFill>
            <a:srgbClr val="E1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32234" y="2656725"/>
            <a:ext cx="228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-1159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NOAA NDE VIIRS ACTIVE FIRE PRODUCT: FIRE MASK </a:t>
            </a:r>
          </a:p>
          <a:p>
            <a:pPr algn="ctr"/>
            <a:r>
              <a:rPr lang="en-US" sz="2000" b="1" dirty="0" smtClean="0"/>
              <a:t>Central Africa, 5/1/2017  11:33 UTC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715000"/>
            <a:ext cx="176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Lake Tanganyika</a:t>
            </a:r>
            <a:endParaRPr lang="en-US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5943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Fire locations, confidence and FRP are available in sparse array and text files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758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SK_March2016_FR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29001"/>
            <a:ext cx="5194962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048001"/>
            <a:ext cx="472440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800" b="1" dirty="0" smtClean="0"/>
              <a:t>Hybrid I/M-band product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B13-2BE7-594D-B9FC-09D49A27EF7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King_Fire_Aqua_v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"/>
            <a:ext cx="2971800" cy="2642131"/>
          </a:xfrm>
          <a:prstGeom prst="rect">
            <a:avLst/>
          </a:prstGeom>
        </p:spPr>
      </p:pic>
      <p:pic>
        <p:nvPicPr>
          <p:cNvPr id="6" name="Picture 5" descr="King_Fire_Mband_v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"/>
            <a:ext cx="2971800" cy="2642131"/>
          </a:xfrm>
          <a:prstGeom prst="rect">
            <a:avLst/>
          </a:prstGeom>
        </p:spPr>
      </p:pic>
      <p:pic>
        <p:nvPicPr>
          <p:cNvPr id="7" name="Picture 6" descr="King_Fire_Iband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"/>
            <a:ext cx="2971800" cy="264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6226" y="2678669"/>
            <a:ext cx="5104174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King Fire/CA, September 2014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228600" y="4604353"/>
            <a:ext cx="1371600" cy="1904597"/>
            <a:chOff x="159357" y="4444722"/>
            <a:chExt cx="1707145" cy="2370534"/>
          </a:xfrm>
        </p:grpSpPr>
        <p:pic>
          <p:nvPicPr>
            <p:cNvPr id="12" name="Picture 11" descr="Screen Shot 2016-06-01 at 3.52.06 P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357" y="4699000"/>
              <a:ext cx="800176" cy="21162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9357" y="4444722"/>
              <a:ext cx="1707145" cy="383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FRP (MW)</a:t>
              </a:r>
              <a:endParaRPr lang="en-US" sz="1400" b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79717" y="4666842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9717" y="4960799"/>
            <a:ext cx="283464" cy="282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84029" y="4666842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79253" y="5254295"/>
            <a:ext cx="283464" cy="282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94765" y="4666842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9077" y="4666842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97517" y="4960799"/>
            <a:ext cx="283464" cy="282198"/>
          </a:xfrm>
          <a:prstGeom prst="rect">
            <a:avLst/>
          </a:prstGeom>
          <a:pattFill prst="zigZag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97048" y="5254295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78624" y="5545746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82933" y="5545746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93669" y="5545746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97981" y="5545746"/>
            <a:ext cx="283464" cy="282198"/>
          </a:xfrm>
          <a:prstGeom prst="rect">
            <a:avLst/>
          </a:prstGeom>
          <a:pattFill prst="wd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grpSp>
        <p:nvGrpSpPr>
          <p:cNvPr id="9" name="Group 29"/>
          <p:cNvGrpSpPr/>
          <p:nvPr/>
        </p:nvGrpSpPr>
        <p:grpSpPr>
          <a:xfrm>
            <a:off x="7659726" y="3310052"/>
            <a:ext cx="578373" cy="576148"/>
            <a:chOff x="884436" y="3096889"/>
            <a:chExt cx="578373" cy="576148"/>
          </a:xfrm>
        </p:grpSpPr>
        <p:sp>
          <p:nvSpPr>
            <p:cNvPr id="27" name="Rectangle 26"/>
            <p:cNvSpPr/>
            <p:nvPr/>
          </p:nvSpPr>
          <p:spPr>
            <a:xfrm>
              <a:off x="1179345" y="3097343"/>
              <a:ext cx="283464" cy="28219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4903" y="3096889"/>
              <a:ext cx="283464" cy="282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78878" y="3390839"/>
              <a:ext cx="283464" cy="2821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4436" y="3390385"/>
              <a:ext cx="283464" cy="2821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27494" y="2892418"/>
            <a:ext cx="1013979" cy="30775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400" dirty="0" smtClean="0"/>
              <a:t>Scenario 1</a:t>
            </a:r>
            <a:endParaRPr lang="en-US" sz="1400" dirty="0"/>
          </a:p>
        </p:txBody>
      </p:sp>
      <p:grpSp>
        <p:nvGrpSpPr>
          <p:cNvPr id="11" name="Group 27"/>
          <p:cNvGrpSpPr/>
          <p:nvPr/>
        </p:nvGrpSpPr>
        <p:grpSpPr>
          <a:xfrm>
            <a:off x="6296317" y="3132458"/>
            <a:ext cx="766623" cy="753743"/>
            <a:chOff x="873301" y="1871266"/>
            <a:chExt cx="766622" cy="753743"/>
          </a:xfrm>
        </p:grpSpPr>
        <p:sp>
          <p:nvSpPr>
            <p:cNvPr id="33" name="Rectangle 32"/>
            <p:cNvSpPr/>
            <p:nvPr/>
          </p:nvSpPr>
          <p:spPr>
            <a:xfrm>
              <a:off x="1168210" y="2049315"/>
              <a:ext cx="283464" cy="282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73768" y="2048861"/>
              <a:ext cx="283464" cy="282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67743" y="2342811"/>
              <a:ext cx="283464" cy="282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3301" y="2342357"/>
              <a:ext cx="283464" cy="2821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6211" y="1871266"/>
              <a:ext cx="4777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375m</a:t>
              </a:r>
              <a:endParaRPr lang="en-US" sz="9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5400000">
              <a:off x="1285647" y="2094211"/>
              <a:ext cx="4777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375m</a:t>
              </a:r>
              <a:endParaRPr lang="en-US" sz="9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6284080" y="4949951"/>
            <a:ext cx="577906" cy="575694"/>
          </a:xfrm>
          <a:prstGeom prst="rect">
            <a:avLst/>
          </a:prstGeom>
          <a:solidFill>
            <a:srgbClr val="FF0000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37232" y="4904266"/>
            <a:ext cx="477718" cy="2308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900" dirty="0" smtClean="0"/>
              <a:t>750m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 rot="5400000">
            <a:off x="6555842" y="5111094"/>
            <a:ext cx="477719" cy="2308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900" dirty="0" smtClean="0"/>
              <a:t>750m</a:t>
            </a:r>
            <a:endParaRPr lang="en-US" sz="9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591996" y="4004880"/>
            <a:ext cx="0" cy="4909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09901" y="6519460"/>
            <a:ext cx="1106390" cy="33853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FRP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/>
              <a:t> = </a:t>
            </a:r>
            <a:r>
              <a:rPr lang="en-US" sz="1600" b="1" dirty="0" smtClean="0"/>
              <a:t>FRP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233880" y="6519457"/>
            <a:ext cx="1681520" cy="33853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FRP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/>
              <a:t> = </a:t>
            </a:r>
            <a:r>
              <a:rPr lang="en-US" sz="1600" b="1" dirty="0" smtClean="0"/>
              <a:t>FRP ÷ </a:t>
            </a: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7405052" y="2892639"/>
            <a:ext cx="1013979" cy="30775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400" dirty="0" smtClean="0"/>
              <a:t>Scenario 2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943184" y="4004880"/>
            <a:ext cx="0" cy="4909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68480" y="5918153"/>
            <a:ext cx="0" cy="4909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919667" y="5918153"/>
            <a:ext cx="0" cy="4909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16490" y="4048795"/>
            <a:ext cx="1140611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400" dirty="0" smtClean="0"/>
              <a:t>375 &amp; 750 m </a:t>
            </a:r>
            <a:r>
              <a:rPr lang="en-US" sz="1400" dirty="0" err="1" smtClean="0"/>
              <a:t>colocation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791432" y="5918149"/>
            <a:ext cx="944722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400" dirty="0" smtClean="0"/>
              <a:t>calculate FRP 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8244053" y="4655543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244053" y="4949500"/>
            <a:ext cx="283464" cy="282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948360" y="4655543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243584" y="5242996"/>
            <a:ext cx="283464" cy="282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59096" y="4655543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63408" y="4655543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361848" y="4949500"/>
            <a:ext cx="283464" cy="282198"/>
          </a:xfrm>
          <a:prstGeom prst="rect">
            <a:avLst/>
          </a:prstGeom>
          <a:pattFill prst="zigZag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361381" y="5242996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242957" y="5534447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47269" y="5534447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58005" y="5534447"/>
            <a:ext cx="283464" cy="2821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362312" y="5534447"/>
            <a:ext cx="283464" cy="282198"/>
          </a:xfrm>
          <a:prstGeom prst="rect">
            <a:avLst/>
          </a:prstGeom>
          <a:pattFill prst="wd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653920" y="4950655"/>
            <a:ext cx="577906" cy="575694"/>
          </a:xfrm>
          <a:prstGeom prst="rect">
            <a:avLst/>
          </a:prstGeom>
          <a:solidFill>
            <a:srgbClr val="FF0000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293370" y="3581400"/>
            <a:ext cx="60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0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M-band vs. I-band</a:t>
            </a:r>
            <a:endParaRPr lang="en-US" b="1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76200" y="1066800"/>
            <a:ext cx="3048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rgbClr val="333399"/>
                </a:solidFill>
                <a:latin typeface="Arial"/>
              </a:rPr>
              <a:t>The JPSS VIIRS active fire products provide high quality information</a:t>
            </a:r>
          </a:p>
          <a:p>
            <a:pPr marL="742950" lvl="1" indent="-285750" algn="l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sz="1600" kern="0" dirty="0" smtClean="0">
                <a:solidFill>
                  <a:srgbClr val="009999"/>
                </a:solidFill>
                <a:latin typeface="Arial"/>
              </a:rPr>
              <a:t>750m M-band </a:t>
            </a:r>
            <a:r>
              <a:rPr lang="en-US" sz="1600" kern="0" dirty="0">
                <a:solidFill>
                  <a:srgbClr val="009999"/>
                </a:solidFill>
                <a:latin typeface="Arial"/>
              </a:rPr>
              <a:t>product in operations since March 15, 2016</a:t>
            </a:r>
          </a:p>
          <a:p>
            <a:pPr marL="742950" lvl="1" indent="-285750" algn="l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sz="1600" kern="0" dirty="0" smtClean="0">
                <a:solidFill>
                  <a:srgbClr val="009999"/>
                </a:solidFill>
                <a:latin typeface="Arial"/>
              </a:rPr>
              <a:t>375m I-band algorithm evaluated for operational implementation</a:t>
            </a:r>
            <a:endParaRPr lang="en-US" sz="1600" kern="0" dirty="0">
              <a:solidFill>
                <a:srgbClr val="009999"/>
              </a:solidFill>
              <a:latin typeface="Arial"/>
            </a:endParaRPr>
          </a:p>
          <a:p>
            <a:pPr marL="742950" lvl="1" indent="-285750" algn="l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9999"/>
                </a:solidFill>
                <a:latin typeface="Arial"/>
              </a:rPr>
              <a:t>b</a:t>
            </a:r>
            <a:r>
              <a:rPr lang="en-US" sz="1600" kern="0" dirty="0" smtClean="0">
                <a:solidFill>
                  <a:srgbClr val="009999"/>
                </a:solidFill>
                <a:latin typeface="Arial"/>
              </a:rPr>
              <a:t>oth products deliver fire mask and fire radiative power (FRP)</a:t>
            </a:r>
          </a:p>
          <a:p>
            <a:pPr marL="742950" lvl="1" indent="-285750" algn="l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sz="1600" kern="0" dirty="0" smtClean="0">
                <a:solidFill>
                  <a:srgbClr val="009999"/>
                </a:solidFill>
                <a:latin typeface="Arial"/>
              </a:rPr>
              <a:t>FRP used in air quality, and smoke analysis and prediction systems</a:t>
            </a:r>
          </a:p>
          <a:p>
            <a:pPr marL="742950" lvl="1" indent="-285750" algn="l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sz="1600" kern="0" dirty="0" smtClean="0">
                <a:solidFill>
                  <a:srgbClr val="009999"/>
                </a:solidFill>
                <a:latin typeface="Arial"/>
              </a:rPr>
              <a:t>FRP is incorporated into AWIPS-II   </a:t>
            </a:r>
            <a:endParaRPr lang="en-US" sz="1600" kern="0" dirty="0">
              <a:solidFill>
                <a:srgbClr val="009999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6096000"/>
            <a:ext cx="574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</a:rPr>
              <a:t>F</a:t>
            </a:r>
            <a:r>
              <a:rPr lang="en-US" sz="1400" b="1" i="1" dirty="0" smtClean="0">
                <a:solidFill>
                  <a:prstClr val="black"/>
                </a:solidFill>
              </a:rPr>
              <a:t>ire </a:t>
            </a:r>
            <a:r>
              <a:rPr lang="en-US" sz="1400" b="1" i="1" dirty="0">
                <a:solidFill>
                  <a:prstClr val="black"/>
                </a:solidFill>
              </a:rPr>
              <a:t>masks from the M-band (top and </a:t>
            </a:r>
            <a:r>
              <a:rPr lang="en-US" sz="1400" b="1" i="1" dirty="0" smtClean="0">
                <a:solidFill>
                  <a:prstClr val="black"/>
                </a:solidFill>
              </a:rPr>
              <a:t>left</a:t>
            </a:r>
            <a:r>
              <a:rPr lang="en-US" sz="1400" b="1" i="1" dirty="0">
                <a:solidFill>
                  <a:prstClr val="black"/>
                </a:solidFill>
              </a:rPr>
              <a:t>) and I-band (bottom and </a:t>
            </a:r>
            <a:r>
              <a:rPr lang="en-US" sz="1400" b="1" i="1" dirty="0" smtClean="0">
                <a:solidFill>
                  <a:prstClr val="black"/>
                </a:solidFill>
              </a:rPr>
              <a:t>right</a:t>
            </a:r>
            <a:r>
              <a:rPr lang="en-US" sz="1400" b="1" i="1" dirty="0">
                <a:solidFill>
                  <a:prstClr val="black"/>
                </a:solidFill>
              </a:rPr>
              <a:t>) algorithms on 6/18/2017 02:04 UTC.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130390"/>
            <a:ext cx="5748497" cy="487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553200"/>
            <a:ext cx="5409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b="1" i="1" dirty="0" smtClean="0">
                <a:solidFill>
                  <a:prstClr val="black"/>
                </a:solidFill>
              </a:rPr>
              <a:t>I. Csiszar, STAR; M. </a:t>
            </a:r>
            <a:r>
              <a:rPr lang="en-US" sz="1600" b="1" i="1" dirty="0" err="1" smtClean="0">
                <a:solidFill>
                  <a:prstClr val="black"/>
                </a:solidFill>
              </a:rPr>
              <a:t>Tsidulko</a:t>
            </a:r>
            <a:r>
              <a:rPr lang="en-US" sz="1600" b="1" i="1" dirty="0" smtClean="0">
                <a:solidFill>
                  <a:prstClr val="black"/>
                </a:solidFill>
              </a:rPr>
              <a:t>, IMSG@STAR, W. Schroeder, UMD</a:t>
            </a:r>
            <a:endParaRPr lang="en-US" sz="1600" b="1" i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1" y="59068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i="1" dirty="0" smtClean="0">
                <a:solidFill>
                  <a:srgbClr val="FF0000"/>
                </a:solidFill>
              </a:rPr>
              <a:t>Updated M-band algorithm in delivery to NDE.</a:t>
            </a:r>
          </a:p>
        </p:txBody>
      </p:sp>
    </p:spTree>
    <p:extLst>
      <p:ext uri="{BB962C8B-B14F-4D97-AF65-F5344CB8AC3E}">
        <p14:creationId xmlns:p14="http://schemas.microsoft.com/office/powerpoint/2010/main" val="36993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36021" y="11440"/>
            <a:ext cx="591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VIIRS 375 m Fire </a:t>
            </a:r>
            <a:r>
              <a:rPr lang="en-US" b="1" dirty="0" err="1" smtClean="0"/>
              <a:t>Radiative</a:t>
            </a:r>
            <a:r>
              <a:rPr lang="en-US" b="1" dirty="0" smtClean="0"/>
              <a:t> Power</a:t>
            </a:r>
          </a:p>
          <a:p>
            <a:pPr algn="ctr"/>
            <a:r>
              <a:rPr lang="en-US" dirty="0" smtClean="0"/>
              <a:t>Jan-Dec 2015 (Julian days 1,10,20,</a:t>
            </a:r>
            <a:r>
              <a:rPr lang="is-IS" dirty="0" smtClean="0"/>
              <a:t>…,360)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1696" y="958411"/>
            <a:ext cx="623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 of top-of-atmosphere (TOA) FRP over sampling period </a:t>
            </a:r>
          </a:p>
          <a:p>
            <a:pPr algn="ctr"/>
            <a:r>
              <a:rPr lang="en-US" dirty="0" smtClean="0"/>
              <a:t>using 0.5</a:t>
            </a:r>
            <a:r>
              <a:rPr lang="en-US" baseline="30000" dirty="0" smtClean="0"/>
              <a:t>o</a:t>
            </a:r>
            <a:r>
              <a:rPr lang="en-US" dirty="0" smtClean="0"/>
              <a:t> grid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0904" y="5283077"/>
            <a:ext cx="5239713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Frequent saturation prevents FRP retrieval using </a:t>
            </a:r>
          </a:p>
          <a:p>
            <a:pPr algn="ctr"/>
            <a:r>
              <a:rPr lang="en-US" dirty="0" smtClean="0"/>
              <a:t>375 m mid-IR data</a:t>
            </a:r>
          </a:p>
          <a:p>
            <a:pPr algn="ctr"/>
            <a:r>
              <a:rPr lang="en-US" dirty="0" smtClean="0"/>
              <a:t>Alternative calculation implemented using co-located 750 m mid-IR unsaturated data</a:t>
            </a:r>
          </a:p>
        </p:txBody>
      </p:sp>
      <p:pic>
        <p:nvPicPr>
          <p:cNvPr id="7" name="Picture 6" descr="VIIRS_L1B_2015_gridded_frp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00"/>
            <a:ext cx="9144000" cy="36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00022" y="5421001"/>
            <a:ext cx="3237725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TOA FRP totals:</a:t>
            </a:r>
          </a:p>
          <a:p>
            <a:pPr algn="ctr"/>
            <a:r>
              <a:rPr lang="en-US" dirty="0" smtClean="0"/>
              <a:t>Terra/MODIS: </a:t>
            </a:r>
            <a:r>
              <a:rPr lang="is-IS" dirty="0" smtClean="0"/>
              <a:t>6.</a:t>
            </a:r>
            <a:r>
              <a:rPr lang="en-US" dirty="0" smtClean="0"/>
              <a:t>1×10</a:t>
            </a:r>
            <a:r>
              <a:rPr lang="en-US" baseline="30000" dirty="0" smtClean="0"/>
              <a:t>6</a:t>
            </a:r>
            <a:r>
              <a:rPr lang="en-US" dirty="0" smtClean="0"/>
              <a:t> MW</a:t>
            </a:r>
          </a:p>
          <a:p>
            <a:pPr algn="ctr"/>
            <a:r>
              <a:rPr lang="en-US" dirty="0" smtClean="0"/>
              <a:t>Aqua/MODIS: 13.4×10</a:t>
            </a:r>
            <a:r>
              <a:rPr lang="en-US" baseline="30000" dirty="0" smtClean="0"/>
              <a:t>6</a:t>
            </a:r>
            <a:r>
              <a:rPr lang="en-US" dirty="0" smtClean="0"/>
              <a:t> MW</a:t>
            </a:r>
          </a:p>
          <a:p>
            <a:pPr algn="ctr"/>
            <a:r>
              <a:rPr lang="en-US" dirty="0" smtClean="0"/>
              <a:t>S-NPP/VIIRS: 19.6×10</a:t>
            </a:r>
            <a:r>
              <a:rPr lang="en-US" baseline="30000" dirty="0" smtClean="0"/>
              <a:t>6</a:t>
            </a:r>
            <a:r>
              <a:rPr lang="en-US" dirty="0" smtClean="0"/>
              <a:t> MW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56364" y="11440"/>
            <a:ext cx="526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MYD14 1km Collection 6 Fire </a:t>
            </a:r>
            <a:r>
              <a:rPr lang="en-US" b="1" dirty="0" err="1" smtClean="0"/>
              <a:t>Radiative</a:t>
            </a:r>
            <a:r>
              <a:rPr lang="en-US" b="1" dirty="0" smtClean="0"/>
              <a:t> Power</a:t>
            </a:r>
          </a:p>
          <a:p>
            <a:pPr algn="ctr"/>
            <a:r>
              <a:rPr lang="en-US" dirty="0" smtClean="0"/>
              <a:t>Jan-Dec 2015 (Julian days 1,10,20,</a:t>
            </a:r>
            <a:r>
              <a:rPr lang="is-IS" dirty="0" smtClean="0"/>
              <a:t>…,360)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601696" y="958411"/>
            <a:ext cx="623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 of top-of-atmosphere (TOA) FRP over sampling period </a:t>
            </a:r>
          </a:p>
          <a:p>
            <a:pPr algn="ctr"/>
            <a:r>
              <a:rPr lang="en-US" dirty="0" smtClean="0"/>
              <a:t>using 0.5</a:t>
            </a:r>
            <a:r>
              <a:rPr lang="en-US" baseline="30000" dirty="0" smtClean="0"/>
              <a:t>o</a:t>
            </a:r>
            <a:r>
              <a:rPr lang="en-US" dirty="0" smtClean="0"/>
              <a:t> grid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806" y="5432442"/>
            <a:ext cx="4885190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VIIRS spatial resolution means:</a:t>
            </a:r>
          </a:p>
          <a:p>
            <a:pPr algn="ctr"/>
            <a:r>
              <a:rPr lang="en-US" dirty="0" smtClean="0"/>
              <a:t> 3-4 more daytime fire pixels</a:t>
            </a:r>
          </a:p>
          <a:p>
            <a:pPr algn="ctr"/>
            <a:r>
              <a:rPr lang="en-US" dirty="0" smtClean="0"/>
              <a:t>20-25 more nighttime fire pixels</a:t>
            </a:r>
          </a:p>
          <a:p>
            <a:pPr algn="ctr"/>
            <a:r>
              <a:rPr lang="en-US" dirty="0" smtClean="0"/>
              <a:t>Compared to Aqua/MODIS</a:t>
            </a:r>
          </a:p>
        </p:txBody>
      </p:sp>
      <p:pic>
        <p:nvPicPr>
          <p:cNvPr id="8" name="Picture 7" descr="MYD14_2015_gridded_frp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00"/>
            <a:ext cx="9144000" cy="36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3935</TotalTime>
  <Words>1701</Words>
  <Application>Microsoft Office PowerPoint</Application>
  <PresentationFormat>On-screen Show (4:3)</PresentationFormat>
  <Paragraphs>380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Symbol</vt:lpstr>
      <vt:lpstr>Times New Roman</vt:lpstr>
      <vt:lpstr>Office Theme</vt:lpstr>
      <vt:lpstr>1_Office Theme</vt:lpstr>
      <vt:lpstr>VIIRS product status</vt:lpstr>
      <vt:lpstr>Outline</vt:lpstr>
      <vt:lpstr>NDE output file content</vt:lpstr>
      <vt:lpstr>NDE output file content</vt:lpstr>
      <vt:lpstr>PowerPoint Presentation</vt:lpstr>
      <vt:lpstr>PowerPoint Presentation</vt:lpstr>
      <vt:lpstr>M-band vs. I-band</vt:lpstr>
      <vt:lpstr>PowerPoint Presentation</vt:lpstr>
      <vt:lpstr>PowerPoint Presentation</vt:lpstr>
      <vt:lpstr>VIIRS 375 m x MODIS 1km TOA Fire Radiative Power (FRP)</vt:lpstr>
      <vt:lpstr>Aqua MODIS vs. VIIRS 750m FRP</vt:lpstr>
      <vt:lpstr>Aqua MODIS vs. VIIRS 750m FRP</vt:lpstr>
      <vt:lpstr>MODIS vs. VIIRS FRP considerations</vt:lpstr>
      <vt:lpstr>Cross-comparison of atmospherically corrected  MODIS x VIIRS FRP Data</vt:lpstr>
      <vt:lpstr>PowerPoint Presentation</vt:lpstr>
      <vt:lpstr>PowerPoint Presentation</vt:lpstr>
      <vt:lpstr>Examples of real-time fire and smoke monitoring systems using VIIRS active fire data</vt:lpstr>
      <vt:lpstr>VIIRS Active Fire Long-term Monitoring http://www.star.nesdis.noaa.gov/jpss/EDRs/products_activeFires.php</vt:lpstr>
      <vt:lpstr>Active fire data anomalies during the early period of the Suomi NPP data record</vt:lpstr>
      <vt:lpstr>Missing data packets / calibration mismatch npp_d20120520_t1533555_e1535197 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product readiness</dc:title>
  <dc:creator>Ivan Csiszar</dc:creator>
  <cp:lastModifiedBy>Ivan Csiszar</cp:lastModifiedBy>
  <cp:revision>539</cp:revision>
  <dcterms:created xsi:type="dcterms:W3CDTF">2006-08-16T00:00:00Z</dcterms:created>
  <dcterms:modified xsi:type="dcterms:W3CDTF">2017-08-16T19:23:09Z</dcterms:modified>
</cp:coreProperties>
</file>