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7" r:id="rId2"/>
    <p:sldId id="294" r:id="rId3"/>
    <p:sldId id="288" r:id="rId4"/>
    <p:sldId id="289" r:id="rId5"/>
    <p:sldId id="290" r:id="rId6"/>
    <p:sldId id="291" r:id="rId7"/>
    <p:sldId id="292" r:id="rId8"/>
    <p:sldId id="293" r:id="rId9"/>
    <p:sldId id="295" r:id="rId10"/>
    <p:sldId id="296" r:id="rId11"/>
    <p:sldId id="297" r:id="rId12"/>
    <p:sldId id="261" r:id="rId13"/>
    <p:sldId id="265" r:id="rId14"/>
    <p:sldId id="27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0099CC"/>
    <a:srgbClr val="CC3399"/>
    <a:srgbClr val="0066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6"/>
    <p:restoredTop sz="94631"/>
  </p:normalViewPr>
  <p:slideViewPr>
    <p:cSldViewPr>
      <p:cViewPr varScale="1">
        <p:scale>
          <a:sx n="97" d="100"/>
          <a:sy n="97" d="100"/>
        </p:scale>
        <p:origin x="120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69258-D3AF-44BC-8326-98B7DCDBFFC2}" type="datetimeFigureOut">
              <a:rPr lang="en-US" smtClean="0"/>
              <a:t>9/24/17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D9A91-AB1A-4974-8219-57DD0011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6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76275"/>
            <a:ext cx="4552950" cy="3414713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C3E84-49A2-44E6-8C29-F1D6E9B82347}" type="datetime1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78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66A1-D058-45EB-830E-55B01E43789C}" type="datetime1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5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A3A3-E04B-4B0F-8B73-F25BD5674C0D}" type="datetime1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5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7263-893D-426D-A938-72C6F507A094}" type="datetime1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79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95F1-FA60-4502-BD4C-C0C9002E391E}" type="datetime1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7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072C-9A1E-41B6-A764-9492F3DD00B4}" type="datetime1">
              <a:rPr lang="en-US" smtClean="0"/>
              <a:t>9/24/17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48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FA7E-6473-4F8A-BBFA-6AF9A5FB8E1C}" type="datetime1">
              <a:rPr lang="en-US" smtClean="0"/>
              <a:t>9/24/17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6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E569-E972-4542-9A2E-37F5215B30F9}" type="datetime1">
              <a:rPr lang="en-US" smtClean="0"/>
              <a:t>9/24/17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88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CCC0-1FC2-4B58-8CB5-1BC7BCDDEE7C}" type="datetime1">
              <a:rPr lang="en-US" smtClean="0"/>
              <a:t>9/24/17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98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0FBC-FAAF-4BC6-A3EA-5F4CDCD35000}" type="datetime1">
              <a:rPr lang="en-US" smtClean="0"/>
              <a:t>9/24/17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08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0A58-F7DF-4ADD-8C49-5BAF215DB655}" type="datetime1">
              <a:rPr lang="en-US" smtClean="0"/>
              <a:t>9/24/17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37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37482-250E-4F19-9E1D-20CA252689A4}" type="datetime1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253AF-B193-4A44-9883-AA3BBF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07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hyperlink" Target="http://www.star.nesdis.noaa.gov/smcd/spb/aq/expr/expr2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star.nesdis.noaa.gov/smcd/spb/aq/AerosolWatch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7" name="Group 4"/>
          <p:cNvGrpSpPr>
            <a:grpSpLocks/>
          </p:cNvGrpSpPr>
          <p:nvPr/>
        </p:nvGrpSpPr>
        <p:grpSpPr bwMode="auto">
          <a:xfrm>
            <a:off x="6392174" y="208884"/>
            <a:ext cx="838200" cy="778817"/>
            <a:chOff x="3211" y="144"/>
            <a:chExt cx="768" cy="768"/>
          </a:xfrm>
        </p:grpSpPr>
        <p:sp>
          <p:nvSpPr>
            <p:cNvPr id="18444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8445" name="Picture 6" descr="noaalogo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304800" y="3278586"/>
            <a:ext cx="8458200" cy="27853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Bef>
                <a:spcPts val="1200"/>
              </a:spcBef>
            </a:pPr>
            <a:r>
              <a:rPr lang="en-US" sz="3200" b="1" dirty="0">
                <a:solidFill>
                  <a:srgbClr val="0000CC"/>
                </a:solidFill>
              </a:rPr>
              <a:t>Amy K. </a:t>
            </a:r>
            <a:r>
              <a:rPr lang="en-US" sz="3200" b="1" dirty="0" smtClean="0">
                <a:solidFill>
                  <a:srgbClr val="0000CC"/>
                </a:solidFill>
              </a:rPr>
              <a:t>Huff, Penn </a:t>
            </a:r>
            <a:r>
              <a:rPr lang="en-US" sz="3200" b="1" dirty="0">
                <a:solidFill>
                  <a:srgbClr val="0000CC"/>
                </a:solidFill>
              </a:rPr>
              <a:t>State </a:t>
            </a:r>
            <a:r>
              <a:rPr lang="en-US" sz="3200" b="1" dirty="0" smtClean="0">
                <a:solidFill>
                  <a:srgbClr val="0000CC"/>
                </a:solidFill>
              </a:rPr>
              <a:t>University </a:t>
            </a:r>
            <a:endParaRPr lang="en-US" sz="3200" b="1" dirty="0">
              <a:solidFill>
                <a:srgbClr val="0000CC"/>
              </a:solidFill>
            </a:endParaRPr>
          </a:p>
          <a:p>
            <a:pPr algn="ctr">
              <a:lnSpc>
                <a:spcPct val="75000"/>
              </a:lnSpc>
              <a:spcBef>
                <a:spcPts val="1200"/>
              </a:spcBef>
            </a:pPr>
            <a:r>
              <a:rPr lang="en-US" sz="3200" b="1" dirty="0" err="1">
                <a:solidFill>
                  <a:srgbClr val="0000CC"/>
                </a:solidFill>
              </a:rPr>
              <a:t>Shobha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Kondragunta</a:t>
            </a:r>
            <a:r>
              <a:rPr lang="en-US" sz="3200" b="1" dirty="0" smtClean="0">
                <a:solidFill>
                  <a:srgbClr val="0000CC"/>
                </a:solidFill>
              </a:rPr>
              <a:t>, </a:t>
            </a:r>
            <a:r>
              <a:rPr lang="en-US" sz="3200" b="1" dirty="0" smtClean="0">
                <a:solidFill>
                  <a:srgbClr val="0000CC"/>
                </a:solidFill>
              </a:rPr>
              <a:t>NOAA NESDIS </a:t>
            </a:r>
            <a:endParaRPr lang="en-US" sz="3200" b="1" dirty="0">
              <a:solidFill>
                <a:srgbClr val="0000CC"/>
              </a:solidFill>
            </a:endParaRPr>
          </a:p>
          <a:p>
            <a:pPr algn="ctr">
              <a:lnSpc>
                <a:spcPct val="75000"/>
              </a:lnSpc>
              <a:spcBef>
                <a:spcPts val="1200"/>
              </a:spcBef>
            </a:pPr>
            <a:r>
              <a:rPr lang="en-US" sz="3200" b="1" dirty="0">
                <a:solidFill>
                  <a:srgbClr val="0000CC"/>
                </a:solidFill>
              </a:rPr>
              <a:t>Hai </a:t>
            </a:r>
            <a:r>
              <a:rPr lang="en-US" sz="3200" b="1" dirty="0" smtClean="0">
                <a:solidFill>
                  <a:srgbClr val="0000CC"/>
                </a:solidFill>
              </a:rPr>
              <a:t>Zhang, IMSG </a:t>
            </a:r>
            <a:r>
              <a:rPr lang="en-US" sz="3200" b="1" dirty="0">
                <a:solidFill>
                  <a:srgbClr val="0000CC"/>
                </a:solidFill>
              </a:rPr>
              <a:t>at </a:t>
            </a:r>
            <a:r>
              <a:rPr lang="en-US" sz="3200" b="1" dirty="0" smtClean="0">
                <a:solidFill>
                  <a:srgbClr val="0000CC"/>
                </a:solidFill>
              </a:rPr>
              <a:t>NOAA</a:t>
            </a:r>
            <a:endParaRPr lang="en-US" sz="3200" b="1" dirty="0">
              <a:solidFill>
                <a:srgbClr val="0000CC"/>
              </a:solidFill>
            </a:endParaRP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endParaRPr lang="en-US" sz="1200" b="1" dirty="0">
              <a:solidFill>
                <a:srgbClr val="0000CC"/>
              </a:solidFill>
            </a:endParaRP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endParaRPr lang="en-US" sz="1600" b="1" dirty="0">
              <a:solidFill>
                <a:srgbClr val="000099"/>
              </a:solidFill>
            </a:endParaRPr>
          </a:p>
          <a:p>
            <a:pPr algn="ctr"/>
            <a:r>
              <a:rPr lang="en-US" sz="2400" b="1" dirty="0"/>
              <a:t>NOAA Satellite Aerosol Products Workshop</a:t>
            </a:r>
            <a:br>
              <a:rPr lang="en-US" sz="2400" b="1" dirty="0"/>
            </a:br>
            <a:r>
              <a:rPr lang="en-US" sz="2400" b="1" dirty="0"/>
              <a:t>September 26, 2017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72940"/>
            <a:ext cx="8610600" cy="22098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i="1" dirty="0" err="1" smtClean="0">
                <a:solidFill>
                  <a:schemeClr val="tx1"/>
                </a:solidFill>
              </a:rPr>
              <a:t>AerosolWatch</a:t>
            </a:r>
            <a:r>
              <a:rPr lang="en-US" sz="4000" b="1" i="1" dirty="0" smtClean="0">
                <a:solidFill>
                  <a:schemeClr val="tx1"/>
                </a:solidFill>
              </a:rPr>
              <a:t>:</a:t>
            </a:r>
            <a:r>
              <a:rPr lang="en-US" sz="4000" b="1" dirty="0" smtClean="0">
                <a:solidFill>
                  <a:schemeClr val="tx1"/>
                </a:solidFill>
              </a:rPr>
              <a:t/>
            </a:r>
            <a:br>
              <a:rPr lang="en-US" sz="4000" b="1" dirty="0" smtClean="0">
                <a:solidFill>
                  <a:schemeClr val="tx1"/>
                </a:solidFill>
              </a:rPr>
            </a:br>
            <a:r>
              <a:rPr lang="en-US" sz="4000" b="1" dirty="0" smtClean="0">
                <a:solidFill>
                  <a:schemeClr val="tx1"/>
                </a:solidFill>
              </a:rPr>
              <a:t>New NOAA Websit</a:t>
            </a:r>
            <a:r>
              <a:rPr lang="en-US" sz="4000" b="1" dirty="0" smtClean="0"/>
              <a:t>e for </a:t>
            </a:r>
            <a:r>
              <a:rPr lang="en-US" sz="4000" b="1" dirty="0" smtClean="0">
                <a:solidFill>
                  <a:schemeClr val="tx1"/>
                </a:solidFill>
              </a:rPr>
              <a:t>Near Real-Time ABI Aerosol Imagery</a:t>
            </a:r>
            <a:endParaRPr lang="en-US" sz="3200" b="1" i="1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47" y="190074"/>
            <a:ext cx="1738679" cy="79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18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90" y="238036"/>
            <a:ext cx="8229600" cy="884238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Full Disk Synthetic RGB with AOD Overlay</a:t>
            </a:r>
            <a:endParaRPr lang="en-US" sz="3600" b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446"/>
          <a:stretch/>
        </p:blipFill>
        <p:spPr>
          <a:xfrm>
            <a:off x="0" y="1371600"/>
            <a:ext cx="9144000" cy="510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8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Some Things to Keep In Mind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335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No way currently to save images or animations on </a:t>
            </a:r>
            <a:r>
              <a:rPr lang="en-US" sz="2800" dirty="0" err="1" smtClean="0"/>
              <a:t>AerosolWatch</a:t>
            </a:r>
            <a:endParaRPr lang="en-US" sz="2800" dirty="0" smtClean="0"/>
          </a:p>
          <a:p>
            <a:pPr lvl="1"/>
            <a:r>
              <a:rPr lang="en-US" sz="2400" dirty="0" smtClean="0"/>
              <a:t>NOAA will make animations available via ftp once GOES-16 is operational (Nov 2017)</a:t>
            </a:r>
          </a:p>
          <a:p>
            <a:r>
              <a:rPr lang="en-US" sz="2800" dirty="0" smtClean="0"/>
              <a:t>No 48-hr forward aerosol trajectories on </a:t>
            </a:r>
            <a:r>
              <a:rPr lang="en-US" sz="2800" dirty="0" err="1" smtClean="0"/>
              <a:t>AerosolWatch</a:t>
            </a:r>
            <a:endParaRPr lang="en-US" sz="2800" dirty="0" smtClean="0"/>
          </a:p>
          <a:p>
            <a:pPr lvl="1"/>
            <a:r>
              <a:rPr lang="en-US" sz="2400" dirty="0" smtClean="0"/>
              <a:t>We’re working on it</a:t>
            </a:r>
          </a:p>
          <a:p>
            <a:pPr lvl="1"/>
            <a:r>
              <a:rPr lang="en-US" sz="2400" dirty="0" smtClean="0"/>
              <a:t>Need to consider how to address huge data volume</a:t>
            </a:r>
          </a:p>
          <a:p>
            <a:r>
              <a:rPr lang="en-US" sz="2800" dirty="0" smtClean="0"/>
              <a:t>As new data become available during day, </a:t>
            </a:r>
            <a:r>
              <a:rPr lang="en-US" sz="2800" dirty="0" err="1" smtClean="0"/>
              <a:t>AerosolWatch</a:t>
            </a:r>
            <a:r>
              <a:rPr lang="en-US" sz="2800" dirty="0" smtClean="0"/>
              <a:t> will NOT automatically update</a:t>
            </a:r>
          </a:p>
          <a:p>
            <a:pPr lvl="1"/>
            <a:r>
              <a:rPr lang="en-US" sz="2400" dirty="0" smtClean="0"/>
              <a:t>If you open AW in morning, for example, you will need to refresh periodically as new images become available every ~15 min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6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7548" t="9162" r="18620"/>
          <a:stretch/>
        </p:blipFill>
        <p:spPr>
          <a:xfrm>
            <a:off x="977643" y="1443674"/>
            <a:ext cx="6324600" cy="5424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228" y="206427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Reminder: VIIRS Imagery on </a:t>
            </a:r>
            <a:r>
              <a:rPr lang="en-US" sz="3600" b="1" u="sng" dirty="0" err="1" smtClean="0"/>
              <a:t>eIDEA</a:t>
            </a:r>
            <a:endParaRPr lang="en-US" sz="36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201000" y="903407"/>
            <a:ext cx="7004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3"/>
              </a:rPr>
              <a:t>http://www.star.nesdis.noaa.gov/smcd/spb/aq/eidea/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6" name="Right Brace 5"/>
          <p:cNvSpPr/>
          <p:nvPr/>
        </p:nvSpPr>
        <p:spPr>
          <a:xfrm>
            <a:off x="7291917" y="3719201"/>
            <a:ext cx="250952" cy="1965947"/>
          </a:xfrm>
          <a:prstGeom prst="rightBrac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7277318" y="1905000"/>
            <a:ext cx="265551" cy="1338954"/>
          </a:xfrm>
          <a:prstGeom prst="rightBrac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01957" y="3857910"/>
            <a:ext cx="1022943" cy="120032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ain product overlay buttons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14338" y="2060177"/>
            <a:ext cx="1392517" cy="92333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animations and external links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12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206787" y="1871909"/>
            <a:ext cx="1365213" cy="2113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5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b="1" u="sng" dirty="0" smtClean="0">
                <a:solidFill>
                  <a:schemeClr val="tx1"/>
                </a:solidFill>
              </a:rPr>
              <a:t>VIIRS 48-Hour Forward Aerosol Trajectories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62600" y="990600"/>
            <a:ext cx="3429000" cy="5715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Trajectories give idea of transport of aerosol plumes</a:t>
            </a:r>
          </a:p>
          <a:p>
            <a:r>
              <a:rPr lang="en-US" sz="2000" dirty="0" smtClean="0"/>
              <a:t>Areas of high AOT (&gt;0.4) used as starting locations</a:t>
            </a:r>
          </a:p>
          <a:p>
            <a:r>
              <a:rPr lang="en-US" sz="2000" dirty="0" smtClean="0"/>
              <a:t>Trajectories initialized at 50, 100, 150, and 200 </a:t>
            </a:r>
            <a:r>
              <a:rPr lang="en-US" sz="2000" dirty="0" err="1" smtClean="0"/>
              <a:t>mb</a:t>
            </a:r>
            <a:r>
              <a:rPr lang="en-US" sz="2000" dirty="0" smtClean="0"/>
              <a:t> above surface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Trajectories run using NAM 12Z run output:</a:t>
            </a:r>
          </a:p>
          <a:p>
            <a:pPr marL="742950" lvl="2" indent="-342900"/>
            <a:r>
              <a:rPr lang="en-US" altLang="en-US" sz="2000" dirty="0" smtClean="0"/>
              <a:t>Pink: near surface</a:t>
            </a:r>
          </a:p>
          <a:p>
            <a:pPr marL="742950" lvl="2" indent="-342900"/>
            <a:r>
              <a:rPr lang="en-US" altLang="en-US" sz="2000" dirty="0" smtClean="0"/>
              <a:t>White: away from surface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850 </a:t>
            </a:r>
            <a:r>
              <a:rPr lang="en-US" altLang="en-US" sz="2000" dirty="0" err="1" smtClean="0"/>
              <a:t>mb</a:t>
            </a:r>
            <a:r>
              <a:rPr lang="en-US" altLang="en-US" sz="2000" dirty="0" smtClean="0"/>
              <a:t> wind vectors (white)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3-hr accumulated precipitation (yellow)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D33A0729-92D2-47BC-A9E7-1AAD28BBD8A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 descr="traj_comp_2016050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679" y="1657365"/>
            <a:ext cx="5491480" cy="3581400"/>
          </a:xfrm>
          <a:prstGeom prst="rect">
            <a:avLst/>
          </a:prstGeom>
        </p:spPr>
      </p:pic>
      <p:pic>
        <p:nvPicPr>
          <p:cNvPr id="7" name="Picture 2" descr="http://www.star.nesdis.noaa.gov/smcd/spb/aq/eidea/images/clrbar_aot_traj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48" y="5239725"/>
            <a:ext cx="4196743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0232" y="5775046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Magenta/pink lines indicate transport of smoke </a:t>
            </a:r>
            <a:r>
              <a:rPr lang="en-US" sz="2000" dirty="0" smtClean="0"/>
              <a:t>south </a:t>
            </a:r>
            <a:r>
              <a:rPr lang="en-US" sz="2000" dirty="0"/>
              <a:t>into </a:t>
            </a:r>
            <a:r>
              <a:rPr lang="en-US" sz="2000" dirty="0" smtClean="0"/>
              <a:t>U.S., </a:t>
            </a:r>
            <a:r>
              <a:rPr lang="en-US" sz="2000" dirty="0"/>
              <a:t>remaining near </a:t>
            </a:r>
            <a:r>
              <a:rPr lang="en-US" sz="2000" dirty="0" smtClean="0"/>
              <a:t>surface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85819" y="948740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Smoke transport from Ft McMurray fire</a:t>
            </a:r>
            <a:br>
              <a:rPr lang="en-US" sz="2000" dirty="0" smtClean="0"/>
            </a:br>
            <a:r>
              <a:rPr lang="en-US" sz="2000" dirty="0" smtClean="0"/>
              <a:t>May 6-7, 2016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1353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725"/>
            <a:ext cx="8229600" cy="833000"/>
          </a:xfrm>
        </p:spPr>
        <p:txBody>
          <a:bodyPr>
            <a:normAutofit/>
          </a:bodyPr>
          <a:lstStyle/>
          <a:p>
            <a:r>
              <a:rPr lang="en-US" sz="3600" b="1" u="sng" dirty="0" err="1" smtClean="0"/>
              <a:t>AerosolWatch</a:t>
            </a:r>
            <a:r>
              <a:rPr lang="en-US" sz="3600" b="1" u="sng" dirty="0" smtClean="0"/>
              <a:t> Activity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5955"/>
            <a:ext cx="8763000" cy="5181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Please break into groups of 2-3; at least one group member must have a laptop</a:t>
            </a:r>
          </a:p>
          <a:p>
            <a:r>
              <a:rPr lang="en-US" sz="2800" dirty="0" smtClean="0"/>
              <a:t>Look at the ABI imagery on </a:t>
            </a:r>
            <a:r>
              <a:rPr lang="en-US" sz="2800" dirty="0" err="1" smtClean="0"/>
              <a:t>AerosolWatch</a:t>
            </a:r>
            <a:r>
              <a:rPr lang="en-US" sz="2800" dirty="0" smtClean="0"/>
              <a:t>, both CONUS and full disk</a:t>
            </a:r>
          </a:p>
          <a:p>
            <a:r>
              <a:rPr lang="en-US" sz="2800" dirty="0"/>
              <a:t>Use the “Case Study Worksheet” to guide your </a:t>
            </a:r>
            <a:r>
              <a:rPr lang="en-US" sz="2800" dirty="0" smtClean="0"/>
              <a:t>analysis</a:t>
            </a:r>
          </a:p>
          <a:p>
            <a:r>
              <a:rPr lang="en-US" sz="2800" dirty="0"/>
              <a:t>Answer questions on the “Case Study </a:t>
            </a:r>
            <a:r>
              <a:rPr lang="en-US" sz="2800" dirty="0" smtClean="0"/>
              <a:t>Questionnaire”</a:t>
            </a:r>
          </a:p>
          <a:p>
            <a:pPr lvl="1"/>
            <a:r>
              <a:rPr lang="en-US" sz="2400" dirty="0" smtClean="0"/>
              <a:t>Will help guide </a:t>
            </a:r>
            <a:r>
              <a:rPr lang="en-US" sz="2400" dirty="0"/>
              <a:t>our </a:t>
            </a:r>
            <a:r>
              <a:rPr lang="en-US" sz="2400" dirty="0" smtClean="0"/>
              <a:t>discussion (~4:30 PM)</a:t>
            </a:r>
          </a:p>
          <a:p>
            <a:pPr lvl="1"/>
            <a:r>
              <a:rPr lang="en-US" sz="2400" dirty="0" smtClean="0"/>
              <a:t>And I’ll </a:t>
            </a:r>
            <a:r>
              <a:rPr lang="en-US" sz="2400" dirty="0"/>
              <a:t>collect it so we can capture your </a:t>
            </a:r>
            <a:r>
              <a:rPr lang="en-US" sz="2400" dirty="0" smtClean="0"/>
              <a:t>feedback</a:t>
            </a:r>
          </a:p>
          <a:p>
            <a:r>
              <a:rPr lang="en-US" sz="2800" dirty="0" smtClean="0"/>
              <a:t>If you have time, use the available ABI imagery from </a:t>
            </a:r>
            <a:r>
              <a:rPr lang="en-US" sz="2800" dirty="0" err="1" smtClean="0"/>
              <a:t>AerosolWatch</a:t>
            </a:r>
            <a:r>
              <a:rPr lang="en-US" sz="2800" dirty="0" smtClean="0"/>
              <a:t> and available VIIRS imagery from </a:t>
            </a:r>
            <a:r>
              <a:rPr lang="en-US" sz="2800" dirty="0" err="1" smtClean="0"/>
              <a:t>eIDEA</a:t>
            </a:r>
            <a:r>
              <a:rPr lang="en-US" sz="2800" dirty="0"/>
              <a:t> </a:t>
            </a:r>
            <a:r>
              <a:rPr lang="en-US" sz="2800" dirty="0" smtClean="0"/>
              <a:t>and do a mock forecast for tomorrow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0C199-47AD-4680-BE2D-DD873C2B0E7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3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Open </a:t>
            </a:r>
            <a:r>
              <a:rPr lang="en-US" sz="3600" b="1" u="sng" dirty="0" err="1" smtClean="0"/>
              <a:t>AerosolWatch</a:t>
            </a:r>
            <a:r>
              <a:rPr lang="en-US" sz="3600" b="1" u="sng" dirty="0" smtClean="0"/>
              <a:t> Right Now!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793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AerosolWatch</a:t>
            </a:r>
            <a:r>
              <a:rPr lang="en-US" sz="2800" dirty="0" smtClean="0"/>
              <a:t> takes a few minutes to load</a:t>
            </a:r>
          </a:p>
          <a:p>
            <a:pPr lvl="1"/>
            <a:r>
              <a:rPr lang="en-US" sz="2400" dirty="0" smtClean="0"/>
              <a:t>Very high data volume!</a:t>
            </a:r>
          </a:p>
          <a:p>
            <a:r>
              <a:rPr lang="en-US" sz="2800" dirty="0" smtClean="0"/>
              <a:t>You are going to work with site during activity.  Get a head start by opening </a:t>
            </a:r>
            <a:r>
              <a:rPr lang="en-US" sz="2800" dirty="0" err="1" smtClean="0"/>
              <a:t>AerosolWatch</a:t>
            </a:r>
            <a:r>
              <a:rPr lang="en-US" sz="2800" dirty="0" smtClean="0"/>
              <a:t> right now, so it can load while I’m talking:</a:t>
            </a:r>
          </a:p>
          <a:p>
            <a:pPr marL="0" indent="0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400" dirty="0">
                <a:hlinkClick r:id="rId2"/>
              </a:rPr>
              <a:t>https://www.star.nesdis.noaa.gov/smcd/spb/aq/AerosolWatch</a:t>
            </a:r>
            <a:r>
              <a:rPr lang="en-US" sz="2400" dirty="0" smtClean="0">
                <a:hlinkClick r:id="rId2"/>
              </a:rPr>
              <a:t>/</a:t>
            </a:r>
            <a:r>
              <a:rPr lang="en-US" sz="2400" dirty="0" smtClean="0"/>
              <a:t> </a:t>
            </a:r>
          </a:p>
          <a:p>
            <a:pPr marL="0" indent="0" algn="ctr">
              <a:buNone/>
            </a:pPr>
            <a:endParaRPr lang="en-US" sz="2400" dirty="0"/>
          </a:p>
          <a:p>
            <a:r>
              <a:rPr lang="en-US" sz="2800" dirty="0" smtClean="0"/>
              <a:t>For best results, open in Google Chrome!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5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Summary of Key ABI Info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98956"/>
            <a:ext cx="8229600" cy="520506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GOES-16 is in a geostationary orbit</a:t>
            </a:r>
          </a:p>
          <a:p>
            <a:pPr lvl="1"/>
            <a:r>
              <a:rPr lang="en-US" sz="2400" dirty="0"/>
              <a:t>Very high temporal resolution!</a:t>
            </a:r>
          </a:p>
          <a:p>
            <a:r>
              <a:rPr lang="en-US" sz="2800" dirty="0"/>
              <a:t>S</a:t>
            </a:r>
            <a:r>
              <a:rPr lang="en-US" sz="2800" dirty="0" smtClean="0"/>
              <a:t>can </a:t>
            </a:r>
            <a:r>
              <a:rPr lang="en-US" sz="2800" dirty="0"/>
              <a:t>mode 3 (”flex mode”):</a:t>
            </a:r>
          </a:p>
          <a:p>
            <a:pPr lvl="1"/>
            <a:r>
              <a:rPr lang="en-US" sz="2400" dirty="0"/>
              <a:t>15 min, full disk (North and South America)</a:t>
            </a:r>
          </a:p>
          <a:p>
            <a:pPr lvl="1"/>
            <a:r>
              <a:rPr lang="en-US" sz="2400" dirty="0"/>
              <a:t>5 min</a:t>
            </a:r>
            <a:r>
              <a:rPr lang="en-US" sz="2400" dirty="0" smtClean="0"/>
              <a:t>, CONUS</a:t>
            </a:r>
            <a:endParaRPr lang="en-US" sz="2400" dirty="0"/>
          </a:p>
          <a:p>
            <a:pPr lvl="1"/>
            <a:r>
              <a:rPr lang="en-US" sz="2400" dirty="0"/>
              <a:t>1 min, 2 mesoscale regions (selectable based on current hazards</a:t>
            </a:r>
            <a:r>
              <a:rPr lang="en-US" sz="2400" dirty="0" smtClean="0"/>
              <a:t>)</a:t>
            </a:r>
          </a:p>
          <a:p>
            <a:r>
              <a:rPr lang="en-US" sz="2800" dirty="0" smtClean="0"/>
              <a:t>Very high data volume!!</a:t>
            </a:r>
            <a:endParaRPr lang="en-US" sz="2800" dirty="0"/>
          </a:p>
          <a:p>
            <a:r>
              <a:rPr lang="en-US" sz="2800" dirty="0" smtClean="0"/>
              <a:t>GOES-16 currently in check-out position at 89 </a:t>
            </a:r>
            <a:r>
              <a:rPr lang="en-US" sz="2800" dirty="0" smtClean="0">
                <a:latin typeface="Calibri" panose="020F0502020204030204" pitchFamily="34" charset="0"/>
              </a:rPr>
              <a:t>°</a:t>
            </a:r>
            <a:r>
              <a:rPr lang="en-US" sz="2800" dirty="0" smtClean="0"/>
              <a:t>W</a:t>
            </a:r>
          </a:p>
          <a:p>
            <a:pPr lvl="1"/>
            <a:r>
              <a:rPr lang="en-US" sz="2400" dirty="0" smtClean="0"/>
              <a:t>Will move </a:t>
            </a:r>
            <a:r>
              <a:rPr lang="en-US" sz="2400" dirty="0"/>
              <a:t>to </a:t>
            </a:r>
            <a:r>
              <a:rPr lang="en-US" sz="2400" dirty="0" smtClean="0"/>
              <a:t>75 </a:t>
            </a:r>
            <a:r>
              <a:rPr lang="en-US" sz="2400" dirty="0"/>
              <a:t>°</a:t>
            </a:r>
            <a:r>
              <a:rPr lang="en-US" sz="2400" dirty="0" smtClean="0"/>
              <a:t>W in Nov and become GOES-East</a:t>
            </a:r>
          </a:p>
          <a:p>
            <a:pPr lvl="1"/>
            <a:r>
              <a:rPr lang="en-US" sz="2400" dirty="0" smtClean="0"/>
              <a:t>What are implications for </a:t>
            </a:r>
            <a:r>
              <a:rPr lang="en-US" sz="2400" dirty="0" smtClean="0"/>
              <a:t>US west </a:t>
            </a:r>
            <a:r>
              <a:rPr lang="en-US" sz="2400" dirty="0" smtClean="0"/>
              <a:t>coast data users?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2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7013"/>
            <a:ext cx="8458200" cy="904817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How Do We Make ABI Imagery Accessible?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097371"/>
            <a:ext cx="8229600" cy="534517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VIIRS aerosol imagery is on </a:t>
            </a:r>
            <a:r>
              <a:rPr lang="en-US" sz="2800" dirty="0" err="1" smtClean="0">
                <a:solidFill>
                  <a:srgbClr val="0000CC"/>
                </a:solidFill>
              </a:rPr>
              <a:t>eIDEA</a:t>
            </a:r>
            <a:r>
              <a:rPr lang="en-US" sz="2800" dirty="0" smtClean="0"/>
              <a:t> website</a:t>
            </a:r>
          </a:p>
          <a:p>
            <a:pPr lvl="1"/>
            <a:r>
              <a:rPr lang="en-US" sz="2400" dirty="0" smtClean="0"/>
              <a:t>Polar-orbiting satellite, so only one set of images per day</a:t>
            </a:r>
          </a:p>
          <a:p>
            <a:r>
              <a:rPr lang="en-US" sz="2800" dirty="0" smtClean="0"/>
              <a:t>How to handle ABI imagery?</a:t>
            </a:r>
          </a:p>
          <a:p>
            <a:pPr lvl="1"/>
            <a:r>
              <a:rPr lang="en-US" sz="2400" dirty="0" smtClean="0"/>
              <a:t>High data volume (more images per day)</a:t>
            </a:r>
          </a:p>
          <a:p>
            <a:pPr lvl="1"/>
            <a:r>
              <a:rPr lang="en-US" sz="2400" dirty="0" smtClean="0"/>
              <a:t>Full disk and CONUS views</a:t>
            </a:r>
          </a:p>
          <a:p>
            <a:pPr lvl="1"/>
            <a:r>
              <a:rPr lang="en-US" sz="2400" dirty="0" smtClean="0"/>
              <a:t>More types of products</a:t>
            </a:r>
          </a:p>
          <a:p>
            <a:r>
              <a:rPr lang="en-US" sz="2800" dirty="0" smtClean="0"/>
              <a:t>Result is new </a:t>
            </a:r>
            <a:r>
              <a:rPr lang="en-US" sz="2800" dirty="0" err="1" smtClean="0">
                <a:solidFill>
                  <a:srgbClr val="0000CC"/>
                </a:solidFill>
              </a:rPr>
              <a:t>AerosolWatch</a:t>
            </a:r>
            <a:r>
              <a:rPr lang="en-US" sz="2800" dirty="0" smtClean="0"/>
              <a:t> website</a:t>
            </a:r>
          </a:p>
          <a:p>
            <a:pPr lvl="1"/>
            <a:r>
              <a:rPr lang="en-US" sz="2400" dirty="0" smtClean="0"/>
              <a:t>NRT ABI imagery animations for “today”</a:t>
            </a:r>
          </a:p>
          <a:p>
            <a:pPr lvl="1"/>
            <a:r>
              <a:rPr lang="en-US" sz="2400" dirty="0" smtClean="0"/>
              <a:t>Daily archive begins Sept 10, 2017</a:t>
            </a:r>
          </a:p>
          <a:p>
            <a:r>
              <a:rPr lang="en-US" sz="2800" dirty="0" smtClean="0"/>
              <a:t>Currently, separate websites for JPSS (VIIRS) and GOES (ABI) products </a:t>
            </a:r>
          </a:p>
          <a:p>
            <a:pPr lvl="1"/>
            <a:r>
              <a:rPr lang="en-US" sz="2400" dirty="0" smtClean="0"/>
              <a:t>You tell us how to move forward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8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Provisional ABI Products on </a:t>
            </a:r>
            <a:r>
              <a:rPr lang="en-US" sz="3600" b="1" u="sng" dirty="0" err="1" smtClean="0"/>
              <a:t>AerosolWatch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2999"/>
            <a:ext cx="8229600" cy="54102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Provisional maturity products can be used now:</a:t>
            </a:r>
          </a:p>
          <a:p>
            <a:pPr lvl="1"/>
            <a:r>
              <a:rPr lang="en-US" sz="2400" dirty="0" smtClean="0"/>
              <a:t>Synthetic RGB</a:t>
            </a:r>
          </a:p>
          <a:p>
            <a:pPr lvl="2"/>
            <a:r>
              <a:rPr lang="en-US" sz="2000" dirty="0" smtClean="0"/>
              <a:t>Band combination (made from multiple ABI bands)</a:t>
            </a:r>
          </a:p>
          <a:p>
            <a:pPr lvl="2"/>
            <a:r>
              <a:rPr lang="en-US" sz="2000" dirty="0" smtClean="0"/>
              <a:t>Like MODIS true color (RGB) but made with synthetic </a:t>
            </a:r>
            <a:r>
              <a:rPr lang="en-US" sz="2000" dirty="0" smtClean="0">
                <a:solidFill>
                  <a:srgbClr val="006600"/>
                </a:solidFill>
              </a:rPr>
              <a:t>green</a:t>
            </a:r>
            <a:r>
              <a:rPr lang="en-US" sz="2000" dirty="0" smtClean="0"/>
              <a:t> band</a:t>
            </a:r>
          </a:p>
          <a:p>
            <a:pPr lvl="2"/>
            <a:r>
              <a:rPr lang="en-US" sz="2000" dirty="0" smtClean="0"/>
              <a:t>Looks like what you see with your eyes</a:t>
            </a:r>
          </a:p>
          <a:p>
            <a:pPr lvl="1"/>
            <a:r>
              <a:rPr lang="en-US" sz="2400" dirty="0" smtClean="0"/>
              <a:t>Dust RGB</a:t>
            </a:r>
          </a:p>
          <a:p>
            <a:pPr lvl="2"/>
            <a:r>
              <a:rPr lang="en-US" sz="2000" dirty="0" smtClean="0"/>
              <a:t>New product! Band combination</a:t>
            </a:r>
          </a:p>
          <a:p>
            <a:pPr lvl="2"/>
            <a:r>
              <a:rPr lang="en-US" sz="2000" dirty="0" smtClean="0"/>
              <a:t>Highlights blowing dust, which appears as </a:t>
            </a:r>
            <a:r>
              <a:rPr lang="en-US" sz="2000" dirty="0" smtClean="0">
                <a:solidFill>
                  <a:srgbClr val="D60093"/>
                </a:solidFill>
              </a:rPr>
              <a:t>magenta</a:t>
            </a:r>
            <a:r>
              <a:rPr lang="en-US" sz="2000" dirty="0" smtClean="0"/>
              <a:t> color</a:t>
            </a:r>
          </a:p>
          <a:p>
            <a:pPr lvl="1"/>
            <a:r>
              <a:rPr lang="en-US" sz="2400" dirty="0" smtClean="0"/>
              <a:t>Natural Color RGB</a:t>
            </a:r>
          </a:p>
          <a:p>
            <a:pPr lvl="2"/>
            <a:r>
              <a:rPr lang="en-US" sz="2000" dirty="0" smtClean="0"/>
              <a:t>New product! Band combination</a:t>
            </a:r>
          </a:p>
          <a:p>
            <a:pPr lvl="2"/>
            <a:r>
              <a:rPr lang="en-US" sz="2000" dirty="0" smtClean="0"/>
              <a:t>Highlights vegetation and cloud types; smoke appears </a:t>
            </a:r>
            <a:r>
              <a:rPr lang="en-US" sz="2000" dirty="0" smtClean="0">
                <a:solidFill>
                  <a:srgbClr val="0099CC"/>
                </a:solidFill>
              </a:rPr>
              <a:t>turquoise</a:t>
            </a:r>
          </a:p>
          <a:p>
            <a:pPr lvl="1"/>
            <a:r>
              <a:rPr lang="en-US" sz="2400" dirty="0" smtClean="0"/>
              <a:t>Visible (Band </a:t>
            </a:r>
            <a:r>
              <a:rPr lang="en-US" sz="2400" dirty="0"/>
              <a:t>2 – </a:t>
            </a:r>
            <a:r>
              <a:rPr lang="en-US" sz="2400" dirty="0" smtClean="0"/>
              <a:t>red band – 0.6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/>
              <a:t>m)</a:t>
            </a:r>
          </a:p>
          <a:p>
            <a:pPr lvl="2"/>
            <a:r>
              <a:rPr lang="en-US" sz="2000" dirty="0" smtClean="0"/>
              <a:t>Similar to current GOES visible band (black/white/grey)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3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latin typeface="Symbol" panose="05050102010706020507" pitchFamily="18" charset="2"/>
              </a:rPr>
              <a:t>b</a:t>
            </a:r>
            <a:r>
              <a:rPr lang="en-US" sz="3600" b="1" u="sng" dirty="0" smtClean="0"/>
              <a:t>-Maturity ABI Products on </a:t>
            </a:r>
            <a:r>
              <a:rPr lang="en-US" sz="3600" b="1" u="sng" dirty="0" err="1" smtClean="0"/>
              <a:t>AerosolWatch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2999"/>
            <a:ext cx="8229600" cy="5410201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Symbol" panose="05050102010706020507" pitchFamily="18" charset="2"/>
              </a:rPr>
              <a:t>b</a:t>
            </a:r>
            <a:r>
              <a:rPr lang="en-US" sz="2800" dirty="0" smtClean="0"/>
              <a:t>-maturity products are NOT recommended for use yet; they are available for information purposes:</a:t>
            </a:r>
          </a:p>
          <a:p>
            <a:pPr lvl="1"/>
            <a:r>
              <a:rPr lang="en-US" sz="2400" dirty="0" smtClean="0"/>
              <a:t>Aerosol Optical Depth (AOD)</a:t>
            </a:r>
          </a:p>
          <a:p>
            <a:pPr lvl="2"/>
            <a:r>
              <a:rPr lang="en-US" sz="2000" dirty="0" smtClean="0"/>
              <a:t>Similar to VIIRS AOT</a:t>
            </a:r>
          </a:p>
          <a:p>
            <a:pPr lvl="2"/>
            <a:r>
              <a:rPr lang="en-US" sz="2000" i="1" dirty="0" smtClean="0"/>
              <a:t>Quantitative</a:t>
            </a:r>
            <a:r>
              <a:rPr lang="en-US" sz="2000" dirty="0" smtClean="0"/>
              <a:t> measure of aerosols in atmosphere</a:t>
            </a:r>
          </a:p>
          <a:p>
            <a:pPr lvl="1"/>
            <a:r>
              <a:rPr lang="en-US" sz="2400" dirty="0" smtClean="0"/>
              <a:t>Smoke/Dust Mask</a:t>
            </a:r>
          </a:p>
          <a:p>
            <a:pPr lvl="2"/>
            <a:r>
              <a:rPr lang="en-US" sz="2000" dirty="0" smtClean="0"/>
              <a:t>Similar to VIIRS smoke/dust mask</a:t>
            </a:r>
          </a:p>
          <a:p>
            <a:pPr lvl="2"/>
            <a:r>
              <a:rPr lang="en-US" sz="2000" dirty="0" smtClean="0"/>
              <a:t>Highlights smoke (</a:t>
            </a:r>
            <a:r>
              <a:rPr lang="en-US" sz="2000" dirty="0" smtClean="0">
                <a:solidFill>
                  <a:srgbClr val="D60093"/>
                </a:solidFill>
              </a:rPr>
              <a:t>pink</a:t>
            </a:r>
            <a:r>
              <a:rPr lang="en-US" sz="2000" dirty="0" smtClean="0"/>
              <a:t>) and dust (</a:t>
            </a:r>
            <a:r>
              <a:rPr lang="en-US" sz="2000" dirty="0" smtClean="0">
                <a:ln>
                  <a:solidFill>
                    <a:srgbClr val="FFFF00"/>
                  </a:solidFill>
                </a:ln>
              </a:rPr>
              <a:t>yellow</a:t>
            </a:r>
            <a:r>
              <a:rPr lang="en-US" sz="2000" dirty="0" smtClean="0"/>
              <a:t>)</a:t>
            </a:r>
          </a:p>
          <a:p>
            <a:pPr lvl="2"/>
            <a:r>
              <a:rPr lang="en-US" sz="2000" i="1" dirty="0" smtClean="0"/>
              <a:t>Qualitative</a:t>
            </a:r>
            <a:r>
              <a:rPr lang="en-US" sz="2000" dirty="0" smtClean="0"/>
              <a:t> measure of aerosols in atmosphere</a:t>
            </a:r>
          </a:p>
          <a:p>
            <a:pPr lvl="1"/>
            <a:r>
              <a:rPr lang="en-US" sz="2400" dirty="0" smtClean="0"/>
              <a:t>Fires (Fire Radiative Power or FRP)</a:t>
            </a:r>
          </a:p>
          <a:p>
            <a:pPr lvl="2"/>
            <a:r>
              <a:rPr lang="en-US" sz="2000" dirty="0" smtClean="0"/>
              <a:t>Similar to VIIRS FRP</a:t>
            </a:r>
          </a:p>
          <a:p>
            <a:pPr lvl="2"/>
            <a:r>
              <a:rPr lang="en-US" sz="2000" dirty="0" smtClean="0">
                <a:solidFill>
                  <a:srgbClr val="FF0000"/>
                </a:solidFill>
              </a:rPr>
              <a:t>Red</a:t>
            </a:r>
            <a:r>
              <a:rPr lang="en-US" sz="2000" dirty="0" smtClean="0"/>
              <a:t> hotspots indicate location of fires sensed by ABI</a:t>
            </a:r>
          </a:p>
          <a:p>
            <a:pPr lvl="2"/>
            <a:r>
              <a:rPr lang="en-US" sz="2000" dirty="0" smtClean="0"/>
              <a:t>Size of dots is a </a:t>
            </a:r>
            <a:r>
              <a:rPr lang="en-US" sz="2000" i="1" dirty="0" smtClean="0"/>
              <a:t>quantitative</a:t>
            </a:r>
            <a:r>
              <a:rPr lang="en-US" sz="2000" dirty="0" smtClean="0"/>
              <a:t> measure of FRP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8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7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Data Characteristics on </a:t>
            </a:r>
            <a:r>
              <a:rPr lang="en-US" sz="3600" b="1" u="sng" dirty="0" err="1" smtClean="0"/>
              <a:t>AerosolWatch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996" y="1066801"/>
            <a:ext cx="8305800" cy="54864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Latency: </a:t>
            </a:r>
            <a:r>
              <a:rPr lang="en-US" sz="2400" dirty="0" smtClean="0"/>
              <a:t>~20 min (note typo in activity worksheet)</a:t>
            </a:r>
            <a:endParaRPr lang="en-US" sz="2400" dirty="0" smtClean="0"/>
          </a:p>
          <a:p>
            <a:r>
              <a:rPr lang="en-US" sz="2400" dirty="0" smtClean="0"/>
              <a:t>Temporal resolution: 15 min for full disk and </a:t>
            </a:r>
            <a:r>
              <a:rPr lang="en-US" sz="2400" dirty="0" smtClean="0"/>
              <a:t>CONUS</a:t>
            </a:r>
          </a:p>
          <a:p>
            <a:pPr lvl="1"/>
            <a:r>
              <a:rPr lang="en-US" sz="2000" dirty="0" smtClean="0"/>
              <a:t>Data start flowing at sunrise!</a:t>
            </a:r>
            <a:endParaRPr lang="en-US" sz="2000" dirty="0" smtClean="0"/>
          </a:p>
          <a:p>
            <a:pPr lvl="1"/>
            <a:r>
              <a:rPr lang="en-US" sz="2000" dirty="0" smtClean="0"/>
              <a:t>Not max of 5 min for CONUS in order to make data volume manageable</a:t>
            </a:r>
          </a:p>
          <a:p>
            <a:r>
              <a:rPr lang="en-US" sz="2400" dirty="0" smtClean="0"/>
              <a:t>Spatial resolution</a:t>
            </a:r>
          </a:p>
          <a:p>
            <a:pPr lvl="1"/>
            <a:r>
              <a:rPr lang="en-US" sz="2000" dirty="0" smtClean="0"/>
              <a:t>Full disk: all products 4 km</a:t>
            </a:r>
          </a:p>
          <a:p>
            <a:pPr lvl="1"/>
            <a:r>
              <a:rPr lang="en-US" sz="2000" dirty="0" smtClean="0"/>
              <a:t>CONUS 1 km:</a:t>
            </a:r>
          </a:p>
          <a:p>
            <a:pPr lvl="2"/>
            <a:r>
              <a:rPr lang="en-US" sz="2000" dirty="0" smtClean="0"/>
              <a:t>Synthetic RGB</a:t>
            </a:r>
          </a:p>
          <a:p>
            <a:pPr lvl="2"/>
            <a:r>
              <a:rPr lang="en-US" sz="2000" dirty="0" smtClean="0"/>
              <a:t>Natural color RGB</a:t>
            </a:r>
          </a:p>
          <a:p>
            <a:pPr lvl="2"/>
            <a:r>
              <a:rPr lang="en-US" sz="2000" dirty="0" smtClean="0"/>
              <a:t>Visible (red band)</a:t>
            </a:r>
          </a:p>
          <a:p>
            <a:pPr lvl="1"/>
            <a:r>
              <a:rPr lang="en-US" sz="2000" dirty="0" smtClean="0"/>
              <a:t>CONUS 2 km:</a:t>
            </a:r>
          </a:p>
          <a:p>
            <a:pPr lvl="2"/>
            <a:r>
              <a:rPr lang="en-US" sz="2000" dirty="0" smtClean="0"/>
              <a:t>Dust RGB</a:t>
            </a:r>
          </a:p>
          <a:p>
            <a:pPr lvl="2"/>
            <a:r>
              <a:rPr lang="en-US" sz="2000" dirty="0" smtClean="0"/>
              <a:t>AOD</a:t>
            </a:r>
          </a:p>
          <a:p>
            <a:pPr lvl="2"/>
            <a:r>
              <a:rPr lang="en-US" sz="2000" dirty="0" smtClean="0"/>
              <a:t>Smoke/dust mask</a:t>
            </a:r>
          </a:p>
          <a:p>
            <a:pPr lvl="2"/>
            <a:r>
              <a:rPr lang="en-US" sz="2000" dirty="0" smtClean="0"/>
              <a:t>Fires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2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3559" y="370032"/>
            <a:ext cx="8229600" cy="675212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Aerosol Watch Homepage</a:t>
            </a:r>
            <a:endParaRPr lang="en-US" sz="3600" b="1" u="sng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320"/>
          <a:stretch/>
        </p:blipFill>
        <p:spPr>
          <a:xfrm>
            <a:off x="0" y="1447800"/>
            <a:ext cx="9118036" cy="5038045"/>
          </a:xfrm>
          <a:prstGeom prst="rect">
            <a:avLst/>
          </a:prstGeom>
        </p:spPr>
      </p:pic>
      <p:sp>
        <p:nvSpPr>
          <p:cNvPr id="7" name="Right Brace 6"/>
          <p:cNvSpPr/>
          <p:nvPr/>
        </p:nvSpPr>
        <p:spPr>
          <a:xfrm rot="10800000">
            <a:off x="7848600" y="1752600"/>
            <a:ext cx="228600" cy="1295400"/>
          </a:xfrm>
          <a:prstGeom prst="rightBrac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57455" y="1779165"/>
            <a:ext cx="936715" cy="92333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Select ABI Layer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286000" y="1447800"/>
            <a:ext cx="1447800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153400" y="1364570"/>
            <a:ext cx="929682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966046" y="402190"/>
            <a:ext cx="1143000" cy="92333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CONUS or Full Disk view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 rot="16200000">
            <a:off x="-76200" y="1981200"/>
            <a:ext cx="381000" cy="2286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48076" y="1905000"/>
            <a:ext cx="786139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Zoom in/out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835118" y="1416721"/>
            <a:ext cx="1346482" cy="25264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859216" y="1692819"/>
            <a:ext cx="1322384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Animation controls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183361" y="1784758"/>
            <a:ext cx="1550439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Open archive;</a:t>
            </a:r>
          </a:p>
          <a:p>
            <a:pPr algn="ctr"/>
            <a:r>
              <a:rPr lang="en-US" dirty="0" smtClean="0"/>
              <a:t>Time Stamp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239000" y="3259351"/>
            <a:ext cx="1828800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Overlay state and national labels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8077199" y="3043817"/>
            <a:ext cx="1042933" cy="16717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99844" y="5257800"/>
            <a:ext cx="4577506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Default is “today,” CONUS view, synthetic RGB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10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209"/>
          <a:stretch/>
        </p:blipFill>
        <p:spPr>
          <a:xfrm>
            <a:off x="-23868" y="1295400"/>
            <a:ext cx="9144000" cy="511360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7686" y="286429"/>
            <a:ext cx="8229600" cy="675212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Dust RGB with Labels Layer </a:t>
            </a:r>
            <a:endParaRPr lang="en-US" sz="3600" b="1" u="sng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9</a:t>
            </a:fld>
            <a:endParaRPr lang="en-US"/>
          </a:p>
        </p:txBody>
      </p:sp>
      <p:sp>
        <p:nvSpPr>
          <p:cNvPr id="7" name="Right Brace 6"/>
          <p:cNvSpPr/>
          <p:nvPr/>
        </p:nvSpPr>
        <p:spPr>
          <a:xfrm rot="10800000">
            <a:off x="7848600" y="1752600"/>
            <a:ext cx="228600" cy="1295400"/>
          </a:xfrm>
          <a:prstGeom prst="rightBrac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7686" y="5257800"/>
            <a:ext cx="4724400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Can only view one color imagery layer at a time 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114299" y="1752600"/>
            <a:ext cx="2274339" cy="4572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04800" y="2245453"/>
            <a:ext cx="1676400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Legend for chosen layer(s)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400800" y="1826737"/>
            <a:ext cx="1447800" cy="120032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“Eye” symbol indicates if layer is “on” or “off”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09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908</Words>
  <Application>Microsoft Macintosh PowerPoint</Application>
  <PresentationFormat>On-screen Show (4:3)</PresentationFormat>
  <Paragraphs>139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Calibri</vt:lpstr>
      <vt:lpstr>Symbol</vt:lpstr>
      <vt:lpstr>Arial</vt:lpstr>
      <vt:lpstr>Office Theme</vt:lpstr>
      <vt:lpstr>AerosolWatch: New NOAA Website for Near Real-Time ABI Aerosol Imagery</vt:lpstr>
      <vt:lpstr>Open AerosolWatch Right Now!</vt:lpstr>
      <vt:lpstr>Summary of Key ABI Info</vt:lpstr>
      <vt:lpstr>How Do We Make ABI Imagery Accessible?</vt:lpstr>
      <vt:lpstr>Provisional ABI Products on AerosolWatch</vt:lpstr>
      <vt:lpstr>b-Maturity ABI Products on AerosolWatch</vt:lpstr>
      <vt:lpstr>Data Characteristics on AerosolWatch</vt:lpstr>
      <vt:lpstr>Aerosol Watch Homepage</vt:lpstr>
      <vt:lpstr>Dust RGB with Labels Layer </vt:lpstr>
      <vt:lpstr>Full Disk Synthetic RGB with AOD Overlay</vt:lpstr>
      <vt:lpstr>Some Things to Keep In Mind</vt:lpstr>
      <vt:lpstr>Reminder: VIIRS Imagery on eIDEA</vt:lpstr>
      <vt:lpstr>VIIRS 48-Hour Forward Aerosol Trajectories</vt:lpstr>
      <vt:lpstr>AerosolWatch Activity</vt:lpstr>
    </vt:vector>
  </TitlesOfParts>
  <Company>The Pennsylvania State University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NOAA’s Blended Fire &amp; Smoke Product Initiative Background on Satellite Products for IMETs</dc:title>
  <dc:creator>Amy Huff</dc:creator>
  <cp:lastModifiedBy>Microsoft Office User</cp:lastModifiedBy>
  <cp:revision>124</cp:revision>
  <dcterms:created xsi:type="dcterms:W3CDTF">2016-03-08T21:05:43Z</dcterms:created>
  <dcterms:modified xsi:type="dcterms:W3CDTF">2017-09-24T16:14:03Z</dcterms:modified>
</cp:coreProperties>
</file>