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98" r:id="rId3"/>
    <p:sldMasterId id="2147483706" r:id="rId4"/>
  </p:sldMasterIdLst>
  <p:notesMasterIdLst>
    <p:notesMasterId r:id="rId19"/>
  </p:notesMasterIdLst>
  <p:sldIdLst>
    <p:sldId id="257" r:id="rId5"/>
    <p:sldId id="274" r:id="rId6"/>
    <p:sldId id="265" r:id="rId7"/>
    <p:sldId id="267" r:id="rId8"/>
    <p:sldId id="269" r:id="rId9"/>
    <p:sldId id="268" r:id="rId10"/>
    <p:sldId id="266" r:id="rId11"/>
    <p:sldId id="270" r:id="rId12"/>
    <p:sldId id="271" r:id="rId13"/>
    <p:sldId id="272" r:id="rId14"/>
    <p:sldId id="264" r:id="rId15"/>
    <p:sldId id="273"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66FF"/>
    <a:srgbClr val="08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0CA90-64C0-4C41-A79E-17E541D52AB6}"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ECBC7-F71E-40F0-9A3D-921372C387F3}" type="slidenum">
              <a:rPr lang="en-US" smtClean="0"/>
              <a:t>‹#›</a:t>
            </a:fld>
            <a:endParaRPr lang="en-US"/>
          </a:p>
        </p:txBody>
      </p:sp>
    </p:spTree>
    <p:extLst>
      <p:ext uri="{BB962C8B-B14F-4D97-AF65-F5344CB8AC3E}">
        <p14:creationId xmlns:p14="http://schemas.microsoft.com/office/powerpoint/2010/main" val="2764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ECBC7-F71E-40F0-9A3D-921372C387F3}" type="slidenum">
              <a:rPr lang="en-US" smtClean="0"/>
              <a:t>1</a:t>
            </a:fld>
            <a:endParaRPr lang="en-US"/>
          </a:p>
        </p:txBody>
      </p:sp>
    </p:spTree>
    <p:extLst>
      <p:ext uri="{BB962C8B-B14F-4D97-AF65-F5344CB8AC3E}">
        <p14:creationId xmlns:p14="http://schemas.microsoft.com/office/powerpoint/2010/main" val="286251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ECBC7-F71E-40F0-9A3D-921372C387F3}" type="slidenum">
              <a:rPr lang="en-US" smtClean="0"/>
              <a:t>12</a:t>
            </a:fld>
            <a:endParaRPr lang="en-US"/>
          </a:p>
        </p:txBody>
      </p:sp>
    </p:spTree>
    <p:extLst>
      <p:ext uri="{BB962C8B-B14F-4D97-AF65-F5344CB8AC3E}">
        <p14:creationId xmlns:p14="http://schemas.microsoft.com/office/powerpoint/2010/main" val="376142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ECBC7-F71E-40F0-9A3D-921372C387F3}" type="slidenum">
              <a:rPr lang="en-US" smtClean="0"/>
              <a:t>13</a:t>
            </a:fld>
            <a:endParaRPr lang="en-US"/>
          </a:p>
        </p:txBody>
      </p:sp>
    </p:spTree>
    <p:extLst>
      <p:ext uri="{BB962C8B-B14F-4D97-AF65-F5344CB8AC3E}">
        <p14:creationId xmlns:p14="http://schemas.microsoft.com/office/powerpoint/2010/main" val="355619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ECBC7-F71E-40F0-9A3D-921372C387F3}" type="slidenum">
              <a:rPr lang="en-US" smtClean="0"/>
              <a:t>14</a:t>
            </a:fld>
            <a:endParaRPr lang="en-US"/>
          </a:p>
        </p:txBody>
      </p:sp>
    </p:spTree>
    <p:extLst>
      <p:ext uri="{BB962C8B-B14F-4D97-AF65-F5344CB8AC3E}">
        <p14:creationId xmlns:p14="http://schemas.microsoft.com/office/powerpoint/2010/main" val="58606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goes_20.jpg"/>
          <p:cNvPicPr>
            <a:picLocks noChangeAspect="1"/>
          </p:cNvPicPr>
          <p:nvPr/>
        </p:nvPicPr>
        <p:blipFill>
          <a:blip r:embed="rId2"/>
          <a:stretch>
            <a:fillRect/>
          </a:stretch>
        </p:blipFill>
        <p:spPr>
          <a:xfrm>
            <a:off x="1" y="923544"/>
            <a:ext cx="8670591" cy="5468112"/>
          </a:xfrm>
          <a:prstGeom prst="rect">
            <a:avLst/>
          </a:prstGeom>
        </p:spPr>
      </p:pic>
      <p:sp>
        <p:nvSpPr>
          <p:cNvPr id="2" name="Title 1"/>
          <p:cNvSpPr>
            <a:spLocks noGrp="1"/>
          </p:cNvSpPr>
          <p:nvPr>
            <p:ph type="ctrTitle" hasCustomPrompt="1"/>
          </p:nvPr>
        </p:nvSpPr>
        <p:spPr>
          <a:xfrm>
            <a:off x="685800" y="3151188"/>
            <a:ext cx="8229600" cy="735014"/>
          </a:xfrm>
        </p:spPr>
        <p:txBody>
          <a:bodyPr lIns="0" tIns="0" rIns="0" bIns="0" anchor="t">
            <a:noAutofit/>
          </a:bodyPr>
          <a:lstStyle>
            <a:lvl1pPr>
              <a:defRPr sz="4800">
                <a:solidFill>
                  <a:srgbClr val="084284"/>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886200"/>
            <a:ext cx="8229600" cy="974357"/>
          </a:xfrm>
        </p:spPr>
        <p:txBody>
          <a:bodyPr lIns="0" tIns="0" rIns="0" bIns="0">
            <a:noAutofit/>
          </a:bodyPr>
          <a:lstStyle>
            <a:lvl1pPr marL="0" indent="0" algn="l">
              <a:buNone/>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10" name="Text Placeholder 9"/>
          <p:cNvSpPr>
            <a:spLocks noGrp="1"/>
          </p:cNvSpPr>
          <p:nvPr>
            <p:ph type="body" sz="quarter" idx="13" hasCustomPrompt="1"/>
          </p:nvPr>
        </p:nvSpPr>
        <p:spPr>
          <a:xfrm>
            <a:off x="685800" y="4860557"/>
            <a:ext cx="8229600" cy="429411"/>
          </a:xfrm>
        </p:spPr>
        <p:txBody>
          <a:bodyPr lIns="0" bIns="0">
            <a:noAutofit/>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Date and/or location</a:t>
            </a:r>
            <a:endParaRPr lang="en-US" dirty="0"/>
          </a:p>
        </p:txBody>
      </p:sp>
      <p:sp>
        <p:nvSpPr>
          <p:cNvPr id="9"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1"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12"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5AA0246A-3CE3-4ECA-A9FB-21D4A91BF211}" type="datetime1">
              <a:rPr lang="en-US" smtClean="0"/>
              <a:t>9/25/2017</a:t>
            </a:fld>
            <a:endParaRPr lang="en-US"/>
          </a:p>
        </p:txBody>
      </p:sp>
    </p:spTree>
    <p:extLst>
      <p:ext uri="{BB962C8B-B14F-4D97-AF65-F5344CB8AC3E}">
        <p14:creationId xmlns:p14="http://schemas.microsoft.com/office/powerpoint/2010/main" val="265589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p:nvSpPr>
        <p:spPr>
          <a:xfrm>
            <a:off x="2997200"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endParaRP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82187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05810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51532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40759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00809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00332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79980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12448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46970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30810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092232"/>
            <a:ext cx="7772400" cy="1362075"/>
          </a:xfrm>
        </p:spPr>
        <p:txBody>
          <a:bodyPr anchor="b">
            <a:normAutofit/>
          </a:bodyPr>
          <a:lstStyle>
            <a:lvl1pPr algn="ctr">
              <a:lnSpc>
                <a:spcPct val="90000"/>
              </a:lnSpc>
              <a:defRPr sz="3600" b="1" cap="none">
                <a:solidFill>
                  <a:srgbClr val="084284"/>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685800" y="3582805"/>
            <a:ext cx="7772400" cy="1149843"/>
          </a:xfrm>
        </p:spPr>
        <p:txBody>
          <a:bodyPr anchor="t">
            <a:normAutofit/>
          </a:bodyPr>
          <a:lstStyle>
            <a:lvl1pPr marL="0" indent="0" algn="ctr">
              <a:lnSpc>
                <a:spcPct val="90000"/>
              </a:lnSpc>
              <a:spcBef>
                <a:spcPts val="0"/>
              </a:spcBef>
              <a:buNone/>
              <a:defRPr sz="3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Presenter’s name</a:t>
            </a:r>
          </a:p>
        </p:txBody>
      </p:sp>
      <p:sp>
        <p:nvSpPr>
          <p:cNvPr id="5"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8"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14295C67-1480-4D45-9469-8A277898AA8D}" type="datetime1">
              <a:rPr lang="en-US" smtClean="0"/>
              <a:t>9/25/2017</a:t>
            </a:fld>
            <a:endParaRPr lang="en-US"/>
          </a:p>
        </p:txBody>
      </p:sp>
    </p:spTree>
    <p:extLst>
      <p:ext uri="{BB962C8B-B14F-4D97-AF65-F5344CB8AC3E}">
        <p14:creationId xmlns:p14="http://schemas.microsoft.com/office/powerpoint/2010/main" val="336564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088"/>
            <a:ext cx="2057400" cy="606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5088"/>
            <a:ext cx="6019800" cy="606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39429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4926013"/>
          </a:xfrm>
        </p:spPr>
        <p:txBody>
          <a:bodyPr/>
          <a:lstStyle/>
          <a:p>
            <a:pPr lvl="0"/>
            <a:r>
              <a:rPr lang="en-US" noProof="0" smtClean="0"/>
              <a:t>Click icon to add table</a:t>
            </a:r>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50004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24671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8229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8563"/>
            <a:ext cx="8229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43842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47748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goes_20.jpg"/>
          <p:cNvPicPr>
            <a:picLocks noChangeAspect="1"/>
          </p:cNvPicPr>
          <p:nvPr/>
        </p:nvPicPr>
        <p:blipFill>
          <a:blip r:embed="rId2"/>
          <a:stretch>
            <a:fillRect/>
          </a:stretch>
        </p:blipFill>
        <p:spPr>
          <a:xfrm>
            <a:off x="1" y="923544"/>
            <a:ext cx="8670591" cy="5468112"/>
          </a:xfrm>
          <a:prstGeom prst="rect">
            <a:avLst/>
          </a:prstGeom>
        </p:spPr>
      </p:pic>
      <p:sp>
        <p:nvSpPr>
          <p:cNvPr id="2" name="Title 1"/>
          <p:cNvSpPr>
            <a:spLocks noGrp="1"/>
          </p:cNvSpPr>
          <p:nvPr>
            <p:ph type="ctrTitle" hasCustomPrompt="1"/>
          </p:nvPr>
        </p:nvSpPr>
        <p:spPr>
          <a:xfrm>
            <a:off x="685800" y="3151188"/>
            <a:ext cx="8229600" cy="735014"/>
          </a:xfrm>
        </p:spPr>
        <p:txBody>
          <a:bodyPr lIns="0" tIns="0" rIns="0" bIns="0" anchor="t">
            <a:noAutofit/>
          </a:bodyPr>
          <a:lstStyle>
            <a:lvl1pPr>
              <a:defRPr sz="4800">
                <a:solidFill>
                  <a:srgbClr val="084284"/>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886200"/>
            <a:ext cx="8229600" cy="974357"/>
          </a:xfrm>
        </p:spPr>
        <p:txBody>
          <a:bodyPr lIns="0" tIns="0" rIns="0" bIns="0">
            <a:noAutofit/>
          </a:bodyPr>
          <a:lstStyle>
            <a:lvl1pPr marL="0" indent="0" algn="l">
              <a:buNone/>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10" name="Text Placeholder 9"/>
          <p:cNvSpPr>
            <a:spLocks noGrp="1"/>
          </p:cNvSpPr>
          <p:nvPr>
            <p:ph type="body" sz="quarter" idx="13" hasCustomPrompt="1"/>
          </p:nvPr>
        </p:nvSpPr>
        <p:spPr>
          <a:xfrm>
            <a:off x="685800" y="4860557"/>
            <a:ext cx="8229600" cy="429411"/>
          </a:xfrm>
        </p:spPr>
        <p:txBody>
          <a:bodyPr lIns="0" bIns="0">
            <a:noAutofit/>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Date and/or location</a:t>
            </a:r>
            <a:endParaRPr lang="en-US" dirty="0"/>
          </a:p>
        </p:txBody>
      </p:sp>
      <p:sp>
        <p:nvSpPr>
          <p:cNvPr id="9"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1"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
        <p:nvSpPr>
          <p:cNvPr id="12"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284D4DAF-E597-4765-944F-52F929D3C7C4}" type="datetime1">
              <a:rPr lang="en-US" smtClean="0"/>
              <a:t>9/25/2017</a:t>
            </a:fld>
            <a:endParaRPr lang="en-US" dirty="0"/>
          </a:p>
        </p:txBody>
      </p:sp>
    </p:spTree>
    <p:extLst>
      <p:ext uri="{BB962C8B-B14F-4D97-AF65-F5344CB8AC3E}">
        <p14:creationId xmlns:p14="http://schemas.microsoft.com/office/powerpoint/2010/main" val="90502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092232"/>
            <a:ext cx="7772400" cy="1362075"/>
          </a:xfrm>
        </p:spPr>
        <p:txBody>
          <a:bodyPr anchor="b">
            <a:normAutofit/>
          </a:bodyPr>
          <a:lstStyle>
            <a:lvl1pPr algn="ctr">
              <a:lnSpc>
                <a:spcPct val="90000"/>
              </a:lnSpc>
              <a:defRPr sz="3600" b="1" cap="none">
                <a:solidFill>
                  <a:srgbClr val="084284"/>
                </a:solidFill>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685800" y="3582805"/>
            <a:ext cx="7772400" cy="1149843"/>
          </a:xfrm>
        </p:spPr>
        <p:txBody>
          <a:bodyPr anchor="t">
            <a:normAutofit/>
          </a:bodyPr>
          <a:lstStyle>
            <a:lvl1pPr marL="0" indent="0" algn="ctr">
              <a:lnSpc>
                <a:spcPct val="90000"/>
              </a:lnSpc>
              <a:spcBef>
                <a:spcPts val="0"/>
              </a:spcBef>
              <a:buNone/>
              <a:defRPr sz="3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Presenter’s name</a:t>
            </a:r>
          </a:p>
        </p:txBody>
      </p:sp>
      <p:sp>
        <p:nvSpPr>
          <p:cNvPr id="5"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
        <p:nvSpPr>
          <p:cNvPr id="8"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7B17C7E8-AF7E-4274-89AC-71312FEB163C}" type="datetime1">
              <a:rPr lang="en-US" smtClean="0"/>
              <a:t>9/25/2017</a:t>
            </a:fld>
            <a:endParaRPr lang="en-US"/>
          </a:p>
        </p:txBody>
      </p:sp>
    </p:spTree>
    <p:extLst>
      <p:ext uri="{BB962C8B-B14F-4D97-AF65-F5344CB8AC3E}">
        <p14:creationId xmlns:p14="http://schemas.microsoft.com/office/powerpoint/2010/main" val="1637412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
        <p:nvSpPr>
          <p:cNvPr id="6"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872568A8-313B-47BF-872C-AD742B9DD695}" type="datetime1">
              <a:rPr lang="en-US" smtClean="0"/>
              <a:t>9/25/2017</a:t>
            </a:fld>
            <a:endParaRPr lang="en-US"/>
          </a:p>
        </p:txBody>
      </p:sp>
    </p:spTree>
    <p:extLst>
      <p:ext uri="{BB962C8B-B14F-4D97-AF65-F5344CB8AC3E}">
        <p14:creationId xmlns:p14="http://schemas.microsoft.com/office/powerpoint/2010/main" val="2458017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Slide title</a:t>
            </a:r>
            <a:endParaRPr lang="en-US" dirty="0"/>
          </a:p>
        </p:txBody>
      </p:sp>
      <p:sp>
        <p:nvSpPr>
          <p:cNvPr id="4"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
        <p:nvSpPr>
          <p:cNvPr id="7"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73A54876-92DA-4F56-BEDC-E22D383555D0}" type="datetime1">
              <a:rPr lang="en-US" smtClean="0"/>
              <a:t>9/25/2017</a:t>
            </a:fld>
            <a:endParaRPr lang="en-US"/>
          </a:p>
        </p:txBody>
      </p:sp>
    </p:spTree>
    <p:extLst>
      <p:ext uri="{BB962C8B-B14F-4D97-AF65-F5344CB8AC3E}">
        <p14:creationId xmlns:p14="http://schemas.microsoft.com/office/powerpoint/2010/main" val="3323951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
        <p:nvSpPr>
          <p:cNvPr id="8"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1FAE42AB-EB2C-43AF-B915-0DFF3A71340C}" type="datetime1">
              <a:rPr lang="en-US" smtClean="0"/>
              <a:t>9/25/2017</a:t>
            </a:fld>
            <a:endParaRPr lang="en-US"/>
          </a:p>
        </p:txBody>
      </p:sp>
    </p:spTree>
    <p:extLst>
      <p:ext uri="{BB962C8B-B14F-4D97-AF65-F5344CB8AC3E}">
        <p14:creationId xmlns:p14="http://schemas.microsoft.com/office/powerpoint/2010/main" val="147096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6"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F439F503-EE33-48B1-994B-BE26D0CAC3D0}" type="datetime1">
              <a:rPr lang="en-US" smtClean="0"/>
              <a:t>9/25/2017</a:t>
            </a:fld>
            <a:endParaRPr lang="en-US"/>
          </a:p>
        </p:txBody>
      </p:sp>
    </p:spTree>
    <p:extLst>
      <p:ext uri="{BB962C8B-B14F-4D97-AF65-F5344CB8AC3E}">
        <p14:creationId xmlns:p14="http://schemas.microsoft.com/office/powerpoint/2010/main" val="842272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p:nvSpPr>
        <p:spPr>
          <a:xfrm>
            <a:off x="2997200"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endParaRP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Tree>
    <p:extLst>
      <p:ext uri="{BB962C8B-B14F-4D97-AF65-F5344CB8AC3E}">
        <p14:creationId xmlns:p14="http://schemas.microsoft.com/office/powerpoint/2010/main" val="997076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smtClean="0">
                <a:solidFill>
                  <a:srgbClr val="000000"/>
                </a:solidFill>
              </a:rPr>
              <a:t>  6-</a:t>
            </a:r>
            <a:fld id="{13AF08EC-556D-4A1C-845F-2ABFACE9E84C}" type="slidenum">
              <a:rPr smtClean="0">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905952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16205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0" y="0"/>
            <a:ext cx="1295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pic>
        <p:nvPicPr>
          <p:cNvPr id="9" name="Picture 8" descr="GOES-R_logo_v2_Presentation Siz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047" y="133329"/>
            <a:ext cx="3571906" cy="2381271"/>
          </a:xfrm>
          <a:prstGeom prst="rect">
            <a:avLst/>
          </a:prstGeom>
        </p:spPr>
      </p:pic>
      <p:sp>
        <p:nvSpPr>
          <p:cNvPr id="12"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63037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p:nvSpPr>
        <p:spPr>
          <a:xfrm>
            <a:off x="2997200"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endParaRP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630822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584701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662243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925729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456149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611017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05550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lvl1pPr>
          </a:lstStyle>
          <a:p>
            <a:r>
              <a:rPr lang="en-US" dirty="0" smtClean="0"/>
              <a:t>Slide title</a:t>
            </a:r>
            <a:endParaRPr lang="en-US" dirty="0"/>
          </a:p>
        </p:txBody>
      </p:sp>
      <p:sp>
        <p:nvSpPr>
          <p:cNvPr id="4"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7"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FE46A25A-3864-4A48-BE07-EA1BCCB646B0}" type="datetime1">
              <a:rPr lang="en-US" smtClean="0"/>
              <a:t>9/25/2017</a:t>
            </a:fld>
            <a:endParaRPr lang="en-US"/>
          </a:p>
        </p:txBody>
      </p:sp>
    </p:spTree>
    <p:extLst>
      <p:ext uri="{BB962C8B-B14F-4D97-AF65-F5344CB8AC3E}">
        <p14:creationId xmlns:p14="http://schemas.microsoft.com/office/powerpoint/2010/main" val="409737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97938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40214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598131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088"/>
            <a:ext cx="2057400" cy="606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5088"/>
            <a:ext cx="6019800" cy="606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106570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4926013"/>
          </a:xfrm>
        </p:spPr>
        <p:txBody>
          <a:bodyPr/>
          <a:lstStyle/>
          <a:p>
            <a:pPr lvl="0"/>
            <a:r>
              <a:rPr lang="en-US" noProof="0" smtClean="0"/>
              <a:t>Click icon to add table</a:t>
            </a:r>
          </a:p>
        </p:txBody>
      </p:sp>
      <p:sp>
        <p:nvSpPr>
          <p:cNvPr id="6"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641029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586377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8229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8563"/>
            <a:ext cx="8229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425244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02849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7"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8"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020B7F18-8029-4BB0-B69A-1A7191885BF3}" type="datetime1">
              <a:rPr lang="en-US" smtClean="0"/>
              <a:t>9/25/2017</a:t>
            </a:fld>
            <a:endParaRPr lang="en-US"/>
          </a:p>
        </p:txBody>
      </p:sp>
    </p:spTree>
    <p:extLst>
      <p:ext uri="{BB962C8B-B14F-4D97-AF65-F5344CB8AC3E}">
        <p14:creationId xmlns:p14="http://schemas.microsoft.com/office/powerpoint/2010/main" val="423357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p:nvSpPr>
        <p:spPr>
          <a:xfrm>
            <a:off x="2997200"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endParaRPr>
          </a:p>
        </p:txBody>
      </p:sp>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fld id="{9F3D69CD-25F2-40A2-8F8E-E20B4CCF8E54}" type="slidenum">
              <a:rPr lang="en-US" smtClean="0"/>
              <a:t>‹#›</a:t>
            </a:fld>
            <a:endParaRPr lang="en-US"/>
          </a:p>
        </p:txBody>
      </p:sp>
    </p:spTree>
    <p:extLst>
      <p:ext uri="{BB962C8B-B14F-4D97-AF65-F5344CB8AC3E}">
        <p14:creationId xmlns:p14="http://schemas.microsoft.com/office/powerpoint/2010/main" val="37594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fld id="{9F3D69CD-25F2-40A2-8F8E-E20B4CCF8E54}" type="slidenum">
              <a:rPr lang="en-US" smtClean="0"/>
              <a:t>‹#›</a:t>
            </a:fld>
            <a:endParaRPr lang="en-US"/>
          </a:p>
        </p:txBody>
      </p:sp>
    </p:spTree>
    <p:extLst>
      <p:ext uri="{BB962C8B-B14F-4D97-AF65-F5344CB8AC3E}">
        <p14:creationId xmlns:p14="http://schemas.microsoft.com/office/powerpoint/2010/main" val="13366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7F6EBD-7655-4CE2-B95D-D94CEAE0011A}"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69CD-25F2-40A2-8F8E-E20B4CCF8E54}" type="slidenum">
              <a:rPr lang="en-US" smtClean="0"/>
              <a:t>‹#›</a:t>
            </a:fld>
            <a:endParaRPr lang="en-US"/>
          </a:p>
        </p:txBody>
      </p:sp>
    </p:spTree>
    <p:extLst>
      <p:ext uri="{BB962C8B-B14F-4D97-AF65-F5344CB8AC3E}">
        <p14:creationId xmlns:p14="http://schemas.microsoft.com/office/powerpoint/2010/main" val="314234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16205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0" y="0"/>
            <a:ext cx="1295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endParaRPr>
          </a:p>
        </p:txBody>
      </p:sp>
      <p:pic>
        <p:nvPicPr>
          <p:cNvPr id="9" name="Picture 8" descr="GOES-R_logo_v2_Presentation Siz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047" y="133329"/>
            <a:ext cx="3571906" cy="2381271"/>
          </a:xfrm>
          <a:prstGeom prst="rect">
            <a:avLst/>
          </a:prstGeom>
        </p:spPr>
      </p:pic>
      <p:sp>
        <p:nvSpPr>
          <p:cNvPr id="12"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58478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0"/>
            <a:ext cx="7315200" cy="822960"/>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228600" y="1033272"/>
            <a:ext cx="8686800" cy="5257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600200" cy="822960"/>
          </a:xfrm>
          <a:prstGeom prst="rect">
            <a:avLst/>
          </a:prstGeom>
          <a:solidFill>
            <a:srgbClr val="084284"/>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Rectangle 7"/>
          <p:cNvSpPr/>
          <p:nvPr/>
        </p:nvSpPr>
        <p:spPr>
          <a:xfrm>
            <a:off x="1600200" y="822960"/>
            <a:ext cx="7543800" cy="91440"/>
          </a:xfrm>
          <a:prstGeom prst="rect">
            <a:avLst/>
          </a:prstGeom>
          <a:solidFill>
            <a:srgbClr val="084284"/>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a:p>
          <a:p>
            <a:endParaRPr lang="en-US" dirty="0"/>
          </a:p>
        </p:txBody>
      </p:sp>
      <p:sp>
        <p:nvSpPr>
          <p:cNvPr id="9" name="Rectangle 8"/>
          <p:cNvSpPr/>
          <p:nvPr/>
        </p:nvSpPr>
        <p:spPr>
          <a:xfrm>
            <a:off x="0" y="822960"/>
            <a:ext cx="1600200" cy="91440"/>
          </a:xfrm>
          <a:prstGeom prst="rect">
            <a:avLst/>
          </a:prstGeom>
          <a:solidFill>
            <a:srgbClr val="82C3FF"/>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a:p>
          <a:p>
            <a:endParaRPr lang="en-US" dirty="0"/>
          </a:p>
        </p:txBody>
      </p:sp>
      <p:cxnSp>
        <p:nvCxnSpPr>
          <p:cNvPr id="11" name="Straight Connector 10"/>
          <p:cNvCxnSpPr/>
          <p:nvPr/>
        </p:nvCxnSpPr>
        <p:spPr>
          <a:xfrm flipV="1">
            <a:off x="0" y="91440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0" y="82296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0" y="640080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goes-r_logo_slide_crop.png"/>
          <p:cNvPicPr>
            <a:picLocks noChangeAspect="1"/>
          </p:cNvPicPr>
          <p:nvPr/>
        </p:nvPicPr>
        <p:blipFill>
          <a:blip r:embed="rId10"/>
          <a:stretch>
            <a:fillRect/>
          </a:stretch>
        </p:blipFill>
        <p:spPr>
          <a:xfrm>
            <a:off x="155448" y="9136"/>
            <a:ext cx="1289832" cy="822960"/>
          </a:xfrm>
          <a:prstGeom prst="rect">
            <a:avLst/>
          </a:prstGeom>
        </p:spPr>
      </p:pic>
      <p:sp>
        <p:nvSpPr>
          <p:cNvPr id="4"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10"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DF983A48-1912-4ED7-A6FF-06364232AEA4}" type="datetime1">
              <a:rPr lang="en-US" smtClean="0"/>
              <a:t>9/25/2017</a:t>
            </a:fld>
            <a:endParaRPr lang="en-US"/>
          </a:p>
        </p:txBody>
      </p:sp>
    </p:spTree>
    <p:extLst>
      <p:ext uri="{BB962C8B-B14F-4D97-AF65-F5344CB8AC3E}">
        <p14:creationId xmlns:p14="http://schemas.microsoft.com/office/powerpoint/2010/main" val="408814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62100" y="65088"/>
            <a:ext cx="60198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0"/>
            <a:ext cx="8229600"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 name="Picture 6" descr="GOES-R_logo_v2.jpg"/>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57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
        <p:nvSpPr>
          <p:cNvPr id="7" name="Footer Placeholder 5"/>
          <p:cNvSpPr txBox="1">
            <a:spLocks noChangeArrowheads="1"/>
          </p:cNvSpPr>
          <p:nvPr/>
        </p:nvSpPr>
        <p:spPr>
          <a:xfrm>
            <a:off x="-1" y="6553200"/>
            <a:ext cx="3869471" cy="304800"/>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i="1" dirty="0" smtClean="0">
                <a:solidFill>
                  <a:srgbClr val="000000"/>
                </a:solidFill>
              </a:rPr>
              <a:t>Product Readiness - </a:t>
            </a:r>
            <a:r>
              <a:rPr lang="en-US" sz="1100" dirty="0" smtClean="0">
                <a:solidFill>
                  <a:srgbClr val="000000"/>
                </a:solidFill>
              </a:rPr>
              <a:t>PLAR May 2017</a:t>
            </a:r>
            <a:endParaRPr lang="en-US" sz="1100" dirty="0">
              <a:solidFill>
                <a:srgbClr val="000000"/>
              </a:solidFill>
            </a:endParaRPr>
          </a:p>
        </p:txBody>
      </p:sp>
    </p:spTree>
    <p:extLst>
      <p:ext uri="{BB962C8B-B14F-4D97-AF65-F5344CB8AC3E}">
        <p14:creationId xmlns:p14="http://schemas.microsoft.com/office/powerpoint/2010/main" val="14006476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Black" pitchFamily="34" charset="0"/>
        </a:defRPr>
      </a:lvl2pPr>
      <a:lvl3pPr algn="ctr" rtl="0" eaLnBrk="1" fontAlgn="base" hangingPunct="1">
        <a:spcBef>
          <a:spcPct val="0"/>
        </a:spcBef>
        <a:spcAft>
          <a:spcPct val="0"/>
        </a:spcAft>
        <a:defRPr sz="2800">
          <a:solidFill>
            <a:schemeClr val="tx2"/>
          </a:solidFill>
          <a:latin typeface="Arial Black" pitchFamily="34" charset="0"/>
        </a:defRPr>
      </a:lvl3pPr>
      <a:lvl4pPr algn="ctr" rtl="0" eaLnBrk="1" fontAlgn="base" hangingPunct="1">
        <a:spcBef>
          <a:spcPct val="0"/>
        </a:spcBef>
        <a:spcAft>
          <a:spcPct val="0"/>
        </a:spcAft>
        <a:defRPr sz="2800">
          <a:solidFill>
            <a:schemeClr val="tx2"/>
          </a:solidFill>
          <a:latin typeface="Arial Black" pitchFamily="34" charset="0"/>
        </a:defRPr>
      </a:lvl4pPr>
      <a:lvl5pPr algn="ctr" rtl="0" eaLnBrk="1" fontAlgn="base" hangingPunct="1">
        <a:spcBef>
          <a:spcPct val="0"/>
        </a:spcBef>
        <a:spcAft>
          <a:spcPct val="0"/>
        </a:spcAft>
        <a:defRPr sz="2800">
          <a:solidFill>
            <a:schemeClr val="tx2"/>
          </a:solidFill>
          <a:latin typeface="Arial Black" pitchFamily="34" charset="0"/>
        </a:defRPr>
      </a:lvl5pPr>
      <a:lvl6pPr marL="457200" algn="ctr" rtl="0" eaLnBrk="1" fontAlgn="base" hangingPunct="1">
        <a:spcBef>
          <a:spcPct val="0"/>
        </a:spcBef>
        <a:spcAft>
          <a:spcPct val="0"/>
        </a:spcAft>
        <a:defRPr sz="2800">
          <a:solidFill>
            <a:schemeClr val="tx2"/>
          </a:solidFill>
          <a:latin typeface="Arial Black" pitchFamily="34" charset="0"/>
        </a:defRPr>
      </a:lvl6pPr>
      <a:lvl7pPr marL="914400" algn="ctr" rtl="0" eaLnBrk="1" fontAlgn="base" hangingPunct="1">
        <a:spcBef>
          <a:spcPct val="0"/>
        </a:spcBef>
        <a:spcAft>
          <a:spcPct val="0"/>
        </a:spcAft>
        <a:defRPr sz="2800">
          <a:solidFill>
            <a:schemeClr val="tx2"/>
          </a:solidFill>
          <a:latin typeface="Arial Black" pitchFamily="34" charset="0"/>
        </a:defRPr>
      </a:lvl7pPr>
      <a:lvl8pPr marL="1371600" algn="ctr" rtl="0" eaLnBrk="1" fontAlgn="base" hangingPunct="1">
        <a:spcBef>
          <a:spcPct val="0"/>
        </a:spcBef>
        <a:spcAft>
          <a:spcPct val="0"/>
        </a:spcAft>
        <a:defRPr sz="2800">
          <a:solidFill>
            <a:schemeClr val="tx2"/>
          </a:solidFill>
          <a:latin typeface="Arial Black" pitchFamily="34" charset="0"/>
        </a:defRPr>
      </a:lvl8pPr>
      <a:lvl9pPr marL="1828800" algn="ctr"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lnSpc>
          <a:spcPct val="115000"/>
        </a:lnSpc>
        <a:spcBef>
          <a:spcPct val="35000"/>
        </a:spcBef>
        <a:spcAft>
          <a:spcPct val="0"/>
        </a:spcAft>
        <a:buChar char="•"/>
        <a:defRPr sz="2000">
          <a:solidFill>
            <a:schemeClr val="tx1"/>
          </a:solidFill>
          <a:latin typeface="+mn-lt"/>
          <a:ea typeface="+mn-ea"/>
          <a:cs typeface="+mn-cs"/>
        </a:defRPr>
      </a:lvl1pPr>
      <a:lvl2pPr marL="742950" indent="-285750" algn="l" rtl="0" eaLnBrk="1" fontAlgn="base" hangingPunct="1">
        <a:lnSpc>
          <a:spcPct val="115000"/>
        </a:lnSpc>
        <a:spcBef>
          <a:spcPct val="35000"/>
        </a:spcBef>
        <a:spcAft>
          <a:spcPct val="0"/>
        </a:spcAft>
        <a:buChar char="–"/>
        <a:defRPr>
          <a:solidFill>
            <a:schemeClr val="tx1"/>
          </a:solidFill>
          <a:latin typeface="+mn-lt"/>
        </a:defRPr>
      </a:lvl2pPr>
      <a:lvl3pPr marL="1143000" indent="-228600" algn="l" rtl="0" eaLnBrk="1" fontAlgn="base" hangingPunct="1">
        <a:lnSpc>
          <a:spcPct val="115000"/>
        </a:lnSpc>
        <a:spcBef>
          <a:spcPct val="35000"/>
        </a:spcBef>
        <a:spcAft>
          <a:spcPct val="0"/>
        </a:spcAft>
        <a:buChar char="•"/>
        <a:defRPr sz="1600">
          <a:solidFill>
            <a:schemeClr val="tx1"/>
          </a:solidFill>
          <a:latin typeface="+mn-lt"/>
        </a:defRPr>
      </a:lvl3pPr>
      <a:lvl4pPr marL="1600200" indent="-228600" algn="l" rtl="0" eaLnBrk="1" fontAlgn="base" hangingPunct="1">
        <a:lnSpc>
          <a:spcPct val="115000"/>
        </a:lnSpc>
        <a:spcBef>
          <a:spcPct val="35000"/>
        </a:spcBef>
        <a:spcAft>
          <a:spcPct val="0"/>
        </a:spcAft>
        <a:buChar char="–"/>
        <a:defRPr sz="1400">
          <a:solidFill>
            <a:schemeClr val="tx1"/>
          </a:solidFill>
          <a:latin typeface="+mn-lt"/>
        </a:defRPr>
      </a:lvl4pPr>
      <a:lvl5pPr marL="2057400" indent="-228600" algn="l" rtl="0" eaLnBrk="1" fontAlgn="base" hangingPunct="1">
        <a:lnSpc>
          <a:spcPct val="115000"/>
        </a:lnSpc>
        <a:spcBef>
          <a:spcPct val="35000"/>
        </a:spcBef>
        <a:spcAft>
          <a:spcPct val="0"/>
        </a:spcAft>
        <a:buChar char="»"/>
        <a:defRPr sz="1200">
          <a:solidFill>
            <a:schemeClr val="tx1"/>
          </a:solidFill>
          <a:latin typeface="+mn-lt"/>
        </a:defRPr>
      </a:lvl5pPr>
      <a:lvl6pPr marL="2514600" indent="-228600" algn="l" rtl="0" eaLnBrk="1" fontAlgn="base" hangingPunct="1">
        <a:lnSpc>
          <a:spcPct val="115000"/>
        </a:lnSpc>
        <a:spcBef>
          <a:spcPct val="35000"/>
        </a:spcBef>
        <a:spcAft>
          <a:spcPct val="0"/>
        </a:spcAft>
        <a:buChar char="»"/>
        <a:defRPr sz="1200">
          <a:solidFill>
            <a:schemeClr val="tx1"/>
          </a:solidFill>
          <a:latin typeface="+mn-lt"/>
        </a:defRPr>
      </a:lvl6pPr>
      <a:lvl7pPr marL="2971800" indent="-228600" algn="l" rtl="0" eaLnBrk="1" fontAlgn="base" hangingPunct="1">
        <a:lnSpc>
          <a:spcPct val="115000"/>
        </a:lnSpc>
        <a:spcBef>
          <a:spcPct val="35000"/>
        </a:spcBef>
        <a:spcAft>
          <a:spcPct val="0"/>
        </a:spcAft>
        <a:buChar char="»"/>
        <a:defRPr sz="1200">
          <a:solidFill>
            <a:schemeClr val="tx1"/>
          </a:solidFill>
          <a:latin typeface="+mn-lt"/>
        </a:defRPr>
      </a:lvl7pPr>
      <a:lvl8pPr marL="3429000" indent="-228600" algn="l" rtl="0" eaLnBrk="1" fontAlgn="base" hangingPunct="1">
        <a:lnSpc>
          <a:spcPct val="115000"/>
        </a:lnSpc>
        <a:spcBef>
          <a:spcPct val="35000"/>
        </a:spcBef>
        <a:spcAft>
          <a:spcPct val="0"/>
        </a:spcAft>
        <a:buChar char="»"/>
        <a:defRPr sz="1200">
          <a:solidFill>
            <a:schemeClr val="tx1"/>
          </a:solidFill>
          <a:latin typeface="+mn-lt"/>
        </a:defRPr>
      </a:lvl8pPr>
      <a:lvl9pPr marL="3886200" indent="-228600" algn="l" rtl="0" eaLnBrk="1" fontAlgn="base" hangingPunct="1">
        <a:lnSpc>
          <a:spcPct val="115000"/>
        </a:lnSpc>
        <a:spcBef>
          <a:spcPct val="3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0"/>
            <a:ext cx="7315200" cy="822960"/>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228600" y="1033272"/>
            <a:ext cx="8686800" cy="5257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600200" cy="822960"/>
          </a:xfrm>
          <a:prstGeom prst="rect">
            <a:avLst/>
          </a:prstGeom>
          <a:solidFill>
            <a:srgbClr val="084284"/>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Rectangle 7"/>
          <p:cNvSpPr/>
          <p:nvPr/>
        </p:nvSpPr>
        <p:spPr>
          <a:xfrm>
            <a:off x="1600200" y="822960"/>
            <a:ext cx="7543800" cy="91440"/>
          </a:xfrm>
          <a:prstGeom prst="rect">
            <a:avLst/>
          </a:prstGeom>
          <a:solidFill>
            <a:srgbClr val="084284"/>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a:p>
          <a:p>
            <a:endParaRPr lang="en-US" dirty="0"/>
          </a:p>
        </p:txBody>
      </p:sp>
      <p:sp>
        <p:nvSpPr>
          <p:cNvPr id="9" name="Rectangle 8"/>
          <p:cNvSpPr/>
          <p:nvPr/>
        </p:nvSpPr>
        <p:spPr>
          <a:xfrm>
            <a:off x="0" y="822960"/>
            <a:ext cx="1600200" cy="91440"/>
          </a:xfrm>
          <a:prstGeom prst="rect">
            <a:avLst/>
          </a:prstGeom>
          <a:solidFill>
            <a:srgbClr val="82C3FF"/>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a:p>
          <a:p>
            <a:endParaRPr lang="en-US" dirty="0"/>
          </a:p>
        </p:txBody>
      </p:sp>
      <p:cxnSp>
        <p:nvCxnSpPr>
          <p:cNvPr id="11" name="Straight Connector 10"/>
          <p:cNvCxnSpPr/>
          <p:nvPr/>
        </p:nvCxnSpPr>
        <p:spPr>
          <a:xfrm flipV="1">
            <a:off x="0" y="91440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0" y="82296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0" y="6400800"/>
            <a:ext cx="914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goes-r_logo_slide_crop.png"/>
          <p:cNvPicPr>
            <a:picLocks noChangeAspect="1"/>
          </p:cNvPicPr>
          <p:nvPr/>
        </p:nvPicPr>
        <p:blipFill>
          <a:blip r:embed="rId9"/>
          <a:stretch>
            <a:fillRect/>
          </a:stretch>
        </p:blipFill>
        <p:spPr>
          <a:xfrm>
            <a:off x="155448" y="9136"/>
            <a:ext cx="1289832" cy="822960"/>
          </a:xfrm>
          <a:prstGeom prst="rect">
            <a:avLst/>
          </a:prstGeom>
        </p:spPr>
      </p:pic>
      <p:sp>
        <p:nvSpPr>
          <p:cNvPr id="4" name="Footer Placeholder 3"/>
          <p:cNvSpPr>
            <a:spLocks noGrp="1"/>
          </p:cNvSpPr>
          <p:nvPr>
            <p:ph type="ftr" sz="quarter" idx="3"/>
          </p:nvPr>
        </p:nvSpPr>
        <p:spPr>
          <a:xfrm>
            <a:off x="2428875" y="6456106"/>
            <a:ext cx="428625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Slide Number Placeholder 4"/>
          <p:cNvSpPr>
            <a:spLocks noGrp="1"/>
          </p:cNvSpPr>
          <p:nvPr>
            <p:ph type="sldNum" sz="quarter" idx="4"/>
          </p:nvPr>
        </p:nvSpPr>
        <p:spPr>
          <a:xfrm>
            <a:off x="7173884" y="6456106"/>
            <a:ext cx="1741516" cy="365125"/>
          </a:xfrm>
          <a:prstGeom prst="rect">
            <a:avLst/>
          </a:prstGeom>
        </p:spPr>
        <p:txBody>
          <a:bodyPr vert="horz" lIns="91440" tIns="45720" rIns="91440" bIns="45720" rtlCol="0" anchor="ctr"/>
          <a:lstStyle>
            <a:lvl1pPr algn="r">
              <a:defRPr sz="1200">
                <a:solidFill>
                  <a:schemeClr val="tx1"/>
                </a:solidFill>
              </a:defRPr>
            </a:lvl1pPr>
          </a:lstStyle>
          <a:p>
            <a:fld id="{9F3D69CD-25F2-40A2-8F8E-E20B4CCF8E54}" type="slidenum">
              <a:rPr lang="en-US" smtClean="0"/>
              <a:t>‹#›</a:t>
            </a:fld>
            <a:endParaRPr lang="en-US"/>
          </a:p>
        </p:txBody>
      </p:sp>
      <p:sp>
        <p:nvSpPr>
          <p:cNvPr id="10" name="Date Placeholder 9"/>
          <p:cNvSpPr>
            <a:spLocks noGrp="1"/>
          </p:cNvSpPr>
          <p:nvPr>
            <p:ph type="dt" sz="half" idx="2"/>
          </p:nvPr>
        </p:nvSpPr>
        <p:spPr>
          <a:xfrm>
            <a:off x="228600" y="6456106"/>
            <a:ext cx="1741516" cy="365125"/>
          </a:xfrm>
          <a:prstGeom prst="rect">
            <a:avLst/>
          </a:prstGeom>
        </p:spPr>
        <p:txBody>
          <a:bodyPr vert="horz" lIns="91440" tIns="45720" rIns="91440" bIns="45720" rtlCol="0" anchor="ctr"/>
          <a:lstStyle>
            <a:lvl1pPr algn="l">
              <a:defRPr sz="1200">
                <a:solidFill>
                  <a:schemeClr val="tx1"/>
                </a:solidFill>
              </a:defRPr>
            </a:lvl1pPr>
          </a:lstStyle>
          <a:p>
            <a:fld id="{5A2E37FB-D7F9-49EB-9D8B-23F5FC48D8E5}" type="datetime1">
              <a:rPr lang="en-US" smtClean="0"/>
              <a:t>9/25/2017</a:t>
            </a:fld>
            <a:endParaRPr lang="en-US"/>
          </a:p>
        </p:txBody>
      </p:sp>
    </p:spTree>
    <p:extLst>
      <p:ext uri="{BB962C8B-B14F-4D97-AF65-F5344CB8AC3E}">
        <p14:creationId xmlns:p14="http://schemas.microsoft.com/office/powerpoint/2010/main" val="39830802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62100" y="65088"/>
            <a:ext cx="60198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0"/>
            <a:ext cx="8229600"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 name="Picture 6" descr="GOES-R_logo_v2.jpg"/>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57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
          </p:nvPr>
        </p:nvSpPr>
        <p:spPr>
          <a:xfrm>
            <a:off x="7010400" y="6553200"/>
            <a:ext cx="2133600" cy="288925"/>
          </a:xfrm>
          <a:prstGeom prst="rect">
            <a:avLst/>
          </a:prstGeom>
        </p:spPr>
        <p:txBody>
          <a:bodyPr anchor="ctr"/>
          <a:lstStyle>
            <a:lvl1pPr marL="0" algn="r" defTabSz="914400" rtl="0" eaLnBrk="1" latinLnBrk="0" hangingPunct="1">
              <a:defRPr lang="en-US" sz="1000" b="0" kern="1200" smtClean="0">
                <a:solidFill>
                  <a:schemeClr val="tx1"/>
                </a:solidFill>
                <a:latin typeface="Arial" pitchFamily="34" charset="0"/>
                <a:ea typeface="+mn-ea"/>
                <a:cs typeface="Arial" pitchFamily="34" charset="0"/>
              </a:defRPr>
            </a:lvl1pPr>
          </a:lstStyle>
          <a:p>
            <a:r>
              <a:rPr lang="fi-FI" dirty="0">
                <a:solidFill>
                  <a:srgbClr val="000000"/>
                </a:solidFill>
              </a:rPr>
              <a:t> 6-</a:t>
            </a:r>
            <a:fld id="{13AF08EC-556D-4A1C-845F-2ABFACE9E84C}" type="slidenum">
              <a:rPr>
                <a:solidFill>
                  <a:srgbClr val="000000"/>
                </a:solidFill>
              </a:rPr>
              <a:pPr/>
              <a:t>‹#›</a:t>
            </a:fld>
            <a:endParaRPr dirty="0">
              <a:solidFill>
                <a:srgbClr val="000000"/>
              </a:solidFill>
            </a:endParaRPr>
          </a:p>
        </p:txBody>
      </p:sp>
      <p:sp>
        <p:nvSpPr>
          <p:cNvPr id="7" name="Footer Placeholder 5"/>
          <p:cNvSpPr txBox="1">
            <a:spLocks noChangeArrowheads="1"/>
          </p:cNvSpPr>
          <p:nvPr/>
        </p:nvSpPr>
        <p:spPr>
          <a:xfrm>
            <a:off x="-1" y="6553200"/>
            <a:ext cx="3869471" cy="304800"/>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i="1" dirty="0" smtClean="0">
                <a:solidFill>
                  <a:srgbClr val="000000"/>
                </a:solidFill>
              </a:rPr>
              <a:t>Product Readiness - </a:t>
            </a:r>
            <a:r>
              <a:rPr lang="en-US" sz="1100" dirty="0" smtClean="0">
                <a:solidFill>
                  <a:srgbClr val="000000"/>
                </a:solidFill>
              </a:rPr>
              <a:t>PLAR May 2017</a:t>
            </a:r>
            <a:endParaRPr lang="en-US" sz="1100" dirty="0">
              <a:solidFill>
                <a:srgbClr val="000000"/>
              </a:solidFill>
            </a:endParaRPr>
          </a:p>
        </p:txBody>
      </p:sp>
    </p:spTree>
    <p:extLst>
      <p:ext uri="{BB962C8B-B14F-4D97-AF65-F5344CB8AC3E}">
        <p14:creationId xmlns:p14="http://schemas.microsoft.com/office/powerpoint/2010/main" val="3405615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Black" pitchFamily="34" charset="0"/>
        </a:defRPr>
      </a:lvl2pPr>
      <a:lvl3pPr algn="ctr" rtl="0" eaLnBrk="1" fontAlgn="base" hangingPunct="1">
        <a:spcBef>
          <a:spcPct val="0"/>
        </a:spcBef>
        <a:spcAft>
          <a:spcPct val="0"/>
        </a:spcAft>
        <a:defRPr sz="2800">
          <a:solidFill>
            <a:schemeClr val="tx2"/>
          </a:solidFill>
          <a:latin typeface="Arial Black" pitchFamily="34" charset="0"/>
        </a:defRPr>
      </a:lvl3pPr>
      <a:lvl4pPr algn="ctr" rtl="0" eaLnBrk="1" fontAlgn="base" hangingPunct="1">
        <a:spcBef>
          <a:spcPct val="0"/>
        </a:spcBef>
        <a:spcAft>
          <a:spcPct val="0"/>
        </a:spcAft>
        <a:defRPr sz="2800">
          <a:solidFill>
            <a:schemeClr val="tx2"/>
          </a:solidFill>
          <a:latin typeface="Arial Black" pitchFamily="34" charset="0"/>
        </a:defRPr>
      </a:lvl4pPr>
      <a:lvl5pPr algn="ctr" rtl="0" eaLnBrk="1" fontAlgn="base" hangingPunct="1">
        <a:spcBef>
          <a:spcPct val="0"/>
        </a:spcBef>
        <a:spcAft>
          <a:spcPct val="0"/>
        </a:spcAft>
        <a:defRPr sz="2800">
          <a:solidFill>
            <a:schemeClr val="tx2"/>
          </a:solidFill>
          <a:latin typeface="Arial Black" pitchFamily="34" charset="0"/>
        </a:defRPr>
      </a:lvl5pPr>
      <a:lvl6pPr marL="457200" algn="ctr" rtl="0" eaLnBrk="1" fontAlgn="base" hangingPunct="1">
        <a:spcBef>
          <a:spcPct val="0"/>
        </a:spcBef>
        <a:spcAft>
          <a:spcPct val="0"/>
        </a:spcAft>
        <a:defRPr sz="2800">
          <a:solidFill>
            <a:schemeClr val="tx2"/>
          </a:solidFill>
          <a:latin typeface="Arial Black" pitchFamily="34" charset="0"/>
        </a:defRPr>
      </a:lvl6pPr>
      <a:lvl7pPr marL="914400" algn="ctr" rtl="0" eaLnBrk="1" fontAlgn="base" hangingPunct="1">
        <a:spcBef>
          <a:spcPct val="0"/>
        </a:spcBef>
        <a:spcAft>
          <a:spcPct val="0"/>
        </a:spcAft>
        <a:defRPr sz="2800">
          <a:solidFill>
            <a:schemeClr val="tx2"/>
          </a:solidFill>
          <a:latin typeface="Arial Black" pitchFamily="34" charset="0"/>
        </a:defRPr>
      </a:lvl7pPr>
      <a:lvl8pPr marL="1371600" algn="ctr" rtl="0" eaLnBrk="1" fontAlgn="base" hangingPunct="1">
        <a:spcBef>
          <a:spcPct val="0"/>
        </a:spcBef>
        <a:spcAft>
          <a:spcPct val="0"/>
        </a:spcAft>
        <a:defRPr sz="2800">
          <a:solidFill>
            <a:schemeClr val="tx2"/>
          </a:solidFill>
          <a:latin typeface="Arial Black" pitchFamily="34" charset="0"/>
        </a:defRPr>
      </a:lvl8pPr>
      <a:lvl9pPr marL="1828800" algn="ctr"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lnSpc>
          <a:spcPct val="115000"/>
        </a:lnSpc>
        <a:spcBef>
          <a:spcPct val="35000"/>
        </a:spcBef>
        <a:spcAft>
          <a:spcPct val="0"/>
        </a:spcAft>
        <a:buChar char="•"/>
        <a:defRPr sz="2000">
          <a:solidFill>
            <a:schemeClr val="tx1"/>
          </a:solidFill>
          <a:latin typeface="+mn-lt"/>
          <a:ea typeface="+mn-ea"/>
          <a:cs typeface="+mn-cs"/>
        </a:defRPr>
      </a:lvl1pPr>
      <a:lvl2pPr marL="742950" indent="-285750" algn="l" rtl="0" eaLnBrk="1" fontAlgn="base" hangingPunct="1">
        <a:lnSpc>
          <a:spcPct val="115000"/>
        </a:lnSpc>
        <a:spcBef>
          <a:spcPct val="35000"/>
        </a:spcBef>
        <a:spcAft>
          <a:spcPct val="0"/>
        </a:spcAft>
        <a:buChar char="–"/>
        <a:defRPr>
          <a:solidFill>
            <a:schemeClr val="tx1"/>
          </a:solidFill>
          <a:latin typeface="+mn-lt"/>
        </a:defRPr>
      </a:lvl2pPr>
      <a:lvl3pPr marL="1143000" indent="-228600" algn="l" rtl="0" eaLnBrk="1" fontAlgn="base" hangingPunct="1">
        <a:lnSpc>
          <a:spcPct val="115000"/>
        </a:lnSpc>
        <a:spcBef>
          <a:spcPct val="35000"/>
        </a:spcBef>
        <a:spcAft>
          <a:spcPct val="0"/>
        </a:spcAft>
        <a:buChar char="•"/>
        <a:defRPr sz="1600">
          <a:solidFill>
            <a:schemeClr val="tx1"/>
          </a:solidFill>
          <a:latin typeface="+mn-lt"/>
        </a:defRPr>
      </a:lvl3pPr>
      <a:lvl4pPr marL="1600200" indent="-228600" algn="l" rtl="0" eaLnBrk="1" fontAlgn="base" hangingPunct="1">
        <a:lnSpc>
          <a:spcPct val="115000"/>
        </a:lnSpc>
        <a:spcBef>
          <a:spcPct val="35000"/>
        </a:spcBef>
        <a:spcAft>
          <a:spcPct val="0"/>
        </a:spcAft>
        <a:buChar char="–"/>
        <a:defRPr sz="1400">
          <a:solidFill>
            <a:schemeClr val="tx1"/>
          </a:solidFill>
          <a:latin typeface="+mn-lt"/>
        </a:defRPr>
      </a:lvl4pPr>
      <a:lvl5pPr marL="2057400" indent="-228600" algn="l" rtl="0" eaLnBrk="1" fontAlgn="base" hangingPunct="1">
        <a:lnSpc>
          <a:spcPct val="115000"/>
        </a:lnSpc>
        <a:spcBef>
          <a:spcPct val="35000"/>
        </a:spcBef>
        <a:spcAft>
          <a:spcPct val="0"/>
        </a:spcAft>
        <a:buChar char="»"/>
        <a:defRPr sz="1200">
          <a:solidFill>
            <a:schemeClr val="tx1"/>
          </a:solidFill>
          <a:latin typeface="+mn-lt"/>
        </a:defRPr>
      </a:lvl5pPr>
      <a:lvl6pPr marL="2514600" indent="-228600" algn="l" rtl="0" eaLnBrk="1" fontAlgn="base" hangingPunct="1">
        <a:lnSpc>
          <a:spcPct val="115000"/>
        </a:lnSpc>
        <a:spcBef>
          <a:spcPct val="35000"/>
        </a:spcBef>
        <a:spcAft>
          <a:spcPct val="0"/>
        </a:spcAft>
        <a:buChar char="»"/>
        <a:defRPr sz="1200">
          <a:solidFill>
            <a:schemeClr val="tx1"/>
          </a:solidFill>
          <a:latin typeface="+mn-lt"/>
        </a:defRPr>
      </a:lvl6pPr>
      <a:lvl7pPr marL="2971800" indent="-228600" algn="l" rtl="0" eaLnBrk="1" fontAlgn="base" hangingPunct="1">
        <a:lnSpc>
          <a:spcPct val="115000"/>
        </a:lnSpc>
        <a:spcBef>
          <a:spcPct val="35000"/>
        </a:spcBef>
        <a:spcAft>
          <a:spcPct val="0"/>
        </a:spcAft>
        <a:buChar char="»"/>
        <a:defRPr sz="1200">
          <a:solidFill>
            <a:schemeClr val="tx1"/>
          </a:solidFill>
          <a:latin typeface="+mn-lt"/>
        </a:defRPr>
      </a:lvl7pPr>
      <a:lvl8pPr marL="3429000" indent="-228600" algn="l" rtl="0" eaLnBrk="1" fontAlgn="base" hangingPunct="1">
        <a:lnSpc>
          <a:spcPct val="115000"/>
        </a:lnSpc>
        <a:spcBef>
          <a:spcPct val="35000"/>
        </a:spcBef>
        <a:spcAft>
          <a:spcPct val="0"/>
        </a:spcAft>
        <a:buChar char="»"/>
        <a:defRPr sz="1200">
          <a:solidFill>
            <a:schemeClr val="tx1"/>
          </a:solidFill>
          <a:latin typeface="+mn-lt"/>
        </a:defRPr>
      </a:lvl8pPr>
      <a:lvl9pPr marL="3886200" indent="-228600" algn="l" rtl="0" eaLnBrk="1" fontAlgn="base" hangingPunct="1">
        <a:lnSpc>
          <a:spcPct val="115000"/>
        </a:lnSpc>
        <a:spcBef>
          <a:spcPct val="3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class.help@class.noaa.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cdc.noaa.gov/goes-r-series-satellites/goes-r-series-frequently-asked-questions" TargetMode="External"/><Relationship Id="rId2" Type="http://schemas.openxmlformats.org/officeDocument/2006/relationships/hyperlink" Target="https://www.ncdc.noaa.gov/data-access/satellite-data/goes-r-series-satellites" TargetMode="External"/><Relationship Id="rId1" Type="http://schemas.openxmlformats.org/officeDocument/2006/relationships/slideLayout" Target="../slideLayouts/slideLayout5.xml"/><Relationship Id="rId5" Type="http://schemas.openxmlformats.org/officeDocument/2006/relationships/hyperlink" Target="mailto:NCEI.Sat.Info@noaa.gov" TargetMode="External"/><Relationship Id="rId4" Type="http://schemas.openxmlformats.org/officeDocument/2006/relationships/hyperlink" Target="mailto:class.help@noaa.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0210"/>
            <a:ext cx="8229600" cy="1455990"/>
          </a:xfrm>
        </p:spPr>
        <p:txBody>
          <a:bodyPr/>
          <a:lstStyle/>
          <a:p>
            <a:r>
              <a:rPr lang="en-US" sz="4000" dirty="0" smtClean="0"/>
              <a:t>ABI Data Access</a:t>
            </a:r>
            <a:endParaRPr lang="en-US" sz="4000" dirty="0"/>
          </a:p>
        </p:txBody>
      </p:sp>
      <p:sp>
        <p:nvSpPr>
          <p:cNvPr id="3" name="Subtitle 2"/>
          <p:cNvSpPr>
            <a:spLocks noGrp="1"/>
          </p:cNvSpPr>
          <p:nvPr>
            <p:ph type="subTitle" idx="1"/>
          </p:nvPr>
        </p:nvSpPr>
        <p:spPr/>
        <p:txBody>
          <a:bodyPr anchor="t"/>
          <a:lstStyle/>
          <a:p>
            <a:r>
              <a:rPr lang="en-US" dirty="0" smtClean="0"/>
              <a:t>Liz Kline and Kathryn Mozer</a:t>
            </a:r>
            <a:endParaRPr lang="en-US" dirty="0"/>
          </a:p>
        </p:txBody>
      </p:sp>
      <p:sp>
        <p:nvSpPr>
          <p:cNvPr id="4" name="Text Placeholder 3"/>
          <p:cNvSpPr>
            <a:spLocks noGrp="1"/>
          </p:cNvSpPr>
          <p:nvPr>
            <p:ph type="body" sz="quarter" idx="13"/>
          </p:nvPr>
        </p:nvSpPr>
        <p:spPr>
          <a:xfrm>
            <a:off x="326571" y="4615632"/>
            <a:ext cx="8229600" cy="429411"/>
          </a:xfrm>
        </p:spPr>
        <p:txBody>
          <a:bodyPr/>
          <a:lstStyle/>
          <a:p>
            <a:r>
              <a:rPr lang="en-US" dirty="0" smtClean="0"/>
              <a:t>	NOAA </a:t>
            </a:r>
            <a:r>
              <a:rPr lang="en-US" dirty="0"/>
              <a:t>Satellite Aerosol Product </a:t>
            </a:r>
            <a:r>
              <a:rPr lang="en-US" dirty="0" smtClean="0"/>
              <a:t>Workshop</a:t>
            </a:r>
            <a:br>
              <a:rPr lang="en-US" dirty="0" smtClean="0"/>
            </a:br>
            <a:r>
              <a:rPr lang="en-US" dirty="0" smtClean="0"/>
              <a:t>September 26, 2017</a:t>
            </a:r>
            <a:endParaRPr lang="en-US" dirty="0"/>
          </a:p>
        </p:txBody>
      </p:sp>
      <p:sp>
        <p:nvSpPr>
          <p:cNvPr id="5" name="Slide Number Placeholder 4"/>
          <p:cNvSpPr>
            <a:spLocks noGrp="1"/>
          </p:cNvSpPr>
          <p:nvPr>
            <p:ph type="sldNum" sz="quarter" idx="4"/>
          </p:nvPr>
        </p:nvSpPr>
        <p:spPr/>
        <p:txBody>
          <a:bodyPr/>
          <a:lstStyle/>
          <a:p>
            <a:fld id="{9F3D69CD-25F2-40A2-8F8E-E20B4CCF8E54}" type="slidenum">
              <a:rPr lang="en-US" smtClean="0"/>
              <a:t>1</a:t>
            </a:fld>
            <a:endParaRPr lang="en-US"/>
          </a:p>
        </p:txBody>
      </p:sp>
    </p:spTree>
    <p:extLst>
      <p:ext uri="{BB962C8B-B14F-4D97-AF65-F5344CB8AC3E}">
        <p14:creationId xmlns:p14="http://schemas.microsoft.com/office/powerpoint/2010/main" val="354956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816" y="5998"/>
            <a:ext cx="4737003" cy="6852002"/>
          </a:xfrm>
          <a:prstGeom prst="rect">
            <a:avLst/>
          </a:prstGeom>
        </p:spPr>
      </p:pic>
      <p:sp>
        <p:nvSpPr>
          <p:cNvPr id="7" name="Rectangle 6"/>
          <p:cNvSpPr/>
          <p:nvPr/>
        </p:nvSpPr>
        <p:spPr>
          <a:xfrm>
            <a:off x="5488384" y="3994951"/>
            <a:ext cx="654964" cy="29536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8" name="Rectangle 7"/>
          <p:cNvSpPr/>
          <p:nvPr/>
        </p:nvSpPr>
        <p:spPr>
          <a:xfrm>
            <a:off x="5488384" y="5305427"/>
            <a:ext cx="654964" cy="29536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Rectangle 8"/>
          <p:cNvSpPr/>
          <p:nvPr/>
        </p:nvSpPr>
        <p:spPr>
          <a:xfrm>
            <a:off x="6587231" y="1046216"/>
            <a:ext cx="2596718" cy="1077218"/>
          </a:xfrm>
          <a:prstGeom prst="rect">
            <a:avLst/>
          </a:prstGeom>
        </p:spPr>
        <p:txBody>
          <a:bodyPr wrap="square">
            <a:spAutoFit/>
          </a:bodyPr>
          <a:lstStyle/>
          <a:p>
            <a:pPr fontAlgn="b"/>
            <a:r>
              <a:rPr lang="en-US" sz="1600" dirty="0"/>
              <a:t>https://www.ncdc.noaa.gov/data-access</a:t>
            </a:r>
            <a:r>
              <a:rPr lang="en-US" sz="1600" dirty="0" smtClean="0"/>
              <a:t>/</a:t>
            </a:r>
          </a:p>
          <a:p>
            <a:pPr fontAlgn="b"/>
            <a:r>
              <a:rPr lang="en-US" sz="1600" dirty="0" smtClean="0"/>
              <a:t>satellite-data/</a:t>
            </a:r>
          </a:p>
          <a:p>
            <a:pPr fontAlgn="b"/>
            <a:r>
              <a:rPr lang="en-US" sz="1600" dirty="0" smtClean="0"/>
              <a:t>goes-r-series-satellites</a:t>
            </a:r>
            <a:endParaRPr lang="en-US" sz="1600" dirty="0"/>
          </a:p>
        </p:txBody>
      </p:sp>
      <p:sp>
        <p:nvSpPr>
          <p:cNvPr id="10" name="Slide Number Placeholder 9"/>
          <p:cNvSpPr>
            <a:spLocks noGrp="1"/>
          </p:cNvSpPr>
          <p:nvPr>
            <p:ph type="sldNum" sz="quarter" idx="4"/>
          </p:nvPr>
        </p:nvSpPr>
        <p:spPr/>
        <p:txBody>
          <a:bodyPr/>
          <a:lstStyle/>
          <a:p>
            <a:fld id="{9F3D69CD-25F2-40A2-8F8E-E20B4CCF8E54}" type="slidenum">
              <a:rPr lang="en-US" smtClean="0"/>
              <a:t>10</a:t>
            </a:fld>
            <a:endParaRPr lang="en-US"/>
          </a:p>
        </p:txBody>
      </p:sp>
    </p:spTree>
    <p:extLst>
      <p:ext uri="{BB962C8B-B14F-4D97-AF65-F5344CB8AC3E}">
        <p14:creationId xmlns:p14="http://schemas.microsoft.com/office/powerpoint/2010/main" val="65150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 of Provisional Product Maturity</a:t>
            </a:r>
            <a:endParaRPr lang="en-US" dirty="0"/>
          </a:p>
        </p:txBody>
      </p:sp>
      <p:sp>
        <p:nvSpPr>
          <p:cNvPr id="6" name="Content Placeholder 5"/>
          <p:cNvSpPr>
            <a:spLocks noGrp="1"/>
          </p:cNvSpPr>
          <p:nvPr>
            <p:ph idx="1"/>
          </p:nvPr>
        </p:nvSpPr>
        <p:spPr/>
        <p:txBody>
          <a:bodyPr>
            <a:normAutofit fontScale="62500" lnSpcReduction="20000"/>
          </a:bodyPr>
          <a:lstStyle/>
          <a:p>
            <a:pPr marL="0" indent="0" fontAlgn="b">
              <a:buNone/>
            </a:pPr>
            <a:r>
              <a:rPr lang="en-US" sz="2800" dirty="0" smtClean="0"/>
              <a:t>Completed: Definition </a:t>
            </a:r>
            <a:r>
              <a:rPr lang="en-US" sz="2800" dirty="0"/>
              <a:t>and prior activities:</a:t>
            </a:r>
          </a:p>
          <a:p>
            <a:pPr fontAlgn="b">
              <a:buFont typeface="Wingdings" panose="05000000000000000000" pitchFamily="2" charset="2"/>
              <a:buChar char="ü"/>
            </a:pPr>
            <a:r>
              <a:rPr lang="en-US" sz="2800" dirty="0" smtClean="0"/>
              <a:t>Validation </a:t>
            </a:r>
            <a:r>
              <a:rPr lang="en-US" sz="2800" dirty="0"/>
              <a:t>activities are ongoing and the general research community is now encouraged to participate.</a:t>
            </a:r>
          </a:p>
          <a:p>
            <a:pPr fontAlgn="b">
              <a:buFont typeface="Wingdings" panose="05000000000000000000" pitchFamily="2" charset="2"/>
              <a:buChar char="ü"/>
            </a:pPr>
            <a:r>
              <a:rPr lang="en-US" sz="2800" dirty="0" smtClean="0">
                <a:solidFill>
                  <a:schemeClr val="accent5"/>
                </a:solidFill>
              </a:rPr>
              <a:t>Severe </a:t>
            </a:r>
            <a:r>
              <a:rPr lang="en-US" sz="2800" dirty="0">
                <a:solidFill>
                  <a:schemeClr val="accent5"/>
                </a:solidFill>
              </a:rPr>
              <a:t>algorithm anomalies are identified and under analysis. Solutions to anomalies are in development and testing.</a:t>
            </a:r>
          </a:p>
          <a:p>
            <a:pPr fontAlgn="b">
              <a:buFont typeface="Wingdings" panose="05000000000000000000" pitchFamily="2" charset="2"/>
              <a:buChar char="ü"/>
            </a:pPr>
            <a:r>
              <a:rPr lang="en-US" sz="2800" dirty="0" smtClean="0"/>
              <a:t>Incremental </a:t>
            </a:r>
            <a:r>
              <a:rPr lang="en-US" sz="2800" dirty="0"/>
              <a:t>product improvements may still be occurring.</a:t>
            </a:r>
          </a:p>
          <a:p>
            <a:pPr fontAlgn="b">
              <a:buFont typeface="Wingdings" panose="05000000000000000000" pitchFamily="2" charset="2"/>
              <a:buChar char="ü"/>
            </a:pPr>
            <a:r>
              <a:rPr lang="en-US" sz="2800" dirty="0" smtClean="0"/>
              <a:t>L2</a:t>
            </a:r>
            <a:r>
              <a:rPr lang="en-US" sz="2800" dirty="0"/>
              <a:t>+ only: Users are engaged in the Product Feedback Forums and user feedback is assessed.</a:t>
            </a:r>
          </a:p>
          <a:p>
            <a:pPr marL="0" indent="0" fontAlgn="b">
              <a:buNone/>
            </a:pPr>
            <a:r>
              <a:rPr lang="en-US" sz="2800" dirty="0" smtClean="0"/>
              <a:t>Next steps: Status </a:t>
            </a:r>
            <a:r>
              <a:rPr lang="en-US" sz="2800" dirty="0"/>
              <a:t>after Provisional Validation:</a:t>
            </a:r>
          </a:p>
          <a:p>
            <a:pPr fontAlgn="b"/>
            <a:r>
              <a:rPr lang="en-US" sz="2800" dirty="0" smtClean="0"/>
              <a:t>Product </a:t>
            </a:r>
            <a:r>
              <a:rPr lang="en-US" sz="2800" dirty="0"/>
              <a:t>performance has been demonstrated through analysis of a small number of independent measurements obtained from select locations, periods, and associated ground truth or field campaign efforts.</a:t>
            </a:r>
          </a:p>
          <a:p>
            <a:pPr fontAlgn="b"/>
            <a:r>
              <a:rPr lang="en-US" sz="2800" dirty="0" smtClean="0"/>
              <a:t>Product </a:t>
            </a:r>
            <a:r>
              <a:rPr lang="en-US" sz="2800" dirty="0"/>
              <a:t>analysis is sufficient to communicate product performance to users relative to expectations (performance baseline).</a:t>
            </a:r>
          </a:p>
          <a:p>
            <a:pPr fontAlgn="b"/>
            <a:r>
              <a:rPr lang="en-US" sz="2800" dirty="0" smtClean="0"/>
              <a:t>Documentation </a:t>
            </a:r>
            <a:r>
              <a:rPr lang="en-US" sz="2800" dirty="0"/>
              <a:t>of product performance exists that includes recommended remediation strategies for all anomalies and weaknesses. Any algorithm changes associated with severe anomalies have been documented, implemented, tested, and share with the user community.</a:t>
            </a:r>
          </a:p>
          <a:p>
            <a:pPr fontAlgn="b"/>
            <a:r>
              <a:rPr lang="en-US" sz="2800" dirty="0" smtClean="0"/>
              <a:t>Testing </a:t>
            </a:r>
            <a:r>
              <a:rPr lang="en-US" sz="2800" dirty="0"/>
              <a:t>has been fully documented.</a:t>
            </a:r>
          </a:p>
          <a:p>
            <a:pPr fontAlgn="b"/>
            <a:r>
              <a:rPr lang="en-US" sz="2800" dirty="0" smtClean="0">
                <a:solidFill>
                  <a:schemeClr val="accent5"/>
                </a:solidFill>
              </a:rPr>
              <a:t>Product </a:t>
            </a:r>
            <a:r>
              <a:rPr lang="en-US" sz="2800" dirty="0">
                <a:solidFill>
                  <a:schemeClr val="accent5"/>
                </a:solidFill>
              </a:rPr>
              <a:t>is ready </a:t>
            </a:r>
            <a:r>
              <a:rPr lang="en-US" sz="2800" strike="sngStrike" dirty="0">
                <a:solidFill>
                  <a:schemeClr val="accent5"/>
                </a:solidFill>
              </a:rPr>
              <a:t>for operational use and</a:t>
            </a:r>
            <a:r>
              <a:rPr lang="en-US" sz="2800" dirty="0">
                <a:solidFill>
                  <a:schemeClr val="accent5"/>
                </a:solidFill>
              </a:rPr>
              <a:t> for use in comprehensive </a:t>
            </a:r>
            <a:r>
              <a:rPr lang="en-US" sz="2800" dirty="0" err="1">
                <a:solidFill>
                  <a:schemeClr val="accent5"/>
                </a:solidFill>
              </a:rPr>
              <a:t>cal</a:t>
            </a:r>
            <a:r>
              <a:rPr lang="en-US" sz="2800" dirty="0">
                <a:solidFill>
                  <a:schemeClr val="accent5"/>
                </a:solidFill>
              </a:rPr>
              <a:t>/</a:t>
            </a:r>
            <a:r>
              <a:rPr lang="en-US" sz="2800" dirty="0" err="1">
                <a:solidFill>
                  <a:schemeClr val="accent5"/>
                </a:solidFill>
              </a:rPr>
              <a:t>val</a:t>
            </a:r>
            <a:r>
              <a:rPr lang="en-US" sz="2800" dirty="0">
                <a:solidFill>
                  <a:schemeClr val="accent5"/>
                </a:solidFill>
              </a:rPr>
              <a:t> activities and product optimization</a:t>
            </a:r>
            <a:r>
              <a:rPr lang="en-US" sz="2800" dirty="0" smtClean="0">
                <a:solidFill>
                  <a:schemeClr val="accent5"/>
                </a:solidFill>
              </a:rPr>
              <a:t>.</a:t>
            </a:r>
            <a:endParaRPr lang="en-US" sz="2800" dirty="0">
              <a:solidFill>
                <a:schemeClr val="accent5"/>
              </a:solidFill>
            </a:endParaRPr>
          </a:p>
        </p:txBody>
      </p:sp>
      <p:sp>
        <p:nvSpPr>
          <p:cNvPr id="3" name="Slide Number Placeholder 2"/>
          <p:cNvSpPr>
            <a:spLocks noGrp="1"/>
          </p:cNvSpPr>
          <p:nvPr>
            <p:ph type="sldNum" sz="quarter" idx="4"/>
          </p:nvPr>
        </p:nvSpPr>
        <p:spPr/>
        <p:txBody>
          <a:bodyPr/>
          <a:lstStyle/>
          <a:p>
            <a:fld id="{9F3D69CD-25F2-40A2-8F8E-E20B4CCF8E54}" type="slidenum">
              <a:rPr lang="en-US" smtClean="0"/>
              <a:t>11</a:t>
            </a:fld>
            <a:endParaRPr lang="en-US"/>
          </a:p>
        </p:txBody>
      </p:sp>
    </p:spTree>
    <p:extLst>
      <p:ext uri="{BB962C8B-B14F-4D97-AF65-F5344CB8AC3E}">
        <p14:creationId xmlns:p14="http://schemas.microsoft.com/office/powerpoint/2010/main" val="309350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0"/>
            <a:ext cx="7315200" cy="82296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US" smtClean="0"/>
              <a:t>L2+ Science Product Validation Status</a:t>
            </a:r>
            <a:endParaRPr lang="en-US" dirty="0"/>
          </a:p>
        </p:txBody>
      </p:sp>
      <p:sp>
        <p:nvSpPr>
          <p:cNvPr id="4" name="Rectangle 3"/>
          <p:cNvSpPr/>
          <p:nvPr/>
        </p:nvSpPr>
        <p:spPr>
          <a:xfrm>
            <a:off x="7236999" y="6034539"/>
            <a:ext cx="1652614" cy="256102"/>
          </a:xfrm>
          <a:prstGeom prst="rect">
            <a:avLst/>
          </a:prstGeom>
          <a:solidFill>
            <a:srgbClr val="00B050"/>
          </a:solidFill>
          <a:ln w="9525" cap="flat" cmpd="sng" algn="ctr">
            <a:solidFill>
              <a:sysClr val="windowText" lastClr="000000"/>
            </a:solidFill>
            <a:prstDash val="solid"/>
          </a:ln>
          <a:effectLst/>
        </p:spPr>
        <p:txBody>
          <a:bodyPr rtlCol="0" anchor="ctr"/>
          <a:lstStyle/>
          <a:p>
            <a:pPr algn="ctr" defTabSz="914400">
              <a:defRPr/>
            </a:pPr>
            <a:r>
              <a:rPr lang="en-US" sz="1200" kern="0" dirty="0">
                <a:solidFill>
                  <a:prstClr val="black"/>
                </a:solidFill>
                <a:latin typeface="Calibri"/>
              </a:rPr>
              <a:t>Full Maturity</a:t>
            </a:r>
          </a:p>
        </p:txBody>
      </p:sp>
      <p:sp>
        <p:nvSpPr>
          <p:cNvPr id="5" name="Rectangle 4"/>
          <p:cNvSpPr/>
          <p:nvPr/>
        </p:nvSpPr>
        <p:spPr>
          <a:xfrm>
            <a:off x="3869779" y="6032575"/>
            <a:ext cx="1651789" cy="256102"/>
          </a:xfrm>
          <a:prstGeom prst="rect">
            <a:avLst/>
          </a:prstGeom>
          <a:solidFill>
            <a:srgbClr val="BEE5F4"/>
          </a:solidFill>
          <a:ln w="9525" cap="flat" cmpd="sng" algn="ctr">
            <a:solidFill>
              <a:sysClr val="windowText" lastClr="000000"/>
            </a:solidFill>
            <a:prstDash val="solid"/>
          </a:ln>
          <a:effectLst/>
        </p:spPr>
        <p:txBody>
          <a:bodyPr rtlCol="0" anchor="ctr"/>
          <a:lstStyle/>
          <a:p>
            <a:pPr algn="ctr" defTabSz="914400">
              <a:defRPr/>
            </a:pPr>
            <a:r>
              <a:rPr lang="en-US" sz="1200" kern="0" dirty="0">
                <a:solidFill>
                  <a:prstClr val="black"/>
                </a:solidFill>
                <a:latin typeface="Calibri"/>
              </a:rPr>
              <a:t>Beta Maturity</a:t>
            </a:r>
          </a:p>
        </p:txBody>
      </p:sp>
      <p:sp>
        <p:nvSpPr>
          <p:cNvPr id="6" name="Rectangle 5"/>
          <p:cNvSpPr/>
          <p:nvPr/>
        </p:nvSpPr>
        <p:spPr>
          <a:xfrm>
            <a:off x="2101588" y="6031401"/>
            <a:ext cx="1728003" cy="252378"/>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Not Validated</a:t>
            </a:r>
          </a:p>
        </p:txBody>
      </p:sp>
      <p:sp>
        <p:nvSpPr>
          <p:cNvPr id="7" name="Rectangle 6"/>
          <p:cNvSpPr/>
          <p:nvPr/>
        </p:nvSpPr>
        <p:spPr>
          <a:xfrm>
            <a:off x="5550842" y="6034539"/>
            <a:ext cx="1651789" cy="256102"/>
          </a:xfrm>
          <a:prstGeom prst="rect">
            <a:avLst/>
          </a:prstGeom>
          <a:solidFill>
            <a:srgbClr val="CC66FF"/>
          </a:solidFill>
          <a:ln w="9525" cap="flat" cmpd="sng" algn="ctr">
            <a:solidFill>
              <a:sysClr val="windowText" lastClr="000000"/>
            </a:solidFill>
            <a:prstDash val="solid"/>
          </a:ln>
          <a:effectLst/>
        </p:spPr>
        <p:txBody>
          <a:bodyPr rtlCol="0" anchor="ctr"/>
          <a:lstStyle/>
          <a:p>
            <a:pPr algn="ctr" defTabSz="914400">
              <a:defRPr/>
            </a:pPr>
            <a:r>
              <a:rPr lang="en-US" sz="1200" kern="0" dirty="0">
                <a:solidFill>
                  <a:prstClr val="black"/>
                </a:solidFill>
                <a:latin typeface="Calibri"/>
              </a:rPr>
              <a:t>Provisional Maturity</a:t>
            </a:r>
          </a:p>
        </p:txBody>
      </p:sp>
      <p:sp>
        <p:nvSpPr>
          <p:cNvPr id="8" name="Rectangle 7"/>
          <p:cNvSpPr/>
          <p:nvPr/>
        </p:nvSpPr>
        <p:spPr>
          <a:xfrm>
            <a:off x="93641" y="6021148"/>
            <a:ext cx="2137346" cy="264734"/>
          </a:xfrm>
          <a:prstGeom prst="rect">
            <a:avLst/>
          </a:prstGeom>
          <a:noFill/>
          <a:ln w="9525" cap="flat" cmpd="sng" algn="ctr">
            <a:noFill/>
            <a:prstDash val="solid"/>
          </a:ln>
          <a:effectLst/>
        </p:spPr>
        <p:txBody>
          <a:bodyPr rtlCol="0" anchor="ctr"/>
          <a:lstStyle/>
          <a:p>
            <a:pPr algn="ctr" defTabSz="914400">
              <a:defRPr/>
            </a:pPr>
            <a:r>
              <a:rPr lang="en-US" sz="1200" kern="0" dirty="0">
                <a:latin typeface="Calibri"/>
              </a:rPr>
              <a:t>Validation Maturity Levels:</a:t>
            </a:r>
          </a:p>
        </p:txBody>
      </p:sp>
      <p:graphicFrame>
        <p:nvGraphicFramePr>
          <p:cNvPr id="9" name="Table 8"/>
          <p:cNvGraphicFramePr>
            <a:graphicFrameLocks noGrp="1"/>
          </p:cNvGraphicFramePr>
          <p:nvPr>
            <p:extLst>
              <p:ext uri="{D42A27DB-BD31-4B8C-83A1-F6EECF244321}">
                <p14:modId xmlns:p14="http://schemas.microsoft.com/office/powerpoint/2010/main" val="2890915744"/>
              </p:ext>
            </p:extLst>
          </p:nvPr>
        </p:nvGraphicFramePr>
        <p:xfrm>
          <a:off x="28617" y="1199741"/>
          <a:ext cx="9075751" cy="3801773"/>
        </p:xfrm>
        <a:graphic>
          <a:graphicData uri="http://schemas.openxmlformats.org/drawingml/2006/table">
            <a:tbl>
              <a:tblPr firstRow="1" bandRow="1"/>
              <a:tblGrid>
                <a:gridCol w="2413694">
                  <a:extLst>
                    <a:ext uri="{9D8B030D-6E8A-4147-A177-3AD203B41FA5}">
                      <a16:colId xmlns="" xmlns:a16="http://schemas.microsoft.com/office/drawing/2014/main" val="20000"/>
                    </a:ext>
                  </a:extLst>
                </a:gridCol>
                <a:gridCol w="663191">
                  <a:extLst>
                    <a:ext uri="{9D8B030D-6E8A-4147-A177-3AD203B41FA5}">
                      <a16:colId xmlns="" xmlns:a16="http://schemas.microsoft.com/office/drawing/2014/main" val="20001"/>
                    </a:ext>
                  </a:extLst>
                </a:gridCol>
                <a:gridCol w="643094">
                  <a:extLst>
                    <a:ext uri="{9D8B030D-6E8A-4147-A177-3AD203B41FA5}">
                      <a16:colId xmlns="" xmlns:a16="http://schemas.microsoft.com/office/drawing/2014/main" val="20002"/>
                    </a:ext>
                  </a:extLst>
                </a:gridCol>
                <a:gridCol w="683288">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467992">
                  <a:extLst>
                    <a:ext uri="{9D8B030D-6E8A-4147-A177-3AD203B41FA5}">
                      <a16:colId xmlns="" xmlns:a16="http://schemas.microsoft.com/office/drawing/2014/main" val="20005"/>
                    </a:ext>
                  </a:extLst>
                </a:gridCol>
                <a:gridCol w="679878">
                  <a:extLst>
                    <a:ext uri="{9D8B030D-6E8A-4147-A177-3AD203B41FA5}">
                      <a16:colId xmlns="" xmlns:a16="http://schemas.microsoft.com/office/drawing/2014/main" val="20006"/>
                    </a:ext>
                  </a:extLst>
                </a:gridCol>
                <a:gridCol w="653143">
                  <a:extLst>
                    <a:ext uri="{9D8B030D-6E8A-4147-A177-3AD203B41FA5}">
                      <a16:colId xmlns="" xmlns:a16="http://schemas.microsoft.com/office/drawing/2014/main" val="20007"/>
                    </a:ext>
                  </a:extLst>
                </a:gridCol>
                <a:gridCol w="663191">
                  <a:extLst>
                    <a:ext uri="{9D8B030D-6E8A-4147-A177-3AD203B41FA5}">
                      <a16:colId xmlns="" xmlns:a16="http://schemas.microsoft.com/office/drawing/2014/main" val="20008"/>
                    </a:ext>
                  </a:extLst>
                </a:gridCol>
              </a:tblGrid>
              <a:tr h="3270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a:solidFill>
                            <a:schemeClr val="tx1"/>
                          </a:solidFill>
                          <a:latin typeface="+mn-lt"/>
                        </a:rPr>
                        <a:t>ABI L2+</a:t>
                      </a:r>
                      <a:r>
                        <a:rPr lang="en-US" sz="1200" b="1" baseline="0" dirty="0">
                          <a:solidFill>
                            <a:schemeClr val="tx1"/>
                          </a:solidFill>
                          <a:latin typeface="+mn-lt"/>
                        </a:rPr>
                        <a:t> Products</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a:solidFill>
                            <a:schemeClr val="tx1"/>
                          </a:solidFill>
                          <a:latin typeface="+mn-lt"/>
                        </a:rPr>
                        <a:t>Beta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err="1">
                          <a:solidFill>
                            <a:schemeClr val="tx1"/>
                          </a:solidFill>
                          <a:latin typeface="+mn-lt"/>
                        </a:rPr>
                        <a:t>Prov</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200" b="1" dirty="0">
                          <a:solidFill>
                            <a:schemeClr val="tx1"/>
                          </a:solidFill>
                          <a:latin typeface="+mn-lt"/>
                        </a:rPr>
                        <a:t>Full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ABI L2+</a:t>
                      </a:r>
                      <a:r>
                        <a:rPr lang="en-US" sz="1200" b="1" baseline="0" dirty="0">
                          <a:solidFill>
                            <a:schemeClr val="tx1"/>
                          </a:solidFill>
                          <a:latin typeface="+mn-lt"/>
                        </a:rPr>
                        <a:t> Products</a:t>
                      </a:r>
                      <a:endParaRPr lang="en-US" sz="1200" b="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cs typeface="Arial" panose="020B0604020202020204" pitchFamily="34" charset="0"/>
                        </a:rPr>
                        <a:t>Beta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mn-lt"/>
                          <a:cs typeface="Arial" panose="020B0604020202020204" pitchFamily="34" charset="0"/>
                        </a:rPr>
                        <a:t>Prov</a:t>
                      </a:r>
                      <a:endParaRPr lang="en-US" sz="1200" b="1"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cs typeface="Arial" panose="020B0604020202020204" pitchFamily="34" charset="0"/>
                        </a:rPr>
                        <a:t>Full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 xmlns:a16="http://schemas.microsoft.com/office/drawing/2014/main" val="10000"/>
                  </a:ext>
                </a:extLst>
              </a:tr>
              <a:tr h="3270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 and Moisture Imagery (CMI)</a:t>
                      </a:r>
                      <a:r>
                        <a:rPr lang="en-US" sz="1200" baseline="0" dirty="0">
                          <a:solidFill>
                            <a:schemeClr val="tx1"/>
                          </a:solidFill>
                          <a:latin typeface="+mn-lt"/>
                        </a:rPr>
                        <a:t> and </a:t>
                      </a:r>
                      <a:r>
                        <a:rPr lang="en-US" sz="1200" baseline="0" dirty="0" err="1">
                          <a:solidFill>
                            <a:schemeClr val="tx1"/>
                          </a:solidFill>
                          <a:latin typeface="+mn-lt"/>
                        </a:rPr>
                        <a:t>Sectorized</a:t>
                      </a:r>
                      <a:r>
                        <a:rPr lang="en-US" sz="1200" baseline="0" dirty="0">
                          <a:solidFill>
                            <a:schemeClr val="tx1"/>
                          </a:solidFill>
                          <a:latin typeface="+mn-lt"/>
                        </a:rPr>
                        <a:t> CMI </a:t>
                      </a:r>
                      <a:r>
                        <a:rPr lang="en-US" sz="1200" dirty="0">
                          <a:solidFill>
                            <a:schemeClr val="tx1"/>
                          </a:solidFill>
                          <a:latin typeface="+mn-lt"/>
                        </a:rPr>
                        <a:t>(KPP)</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2/28/17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6/1/17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66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2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rial" panose="020B0604020202020204" pitchFamily="34" charset="0"/>
                        </a:rPr>
                        <a:t>Downward S/W</a:t>
                      </a:r>
                      <a:r>
                        <a:rPr lang="en-US" sz="1200" baseline="0" dirty="0">
                          <a:solidFill>
                            <a:schemeClr val="tx1"/>
                          </a:solidFill>
                          <a:latin typeface="+mn-lt"/>
                          <a:cs typeface="Arial" panose="020B0604020202020204" pitchFamily="34" charset="0"/>
                        </a:rPr>
                        <a:t> Radiation</a:t>
                      </a:r>
                      <a:r>
                        <a:rPr lang="en-US" sz="1200" baseline="0" dirty="0" smtClean="0">
                          <a:solidFill>
                            <a:schemeClr val="tx1"/>
                          </a:solidFill>
                          <a:latin typeface="+mn-lt"/>
                          <a:cs typeface="Arial" panose="020B0604020202020204" pitchFamily="34" charset="0"/>
                        </a:rPr>
                        <a:t>: Surface</a:t>
                      </a:r>
                      <a:endParaRPr lang="en-US" sz="12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cs typeface="Arial" panose="020B0604020202020204" pitchFamily="34" charset="0"/>
                        </a:rPr>
                        <a:t>6/23</a:t>
                      </a:r>
                      <a:r>
                        <a:rPr lang="en-US" sz="900" dirty="0" smtClean="0">
                          <a:solidFill>
                            <a:schemeClr val="tx1"/>
                          </a:solidFill>
                          <a:latin typeface="+mn-lt"/>
                        </a:rPr>
                        <a:t>/17</a:t>
                      </a:r>
                      <a:endParaRPr lang="en-US" sz="9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rPr>
                        <a:t>3/16/18</a:t>
                      </a:r>
                      <a:endParaRPr lang="en-US" sz="9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rPr>
                        <a:t>9/3/18</a:t>
                      </a:r>
                      <a:endParaRPr lang="en-US" sz="900" dirty="0">
                        <a:solidFill>
                          <a:schemeClr val="tx1"/>
                        </a:solidFill>
                        <a:latin typeface="+mn-lt"/>
                        <a:cs typeface="Arial" panose="020B060402020202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Aerosol Detection (Smoke &amp; Dust)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5/24/17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1/26/18</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Fire/Hot Spot Characterization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rPr>
                        <a:t>5/24/17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1/26/18</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Aerosol Optical Depth (AOD)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mn-lt"/>
                        </a:rPr>
                        <a:t>5/24/17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Calibri"/>
                          <a:ea typeface="+mn-ea"/>
                          <a:cs typeface="+mn-cs"/>
                        </a:rPr>
                        <a:t>1/26/18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Hurricane</a:t>
                      </a:r>
                      <a:r>
                        <a:rPr lang="en-US" sz="1200" baseline="0" dirty="0">
                          <a:solidFill>
                            <a:schemeClr val="tx1"/>
                          </a:solidFill>
                          <a:latin typeface="+mn-lt"/>
                        </a:rPr>
                        <a:t> Intensity Estimation</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strike="noStrike" dirty="0" smtClean="0">
                          <a:solidFill>
                            <a:schemeClr val="tx1"/>
                          </a:solidFill>
                          <a:latin typeface="+mn-lt"/>
                        </a:rPr>
                        <a:t>9/25/17</a:t>
                      </a:r>
                      <a:endParaRPr lang="en-US" sz="900" strike="noStrike"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12/1/17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Clear Sky Mask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4/19/17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12/1/17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Land Surface Temperature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5/24/17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1/26/18</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962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200" baseline="0" dirty="0">
                          <a:solidFill>
                            <a:schemeClr val="tx1"/>
                          </a:solidFill>
                          <a:latin typeface="+mn-lt"/>
                        </a:rPr>
                        <a:t>Cloud Optical Depth</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baseline="0" dirty="0" smtClean="0">
                          <a:solidFill>
                            <a:schemeClr val="tx1"/>
                          </a:solidFill>
                          <a:latin typeface="+mn-lt"/>
                        </a:rPr>
                        <a:t>6/8</a:t>
                      </a:r>
                      <a:r>
                        <a:rPr lang="en-US" sz="900" b="0" dirty="0" smtClean="0">
                          <a:solidFill>
                            <a:schemeClr val="tx1"/>
                          </a:solidFill>
                          <a:latin typeface="+mn-lt"/>
                        </a:rPr>
                        <a:t>/17</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2/23/18</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Legacy Vertical</a:t>
                      </a:r>
                      <a:r>
                        <a:rPr lang="en-US" sz="1200" b="0" baseline="0" dirty="0">
                          <a:solidFill>
                            <a:schemeClr val="tx1"/>
                          </a:solidFill>
                          <a:latin typeface="+mn-lt"/>
                        </a:rPr>
                        <a:t> Moisture Profile</a:t>
                      </a:r>
                      <a:endParaRPr lang="en-US" sz="12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12/22/17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a:t>
                      </a:r>
                      <a:r>
                        <a:rPr lang="en-US" sz="1200" baseline="0" dirty="0">
                          <a:solidFill>
                            <a:schemeClr val="tx1"/>
                          </a:solidFill>
                          <a:latin typeface="+mn-lt"/>
                        </a:rPr>
                        <a:t> Particle Size Distribution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smtClean="0">
                          <a:solidFill>
                            <a:schemeClr val="tx1"/>
                          </a:solidFill>
                          <a:latin typeface="+mn-lt"/>
                        </a:rPr>
                        <a:t>6/8</a:t>
                      </a:r>
                      <a:r>
                        <a:rPr lang="en-US" sz="900" b="0" dirty="0" smtClean="0">
                          <a:solidFill>
                            <a:schemeClr val="tx1"/>
                          </a:solidFill>
                          <a:latin typeface="+mn-lt"/>
                        </a:rPr>
                        <a:t>/17</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2/23/18</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baseline="0" dirty="0">
                          <a:solidFill>
                            <a:schemeClr val="tx1"/>
                          </a:solidFill>
                          <a:latin typeface="+mn-lt"/>
                        </a:rPr>
                        <a:t>Legacy Vertical Temperature Profile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12/22/17</a:t>
                      </a:r>
                      <a:endParaRPr lang="en-US" sz="9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endParaRPr lang="en-US" sz="9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a:t>
                      </a:r>
                      <a:r>
                        <a:rPr lang="en-US" sz="1200" baseline="0" dirty="0">
                          <a:solidFill>
                            <a:schemeClr val="tx1"/>
                          </a:solidFill>
                          <a:latin typeface="+mn-lt"/>
                        </a:rPr>
                        <a:t> Top Height</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12/22/17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Rainfall </a:t>
                      </a:r>
                      <a:r>
                        <a:rPr lang="en-US" sz="1200" b="0" dirty="0" smtClean="0">
                          <a:solidFill>
                            <a:schemeClr val="tx1"/>
                          </a:solidFill>
                          <a:latin typeface="+mn-lt"/>
                        </a:rPr>
                        <a:t>Rate/QPE</a:t>
                      </a:r>
                      <a:endParaRPr lang="en-US" sz="1200" b="0" baseline="300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smtClean="0">
                          <a:solidFill>
                            <a:schemeClr val="tx1"/>
                          </a:solidFill>
                          <a:latin typeface="+mn-lt"/>
                        </a:rPr>
                        <a:t>9/13/17</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TBD</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a:t>
                      </a:r>
                      <a:r>
                        <a:rPr lang="en-US" sz="1200" baseline="0" dirty="0">
                          <a:solidFill>
                            <a:schemeClr val="tx1"/>
                          </a:solidFill>
                          <a:latin typeface="+mn-lt"/>
                        </a:rPr>
                        <a:t> Top Phase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12/22/17</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baseline="0" dirty="0">
                          <a:solidFill>
                            <a:schemeClr val="tx1"/>
                          </a:solidFill>
                          <a:latin typeface="+mn-lt"/>
                        </a:rPr>
                        <a:t>Reflected S/W Radiation</a:t>
                      </a:r>
                      <a:r>
                        <a:rPr lang="en-US" sz="1200" b="0" baseline="0" dirty="0" smtClean="0">
                          <a:solidFill>
                            <a:schemeClr val="tx1"/>
                          </a:solidFill>
                          <a:latin typeface="+mn-lt"/>
                        </a:rPr>
                        <a:t>: TOA</a:t>
                      </a:r>
                      <a:endParaRPr lang="en-US" sz="12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baseline="0" dirty="0" smtClean="0">
                          <a:solidFill>
                            <a:schemeClr val="tx1"/>
                          </a:solidFill>
                          <a:latin typeface="+mn-lt"/>
                        </a:rPr>
                        <a:t>6/23</a:t>
                      </a:r>
                      <a:r>
                        <a:rPr lang="en-US" sz="900" b="0" dirty="0" smtClean="0">
                          <a:solidFill>
                            <a:schemeClr val="tx1"/>
                          </a:solidFill>
                          <a:latin typeface="+mn-lt"/>
                        </a:rPr>
                        <a:t>/17</a:t>
                      </a:r>
                      <a:endParaRPr lang="en-US" sz="900" b="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kern="1200" dirty="0" smtClean="0">
                          <a:solidFill>
                            <a:schemeClr val="tx1"/>
                          </a:solidFill>
                          <a:latin typeface="Calibri"/>
                          <a:ea typeface="+mn-ea"/>
                          <a:cs typeface="+mn-cs"/>
                        </a:rPr>
                        <a:t>3/16/18</a:t>
                      </a:r>
                      <a:endParaRPr lang="en-US" sz="9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endParaRPr lang="en-US" sz="900" baseline="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a:t>
                      </a:r>
                      <a:r>
                        <a:rPr lang="en-US" sz="1200" baseline="0" dirty="0">
                          <a:solidFill>
                            <a:schemeClr val="tx1"/>
                          </a:solidFill>
                          <a:latin typeface="+mn-lt"/>
                        </a:rPr>
                        <a:t> Top Pressure</a:t>
                      </a: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12/22/17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Sea Surface </a:t>
                      </a:r>
                      <a:r>
                        <a:rPr lang="en-US" sz="1200" b="0" dirty="0" smtClean="0">
                          <a:solidFill>
                            <a:schemeClr val="tx1"/>
                          </a:solidFill>
                          <a:latin typeface="+mn-lt"/>
                        </a:rPr>
                        <a:t>Temperature</a:t>
                      </a:r>
                      <a:endParaRPr lang="en-US" sz="12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6/14/17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1/26/18</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Cloud Top Temperature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12/22/17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Snow </a:t>
                      </a:r>
                      <a:r>
                        <a:rPr lang="en-US" sz="1200" b="0" dirty="0" smtClean="0">
                          <a:solidFill>
                            <a:schemeClr val="tx1"/>
                          </a:solidFill>
                          <a:latin typeface="+mn-lt"/>
                        </a:rPr>
                        <a:t>Cover</a:t>
                      </a:r>
                      <a:endParaRPr lang="en-US" sz="12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i="1" dirty="0" smtClean="0">
                          <a:solidFill>
                            <a:schemeClr val="tx1"/>
                          </a:solidFill>
                          <a:latin typeface="+mn-lt"/>
                        </a:rPr>
                        <a:t>12/30/17*</a:t>
                      </a:r>
                      <a:endParaRPr lang="en-US" sz="900" b="0" i="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i="1" dirty="0" smtClean="0">
                          <a:solidFill>
                            <a:schemeClr val="tx1"/>
                          </a:solidFill>
                          <a:latin typeface="+mn-lt"/>
                        </a:rPr>
                        <a:t>3/30/18*</a:t>
                      </a:r>
                      <a:endParaRPr lang="en-US" sz="900" i="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i="1" dirty="0" smtClean="0">
                          <a:solidFill>
                            <a:schemeClr val="tx1"/>
                          </a:solidFill>
                          <a:latin typeface="+mn-lt"/>
                        </a:rPr>
                        <a:t>9/3/18*</a:t>
                      </a:r>
                      <a:endParaRPr lang="en-US" sz="900" i="1"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196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a:solidFill>
                            <a:schemeClr val="tx1"/>
                          </a:solidFill>
                          <a:latin typeface="+mn-lt"/>
                        </a:rPr>
                        <a:t>Derived Motion Winds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6/8/17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2/23/18</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Total </a:t>
                      </a:r>
                      <a:r>
                        <a:rPr lang="en-US" sz="1200" b="0" dirty="0" err="1">
                          <a:solidFill>
                            <a:schemeClr val="tx1"/>
                          </a:solidFill>
                          <a:latin typeface="+mn-lt"/>
                        </a:rPr>
                        <a:t>Precipitable</a:t>
                      </a:r>
                      <a:r>
                        <a:rPr lang="en-US" sz="1200" b="0" dirty="0">
                          <a:solidFill>
                            <a:schemeClr val="tx1"/>
                          </a:solidFill>
                          <a:latin typeface="+mn-lt"/>
                        </a:rPr>
                        <a:t> Water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smtClean="0">
                          <a:solidFill>
                            <a:schemeClr val="tx1"/>
                          </a:solidFill>
                          <a:latin typeface="+mn-lt"/>
                        </a:rPr>
                        <a:t>12/22/17</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1962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Derived Stability Indices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5/16/17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n-lt"/>
                        </a:rPr>
                        <a:t>12/22/17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0" dirty="0">
                          <a:solidFill>
                            <a:schemeClr val="tx1"/>
                          </a:solidFill>
                          <a:latin typeface="+mn-lt"/>
                        </a:rPr>
                        <a:t>Volcanic Ash</a:t>
                      </a:r>
                      <a:r>
                        <a:rPr lang="en-US" sz="1200" b="0" dirty="0" smtClean="0">
                          <a:solidFill>
                            <a:schemeClr val="tx1"/>
                          </a:solidFill>
                          <a:latin typeface="+mn-lt"/>
                        </a:rPr>
                        <a:t>: Detection </a:t>
                      </a:r>
                      <a:r>
                        <a:rPr lang="en-US" sz="1200" b="0" dirty="0">
                          <a:solidFill>
                            <a:schemeClr val="tx1"/>
                          </a:solidFill>
                          <a:latin typeface="+mn-lt"/>
                        </a:rPr>
                        <a:t>and Height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dirty="0" smtClean="0">
                          <a:solidFill>
                            <a:schemeClr val="tx1"/>
                          </a:solidFill>
                          <a:latin typeface="+mn-lt"/>
                        </a:rPr>
                        <a:t>9/13/17</a:t>
                      </a:r>
                      <a:endParaRPr lang="en-US" sz="900" b="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EE5F4"/>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b="0" kern="1200" dirty="0" smtClean="0">
                          <a:solidFill>
                            <a:schemeClr val="tx1"/>
                          </a:solidFill>
                          <a:latin typeface="Calibri"/>
                          <a:ea typeface="+mn-ea"/>
                          <a:cs typeface="+mn-cs"/>
                        </a:rPr>
                        <a:t>2/23/18</a:t>
                      </a:r>
                      <a:endParaRPr lang="en-US" sz="900" dirty="0">
                        <a:solidFill>
                          <a:schemeClr val="tx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900" dirty="0">
                          <a:solidFill>
                            <a:schemeClr val="tx1"/>
                          </a:solidFill>
                          <a:latin typeface="+mn-lt"/>
                        </a:rPr>
                        <a:t>9/3/18</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bl>
          </a:graphicData>
        </a:graphic>
      </p:graphicFrame>
      <p:sp>
        <p:nvSpPr>
          <p:cNvPr id="10" name="TextBox 9"/>
          <p:cNvSpPr txBox="1"/>
          <p:nvPr/>
        </p:nvSpPr>
        <p:spPr>
          <a:xfrm>
            <a:off x="1643395" y="6456106"/>
            <a:ext cx="6104556" cy="400110"/>
          </a:xfrm>
          <a:prstGeom prst="rect">
            <a:avLst/>
          </a:prstGeom>
          <a:ln/>
        </p:spPr>
        <p:txBody>
          <a:bodyPr wrap="none" rtlCol="0">
            <a:spAutoFit/>
          </a:bodyPr>
          <a:lstStyle/>
          <a:p>
            <a:pPr algn="ctr"/>
            <a:r>
              <a:rPr lang="en-US" sz="1000" i="1" baseline="0" dirty="0" smtClean="0">
                <a:latin typeface="Arial"/>
              </a:rPr>
              <a:t>*Snow Cover has a waiver. It is dependent upon a non-baseline Albedo Product</a:t>
            </a:r>
            <a:r>
              <a:rPr lang="en-US" sz="1000" i="1" dirty="0" smtClean="0">
                <a:latin typeface="Arial"/>
              </a:rPr>
              <a:t> which is in development.</a:t>
            </a:r>
          </a:p>
          <a:p>
            <a:pPr algn="ctr"/>
            <a:r>
              <a:rPr lang="en-US" sz="1000" i="1" baseline="0" dirty="0" smtClean="0">
                <a:latin typeface="Arial"/>
              </a:rPr>
              <a:t>^ Except</a:t>
            </a:r>
            <a:r>
              <a:rPr lang="en-US" sz="1000" i="1" dirty="0" smtClean="0">
                <a:latin typeface="Arial"/>
              </a:rPr>
              <a:t> for Imagery, Hurricane Intensity Estimate, and Winds. </a:t>
            </a:r>
            <a:endParaRPr lang="en-US" sz="1000" i="1" baseline="0" dirty="0" smtClean="0">
              <a:latin typeface="Arial"/>
            </a:endParaRPr>
          </a:p>
        </p:txBody>
      </p:sp>
      <p:sp>
        <p:nvSpPr>
          <p:cNvPr id="12" name="Rectangle 11"/>
          <p:cNvSpPr/>
          <p:nvPr/>
        </p:nvSpPr>
        <p:spPr>
          <a:xfrm>
            <a:off x="28617" y="1961964"/>
            <a:ext cx="4401340" cy="29536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3" name="Rectangle 12"/>
          <p:cNvSpPr/>
          <p:nvPr/>
        </p:nvSpPr>
        <p:spPr>
          <a:xfrm>
            <a:off x="28617" y="2257328"/>
            <a:ext cx="4401340" cy="29536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4" name="Rectangle 13"/>
          <p:cNvSpPr/>
          <p:nvPr/>
        </p:nvSpPr>
        <p:spPr>
          <a:xfrm>
            <a:off x="4628730" y="1979720"/>
            <a:ext cx="4475638" cy="29536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5" name="Rectangle 14"/>
          <p:cNvSpPr/>
          <p:nvPr/>
        </p:nvSpPr>
        <p:spPr>
          <a:xfrm>
            <a:off x="536122" y="5149195"/>
            <a:ext cx="7897663" cy="614541"/>
          </a:xfrm>
          <a:prstGeom prst="rect">
            <a:avLst/>
          </a:prstGeom>
          <a:solidFill>
            <a:srgbClr val="D9D9D9"/>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While some L2+ products may reach Provisional Maturity before others, the current configuration requires all^ L2+ products reach Provisional before distribution via CLASS/AIRS can commence.</a:t>
            </a:r>
            <a:endParaRPr lang="en-US" sz="1400" dirty="0">
              <a:solidFill>
                <a:schemeClr val="tx1"/>
              </a:solidFill>
            </a:endParaRPr>
          </a:p>
        </p:txBody>
      </p:sp>
      <p:sp>
        <p:nvSpPr>
          <p:cNvPr id="16" name="Slide Number Placeholder 15"/>
          <p:cNvSpPr>
            <a:spLocks noGrp="1"/>
          </p:cNvSpPr>
          <p:nvPr>
            <p:ph type="sldNum" sz="quarter" idx="4"/>
          </p:nvPr>
        </p:nvSpPr>
        <p:spPr/>
        <p:txBody>
          <a:bodyPr/>
          <a:lstStyle/>
          <a:p>
            <a:fld id="{9F3D69CD-25F2-40A2-8F8E-E20B4CCF8E54}" type="slidenum">
              <a:rPr lang="en-US" smtClean="0"/>
              <a:t>12</a:t>
            </a:fld>
            <a:endParaRPr lang="en-US"/>
          </a:p>
        </p:txBody>
      </p:sp>
    </p:spTree>
    <p:extLst>
      <p:ext uri="{BB962C8B-B14F-4D97-AF65-F5344CB8AC3E}">
        <p14:creationId xmlns:p14="http://schemas.microsoft.com/office/powerpoint/2010/main" val="258371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Distribution Status as of 9/25/17</a:t>
            </a:r>
            <a:endParaRPr lang="en-US" dirty="0"/>
          </a:p>
        </p:txBody>
      </p:sp>
      <p:sp>
        <p:nvSpPr>
          <p:cNvPr id="6" name="Content Placeholder 5"/>
          <p:cNvSpPr>
            <a:spLocks noGrp="1"/>
          </p:cNvSpPr>
          <p:nvPr>
            <p:ph idx="1"/>
          </p:nvPr>
        </p:nvSpPr>
        <p:spPr>
          <a:xfrm>
            <a:off x="228600" y="1033272"/>
            <a:ext cx="8686800" cy="5257800"/>
          </a:xfrm>
        </p:spPr>
        <p:txBody>
          <a:bodyPr>
            <a:normAutofit fontScale="92500"/>
          </a:bodyPr>
          <a:lstStyle/>
          <a:p>
            <a:pPr fontAlgn="b"/>
            <a:r>
              <a:rPr lang="en-US" sz="2800" dirty="0" smtClean="0"/>
              <a:t>GRB – All L1b instrument data is being sent (ABI, SUVI, SEISS, MAG, EXIS, GLM L2)</a:t>
            </a:r>
          </a:p>
          <a:p>
            <a:pPr fontAlgn="b">
              <a:buFont typeface="Wingdings" panose="05000000000000000000" pitchFamily="2" charset="2"/>
              <a:buChar char="Ø"/>
            </a:pPr>
            <a:r>
              <a:rPr lang="en-US" sz="2800" dirty="0" smtClean="0"/>
              <a:t>NOAAPORT/SBN – All ABI L2 </a:t>
            </a:r>
            <a:r>
              <a:rPr lang="en-US" sz="2800" dirty="0" err="1" smtClean="0"/>
              <a:t>sectorized</a:t>
            </a:r>
            <a:r>
              <a:rPr lang="en-US" sz="2800" dirty="0" smtClean="0"/>
              <a:t> cloud and moisture imagery (SCMI) and select Beta mature ABI L2 products</a:t>
            </a:r>
          </a:p>
          <a:p>
            <a:pPr fontAlgn="b">
              <a:buFont typeface="Wingdings" panose="05000000000000000000" pitchFamily="2" charset="2"/>
              <a:buChar char="Ø"/>
            </a:pPr>
            <a:r>
              <a:rPr lang="en-US" sz="2800" dirty="0" smtClean="0"/>
              <a:t>CLASS – All ABI L1b </a:t>
            </a:r>
            <a:r>
              <a:rPr lang="en-US" sz="2800" dirty="0"/>
              <a:t>data and select Beta mature ABI L2 products</a:t>
            </a:r>
          </a:p>
          <a:p>
            <a:pPr fontAlgn="b">
              <a:buFont typeface="Wingdings" panose="05000000000000000000" pitchFamily="2" charset="2"/>
              <a:buChar char="Ø"/>
            </a:pPr>
            <a:r>
              <a:rPr lang="en-US" sz="2800" dirty="0" smtClean="0"/>
              <a:t>PDA – All ABI L1b and cloud and moisture imagery (CMI), GLM L2, and select Beta mature ABI L2 products</a:t>
            </a:r>
          </a:p>
          <a:p>
            <a:pPr fontAlgn="b"/>
            <a:r>
              <a:rPr lang="en-US" sz="2800" dirty="0" smtClean="0"/>
              <a:t>HRIT/EMWIN – </a:t>
            </a:r>
            <a:r>
              <a:rPr lang="en-US" sz="2800" dirty="0"/>
              <a:t>ABI Full Disk in bands 2, 7, 8, 9, 13, 14 and 15 with 2 km spatial resolution every 30 minutes coupled with ABI mesoscale images in bands 2, 7 and 13 every 15 minutes </a:t>
            </a:r>
            <a:endParaRPr lang="en-US" sz="2800" dirty="0" smtClean="0"/>
          </a:p>
          <a:p>
            <a:pPr fontAlgn="b"/>
            <a:r>
              <a:rPr lang="en-US" sz="2800" dirty="0" smtClean="0"/>
              <a:t>GNC-A – </a:t>
            </a:r>
            <a:r>
              <a:rPr lang="en-US" sz="2800" dirty="0"/>
              <a:t>ABI CMI bands 2, 7, 8, 9, 13, 14, </a:t>
            </a:r>
            <a:r>
              <a:rPr lang="en-US" sz="2800" dirty="0" smtClean="0"/>
              <a:t>15 </a:t>
            </a:r>
          </a:p>
          <a:p>
            <a:pPr marL="0" indent="0" fontAlgn="b">
              <a:buNone/>
            </a:pPr>
            <a:endParaRPr lang="en-US" sz="2800" dirty="0" smtClean="0"/>
          </a:p>
          <a:p>
            <a:pPr marL="0" indent="0" fontAlgn="b">
              <a:buNone/>
            </a:pPr>
            <a:endParaRPr lang="en-US" sz="2800" dirty="0" smtClean="0"/>
          </a:p>
          <a:p>
            <a:pPr marL="0" indent="0" fontAlgn="b">
              <a:buNone/>
            </a:pPr>
            <a:endParaRPr lang="en-US" sz="2800" dirty="0"/>
          </a:p>
        </p:txBody>
      </p:sp>
      <p:sp>
        <p:nvSpPr>
          <p:cNvPr id="4" name="Slide Number Placeholder 3"/>
          <p:cNvSpPr>
            <a:spLocks noGrp="1"/>
          </p:cNvSpPr>
          <p:nvPr>
            <p:ph type="sldNum" sz="quarter" idx="4"/>
          </p:nvPr>
        </p:nvSpPr>
        <p:spPr/>
        <p:txBody>
          <a:bodyPr/>
          <a:lstStyle/>
          <a:p>
            <a:fld id="{9F3D69CD-25F2-40A2-8F8E-E20B4CCF8E54}" type="slidenum">
              <a:rPr lang="en-US" smtClean="0"/>
              <a:t>13</a:t>
            </a:fld>
            <a:endParaRPr lang="en-US"/>
          </a:p>
        </p:txBody>
      </p:sp>
    </p:spTree>
    <p:extLst>
      <p:ext uri="{BB962C8B-B14F-4D97-AF65-F5344CB8AC3E}">
        <p14:creationId xmlns:p14="http://schemas.microsoft.com/office/powerpoint/2010/main" val="255482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033272"/>
            <a:ext cx="8686800" cy="5257800"/>
          </a:xfrm>
        </p:spPr>
        <p:txBody>
          <a:bodyPr>
            <a:normAutofit/>
          </a:bodyPr>
          <a:lstStyle/>
          <a:p>
            <a:pPr marL="0" indent="0" algn="ctr" fontAlgn="b">
              <a:buNone/>
            </a:pPr>
            <a:endParaRPr lang="en-US" sz="2800" dirty="0" smtClean="0"/>
          </a:p>
          <a:p>
            <a:pPr marL="0" indent="0" algn="ctr" fontAlgn="b">
              <a:buNone/>
            </a:pPr>
            <a:endParaRPr lang="en-US" sz="2800" dirty="0"/>
          </a:p>
          <a:p>
            <a:pPr marL="0" indent="0" algn="ctr" fontAlgn="b">
              <a:buNone/>
            </a:pPr>
            <a:r>
              <a:rPr lang="en-US" sz="3600" dirty="0" smtClean="0"/>
              <a:t>Thank you! Questions?</a:t>
            </a:r>
          </a:p>
          <a:p>
            <a:pPr marL="0" indent="0" algn="ctr" fontAlgn="b">
              <a:buNone/>
            </a:pPr>
            <a:endParaRPr lang="en-US" sz="2800" dirty="0"/>
          </a:p>
          <a:p>
            <a:pPr marL="0" indent="0" algn="ctr" fontAlgn="b">
              <a:buNone/>
            </a:pPr>
            <a:r>
              <a:rPr lang="en-US" sz="2400" dirty="0" smtClean="0"/>
              <a:t>GOES-16 CLASS / NCEI data access questions:</a:t>
            </a:r>
          </a:p>
          <a:p>
            <a:pPr marL="0" indent="0" algn="ctr" fontAlgn="b">
              <a:buNone/>
            </a:pPr>
            <a:r>
              <a:rPr lang="en-US" sz="2400" dirty="0" smtClean="0"/>
              <a:t>Elizabeth.Kline@noaa.gov</a:t>
            </a:r>
          </a:p>
          <a:p>
            <a:pPr marL="0" indent="0" algn="ctr" fontAlgn="b">
              <a:buNone/>
            </a:pPr>
            <a:endParaRPr lang="en-US" sz="2400" dirty="0"/>
          </a:p>
          <a:p>
            <a:pPr marL="0" indent="0" algn="ctr" fontAlgn="b">
              <a:buNone/>
            </a:pPr>
            <a:r>
              <a:rPr lang="en-US" sz="2400" dirty="0" smtClean="0"/>
              <a:t>All other GOES-16 data access or User Services questions:</a:t>
            </a:r>
          </a:p>
          <a:p>
            <a:pPr marL="0" indent="0" algn="ctr" fontAlgn="b">
              <a:buNone/>
            </a:pPr>
            <a:r>
              <a:rPr lang="en-US" sz="2400" dirty="0" smtClean="0"/>
              <a:t>Kathryn.Mozer@noaa.gov</a:t>
            </a:r>
          </a:p>
          <a:p>
            <a:pPr marL="0" indent="0" fontAlgn="b">
              <a:buNone/>
            </a:pPr>
            <a:endParaRPr lang="en-US" sz="2800" dirty="0" smtClean="0"/>
          </a:p>
          <a:p>
            <a:pPr marL="0" indent="0" fontAlgn="b">
              <a:buNone/>
            </a:pPr>
            <a:endParaRPr lang="en-US" sz="2800" dirty="0" smtClean="0"/>
          </a:p>
          <a:p>
            <a:pPr marL="0" indent="0" fontAlgn="b">
              <a:buNone/>
            </a:pPr>
            <a:endParaRPr lang="en-US" sz="2800" dirty="0"/>
          </a:p>
        </p:txBody>
      </p:sp>
      <p:sp>
        <p:nvSpPr>
          <p:cNvPr id="4" name="Slide Number Placeholder 3"/>
          <p:cNvSpPr>
            <a:spLocks noGrp="1"/>
          </p:cNvSpPr>
          <p:nvPr>
            <p:ph type="sldNum" sz="quarter" idx="4"/>
          </p:nvPr>
        </p:nvSpPr>
        <p:spPr/>
        <p:txBody>
          <a:bodyPr/>
          <a:lstStyle/>
          <a:p>
            <a:fld id="{9F3D69CD-25F2-40A2-8F8E-E20B4CCF8E54}" type="slidenum">
              <a:rPr lang="en-US" smtClean="0"/>
              <a:t>14</a:t>
            </a:fld>
            <a:endParaRPr lang="en-US"/>
          </a:p>
        </p:txBody>
      </p:sp>
    </p:spTree>
    <p:extLst>
      <p:ext uri="{BB962C8B-B14F-4D97-AF65-F5344CB8AC3E}">
        <p14:creationId xmlns:p14="http://schemas.microsoft.com/office/powerpoint/2010/main" val="372146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ABI Data Distribution Paths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09787299"/>
              </p:ext>
            </p:extLst>
          </p:nvPr>
        </p:nvGraphicFramePr>
        <p:xfrm>
          <a:off x="155448" y="954463"/>
          <a:ext cx="8833104" cy="5448337"/>
        </p:xfrm>
        <a:graphic>
          <a:graphicData uri="http://schemas.openxmlformats.org/drawingml/2006/table">
            <a:tbl>
              <a:tblPr firstRow="1" bandRow="1">
                <a:tableStyleId>{5C22544A-7EE6-4342-B048-85BDC9FD1C3A}</a:tableStyleId>
              </a:tblPr>
              <a:tblGrid>
                <a:gridCol w="875910"/>
                <a:gridCol w="1913861"/>
                <a:gridCol w="6043333"/>
              </a:tblGrid>
              <a:tr h="416798">
                <a:tc>
                  <a:txBody>
                    <a:bodyPr/>
                    <a:lstStyle/>
                    <a:p>
                      <a:r>
                        <a:rPr lang="en-US" sz="1400" dirty="0" smtClean="0"/>
                        <a:t>Acronym</a:t>
                      </a:r>
                      <a:endParaRPr lang="en-US" sz="1400" dirty="0"/>
                    </a:p>
                  </a:txBody>
                  <a:tcPr/>
                </a:tc>
                <a:tc>
                  <a:txBody>
                    <a:bodyPr/>
                    <a:lstStyle/>
                    <a:p>
                      <a:r>
                        <a:rPr lang="en-US" sz="1400" dirty="0" smtClean="0"/>
                        <a:t>System Name</a:t>
                      </a:r>
                      <a:endParaRPr lang="en-US" sz="1400" dirty="0"/>
                    </a:p>
                  </a:txBody>
                  <a:tcPr/>
                </a:tc>
                <a:tc>
                  <a:txBody>
                    <a:bodyPr/>
                    <a:lstStyle/>
                    <a:p>
                      <a:pPr algn="ctr"/>
                      <a:r>
                        <a:rPr lang="en-US" sz="1400" dirty="0" smtClean="0"/>
                        <a:t>Description</a:t>
                      </a:r>
                      <a:endParaRPr lang="en-US" sz="1400" dirty="0"/>
                    </a:p>
                  </a:txBody>
                  <a:tcPr/>
                </a:tc>
              </a:tr>
              <a:tr h="708080">
                <a:tc>
                  <a:txBody>
                    <a:bodyPr/>
                    <a:lstStyle/>
                    <a:p>
                      <a:r>
                        <a:rPr lang="en-US" sz="1200" dirty="0" smtClean="0"/>
                        <a:t>GRB</a:t>
                      </a:r>
                      <a:endParaRPr lang="en-US" sz="1200" dirty="0"/>
                    </a:p>
                  </a:txBody>
                  <a:tcPr/>
                </a:tc>
                <a:tc>
                  <a:txBody>
                    <a:bodyPr/>
                    <a:lstStyle/>
                    <a:p>
                      <a:r>
                        <a:rPr lang="en-US" sz="1200" dirty="0" smtClean="0"/>
                        <a:t>GOES Rebroadcast</a:t>
                      </a:r>
                      <a:endParaRPr lang="en-US" sz="1200" dirty="0"/>
                    </a:p>
                  </a:txBody>
                  <a:tcPr/>
                </a:tc>
                <a:tc>
                  <a:txBody>
                    <a:bodyPr/>
                    <a:lstStyle/>
                    <a:p>
                      <a:r>
                        <a:rPr lang="en-US" sz="1200" dirty="0" smtClean="0"/>
                        <a:t>One channel of</a:t>
                      </a:r>
                      <a:r>
                        <a:rPr lang="en-US" sz="1200" baseline="0" dirty="0" smtClean="0"/>
                        <a:t> the space data relay service of GOES-R for Level 1b data products (ABI L1b, Space Weather L1b, and GLM L2). These data are available to all users with GRB receivers in view of a GOES-R series satellite at the East or West operational longitudes.</a:t>
                      </a:r>
                      <a:endParaRPr lang="en-US" sz="1200" dirty="0"/>
                    </a:p>
                  </a:txBody>
                  <a:tcPr/>
                </a:tc>
              </a:tr>
              <a:tr h="909559">
                <a:tc>
                  <a:txBody>
                    <a:bodyPr/>
                    <a:lstStyle/>
                    <a:p>
                      <a:r>
                        <a:rPr lang="en-US" sz="1200" dirty="0" smtClean="0"/>
                        <a:t>AWIPS</a:t>
                      </a:r>
                      <a:endParaRPr lang="en-US" sz="1200" dirty="0"/>
                    </a:p>
                  </a:txBody>
                  <a:tcPr/>
                </a:tc>
                <a:tc>
                  <a:txBody>
                    <a:bodyPr/>
                    <a:lstStyle/>
                    <a:p>
                      <a:r>
                        <a:rPr lang="en-US" sz="1200" dirty="0" smtClean="0"/>
                        <a:t>Advanced</a:t>
                      </a:r>
                      <a:r>
                        <a:rPr lang="en-US" sz="1200" baseline="0" dirty="0" smtClean="0"/>
                        <a:t> Weather Interactive Processing System</a:t>
                      </a:r>
                      <a:endParaRPr lang="en-US" sz="1200" dirty="0"/>
                    </a:p>
                  </a:txBody>
                  <a:tcPr/>
                </a:tc>
                <a:tc>
                  <a:txBody>
                    <a:bodyPr/>
                    <a:lstStyle/>
                    <a:p>
                      <a:r>
                        <a:rPr lang="en-US" sz="1200" dirty="0" smtClean="0"/>
                        <a:t>Interactive computer system that integrates meteorological and hydrological</a:t>
                      </a:r>
                      <a:r>
                        <a:rPr lang="en-US" sz="1200" baseline="0" dirty="0" smtClean="0"/>
                        <a:t> data, enabling forecasters to prepare forecasts and issue warnings. GOES-R will provide selected products through AWIPS. </a:t>
                      </a:r>
                      <a:r>
                        <a:rPr lang="en-US" sz="1200" baseline="0" dirty="0" err="1" smtClean="0"/>
                        <a:t>Sectorized</a:t>
                      </a:r>
                      <a:r>
                        <a:rPr lang="en-US" sz="1200" baseline="0" dirty="0" smtClean="0"/>
                        <a:t> Cloud and Moisture Imagery will be delivered via </a:t>
                      </a:r>
                      <a:r>
                        <a:rPr lang="en-US" sz="1200" b="1" baseline="0" dirty="0" smtClean="0"/>
                        <a:t>NOAAPORT/SBN</a:t>
                      </a:r>
                      <a:r>
                        <a:rPr lang="en-US" sz="1200" baseline="0" dirty="0" smtClean="0"/>
                        <a:t> (Satellite Broadcast Network).</a:t>
                      </a:r>
                      <a:endParaRPr lang="en-US" sz="1200" dirty="0"/>
                    </a:p>
                  </a:txBody>
                  <a:tcPr/>
                </a:tc>
              </a:tr>
              <a:tr h="975023">
                <a:tc>
                  <a:txBody>
                    <a:bodyPr/>
                    <a:lstStyle/>
                    <a:p>
                      <a:r>
                        <a:rPr lang="en-US" sz="1200" dirty="0" smtClean="0"/>
                        <a:t>HRIT/ EMWIN</a:t>
                      </a:r>
                      <a:endParaRPr lang="en-US" sz="1200" dirty="0"/>
                    </a:p>
                  </a:txBody>
                  <a:tcPr/>
                </a:tc>
                <a:tc>
                  <a:txBody>
                    <a:bodyPr/>
                    <a:lstStyle/>
                    <a:p>
                      <a:r>
                        <a:rPr lang="en-US" sz="1200" dirty="0" smtClean="0"/>
                        <a:t>High Rate Information Transmission/ Emergency Managers Weather Information Network </a:t>
                      </a:r>
                      <a:endParaRPr lang="en-US" sz="1200" dirty="0"/>
                    </a:p>
                  </a:txBody>
                  <a:tcPr/>
                </a:tc>
                <a:tc>
                  <a:txBody>
                    <a:bodyPr/>
                    <a:lstStyle/>
                    <a:p>
                      <a:r>
                        <a:rPr lang="en-US" sz="1200" dirty="0" smtClean="0"/>
                        <a:t>EMWIN is a direct service that provides users with weather forecasts,</a:t>
                      </a:r>
                      <a:r>
                        <a:rPr lang="en-US" sz="1200" baseline="0" dirty="0" smtClean="0"/>
                        <a:t> </a:t>
                      </a:r>
                      <a:r>
                        <a:rPr lang="en-US" sz="1200" dirty="0" smtClean="0"/>
                        <a:t>warnings, graphics and other information directly from the NWS in near real-time. The HRIT service is a new high data rate (400 </a:t>
                      </a:r>
                      <a:r>
                        <a:rPr lang="en-US" sz="1200" dirty="0" err="1" smtClean="0"/>
                        <a:t>Kpbs</a:t>
                      </a:r>
                      <a:r>
                        <a:rPr lang="en-US" sz="1200" dirty="0" smtClean="0"/>
                        <a:t>) version of today’s LRIT (Low Rate Information</a:t>
                      </a:r>
                      <a:r>
                        <a:rPr lang="en-US" sz="1200" baseline="0" dirty="0" smtClean="0"/>
                        <a:t>  </a:t>
                      </a:r>
                      <a:r>
                        <a:rPr lang="en-US" sz="1200" dirty="0" smtClean="0"/>
                        <a:t>Transmission), broadcasting GOES-R satellite imagery and selected products to remotely-located user terminals.</a:t>
                      </a:r>
                      <a:endParaRPr lang="en-US" sz="1200" dirty="0"/>
                    </a:p>
                  </a:txBody>
                  <a:tcPr/>
                </a:tc>
              </a:tr>
              <a:tr h="1030529">
                <a:tc>
                  <a:txBody>
                    <a:bodyPr/>
                    <a:lstStyle/>
                    <a:p>
                      <a:r>
                        <a:rPr lang="en-US" sz="1200" dirty="0" smtClean="0"/>
                        <a:t>PDA</a:t>
                      </a:r>
                      <a:endParaRPr lang="en-US" sz="1200" dirty="0"/>
                    </a:p>
                  </a:txBody>
                  <a:tcPr/>
                </a:tc>
                <a:tc>
                  <a:txBody>
                    <a:bodyPr/>
                    <a:lstStyle/>
                    <a:p>
                      <a:r>
                        <a:rPr lang="en-US" sz="1200" dirty="0" smtClean="0"/>
                        <a:t>Product Distribution and Access</a:t>
                      </a:r>
                      <a:endParaRPr lang="en-US" sz="1200" dirty="0"/>
                    </a:p>
                  </a:txBody>
                  <a:tcPr/>
                </a:tc>
                <a:tc>
                  <a:txBody>
                    <a:bodyPr/>
                    <a:lstStyle/>
                    <a:p>
                      <a:r>
                        <a:rPr lang="en-US" sz="1200" dirty="0" smtClean="0"/>
                        <a:t>The Environmental Satellite Processing and Distribution System (ESPDS) is responsible</a:t>
                      </a:r>
                      <a:r>
                        <a:rPr lang="en-US" sz="1200" baseline="0" dirty="0" smtClean="0"/>
                        <a:t> for receiving and storing real-time environmental satellite data and products and making them available to authorized users (ABI L1b and L2+, Space Weather L1b, and GLM L2PDA will provide real-time distribution and access services for GOES-R users with demonstrated real-time operational data requirements. </a:t>
                      </a:r>
                      <a:endParaRPr lang="en-US" sz="1200" dirty="0"/>
                    </a:p>
                  </a:txBody>
                  <a:tcPr/>
                </a:tc>
              </a:tr>
              <a:tr h="704174">
                <a:tc>
                  <a:txBody>
                    <a:bodyPr/>
                    <a:lstStyle/>
                    <a:p>
                      <a:r>
                        <a:rPr lang="en-US" sz="1200" dirty="0" smtClean="0"/>
                        <a:t>CLASS</a:t>
                      </a:r>
                      <a:endParaRPr lang="en-US" sz="1200" dirty="0"/>
                    </a:p>
                  </a:txBody>
                  <a:tcPr/>
                </a:tc>
                <a:tc>
                  <a:txBody>
                    <a:bodyPr/>
                    <a:lstStyle/>
                    <a:p>
                      <a:r>
                        <a:rPr lang="en-US" sz="1200" dirty="0" smtClean="0"/>
                        <a:t>Comprehensive Large Array-data Stewardship System</a:t>
                      </a:r>
                      <a:endParaRPr lang="en-US" sz="1200" dirty="0"/>
                    </a:p>
                  </a:txBody>
                  <a:tcPr/>
                </a:tc>
                <a:tc>
                  <a:txBody>
                    <a:bodyPr/>
                    <a:lstStyle/>
                    <a:p>
                      <a:r>
                        <a:rPr lang="en-US" sz="1200" dirty="0" smtClean="0"/>
                        <a:t>Web-based data archive</a:t>
                      </a:r>
                      <a:r>
                        <a:rPr lang="en-US" sz="1200" baseline="0" dirty="0" smtClean="0"/>
                        <a:t> and distribution system for NOAA’s environmental data. CLASS will provide retrospective data access and distribution services of GOES-R data to all users.</a:t>
                      </a:r>
                      <a:endParaRPr lang="en-US" sz="1200" dirty="0"/>
                    </a:p>
                  </a:txBody>
                  <a:tcPr/>
                </a:tc>
              </a:tr>
              <a:tr h="704174">
                <a:tc>
                  <a:txBody>
                    <a:bodyPr/>
                    <a:lstStyle/>
                    <a:p>
                      <a:r>
                        <a:rPr lang="en-US" sz="1200" dirty="0" smtClean="0"/>
                        <a:t>GNC-A</a:t>
                      </a:r>
                      <a:endParaRPr lang="en-US" sz="1200" dirty="0"/>
                    </a:p>
                  </a:txBody>
                  <a:tcPr/>
                </a:tc>
                <a:tc>
                  <a:txBody>
                    <a:bodyPr/>
                    <a:lstStyle/>
                    <a:p>
                      <a:r>
                        <a:rPr lang="en-US" sz="1200" dirty="0" err="1" smtClean="0"/>
                        <a:t>GEONETCast</a:t>
                      </a:r>
                      <a:r>
                        <a:rPr lang="en-US" sz="1200" dirty="0" smtClean="0"/>
                        <a:t> Americas</a:t>
                      </a:r>
                      <a:endParaRPr lang="en-US" sz="1200" dirty="0"/>
                    </a:p>
                  </a:txBody>
                  <a:tcPr/>
                </a:tc>
                <a:tc>
                  <a:txBody>
                    <a:bodyPr/>
                    <a:lstStyle/>
                    <a:p>
                      <a:r>
                        <a:rPr lang="en-US" sz="1200" dirty="0" smtClean="0"/>
                        <a:t>Commercial Satellite Based, C-band broadcast of GOES-R level 2 imagery and other products. These data are available to all users with GNC-A receivers in view of the Intelsat IS-21 satellite located at 58 </a:t>
                      </a:r>
                      <a:r>
                        <a:rPr lang="en-US" sz="1200" dirty="0" err="1" smtClean="0"/>
                        <a:t>deg</a:t>
                      </a:r>
                      <a:r>
                        <a:rPr lang="en-US" sz="1200" dirty="0" smtClean="0"/>
                        <a:t> West Longitude. Reception details at geonetcastamericas.noaa.gov</a:t>
                      </a:r>
                      <a:endParaRPr lang="en-US" sz="1200" dirty="0"/>
                    </a:p>
                  </a:txBody>
                  <a:tcPr/>
                </a:tc>
              </a:tr>
            </a:tbl>
          </a:graphicData>
        </a:graphic>
      </p:graphicFrame>
      <p:sp>
        <p:nvSpPr>
          <p:cNvPr id="3" name="Slide Number Placeholder 2"/>
          <p:cNvSpPr>
            <a:spLocks noGrp="1"/>
          </p:cNvSpPr>
          <p:nvPr>
            <p:ph type="sldNum" sz="quarter" idx="4"/>
          </p:nvPr>
        </p:nvSpPr>
        <p:spPr/>
        <p:txBody>
          <a:bodyPr/>
          <a:lstStyle/>
          <a:p>
            <a:fld id="{9F3D69CD-25F2-40A2-8F8E-E20B4CCF8E54}" type="slidenum">
              <a:rPr lang="en-US" smtClean="0"/>
              <a:t>2</a:t>
            </a:fld>
            <a:endParaRPr lang="en-US"/>
          </a:p>
        </p:txBody>
      </p:sp>
    </p:spTree>
    <p:extLst>
      <p:ext uri="{BB962C8B-B14F-4D97-AF65-F5344CB8AC3E}">
        <p14:creationId xmlns:p14="http://schemas.microsoft.com/office/powerpoint/2010/main" val="32957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Access via CLASS: Overview</a:t>
            </a:r>
            <a:endParaRPr lang="en-US" dirty="0"/>
          </a:p>
        </p:txBody>
      </p:sp>
      <p:sp>
        <p:nvSpPr>
          <p:cNvPr id="6" name="Content Placeholder 5"/>
          <p:cNvSpPr>
            <a:spLocks noGrp="1"/>
          </p:cNvSpPr>
          <p:nvPr>
            <p:ph idx="1"/>
          </p:nvPr>
        </p:nvSpPr>
        <p:spPr/>
        <p:txBody>
          <a:bodyPr>
            <a:normAutofit/>
          </a:bodyPr>
          <a:lstStyle/>
          <a:p>
            <a:pPr fontAlgn="b"/>
            <a:r>
              <a:rPr lang="en-US" sz="2400" dirty="0" smtClean="0"/>
              <a:t>The comprehensive Large Array-data Stewardship System (CLASS) continues to be NOAA’s archive for satellite data, primarily geostationary &amp; polar orbiting missions. </a:t>
            </a:r>
          </a:p>
          <a:p>
            <a:pPr fontAlgn="b"/>
            <a:r>
              <a:rPr lang="en-US" sz="2400" dirty="0"/>
              <a:t>T</a:t>
            </a:r>
            <a:r>
              <a:rPr lang="en-US" sz="2400" dirty="0" smtClean="0"/>
              <a:t>he datatype family of GRABIPRD (GOES-R ABI Products) can be searched using spatial, temporal, or advanced filters. </a:t>
            </a:r>
          </a:p>
          <a:p>
            <a:pPr lvl="1" fontAlgn="b"/>
            <a:r>
              <a:rPr lang="en-US" sz="2400" dirty="0" smtClean="0"/>
              <a:t>This includes ABI L1b radiances, L2 imagery, and L2+ products.</a:t>
            </a:r>
          </a:p>
          <a:p>
            <a:pPr fontAlgn="b"/>
            <a:r>
              <a:rPr lang="en-US" sz="2400" dirty="0" smtClean="0"/>
              <a:t>CLASS provides links to FAQ and README pages hosted by NCEI and goes-r.gov.</a:t>
            </a:r>
          </a:p>
          <a:p>
            <a:pPr fontAlgn="b"/>
            <a:r>
              <a:rPr lang="en-US" sz="2400" dirty="0" smtClean="0"/>
              <a:t>Login credentials set up for the CLASS archive can be used to save search criteria and past searches.</a:t>
            </a:r>
          </a:p>
          <a:p>
            <a:pPr fontAlgn="b"/>
            <a:r>
              <a:rPr lang="en-US" sz="2400" dirty="0" smtClean="0"/>
              <a:t>Users can order an unlimited amount of data, but are limited to 500 orders per day via the web interface. Other requests can be made to </a:t>
            </a:r>
            <a:r>
              <a:rPr lang="en-US" sz="2400" dirty="0" smtClean="0">
                <a:hlinkClick r:id="rId2"/>
              </a:rPr>
              <a:t>class.help@class.noaa.gov</a:t>
            </a:r>
            <a:r>
              <a:rPr lang="en-US" sz="2400" dirty="0" smtClean="0"/>
              <a:t>.</a:t>
            </a:r>
            <a:endParaRPr lang="en-US" sz="2400" dirty="0"/>
          </a:p>
        </p:txBody>
      </p:sp>
      <p:sp>
        <p:nvSpPr>
          <p:cNvPr id="3" name="Slide Number Placeholder 2"/>
          <p:cNvSpPr>
            <a:spLocks noGrp="1"/>
          </p:cNvSpPr>
          <p:nvPr>
            <p:ph type="sldNum" sz="quarter" idx="4"/>
          </p:nvPr>
        </p:nvSpPr>
        <p:spPr/>
        <p:txBody>
          <a:bodyPr/>
          <a:lstStyle/>
          <a:p>
            <a:fld id="{9F3D69CD-25F2-40A2-8F8E-E20B4CCF8E54}" type="slidenum">
              <a:rPr lang="en-US" smtClean="0"/>
              <a:t>3</a:t>
            </a:fld>
            <a:endParaRPr lang="en-US"/>
          </a:p>
        </p:txBody>
      </p:sp>
    </p:spTree>
    <p:extLst>
      <p:ext uri="{BB962C8B-B14F-4D97-AF65-F5344CB8AC3E}">
        <p14:creationId xmlns:p14="http://schemas.microsoft.com/office/powerpoint/2010/main" val="132460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Access via CLASS: Product Search</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80" y="1694537"/>
            <a:ext cx="7834039" cy="3468925"/>
          </a:xfrm>
          <a:prstGeom prst="rect">
            <a:avLst/>
          </a:prstGeom>
        </p:spPr>
      </p:pic>
      <p:sp>
        <p:nvSpPr>
          <p:cNvPr id="10" name="Slide Number Placeholder 9"/>
          <p:cNvSpPr>
            <a:spLocks noGrp="1"/>
          </p:cNvSpPr>
          <p:nvPr>
            <p:ph type="sldNum" sz="quarter" idx="4"/>
          </p:nvPr>
        </p:nvSpPr>
        <p:spPr/>
        <p:txBody>
          <a:bodyPr/>
          <a:lstStyle/>
          <a:p>
            <a:fld id="{9F3D69CD-25F2-40A2-8F8E-E20B4CCF8E54}" type="slidenum">
              <a:rPr lang="en-US" smtClean="0"/>
              <a:t>4</a:t>
            </a:fld>
            <a:endParaRPr lang="en-US"/>
          </a:p>
        </p:txBody>
      </p:sp>
    </p:spTree>
    <p:extLst>
      <p:ext uri="{BB962C8B-B14F-4D97-AF65-F5344CB8AC3E}">
        <p14:creationId xmlns:p14="http://schemas.microsoft.com/office/powerpoint/2010/main" val="308776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Access via CLASS: Spatial and Temporal Search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6" y="1292167"/>
            <a:ext cx="8766808" cy="4273666"/>
          </a:xfrm>
          <a:prstGeom prst="rect">
            <a:avLst/>
          </a:prstGeom>
        </p:spPr>
      </p:pic>
      <p:sp>
        <p:nvSpPr>
          <p:cNvPr id="6" name="Slide Number Placeholder 5"/>
          <p:cNvSpPr>
            <a:spLocks noGrp="1"/>
          </p:cNvSpPr>
          <p:nvPr>
            <p:ph type="sldNum" sz="quarter" idx="4"/>
          </p:nvPr>
        </p:nvSpPr>
        <p:spPr/>
        <p:txBody>
          <a:bodyPr/>
          <a:lstStyle/>
          <a:p>
            <a:fld id="{9F3D69CD-25F2-40A2-8F8E-E20B4CCF8E54}" type="slidenum">
              <a:rPr lang="en-US" smtClean="0"/>
              <a:t>5</a:t>
            </a:fld>
            <a:endParaRPr lang="en-US"/>
          </a:p>
        </p:txBody>
      </p:sp>
    </p:spTree>
    <p:extLst>
      <p:ext uri="{BB962C8B-B14F-4D97-AF65-F5344CB8AC3E}">
        <p14:creationId xmlns:p14="http://schemas.microsoft.com/office/powerpoint/2010/main" val="402228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Access via CLASS: Advanced Search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70" y="1380566"/>
            <a:ext cx="7974259" cy="4096867"/>
          </a:xfrm>
          <a:prstGeom prst="rect">
            <a:avLst/>
          </a:prstGeom>
        </p:spPr>
      </p:pic>
      <p:sp>
        <p:nvSpPr>
          <p:cNvPr id="6" name="Slide Number Placeholder 5"/>
          <p:cNvSpPr>
            <a:spLocks noGrp="1"/>
          </p:cNvSpPr>
          <p:nvPr>
            <p:ph type="sldNum" sz="quarter" idx="4"/>
          </p:nvPr>
        </p:nvSpPr>
        <p:spPr/>
        <p:txBody>
          <a:bodyPr/>
          <a:lstStyle/>
          <a:p>
            <a:fld id="{9F3D69CD-25F2-40A2-8F8E-E20B4CCF8E54}" type="slidenum">
              <a:rPr lang="en-US" smtClean="0"/>
              <a:t>6</a:t>
            </a:fld>
            <a:endParaRPr lang="en-US"/>
          </a:p>
        </p:txBody>
      </p:sp>
    </p:spTree>
    <p:extLst>
      <p:ext uri="{BB962C8B-B14F-4D97-AF65-F5344CB8AC3E}">
        <p14:creationId xmlns:p14="http://schemas.microsoft.com/office/powerpoint/2010/main" val="252965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Access via NCEI: Overview</a:t>
            </a:r>
            <a:endParaRPr lang="en-US" dirty="0"/>
          </a:p>
        </p:txBody>
      </p:sp>
      <p:sp>
        <p:nvSpPr>
          <p:cNvPr id="6" name="Content Placeholder 5"/>
          <p:cNvSpPr>
            <a:spLocks noGrp="1"/>
          </p:cNvSpPr>
          <p:nvPr>
            <p:ph idx="1"/>
          </p:nvPr>
        </p:nvSpPr>
        <p:spPr/>
        <p:txBody>
          <a:bodyPr>
            <a:normAutofit fontScale="85000" lnSpcReduction="10000"/>
          </a:bodyPr>
          <a:lstStyle/>
          <a:p>
            <a:pPr fontAlgn="b"/>
            <a:r>
              <a:rPr lang="en-US" sz="2800" dirty="0" smtClean="0"/>
              <a:t>NCEI (National Centers for Environmental Information) are the official data stewards for all environmental information, not just satellite data. </a:t>
            </a:r>
          </a:p>
          <a:p>
            <a:pPr fontAlgn="b"/>
            <a:r>
              <a:rPr lang="en-US" sz="2800" dirty="0" smtClean="0"/>
              <a:t>They have a great set of GOES-R websites including:</a:t>
            </a:r>
          </a:p>
          <a:p>
            <a:pPr lvl="1" fontAlgn="b"/>
            <a:r>
              <a:rPr lang="en-US" sz="2800" dirty="0" smtClean="0"/>
              <a:t>Overview and data access: </a:t>
            </a:r>
            <a:r>
              <a:rPr lang="en-US" sz="2800" dirty="0" smtClean="0">
                <a:hlinkClick r:id="rId2"/>
              </a:rPr>
              <a:t>https</a:t>
            </a:r>
            <a:r>
              <a:rPr lang="en-US" sz="2800" dirty="0">
                <a:hlinkClick r:id="rId2"/>
              </a:rPr>
              <a:t>://</a:t>
            </a:r>
            <a:r>
              <a:rPr lang="en-US" sz="2800" dirty="0" smtClean="0">
                <a:hlinkClick r:id="rId2"/>
              </a:rPr>
              <a:t>www.ncdc.noaa.gov/data-access/satellite-data/goes-r-series-satellites</a:t>
            </a:r>
            <a:endParaRPr lang="en-US" sz="2800" dirty="0" smtClean="0"/>
          </a:p>
          <a:p>
            <a:pPr lvl="1" fontAlgn="b"/>
            <a:r>
              <a:rPr lang="en-US" sz="2800" dirty="0" smtClean="0"/>
              <a:t>FAQ: </a:t>
            </a:r>
            <a:r>
              <a:rPr lang="en-US" sz="2800" dirty="0" smtClean="0">
                <a:hlinkClick r:id="rId3"/>
              </a:rPr>
              <a:t>https</a:t>
            </a:r>
            <a:r>
              <a:rPr lang="en-US" sz="2800" dirty="0">
                <a:hlinkClick r:id="rId3"/>
              </a:rPr>
              <a:t>://</a:t>
            </a:r>
            <a:r>
              <a:rPr lang="en-US" sz="2800" dirty="0" smtClean="0">
                <a:hlinkClick r:id="rId3"/>
              </a:rPr>
              <a:t>www.ncdc.noaa.gov/goes-r-series-satellites/goes-r-series-frequently-asked-questions</a:t>
            </a:r>
            <a:endParaRPr lang="en-US" sz="2800" dirty="0" smtClean="0"/>
          </a:p>
          <a:p>
            <a:pPr fontAlgn="b"/>
            <a:r>
              <a:rPr lang="en-US" sz="2800" dirty="0" smtClean="0"/>
              <a:t>Data access is available through AIRS (Archive Information and Request System), which uses the same login </a:t>
            </a:r>
            <a:r>
              <a:rPr lang="en-US" sz="2800" dirty="0"/>
              <a:t>credentials </a:t>
            </a:r>
            <a:r>
              <a:rPr lang="en-US" sz="2800" dirty="0" smtClean="0"/>
              <a:t>as CLASS.</a:t>
            </a:r>
          </a:p>
          <a:p>
            <a:pPr fontAlgn="b"/>
            <a:r>
              <a:rPr lang="en-US" sz="2800" dirty="0" smtClean="0"/>
              <a:t>AIRS supports orders up to 1000 files, anything greater can be requested through the CLASS help desk (</a:t>
            </a:r>
            <a:r>
              <a:rPr lang="en-US" sz="2800" dirty="0" smtClean="0">
                <a:hlinkClick r:id="rId4"/>
              </a:rPr>
              <a:t>class.help@noaa.gov</a:t>
            </a:r>
            <a:r>
              <a:rPr lang="en-US" sz="2800" dirty="0" smtClean="0"/>
              <a:t>).</a:t>
            </a:r>
          </a:p>
          <a:p>
            <a:pPr fontAlgn="b"/>
            <a:r>
              <a:rPr lang="en-US" sz="2800" dirty="0"/>
              <a:t>Any questions regarding the AIRS system can be directed to </a:t>
            </a:r>
            <a:r>
              <a:rPr lang="en-US" sz="2800" dirty="0">
                <a:hlinkClick r:id="rId5"/>
              </a:rPr>
              <a:t>NCEI.Sat.Info@noaa.gov</a:t>
            </a:r>
            <a:r>
              <a:rPr lang="en-US" sz="2800" dirty="0"/>
              <a:t>. </a:t>
            </a:r>
          </a:p>
          <a:p>
            <a:pPr fontAlgn="b"/>
            <a:endParaRPr lang="en-US" sz="2800" dirty="0">
              <a:solidFill>
                <a:schemeClr val="accent5"/>
              </a:solidFill>
            </a:endParaRPr>
          </a:p>
        </p:txBody>
      </p:sp>
      <p:sp>
        <p:nvSpPr>
          <p:cNvPr id="3" name="Slide Number Placeholder 2"/>
          <p:cNvSpPr>
            <a:spLocks noGrp="1"/>
          </p:cNvSpPr>
          <p:nvPr>
            <p:ph type="sldNum" sz="quarter" idx="4"/>
          </p:nvPr>
        </p:nvSpPr>
        <p:spPr/>
        <p:txBody>
          <a:bodyPr/>
          <a:lstStyle/>
          <a:p>
            <a:fld id="{9F3D69CD-25F2-40A2-8F8E-E20B4CCF8E54}" type="slidenum">
              <a:rPr lang="en-US" smtClean="0"/>
              <a:t>7</a:t>
            </a:fld>
            <a:endParaRPr lang="en-US"/>
          </a:p>
        </p:txBody>
      </p:sp>
    </p:spTree>
    <p:extLst>
      <p:ext uri="{BB962C8B-B14F-4D97-AF65-F5344CB8AC3E}">
        <p14:creationId xmlns:p14="http://schemas.microsoft.com/office/powerpoint/2010/main" val="379767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517" y="0"/>
            <a:ext cx="6016965" cy="6858000"/>
          </a:xfrm>
          <a:prstGeom prst="rect">
            <a:avLst/>
          </a:prstGeom>
        </p:spPr>
      </p:pic>
      <p:sp>
        <p:nvSpPr>
          <p:cNvPr id="5" name="Rectangle 4"/>
          <p:cNvSpPr/>
          <p:nvPr/>
        </p:nvSpPr>
        <p:spPr>
          <a:xfrm>
            <a:off x="4627640" y="4984357"/>
            <a:ext cx="4385368" cy="369332"/>
          </a:xfrm>
          <a:prstGeom prst="rect">
            <a:avLst/>
          </a:prstGeom>
        </p:spPr>
        <p:txBody>
          <a:bodyPr wrap="none">
            <a:spAutoFit/>
          </a:bodyPr>
          <a:lstStyle/>
          <a:p>
            <a:r>
              <a:rPr lang="en-US" dirty="0"/>
              <a:t>https://www.ncdc.noaa.gov/airs-web/search</a:t>
            </a:r>
          </a:p>
        </p:txBody>
      </p:sp>
      <p:sp>
        <p:nvSpPr>
          <p:cNvPr id="9" name="Slide Number Placeholder 8"/>
          <p:cNvSpPr>
            <a:spLocks noGrp="1"/>
          </p:cNvSpPr>
          <p:nvPr>
            <p:ph type="sldNum" sz="quarter" idx="4"/>
          </p:nvPr>
        </p:nvSpPr>
        <p:spPr/>
        <p:txBody>
          <a:bodyPr/>
          <a:lstStyle/>
          <a:p>
            <a:fld id="{9F3D69CD-25F2-40A2-8F8E-E20B4CCF8E54}" type="slidenum">
              <a:rPr lang="en-US" smtClean="0"/>
              <a:t>8</a:t>
            </a:fld>
            <a:endParaRPr lang="en-US"/>
          </a:p>
        </p:txBody>
      </p:sp>
    </p:spTree>
    <p:extLst>
      <p:ext uri="{BB962C8B-B14F-4D97-AF65-F5344CB8AC3E}">
        <p14:creationId xmlns:p14="http://schemas.microsoft.com/office/powerpoint/2010/main" val="395417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87231" y="1046216"/>
            <a:ext cx="2596718" cy="1077218"/>
          </a:xfrm>
          <a:prstGeom prst="rect">
            <a:avLst/>
          </a:prstGeom>
        </p:spPr>
        <p:txBody>
          <a:bodyPr wrap="square">
            <a:spAutoFit/>
          </a:bodyPr>
          <a:lstStyle/>
          <a:p>
            <a:pPr fontAlgn="b"/>
            <a:r>
              <a:rPr lang="en-US" sz="1600" dirty="0"/>
              <a:t>https://www.ncdc.noaa.gov/data-access</a:t>
            </a:r>
            <a:r>
              <a:rPr lang="en-US" sz="1600" dirty="0" smtClean="0"/>
              <a:t>/</a:t>
            </a:r>
          </a:p>
          <a:p>
            <a:pPr fontAlgn="b"/>
            <a:r>
              <a:rPr lang="en-US" sz="1600" dirty="0" smtClean="0"/>
              <a:t>satellite-data/</a:t>
            </a:r>
          </a:p>
          <a:p>
            <a:pPr fontAlgn="b"/>
            <a:r>
              <a:rPr lang="en-US" sz="1600" dirty="0" smtClean="0"/>
              <a:t>goes-r-series-satellites</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40" y="0"/>
            <a:ext cx="4982091" cy="6858000"/>
          </a:xfrm>
          <a:prstGeom prst="rect">
            <a:avLst/>
          </a:prstGeom>
        </p:spPr>
      </p:pic>
      <p:sp>
        <p:nvSpPr>
          <p:cNvPr id="9" name="Slide Number Placeholder 8"/>
          <p:cNvSpPr>
            <a:spLocks noGrp="1"/>
          </p:cNvSpPr>
          <p:nvPr>
            <p:ph type="sldNum" sz="quarter" idx="4"/>
          </p:nvPr>
        </p:nvSpPr>
        <p:spPr/>
        <p:txBody>
          <a:bodyPr/>
          <a:lstStyle/>
          <a:p>
            <a:fld id="{9F3D69CD-25F2-40A2-8F8E-E20B4CCF8E54}" type="slidenum">
              <a:rPr lang="en-US" smtClean="0"/>
              <a:t>9</a:t>
            </a:fld>
            <a:endParaRPr lang="en-US"/>
          </a:p>
        </p:txBody>
      </p:sp>
    </p:spTree>
    <p:extLst>
      <p:ext uri="{BB962C8B-B14F-4D97-AF65-F5344CB8AC3E}">
        <p14:creationId xmlns:p14="http://schemas.microsoft.com/office/powerpoint/2010/main" val="1640978123"/>
      </p:ext>
    </p:extLst>
  </p:cSld>
  <p:clrMapOvr>
    <a:masterClrMapping/>
  </p:clrMapOvr>
</p:sld>
</file>

<file path=ppt/theme/theme1.xml><?xml version="1.0" encoding="utf-8"?>
<a:theme xmlns:a="http://schemas.openxmlformats.org/drawingml/2006/main" name="Theme-GOESR">
  <a:themeElements>
    <a:clrScheme name="Custom 3">
      <a:dk1>
        <a:sysClr val="windowText" lastClr="000000"/>
      </a:dk1>
      <a:lt1>
        <a:sysClr val="window" lastClr="FFFFFF"/>
      </a:lt1>
      <a:dk2>
        <a:srgbClr val="084284"/>
      </a:dk2>
      <a:lt2>
        <a:srgbClr val="E6E6E6"/>
      </a:lt2>
      <a:accent1>
        <a:srgbClr val="285583"/>
      </a:accent1>
      <a:accent2>
        <a:srgbClr val="7E5100"/>
      </a:accent2>
      <a:accent3>
        <a:srgbClr val="FED174"/>
      </a:accent3>
      <a:accent4>
        <a:srgbClr val="9BCFFF"/>
      </a:accent4>
      <a:accent5>
        <a:srgbClr val="4088D2"/>
      </a:accent5>
      <a:accent6>
        <a:srgbClr val="BC0000"/>
      </a:accent6>
      <a:hlink>
        <a:srgbClr val="084284"/>
      </a:hlink>
      <a:folHlink>
        <a:srgbClr val="3877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GOESR" id="{D17A0DC7-DBBD-4B87-BD3C-BA0C4D58B580}" vid="{36704229-F70B-4141-8ECB-F85DFFF6C040}"/>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txDef>
      <a:spPr>
        <a:ln/>
      </a:spPr>
      <a:bodyPr/>
      <a:lstStyle>
        <a:defPPr>
          <a:defRPr sz="1100" i="1" baseline="0" dirty="0" smtClean="0">
            <a:solidFill>
              <a:srgbClr val="000000"/>
            </a:solidFill>
            <a:latin typeface="Aria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GOESR">
  <a:themeElements>
    <a:clrScheme name="Custom 3">
      <a:dk1>
        <a:sysClr val="windowText" lastClr="000000"/>
      </a:dk1>
      <a:lt1>
        <a:sysClr val="window" lastClr="FFFFFF"/>
      </a:lt1>
      <a:dk2>
        <a:srgbClr val="084284"/>
      </a:dk2>
      <a:lt2>
        <a:srgbClr val="E6E6E6"/>
      </a:lt2>
      <a:accent1>
        <a:srgbClr val="285583"/>
      </a:accent1>
      <a:accent2>
        <a:srgbClr val="7E5100"/>
      </a:accent2>
      <a:accent3>
        <a:srgbClr val="FED174"/>
      </a:accent3>
      <a:accent4>
        <a:srgbClr val="9BCFFF"/>
      </a:accent4>
      <a:accent5>
        <a:srgbClr val="4088D2"/>
      </a:accent5>
      <a:accent6>
        <a:srgbClr val="BC0000"/>
      </a:accent6>
      <a:hlink>
        <a:srgbClr val="084284"/>
      </a:hlink>
      <a:folHlink>
        <a:srgbClr val="3877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GOESR" id="{D17A0DC7-DBBD-4B87-BD3C-BA0C4D58B580}" vid="{36704229-F70B-4141-8ECB-F85DFFF6C040}"/>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txDef>
      <a:spPr>
        <a:ln/>
      </a:spPr>
      <a:bodyPr/>
      <a:lstStyle>
        <a:defPPr>
          <a:defRPr sz="1100" i="1" baseline="0" dirty="0" smtClean="0">
            <a:solidFill>
              <a:srgbClr val="000000"/>
            </a:solidFill>
            <a:latin typeface="Aria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Theme-GOESR</Template>
  <TotalTime>3479</TotalTime>
  <Words>1235</Words>
  <Application>Microsoft Office PowerPoint</Application>
  <PresentationFormat>On-screen Show (4:3)</PresentationFormat>
  <Paragraphs>211</Paragraphs>
  <Slides>14</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Arial Black</vt:lpstr>
      <vt:lpstr>Calibri</vt:lpstr>
      <vt:lpstr>Wingdings</vt:lpstr>
      <vt:lpstr>Theme-GOESR</vt:lpstr>
      <vt:lpstr>1_Default Design</vt:lpstr>
      <vt:lpstr>1_Theme-GOESR</vt:lpstr>
      <vt:lpstr>2_Default Design</vt:lpstr>
      <vt:lpstr>ABI Data Access</vt:lpstr>
      <vt:lpstr>ABI Data Distribution Paths</vt:lpstr>
      <vt:lpstr>Data Access via CLASS: Overview</vt:lpstr>
      <vt:lpstr>Data Access via CLASS: Product Search</vt:lpstr>
      <vt:lpstr>Data Access via CLASS: Spatial and Temporal Search</vt:lpstr>
      <vt:lpstr>Data Access via CLASS: Advanced Search</vt:lpstr>
      <vt:lpstr>Data Access via NCEI: Overview</vt:lpstr>
      <vt:lpstr>PowerPoint Presentation</vt:lpstr>
      <vt:lpstr>PowerPoint Presentation</vt:lpstr>
      <vt:lpstr>PowerPoint Presentation</vt:lpstr>
      <vt:lpstr>Definition of Provisional Product Maturity</vt:lpstr>
      <vt:lpstr>PowerPoint Presentation</vt:lpstr>
      <vt:lpstr>Current Distribution Status as of 9/25/17</vt:lpstr>
      <vt:lpstr>PowerPoint Presentation</vt:lpstr>
    </vt:vector>
  </TitlesOfParts>
  <Company>GOES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Publically Releasing GOES-R Data through CLASS</dc:title>
  <dc:creator>Kline, Elizabeth McMichael (GSFC-4160)[NOAA]</dc:creator>
  <cp:lastModifiedBy>Kline, Elizabeth McMichael (GSFC-4160)[NOAA]</cp:lastModifiedBy>
  <cp:revision>71</cp:revision>
  <dcterms:created xsi:type="dcterms:W3CDTF">2017-08-17T18:41:47Z</dcterms:created>
  <dcterms:modified xsi:type="dcterms:W3CDTF">2017-09-25T22:35:35Z</dcterms:modified>
</cp:coreProperties>
</file>