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1" r:id="rId2"/>
    <p:sldId id="394" r:id="rId3"/>
    <p:sldId id="393" r:id="rId4"/>
    <p:sldId id="451" r:id="rId5"/>
    <p:sldId id="456" r:id="rId6"/>
    <p:sldId id="434" r:id="rId7"/>
    <p:sldId id="437" r:id="rId8"/>
    <p:sldId id="439" r:id="rId9"/>
    <p:sldId id="443" r:id="rId10"/>
    <p:sldId id="444" r:id="rId11"/>
    <p:sldId id="441" r:id="rId12"/>
    <p:sldId id="458" r:id="rId13"/>
    <p:sldId id="457" r:id="rId14"/>
    <p:sldId id="459" r:id="rId15"/>
    <p:sldId id="460" r:id="rId16"/>
    <p:sldId id="36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lu" initials="s" lastIdx="14" clrIdx="0">
    <p:extLst>
      <p:ext uri="{19B8F6BF-5375-455C-9EA6-DF929625EA0E}">
        <p15:presenceInfo xmlns:p15="http://schemas.microsoft.com/office/powerpoint/2012/main" xmlns="" userId="sarahl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70" autoAdjust="0"/>
    <p:restoredTop sz="93403" autoAdjust="0"/>
  </p:normalViewPr>
  <p:slideViewPr>
    <p:cSldViewPr>
      <p:cViewPr varScale="1">
        <p:scale>
          <a:sx n="85" d="100"/>
          <a:sy n="85" d="100"/>
        </p:scale>
        <p:origin x="-20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176"/>
    </p:cViewPr>
  </p:sorterViewPr>
  <p:notesViewPr>
    <p:cSldViewPr>
      <p:cViewPr varScale="1">
        <p:scale>
          <a:sx n="47" d="100"/>
          <a:sy n="47" d="100"/>
        </p:scale>
        <p:origin x="218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F36E9-4189-43E6-ADCF-3E9F923C0F47}" type="datetimeFigureOut">
              <a:rPr lang="en-US" smtClean="0"/>
              <a:t>9/24/17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91EAB-F776-432E-ADBD-17FF604DAA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983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FAC7E-FA5F-46C7-9E52-27F4CB8B18CC}" type="datetimeFigureOut">
              <a:rPr lang="en-US" smtClean="0"/>
              <a:t>9/24/17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3EC0A-63F5-4B8E-BEF7-DC2A79D49C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20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3EC0A-63F5-4B8E-BEF7-DC2A79D49C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9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3EC0A-63F5-4B8E-BEF7-DC2A79D49CB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7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3EC0A-63F5-4B8E-BEF7-DC2A79D49CB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8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3EC0A-63F5-4B8E-BEF7-DC2A79D49CB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05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77BC4-2D17-2742-B4C9-1417433DBA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7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3EC0A-63F5-4B8E-BEF7-DC2A79D49CB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940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Larger error with </a:t>
            </a:r>
            <a:r>
              <a:rPr lang="en-US" dirty="0" err="1" smtClean="0"/>
              <a:t>GBBEPv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ICAP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3EC0A-63F5-4B8E-BEF7-DC2A79D49CB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91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run as part of HYSPLIT</a:t>
            </a:r>
            <a:r>
              <a:rPr lang="en-US" baseline="0" dirty="0" smtClean="0"/>
              <a:t> processing so it does impact HYSPLIT predictions as well.  Both CMAQ and HYSPLIT use the same smoke emissions system.</a:t>
            </a:r>
          </a:p>
          <a:p>
            <a:r>
              <a:rPr lang="en-US" baseline="0" dirty="0" smtClean="0"/>
              <a:t>Includes a more detailed land use/fuel loading.  Worked closely with USFS to </a:t>
            </a:r>
            <a:r>
              <a:rPr lang="en-US" baseline="0" dirty="0" err="1" smtClean="0"/>
              <a:t>transiition</a:t>
            </a:r>
            <a:r>
              <a:rPr lang="en-US" baseline="0" dirty="0" smtClean="0"/>
              <a:t> this code.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86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3035" indent="-283035">
              <a:spcAft>
                <a:spcPts val="297"/>
              </a:spcAft>
              <a:buFont typeface="Arial" panose="020B0604020202020204" pitchFamily="34" charset="0"/>
              <a:buChar char="•"/>
            </a:pPr>
            <a:r>
              <a:rPr lang="en-US" dirty="0"/>
              <a:t>Canada’s Wildfire Smoke Prediction System (FIREWORK) fire smoke emissions is derived from the input fire information of Canadian Wild Fire Information System (CWFIS) and Canadian </a:t>
            </a:r>
            <a:r>
              <a:rPr lang="en-US" dirty="0" err="1"/>
              <a:t>BlueSky</a:t>
            </a:r>
            <a:r>
              <a:rPr lang="en-US" dirty="0"/>
              <a:t> system (which is similar to USFS </a:t>
            </a:r>
            <a:r>
              <a:rPr lang="en-US" dirty="0" err="1"/>
              <a:t>BlueSky</a:t>
            </a:r>
            <a:r>
              <a:rPr lang="en-US" dirty="0"/>
              <a:t> system employed at the NCEP for operational HYSPLIT/ SMOKE predictions.</a:t>
            </a:r>
          </a:p>
          <a:p>
            <a:pPr marL="283035" indent="-283035">
              <a:spcAft>
                <a:spcPts val="297"/>
              </a:spcAft>
              <a:buFont typeface="Arial" panose="020B0604020202020204" pitchFamily="34" charset="0"/>
              <a:buChar char="•"/>
            </a:pPr>
            <a:r>
              <a:rPr lang="en-US" dirty="0"/>
              <a:t>ECCC </a:t>
            </a:r>
            <a:r>
              <a:rPr lang="en-US" dirty="0" err="1"/>
              <a:t>FireWork</a:t>
            </a:r>
            <a:r>
              <a:rPr lang="en-US" dirty="0"/>
              <a:t> fire smoke emissions is ingested daily  at the NCEP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0A3BD-9D77-42A0-A6A0-B5B4CB341C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56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1200" y="6506910"/>
            <a:ext cx="5029200" cy="362665"/>
          </a:xfrm>
        </p:spPr>
        <p:txBody>
          <a:bodyPr/>
          <a:lstStyle/>
          <a:p>
            <a:r>
              <a:rPr lang="en-US" smtClean="0"/>
              <a:t>AOGS 14th Annual Meeting, 6-11 Aug 2017, Singapore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AOGS 14th Annual Meeting, 6-11 Aug 2017, Singapore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AOGS 14th Annual Meeting, 6-11 Aug 2017, Singapore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6000" y="6501998"/>
            <a:ext cx="3962400" cy="356002"/>
          </a:xfrm>
        </p:spPr>
        <p:txBody>
          <a:bodyPr/>
          <a:lstStyle/>
          <a:p>
            <a:r>
              <a:rPr lang="en-US" dirty="0" smtClean="0"/>
              <a:t>AOGS 14th Annual Meeting, 6-11 Aug 2017, Singapore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gif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495335"/>
            <a:ext cx="5029200" cy="362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AOGS 14</a:t>
            </a:r>
            <a:r>
              <a:rPr lang="en-US" baseline="30000" dirty="0" smtClean="0"/>
              <a:t>th</a:t>
            </a:r>
            <a:r>
              <a:rPr lang="en-US" dirty="0" smtClean="0"/>
              <a:t> Annual Meeting, 6-11 Aug 2017, Singapore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492875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lbany logo 4c.gif"/>
          <p:cNvPicPr>
            <a:picLocks noChangeAspect="1"/>
          </p:cNvPicPr>
          <p:nvPr userDrawn="1"/>
        </p:nvPicPr>
        <p:blipFill>
          <a:blip r:embed="rId7"/>
          <a:srcRect b="29476"/>
          <a:stretch>
            <a:fillRect/>
          </a:stretch>
        </p:blipFill>
        <p:spPr>
          <a:xfrm>
            <a:off x="8750968" y="0"/>
            <a:ext cx="411480" cy="469950"/>
          </a:xfrm>
          <a:prstGeom prst="rect">
            <a:avLst/>
          </a:prstGeom>
        </p:spPr>
      </p:pic>
      <p:pic>
        <p:nvPicPr>
          <p:cNvPr id="8" name="Picture 9" descr="NOAACLBK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 b="5872"/>
          <a:stretch/>
        </p:blipFill>
        <p:spPr bwMode="auto">
          <a:xfrm>
            <a:off x="1" y="0"/>
            <a:ext cx="619125" cy="54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c.ncep.noaa.gov/mmb/hchuang/web/html/hysplit_bluesky.html" TargetMode="External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609600"/>
            <a:ext cx="8839200" cy="30702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Utilization of satellite </a:t>
            </a:r>
            <a:r>
              <a:rPr lang="en-US" sz="3600" dirty="0"/>
              <a:t>o</a:t>
            </a:r>
            <a:r>
              <a:rPr lang="en-US" sz="3600" dirty="0" smtClean="0"/>
              <a:t>bservations for improving </a:t>
            </a:r>
            <a:r>
              <a:rPr lang="en-US" sz="3600" dirty="0" smtClean="0"/>
              <a:t>aerosol </a:t>
            </a:r>
            <a:r>
              <a:rPr lang="en-US" sz="3600" dirty="0"/>
              <a:t>f</a:t>
            </a:r>
            <a:r>
              <a:rPr lang="en-US" sz="3600" dirty="0" smtClean="0"/>
              <a:t>orecasts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27274"/>
            <a:ext cx="9133113" cy="175260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Sarah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Lu</a:t>
            </a:r>
            <a:r>
              <a:rPr lang="en-US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Shih-Wei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Wei, Sheng-Po Chen (State University of New York at Albany)</a:t>
            </a:r>
          </a:p>
          <a:p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Shobha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Kondragunta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Qiang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Zhao (NOAA/NESDIS/STAR)</a:t>
            </a:r>
          </a:p>
          <a:p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Xiaoyang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Zhang (South Dakota State University)</a:t>
            </a:r>
          </a:p>
          <a:p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Partha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Bhattacharjee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Jun Wang, Jeff McQueen (NOAANWS/NCEP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Ho-Chun Huang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Jianping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Huang (NOAA/NWS/NCEP)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1834" y="5889109"/>
            <a:ext cx="403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*: clu4@albany.edu; Sarah.Lu@noaa.gov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2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" y="1260062"/>
            <a:ext cx="9144000" cy="4021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0202" y="5431635"/>
            <a:ext cx="7435645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While encouraging results are found, the spatial distributions shown here indicate that </a:t>
            </a:r>
            <a:r>
              <a:rPr lang="en-US" sz="2200" dirty="0" smtClean="0">
                <a:solidFill>
                  <a:srgbClr val="C00000"/>
                </a:solidFill>
              </a:rPr>
              <a:t>additional refinement is needed.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0202" y="142404"/>
            <a:ext cx="7162800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</a:rPr>
              <a:t>GFED </a:t>
            </a:r>
            <a:r>
              <a:rPr lang="en-US" sz="2200" dirty="0" smtClean="0"/>
              <a:t>vs </a:t>
            </a:r>
            <a:r>
              <a:rPr lang="en-US" sz="2200" dirty="0" smtClean="0">
                <a:solidFill>
                  <a:srgbClr val="C00000"/>
                </a:solidFill>
              </a:rPr>
              <a:t>GFED+DA</a:t>
            </a:r>
            <a:r>
              <a:rPr lang="en-US" sz="2200" dirty="0" smtClean="0"/>
              <a:t>: the inclusion of VIIRS observations</a:t>
            </a:r>
          </a:p>
          <a:p>
            <a:r>
              <a:rPr lang="en-US" sz="2200" dirty="0" smtClean="0">
                <a:solidFill>
                  <a:srgbClr val="002060"/>
                </a:solidFill>
              </a:rPr>
              <a:t>GFED</a:t>
            </a:r>
            <a:r>
              <a:rPr lang="en-US" sz="2200" dirty="0" smtClean="0"/>
              <a:t> vs </a:t>
            </a:r>
            <a:r>
              <a:rPr lang="en-US" sz="2200" dirty="0" err="1" smtClean="0">
                <a:solidFill>
                  <a:srgbClr val="00B050"/>
                </a:solidFill>
              </a:rPr>
              <a:t>GBBEPx</a:t>
            </a:r>
            <a:r>
              <a:rPr lang="en-US" sz="2200" dirty="0" smtClean="0"/>
              <a:t>: the use of NRT smoke emissions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4171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50" y="757028"/>
            <a:ext cx="2980697" cy="2874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47" y="757028"/>
            <a:ext cx="2973383" cy="287463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50" y="3642147"/>
            <a:ext cx="2966068" cy="2874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47" y="3642147"/>
            <a:ext cx="2984355" cy="28746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9800" y="152400"/>
            <a:ext cx="4770998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200" dirty="0" smtClean="0"/>
              <a:t>NGACv2 versus AERONET comparisons </a:t>
            </a:r>
            <a:endParaRPr lang="en-US" sz="2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" y="1142999"/>
            <a:ext cx="2914541" cy="131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15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" y="0"/>
            <a:ext cx="75780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286" y="4800600"/>
            <a:ext cx="2198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NGAC smoke differences when   initialized w/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Gbbepx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Sep – 17oct, 2016)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503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" y="0"/>
            <a:ext cx="75780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286" y="4800600"/>
            <a:ext cx="2198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NGAC smoke diffs when initialized w/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Gbbepv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 Sep – 17oct, 2016)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503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762" y="4227410"/>
            <a:ext cx="4572000" cy="230832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Updated USFS  </a:t>
            </a:r>
            <a:r>
              <a:rPr lang="en-US" b="1" dirty="0" err="1" smtClean="0">
                <a:solidFill>
                  <a:srgbClr val="FF0000"/>
                </a:solidFill>
              </a:rPr>
              <a:t>BlueSky</a:t>
            </a:r>
            <a:r>
              <a:rPr lang="en-US" b="1" dirty="0" smtClean="0">
                <a:solidFill>
                  <a:srgbClr val="FF0000"/>
                </a:solidFill>
              </a:rPr>
              <a:t> smoke emissions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he Fuel Characteristic Classification System version 2 (FCCS2) which includes a </a:t>
            </a:r>
            <a:r>
              <a:rPr lang="en-US" i="1" dirty="0" smtClean="0">
                <a:solidFill>
                  <a:srgbClr val="0000FF"/>
                </a:solidFill>
              </a:rPr>
              <a:t>more detailed description of the fuel loadings with additional plant type categories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Explicit fuel load map for Alaska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improved fuel consumption model and fire emission production system (FEPS).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617" y="322265"/>
            <a:ext cx="4663440" cy="3582880"/>
            <a:chOff x="4617" y="76200"/>
            <a:chExt cx="4663440" cy="35828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7" y="206366"/>
              <a:ext cx="4572000" cy="332254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617" y="76200"/>
              <a:ext cx="4663440" cy="35828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00600" y="68470"/>
            <a:ext cx="4343400" cy="2080631"/>
            <a:chOff x="4695271" y="468868"/>
            <a:chExt cx="4343400" cy="2080631"/>
          </a:xfrm>
        </p:grpSpPr>
        <p:sp>
          <p:nvSpPr>
            <p:cNvPr id="9" name="TextBox 8"/>
            <p:cNvSpPr txBox="1"/>
            <p:nvPr/>
          </p:nvSpPr>
          <p:spPr>
            <a:xfrm>
              <a:off x="4695271" y="468868"/>
              <a:ext cx="366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May 2016 Ft </a:t>
              </a:r>
              <a:r>
                <a:rPr lang="en-US" dirty="0" err="1" smtClean="0"/>
                <a:t>McMurry</a:t>
              </a:r>
              <a:r>
                <a:rPr lang="en-US" dirty="0" smtClean="0"/>
                <a:t> (Canada) Fires</a:t>
              </a:r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271" y="838200"/>
              <a:ext cx="4343400" cy="171129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800600" y="2217571"/>
            <a:ext cx="4343400" cy="2092780"/>
            <a:chOff x="4622337" y="2417412"/>
            <a:chExt cx="4343400" cy="2092780"/>
          </a:xfrm>
        </p:grpSpPr>
        <p:sp>
          <p:nvSpPr>
            <p:cNvPr id="12" name="TextBox 11"/>
            <p:cNvSpPr txBox="1"/>
            <p:nvPr/>
          </p:nvSpPr>
          <p:spPr>
            <a:xfrm>
              <a:off x="5086101" y="2417412"/>
              <a:ext cx="34158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July 2016 Northern Wyoming Fires</a:t>
              </a:r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37" y="2793101"/>
              <a:ext cx="4343400" cy="171709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800600" y="4378821"/>
            <a:ext cx="4343400" cy="2080631"/>
            <a:chOff x="4643777" y="4510192"/>
            <a:chExt cx="4343400" cy="2080631"/>
          </a:xfrm>
        </p:grpSpPr>
        <p:sp>
          <p:nvSpPr>
            <p:cNvPr id="10" name="TextBox 9"/>
            <p:cNvSpPr txBox="1"/>
            <p:nvPr/>
          </p:nvSpPr>
          <p:spPr>
            <a:xfrm>
              <a:off x="5180991" y="4510192"/>
              <a:ext cx="3268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July 2016 California Big Surf Fires</a:t>
              </a:r>
              <a:endParaRPr lang="en-US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777" y="4879524"/>
              <a:ext cx="4343400" cy="171129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5041877" y="6527922"/>
            <a:ext cx="3708446" cy="261610"/>
            <a:chOff x="5041877" y="6596390"/>
            <a:chExt cx="3708446" cy="261610"/>
          </a:xfrm>
        </p:grpSpPr>
        <p:sp>
          <p:nvSpPr>
            <p:cNvPr id="22" name="TextBox 21"/>
            <p:cNvSpPr txBox="1"/>
            <p:nvPr/>
          </p:nvSpPr>
          <p:spPr>
            <a:xfrm>
              <a:off x="7467600" y="6596390"/>
              <a:ext cx="128272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solidFill>
                    <a:srgbClr val="0000FF"/>
                  </a:solidFill>
                </a:rPr>
                <a:t>eIDEA</a:t>
              </a:r>
              <a:r>
                <a:rPr lang="en-US" sz="1100" dirty="0" smtClean="0">
                  <a:solidFill>
                    <a:srgbClr val="0000FF"/>
                  </a:solidFill>
                </a:rPr>
                <a:t> Smoke Mask</a:t>
              </a:r>
              <a:endParaRPr lang="en-US" sz="1100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41877" y="6596390"/>
              <a:ext cx="169790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FF"/>
                  </a:solidFill>
                </a:rPr>
                <a:t>HYSPLIT/Smoke prediction</a:t>
              </a:r>
              <a:endParaRPr lang="en-US" sz="11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61999" y="6535734"/>
            <a:ext cx="309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Ho-Chun Huang, EMC</a:t>
            </a:r>
            <a:endParaRPr lang="en-US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C1D23-E2E4-4198-A3ED-20C253CE95F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74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76200"/>
            <a:ext cx="701040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Testing Environment </a:t>
            </a:r>
            <a:r>
              <a:rPr lang="en-US" b="1" dirty="0">
                <a:solidFill>
                  <a:srgbClr val="FF0000"/>
                </a:solidFill>
              </a:rPr>
              <a:t>and Climate Change Canada’s </a:t>
            </a:r>
            <a:r>
              <a:rPr lang="en-US" b="1" dirty="0" smtClean="0">
                <a:solidFill>
                  <a:srgbClr val="FF0000"/>
                </a:solidFill>
              </a:rPr>
              <a:t>(ECCC) </a:t>
            </a:r>
            <a:r>
              <a:rPr lang="en-US" b="1" dirty="0" err="1" smtClean="0">
                <a:solidFill>
                  <a:srgbClr val="FF0000"/>
                </a:solidFill>
              </a:rPr>
              <a:t>FireWork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Diurnal </a:t>
            </a:r>
            <a:r>
              <a:rPr lang="en-US" b="1" dirty="0">
                <a:solidFill>
                  <a:srgbClr val="FF0000"/>
                </a:solidFill>
              </a:rPr>
              <a:t>Hourly Smoke </a:t>
            </a:r>
            <a:r>
              <a:rPr lang="en-US" b="1" dirty="0" smtClean="0">
                <a:solidFill>
                  <a:srgbClr val="FF0000"/>
                </a:solidFill>
              </a:rPr>
              <a:t>Emission in HYSPLIT/Smoke applications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838200"/>
            <a:ext cx="4724400" cy="5347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Replace </a:t>
            </a:r>
            <a:r>
              <a:rPr lang="en-US" dirty="0"/>
              <a:t>NOAA HMS Canadian Fire Emission with ECCC Fire Work Emissions.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 general, some of the wildland fire locations of ECCC FireWork are different from NOAA HMS.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Daily fire smoke PM</a:t>
            </a:r>
            <a:r>
              <a:rPr lang="en-US" baseline="-25000" dirty="0"/>
              <a:t>25</a:t>
            </a:r>
            <a:r>
              <a:rPr lang="en-US" dirty="0" smtClean="0"/>
              <a:t> emissions of ECCC, in general, are less than that of NOAA HMS/BlueSky.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impact of different fire emission and diurnal emitted pattern can reach as far as the US East Coast.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decreased performance w/ ECCC </a:t>
            </a:r>
            <a:r>
              <a:rPr lang="en-US" dirty="0"/>
              <a:t>for August </a:t>
            </a:r>
            <a:r>
              <a:rPr lang="en-US" dirty="0" smtClean="0"/>
              <a:t>2017 for concentration &lt; 20 µg/m</a:t>
            </a:r>
            <a:r>
              <a:rPr lang="en-US" baseline="30000" dirty="0" smtClean="0"/>
              <a:t>3</a:t>
            </a:r>
            <a:r>
              <a:rPr lang="en-US" dirty="0" smtClean="0"/>
              <a:t>.  Slightly better for that &gt; 20 </a:t>
            </a:r>
            <a:r>
              <a:rPr lang="en-US" dirty="0"/>
              <a:t>µ</a:t>
            </a:r>
            <a:r>
              <a:rPr lang="en-US" dirty="0" smtClean="0"/>
              <a:t>g/m</a:t>
            </a:r>
            <a:r>
              <a:rPr lang="en-US" baseline="30000" dirty="0" smtClean="0"/>
              <a:t>3</a:t>
            </a:r>
            <a:r>
              <a:rPr lang="en-US" dirty="0" smtClean="0"/>
              <a:t>.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hlinkClick r:id="rId3"/>
              </a:rPr>
              <a:t>http://</a:t>
            </a:r>
            <a:r>
              <a:rPr lang="en-US" b="1" dirty="0" smtClean="0">
                <a:solidFill>
                  <a:srgbClr val="0000FF"/>
                </a:solidFill>
                <a:hlinkClick r:id="rId3"/>
              </a:rPr>
              <a:t>www.emc.ncep.noaa.gov/mmb/hchuang/web/html/</a:t>
            </a:r>
            <a:r>
              <a:rPr lang="en-US" b="1" dirty="0" smtClean="0">
                <a:solidFill>
                  <a:srgbClr val="0000FF"/>
                </a:solidFill>
                <a:hlinkClick r:id="rId3"/>
              </a:rPr>
              <a:t>hysplit_bluesky.html</a:t>
            </a:r>
            <a:endParaRPr lang="en-US" b="1" dirty="0" smtClean="0">
              <a:solidFill>
                <a:srgbClr val="0000FF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FF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76800" y="904965"/>
            <a:ext cx="4114800" cy="3044414"/>
            <a:chOff x="4876800" y="990600"/>
            <a:chExt cx="4114800" cy="30444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990600"/>
              <a:ext cx="4114800" cy="3044414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8645106" y="1752600"/>
              <a:ext cx="152400" cy="152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8610600" y="3276600"/>
              <a:ext cx="152400" cy="152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38600"/>
            <a:ext cx="3566160" cy="2755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6248400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Ho-Chun Huang, NCEP/EMC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97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852996"/>
            <a:ext cx="8686800" cy="60198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5100" dirty="0" smtClean="0"/>
              <a:t>Satellite </a:t>
            </a:r>
            <a:r>
              <a:rPr lang="en-US" sz="5100" dirty="0"/>
              <a:t>observations have been utilized extensively to improve aerosol forecasts. This includes: </a:t>
            </a:r>
            <a:endParaRPr lang="en-US" sz="51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5100" dirty="0"/>
              <a:t>M</a:t>
            </a:r>
            <a:r>
              <a:rPr lang="en-US" sz="5100" dirty="0" smtClean="0"/>
              <a:t>onitoring </a:t>
            </a:r>
            <a:r>
              <a:rPr lang="en-US" sz="5100" dirty="0"/>
              <a:t>of model </a:t>
            </a:r>
            <a:r>
              <a:rPr lang="en-US" sz="5100" dirty="0" smtClean="0"/>
              <a:t>performance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5100" dirty="0" smtClean="0"/>
              <a:t>The use </a:t>
            </a:r>
            <a:r>
              <a:rPr lang="en-US" sz="5100" dirty="0"/>
              <a:t>of near-real-time biomass burning emissions </a:t>
            </a:r>
            <a:endParaRPr lang="en-US" sz="51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5100" dirty="0" smtClean="0"/>
              <a:t>Data </a:t>
            </a:r>
            <a:r>
              <a:rPr lang="en-US" sz="5100" dirty="0"/>
              <a:t>assimilation of satellite aerosol </a:t>
            </a:r>
            <a:r>
              <a:rPr lang="en-US" sz="5100" dirty="0" smtClean="0"/>
              <a:t>retrievals. </a:t>
            </a:r>
            <a:endParaRPr lang="en-US" sz="5100" dirty="0" smtClean="0">
              <a:cs typeface="Arial" pitchFamily="34" charset="0"/>
            </a:endParaRPr>
          </a:p>
          <a:p>
            <a:pPr marL="0" indent="0">
              <a:buNone/>
            </a:pPr>
            <a:endParaRPr lang="en-US" sz="5100" dirty="0" smtClean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5100" dirty="0" smtClean="0">
                <a:cs typeface="Arial" pitchFamily="34" charset="0"/>
              </a:rPr>
              <a:t>GSI </a:t>
            </a:r>
            <a:r>
              <a:rPr lang="en-US" sz="5100" dirty="0">
                <a:cs typeface="Arial" pitchFamily="34" charset="0"/>
              </a:rPr>
              <a:t>3DVar aerosol data assimilation system has been extended to assimilate VIIRS AOD using </a:t>
            </a:r>
            <a:r>
              <a:rPr lang="en-US" sz="5100" dirty="0" smtClean="0">
                <a:cs typeface="Arial" pitchFamily="34" charset="0"/>
              </a:rPr>
              <a:t>NGACv2 as first guess.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5100" dirty="0" smtClean="0">
                <a:cs typeface="Arial" pitchFamily="34" charset="0"/>
              </a:rPr>
              <a:t>The prototype AOD DA system is being tested and evaluated</a:t>
            </a:r>
          </a:p>
          <a:p>
            <a:pPr marL="457200" lvl="1" indent="0">
              <a:buNone/>
            </a:pPr>
            <a:endParaRPr lang="en-US" sz="5100" dirty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5100" dirty="0" smtClean="0">
                <a:solidFill>
                  <a:srgbClr val="C00000"/>
                </a:solidFill>
                <a:cs typeface="Arial" pitchFamily="34" charset="0"/>
              </a:rPr>
              <a:t>The assimilation of VIIRS AOD has found to improve NGACv2 aerosol simulations.   </a:t>
            </a:r>
            <a:r>
              <a:rPr lang="en-US" sz="5100" dirty="0" smtClean="0">
                <a:cs typeface="Arial" pitchFamily="34" charset="0"/>
              </a:rPr>
              <a:t>NGACv2 sensitivity experiments suggest NRT estimates of smoke emissions also play a critical role</a:t>
            </a:r>
            <a:r>
              <a:rPr lang="en-US" sz="5100" dirty="0" smtClean="0">
                <a:cs typeface="Arial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5100" dirty="0" smtClean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5100" dirty="0" smtClean="0">
                <a:cs typeface="Arial" pitchFamily="34" charset="0"/>
              </a:rPr>
              <a:t>Preliminary use of </a:t>
            </a:r>
            <a:r>
              <a:rPr lang="en-US" sz="5100" dirty="0" err="1" smtClean="0">
                <a:cs typeface="Arial" pitchFamily="34" charset="0"/>
              </a:rPr>
              <a:t>GBBEPv</a:t>
            </a:r>
            <a:r>
              <a:rPr lang="en-US" sz="5100" dirty="0" smtClean="0">
                <a:cs typeface="Arial" pitchFamily="34" charset="0"/>
              </a:rPr>
              <a:t> smoke emissions yield larger differences from ICAP than with </a:t>
            </a:r>
            <a:r>
              <a:rPr lang="en-US" sz="5100" dirty="0" err="1" smtClean="0">
                <a:cs typeface="Arial" pitchFamily="34" charset="0"/>
              </a:rPr>
              <a:t>GBBEPx</a:t>
            </a:r>
            <a:endParaRPr lang="en-US" sz="5100" dirty="0" smtClean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5100" dirty="0" smtClean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5100" dirty="0" smtClean="0">
                <a:cs typeface="Arial" pitchFamily="34" charset="0"/>
              </a:rPr>
              <a:t>Use of HMS &amp; GOES for regional HYSPLIT/CMAQ smoke predictions</a:t>
            </a:r>
            <a:endParaRPr lang="en-US" sz="5100" dirty="0" smtClean="0"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8651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Concluding Remarks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8088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5382" y="1277257"/>
            <a:ext cx="89154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Aerosol modeling, traditionally serving regional air quality and climate communities, has seen rapid development at several operational NWP centers over the last few </a:t>
            </a:r>
            <a:r>
              <a:rPr lang="en-US" sz="2200" dirty="0" smtClean="0"/>
              <a:t>years 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Why include aerosols in the predictive systems</a:t>
            </a:r>
            <a:r>
              <a:rPr lang="en-US" sz="2200" dirty="0"/>
              <a:t> ?</a:t>
            </a:r>
            <a:endParaRPr lang="en-US" sz="2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/>
              <a:t>Improve </a:t>
            </a:r>
            <a:r>
              <a:rPr lang="en-US" sz="2200" dirty="0"/>
              <a:t>weather forecasts and climate predictions by taking into account of </a:t>
            </a:r>
            <a:r>
              <a:rPr lang="en-US" sz="2200" dirty="0">
                <a:solidFill>
                  <a:srgbClr val="C00000"/>
                </a:solidFill>
              </a:rPr>
              <a:t>aerosol effects on radiation and </a:t>
            </a:r>
            <a:r>
              <a:rPr lang="en-US" sz="2200" dirty="0" smtClean="0">
                <a:solidFill>
                  <a:srgbClr val="C00000"/>
                </a:solidFill>
              </a:rPr>
              <a:t>clouds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/>
              <a:t>Improve </a:t>
            </a:r>
            <a:r>
              <a:rPr lang="en-US" sz="2200" dirty="0"/>
              <a:t>the handling of satellite observations by properly accounting for aerosol effects during the </a:t>
            </a:r>
            <a:r>
              <a:rPr lang="en-US" sz="2200" dirty="0" smtClean="0">
                <a:solidFill>
                  <a:srgbClr val="C00000"/>
                </a:solidFill>
              </a:rPr>
              <a:t>data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C00000"/>
                </a:solidFill>
              </a:rPr>
              <a:t>assimilation</a:t>
            </a:r>
            <a:r>
              <a:rPr lang="en-US" sz="2200" dirty="0" smtClean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/>
              <a:t>Provide </a:t>
            </a:r>
            <a:r>
              <a:rPr lang="en-US" sz="2200" dirty="0"/>
              <a:t>aerosol </a:t>
            </a:r>
            <a:r>
              <a:rPr lang="en-US" sz="2200" dirty="0">
                <a:solidFill>
                  <a:srgbClr val="C00000"/>
                </a:solidFill>
              </a:rPr>
              <a:t>(lateral and upper) boundary conditions </a:t>
            </a:r>
            <a:r>
              <a:rPr lang="en-US" sz="2200" dirty="0"/>
              <a:t>for regional air quality </a:t>
            </a:r>
            <a:r>
              <a:rPr lang="en-US" sz="2200" dirty="0" smtClean="0"/>
              <a:t>predictions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sz="2200" dirty="0" smtClean="0">
                <a:ea typeface="新細明體" pitchFamily="18" charset="-120"/>
              </a:rPr>
              <a:t>Produce quality aerosol information that address societal needs and stakeholder requirements, </a:t>
            </a:r>
            <a:r>
              <a:rPr lang="en-US" sz="2200" dirty="0"/>
              <a:t>e.g., air quality, health professionals, policy makers, climate scientists, and solar energy plant managers</a:t>
            </a:r>
          </a:p>
          <a:p>
            <a:pPr lvl="1"/>
            <a:endParaRPr lang="en-US" altLang="zh-TW" sz="2400" dirty="0">
              <a:ea typeface="新細明體" pitchFamily="18" charset="-120"/>
            </a:endParaRPr>
          </a:p>
          <a:p>
            <a:pPr indent="-284163">
              <a:lnSpc>
                <a:spcPct val="80000"/>
              </a:lnSpc>
            </a:pPr>
            <a:endParaRPr lang="en-US" altLang="zh-TW" sz="2400" b="1" dirty="0">
              <a:ea typeface="新細明體" pitchFamily="18" charset="-120"/>
            </a:endParaRP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69232" y="246743"/>
            <a:ext cx="8267700" cy="1030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latin typeface="Calibri" pitchFamily="34" charset="0"/>
                <a:ea typeface="+mj-ea"/>
                <a:cs typeface="+mj-cs"/>
              </a:rPr>
              <a:t>Global aerosol forecasting</a:t>
            </a:r>
            <a:endParaRPr kumimoji="0" lang="en-US" sz="3200" b="1" i="0" strike="noStrike" kern="1200" cap="none" spc="0" normalizeH="0" baseline="0" noProof="0" dirty="0" smtClean="0">
              <a:ln>
                <a:noFill/>
              </a:ln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55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43FF4-8822-472E-A5A9-98BB16D06F1E}" type="slidenum">
              <a:rPr lang="zh-TW" altLang="en-US" smtClean="0"/>
              <a:pPr>
                <a:defRPr/>
              </a:pPr>
              <a:t>3</a:t>
            </a:fld>
            <a:endParaRPr lang="en-US" altLang="zh-TW" dirty="0"/>
          </a:p>
        </p:txBody>
      </p:sp>
      <p:pic>
        <p:nvPicPr>
          <p:cNvPr id="9" name="Picture 10" descr="Example of VIIRS&#10;      AOT produ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09" y="3583571"/>
            <a:ext cx="4028798" cy="25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45293" y="2772896"/>
            <a:ext cx="470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Aerosol optical depth (AOD) from </a:t>
            </a:r>
            <a:r>
              <a:rPr lang="en-US" sz="1600" dirty="0" smtClean="0"/>
              <a:t>Visible </a:t>
            </a:r>
            <a:r>
              <a:rPr lang="en-US" sz="1600" dirty="0"/>
              <a:t>Infrared Imaging Radiometer Suite (VIIRS) sensor onboard the Suomi National Polar Orbiting (SNPP) satellite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0782" y="1168551"/>
            <a:ext cx="88424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anose="020F0502020204030204" pitchFamily="34" charset="0"/>
              </a:rPr>
              <a:t>Satellite </a:t>
            </a:r>
            <a:r>
              <a:rPr lang="en-US" sz="2200" dirty="0">
                <a:latin typeface="Calibri" panose="020F0502020204030204" pitchFamily="34" charset="0"/>
              </a:rPr>
              <a:t>observations have been used to improve aerosol products</a:t>
            </a:r>
          </a:p>
          <a:p>
            <a:pPr marL="688975" lvl="1" indent="-231775"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</a:rPr>
              <a:t>Routine monitoring of model performance</a:t>
            </a:r>
          </a:p>
          <a:p>
            <a:pPr marL="688975" lvl="1" indent="-231775"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</a:rPr>
              <a:t>Near-real-time biomass burning emissions from satellite observations</a:t>
            </a:r>
          </a:p>
          <a:p>
            <a:pPr marL="688975" lvl="1" indent="-231775">
              <a:buFont typeface="Wingdings" panose="05000000000000000000" pitchFamily="2" charset="2"/>
              <a:buChar char="§"/>
            </a:pPr>
            <a:r>
              <a:rPr lang="en-US" sz="2200" dirty="0">
                <a:latin typeface="Calibri" panose="020F0502020204030204" pitchFamily="34" charset="0"/>
              </a:rPr>
              <a:t>Data assimilation of satellite aerosol </a:t>
            </a:r>
            <a:r>
              <a:rPr lang="en-US" sz="2200" dirty="0" smtClean="0">
                <a:latin typeface="Calibri" panose="020F0502020204030204" pitchFamily="34" charset="0"/>
              </a:rPr>
              <a:t>observations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666" y="43104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Using satellite data to improve aerosol forecasting 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69" y="3615062"/>
            <a:ext cx="2537460" cy="25374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9198" y="2784065"/>
            <a:ext cx="4234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Dust off Africa, observed by the </a:t>
            </a:r>
            <a:r>
              <a:rPr lang="en-US" sz="1600" dirty="0"/>
              <a:t>Moderate Resolution Imaging </a:t>
            </a:r>
            <a:r>
              <a:rPr lang="en-US" sz="1600" dirty="0" err="1"/>
              <a:t>Spectroradiometer</a:t>
            </a:r>
            <a:r>
              <a:rPr lang="en-US" sz="1600" dirty="0"/>
              <a:t> (MODIS) </a:t>
            </a:r>
            <a:r>
              <a:rPr lang="en-US" sz="1600" dirty="0" smtClean="0"/>
              <a:t>onboard </a:t>
            </a:r>
            <a:r>
              <a:rPr lang="en-US" sz="1600" dirty="0"/>
              <a:t>NASA’s Aqua satellite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7565" y="6149972"/>
            <a:ext cx="3397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https://earthobservatory.nasa.gov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82899" y="6149972"/>
            <a:ext cx="343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www.star.nesdis.noaa.gov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2983" y="-65277"/>
            <a:ext cx="9012766" cy="7510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600" b="1" dirty="0" smtClean="0"/>
              <a:t>Near-real-time </a:t>
            </a:r>
            <a:r>
              <a:rPr lang="en-US" sz="3600" b="1" dirty="0"/>
              <a:t> </a:t>
            </a:r>
            <a:r>
              <a:rPr lang="en-US" sz="3600" b="1" dirty="0" smtClean="0"/>
              <a:t>fire </a:t>
            </a:r>
            <a:r>
              <a:rPr lang="en-US" sz="3600" b="1" dirty="0"/>
              <a:t>e</a:t>
            </a:r>
            <a:r>
              <a:rPr lang="en-US" sz="3600" b="1" dirty="0" smtClean="0"/>
              <a:t>missions from satellites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4" y="2309495"/>
            <a:ext cx="8366760" cy="418338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DB46BC7-4F20-4C34-B900-BA5DAB38E6E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3691" y="609600"/>
            <a:ext cx="8476092" cy="1569660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858838" algn="l"/>
              </a:tabLst>
            </a:pPr>
            <a:r>
              <a:rPr lang="en-US" sz="1600" dirty="0" smtClean="0"/>
              <a:t>NRL</a:t>
            </a:r>
            <a:r>
              <a:rPr lang="en-US" sz="1600" dirty="0"/>
              <a:t>: 	FLAMBE (Fire Locating and Modeling of Burning Emissions), fire counts </a:t>
            </a:r>
            <a:r>
              <a:rPr lang="en-US" sz="1600" dirty="0" smtClean="0"/>
              <a:t>from MODIS/GOES</a:t>
            </a:r>
          </a:p>
          <a:p>
            <a:pPr>
              <a:tabLst>
                <a:tab pos="858838" algn="l"/>
              </a:tabLst>
            </a:pPr>
            <a:r>
              <a:rPr lang="en-US" sz="1600" dirty="0" smtClean="0"/>
              <a:t>ECMWF</a:t>
            </a:r>
            <a:r>
              <a:rPr lang="en-US" sz="1600" dirty="0"/>
              <a:t>:	GFAS (Global Fire Assimilation System), FRP from </a:t>
            </a:r>
            <a:r>
              <a:rPr lang="en-US" sz="1600" dirty="0" smtClean="0"/>
              <a:t>MODIS</a:t>
            </a:r>
          </a:p>
          <a:p>
            <a:pPr>
              <a:tabLst>
                <a:tab pos="858838" algn="l"/>
              </a:tabLst>
            </a:pPr>
            <a:r>
              <a:rPr lang="en-US" sz="1600" dirty="0" smtClean="0"/>
              <a:t>GMAO</a:t>
            </a:r>
            <a:r>
              <a:rPr lang="en-US" sz="1600" dirty="0"/>
              <a:t>: 	</a:t>
            </a:r>
            <a:r>
              <a:rPr lang="en-US" sz="1600" dirty="0" smtClean="0"/>
              <a:t>GFED2 </a:t>
            </a:r>
            <a:r>
              <a:rPr lang="en-US" sz="1600" dirty="0"/>
              <a:t>(Quick Fire Emission </a:t>
            </a:r>
            <a:r>
              <a:rPr lang="en-US" sz="1600" dirty="0" smtClean="0"/>
              <a:t>Dataset Version 2), </a:t>
            </a:r>
            <a:r>
              <a:rPr lang="en-US" sz="1600" dirty="0"/>
              <a:t>FRP from </a:t>
            </a:r>
            <a:r>
              <a:rPr lang="en-US" sz="1600" dirty="0" smtClean="0"/>
              <a:t>MODIS</a:t>
            </a:r>
          </a:p>
          <a:p>
            <a:pPr>
              <a:tabLst>
                <a:tab pos="858838" algn="l"/>
              </a:tabLst>
            </a:pPr>
            <a:r>
              <a:rPr lang="en-US" sz="1600" dirty="0" smtClean="0"/>
              <a:t>NCEP</a:t>
            </a:r>
            <a:r>
              <a:rPr lang="en-US" sz="1600" dirty="0"/>
              <a:t>: 	</a:t>
            </a:r>
            <a:r>
              <a:rPr lang="en-US" sz="1600" dirty="0" err="1"/>
              <a:t>GBBEPx</a:t>
            </a:r>
            <a:r>
              <a:rPr lang="en-US" sz="1600" dirty="0"/>
              <a:t> (Blended Global Biomass Burning Emissions Product – </a:t>
            </a:r>
            <a:r>
              <a:rPr lang="en-US" sz="1600" dirty="0" err="1"/>
              <a:t>eXtended</a:t>
            </a:r>
            <a:r>
              <a:rPr lang="en-US" sz="1600" dirty="0"/>
              <a:t>), FRP </a:t>
            </a:r>
            <a:r>
              <a:rPr lang="en-US" sz="1600" dirty="0" smtClean="0"/>
              <a:t> from 	MODIS </a:t>
            </a:r>
            <a:r>
              <a:rPr lang="en-US" sz="1600" dirty="0"/>
              <a:t> </a:t>
            </a:r>
            <a:r>
              <a:rPr lang="en-US" sz="1600" dirty="0" smtClean="0"/>
              <a:t>and </a:t>
            </a:r>
            <a:r>
              <a:rPr lang="en-US" sz="1600" dirty="0"/>
              <a:t>multiple geostationary </a:t>
            </a:r>
            <a:r>
              <a:rPr lang="en-US" sz="1600" dirty="0" smtClean="0"/>
              <a:t>satellites</a:t>
            </a:r>
          </a:p>
          <a:p>
            <a:pPr>
              <a:tabLst>
                <a:tab pos="858838" algn="l"/>
              </a:tabLst>
            </a:pPr>
            <a:r>
              <a:rPr lang="en-US" sz="1600" dirty="0"/>
              <a:t> </a:t>
            </a:r>
            <a:r>
              <a:rPr lang="en-US" sz="1600" dirty="0" smtClean="0"/>
              <a:t>                  </a:t>
            </a:r>
            <a:r>
              <a:rPr lang="en-US" sz="1600" dirty="0" err="1" smtClean="0"/>
              <a:t>GBBEPv</a:t>
            </a:r>
            <a:r>
              <a:rPr lang="en-US" sz="1600" dirty="0" smtClean="0"/>
              <a:t>” “ FRP from VIIRS and multiple geostationary satellites</a:t>
            </a:r>
            <a:endParaRPr lang="en-US" sz="1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647246" y="1708014"/>
            <a:ext cx="11658600" cy="1072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2100" b="1" dirty="0" smtClean="0"/>
              <a:t>Temporal and Spatial Variation in </a:t>
            </a:r>
            <a:r>
              <a:rPr lang="en-US" sz="2100" b="1" dirty="0" err="1" smtClean="0"/>
              <a:t>GBBEPx</a:t>
            </a:r>
            <a:r>
              <a:rPr lang="en-US" sz="2100" b="1" dirty="0"/>
              <a:t> </a:t>
            </a:r>
            <a:r>
              <a:rPr lang="en-US" sz="2100" b="1" dirty="0" smtClean="0"/>
              <a:t>Fire Emissions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31428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30322" y="1566247"/>
            <a:ext cx="2119339" cy="7315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AOD</a:t>
            </a:r>
            <a:r>
              <a:rPr lang="zh-TW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</a:rPr>
              <a:t>DA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(GSI)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93121" y="2486997"/>
            <a:ext cx="2157984" cy="7315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Observation Inputs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(VIIRS AOD)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30322" y="3018687"/>
            <a:ext cx="2121408" cy="7315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First</a:t>
            </a:r>
            <a:r>
              <a:rPr lang="zh-TW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</a:rPr>
              <a:t>guess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(NGACv2)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4365" y="2486997"/>
            <a:ext cx="2157984" cy="7344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Background </a:t>
            </a:r>
            <a:r>
              <a:rPr lang="zh-TW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zh-TW" b="1" dirty="0" smtClean="0">
                <a:solidFill>
                  <a:schemeClr val="tx1"/>
                </a:solidFill>
              </a:rPr>
              <a:t>Errors</a:t>
            </a:r>
          </a:p>
        </p:txBody>
      </p:sp>
      <p:sp>
        <p:nvSpPr>
          <p:cNvPr id="10" name="Right Arrow 9"/>
          <p:cNvSpPr/>
          <p:nvPr/>
        </p:nvSpPr>
        <p:spPr>
          <a:xfrm rot="19864290">
            <a:off x="2543802" y="2490658"/>
            <a:ext cx="84843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6200000">
            <a:off x="4174365" y="2454962"/>
            <a:ext cx="566671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2018204">
            <a:off x="5533917" y="2464272"/>
            <a:ext cx="95202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90367" y="6501065"/>
            <a:ext cx="2133600" cy="365125"/>
          </a:xfrm>
        </p:spPr>
        <p:txBody>
          <a:bodyPr/>
          <a:lstStyle/>
          <a:p>
            <a:fld id="{58DD3A82-EB1E-FD4E-9588-A0D78275F836}" type="slidenum">
              <a:rPr lang="en-US" smtClean="0"/>
              <a:t>5</a:t>
            </a:fld>
            <a:endParaRPr lang="en-US" dirty="0"/>
          </a:p>
        </p:txBody>
      </p:sp>
      <p:sp>
        <p:nvSpPr>
          <p:cNvPr id="15" name="Text Placeholder 14"/>
          <p:cNvSpPr txBox="1">
            <a:spLocks noGrp="1"/>
          </p:cNvSpPr>
          <p:nvPr>
            <p:ph type="body" idx="1"/>
          </p:nvPr>
        </p:nvSpPr>
        <p:spPr>
          <a:xfrm>
            <a:off x="630425" y="837209"/>
            <a:ext cx="7924800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With </a:t>
            </a:r>
            <a:r>
              <a:rPr lang="en-US" sz="1800" dirty="0" smtClean="0">
                <a:solidFill>
                  <a:schemeClr val="tx1"/>
                </a:solidFill>
              </a:rPr>
              <a:t>GSI, </a:t>
            </a:r>
            <a:r>
              <a:rPr lang="en-US" sz="1800" dirty="0">
                <a:solidFill>
                  <a:schemeClr val="tx1"/>
                </a:solidFill>
              </a:rPr>
              <a:t>NCAR and ESRL assimilates MODIS AOD using WRF-CHEM as first </a:t>
            </a:r>
            <a:r>
              <a:rPr lang="en-US" sz="1800" dirty="0" smtClean="0">
                <a:solidFill>
                  <a:schemeClr val="tx1"/>
                </a:solidFill>
              </a:rPr>
              <a:t>guess. The </a:t>
            </a:r>
            <a:r>
              <a:rPr lang="en-US" sz="1800" dirty="0">
                <a:solidFill>
                  <a:schemeClr val="tx1"/>
                </a:solidFill>
              </a:rPr>
              <a:t>GSI </a:t>
            </a:r>
            <a:r>
              <a:rPr lang="en-US" sz="1800" dirty="0" smtClean="0">
                <a:solidFill>
                  <a:schemeClr val="tx1"/>
                </a:solidFill>
              </a:rPr>
              <a:t>option is extended to assimilate VIIRS AOD using </a:t>
            </a:r>
            <a:r>
              <a:rPr lang="en-US" sz="1800" dirty="0">
                <a:solidFill>
                  <a:schemeClr val="tx1"/>
                </a:solidFill>
              </a:rPr>
              <a:t>NGAC as first </a:t>
            </a:r>
            <a:r>
              <a:rPr lang="en-US" sz="1800" dirty="0" smtClean="0">
                <a:solidFill>
                  <a:schemeClr val="tx1"/>
                </a:solidFill>
              </a:rPr>
              <a:t>guess.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-152400" y="-16497"/>
            <a:ext cx="9677400" cy="1030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Calibri" pitchFamily="34" charset="0"/>
                <a:ea typeface="+mj-ea"/>
                <a:cs typeface="+mj-cs"/>
              </a:rPr>
              <a:t>Assimilating</a:t>
            </a:r>
            <a:r>
              <a:rPr kumimoji="0" lang="en-US" sz="3200" b="1" i="0" strike="noStrike" kern="1200" cap="none" spc="0" normalizeH="0" noProof="0" dirty="0" smtClean="0">
                <a:ln>
                  <a:noFill/>
                </a:ln>
                <a:uLnTx/>
                <a:uFillTx/>
                <a:latin typeface="Calibri" pitchFamily="34" charset="0"/>
                <a:ea typeface="+mj-ea"/>
                <a:cs typeface="+mj-cs"/>
              </a:rPr>
              <a:t> satellite aerosol retrievals</a:t>
            </a:r>
            <a:endParaRPr kumimoji="0" lang="en-US" sz="3200" b="1" i="0" strike="noStrike" kern="1200" cap="none" spc="0" normalizeH="0" baseline="0" noProof="0" dirty="0" smtClean="0">
              <a:ln>
                <a:noFill/>
              </a:ln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539" y="5685677"/>
            <a:ext cx="3357782" cy="61555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NMC method is used to determine BE from 12-month NGAC </a:t>
            </a:r>
            <a:r>
              <a:rPr lang="en-US" dirty="0" smtClean="0"/>
              <a:t>runs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97" y="3621805"/>
            <a:ext cx="1786117" cy="19514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9832"/>
            <a:ext cx="1786117" cy="19514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41544" y="5265476"/>
            <a:ext cx="3681822" cy="132343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600" dirty="0" smtClean="0"/>
              <a:t>Data screening and thinning, considering offset from analysis time, distance from the grid, and retrieval quality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600" dirty="0" smtClean="0"/>
              <a:t>Observation errors are determined from VIIRS versus AERONET comparisons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13806" y="1715797"/>
            <a:ext cx="3137299" cy="3385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O</a:t>
            </a:r>
            <a:r>
              <a:rPr lang="en-US" sz="1600" dirty="0" smtClean="0"/>
              <a:t>bservation operator: CRTM v2.2.3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132" y="3325895"/>
            <a:ext cx="2207179" cy="19258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1817" y="3799966"/>
            <a:ext cx="3429315" cy="132343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115888" indent="-115888">
              <a:buFont typeface="Wingdings" panose="05000000000000000000" pitchFamily="2" charset="2"/>
              <a:buChar char="§"/>
              <a:tabLst>
                <a:tab pos="115888" algn="l"/>
              </a:tabLst>
            </a:pPr>
            <a:r>
              <a:rPr lang="en-US" sz="1600" dirty="0" smtClean="0"/>
              <a:t>First global in-line aerosol forecast system at NCEP</a:t>
            </a:r>
          </a:p>
          <a:p>
            <a:pPr marL="115888" indent="-115888">
              <a:buFont typeface="Wingdings" panose="05000000000000000000" pitchFamily="2" charset="2"/>
              <a:buChar char="§"/>
              <a:tabLst>
                <a:tab pos="115888" algn="l"/>
              </a:tabLst>
            </a:pPr>
            <a:r>
              <a:rPr lang="en-US" sz="1600" dirty="0" smtClean="0"/>
              <a:t>Multi-species </a:t>
            </a:r>
            <a:r>
              <a:rPr lang="en-US" sz="1600" dirty="0"/>
              <a:t>forecasts (dust, sulfate, sea salt,  and carbonaceous aerosols) </a:t>
            </a:r>
            <a:r>
              <a:rPr lang="en-US" sz="1600" dirty="0" smtClean="0"/>
              <a:t>at T126 L64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530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379" y="-24493"/>
            <a:ext cx="8229600" cy="101137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NGACv2 Experiments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93" y="2785266"/>
            <a:ext cx="9055607" cy="3886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T126 L64 NGACv2 experiments are conducted using different configuration: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err="1" smtClean="0"/>
              <a:t>GBBEPx</a:t>
            </a:r>
            <a:r>
              <a:rPr lang="en-US" sz="2200" dirty="0" smtClean="0"/>
              <a:t> (NRT smoke emissions), the operational NGACv2 configuration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/>
              <a:t>GFED (climatological smoke emissions)	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/>
              <a:t>GFED + VIIRS AOD 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The experiments cover Sept 10-17, 2015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smtClean="0"/>
              <a:t>The initial condition are taken from EMC’s NGACv2 parallel run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48710" y="1146751"/>
            <a:ext cx="8510588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Objective</a:t>
            </a:r>
            <a:r>
              <a:rPr lang="en-US" sz="2400" dirty="0" smtClean="0"/>
              <a:t>: To investigate the effects of aerosol DA on improving aerosol forecasts as well as to assess the performance gain resulted from the use of satellite emission information. 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9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973401"/>
            <a:ext cx="5715000" cy="4414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5630632"/>
            <a:ext cx="833642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Positive impact from assimilating AOD.   </a:t>
            </a:r>
            <a:r>
              <a:rPr lang="en-US" sz="2000" dirty="0" smtClean="0"/>
              <a:t>With the assimilation of VIIRS aerosol retrievals, NGACv2 AOD agree well with AERONET AOD.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0202" y="142404"/>
            <a:ext cx="7162800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</a:rPr>
              <a:t>GFED </a:t>
            </a:r>
            <a:r>
              <a:rPr lang="en-US" sz="2200" dirty="0" smtClean="0"/>
              <a:t>vs </a:t>
            </a:r>
            <a:r>
              <a:rPr lang="en-US" sz="2200" dirty="0" smtClean="0">
                <a:solidFill>
                  <a:srgbClr val="C00000"/>
                </a:solidFill>
              </a:rPr>
              <a:t>GFED+DA</a:t>
            </a:r>
            <a:r>
              <a:rPr lang="en-US" sz="2200" dirty="0" smtClean="0"/>
              <a:t>: the inclusion of VIIRS observations</a:t>
            </a:r>
          </a:p>
          <a:p>
            <a:r>
              <a:rPr lang="en-US" sz="2200" dirty="0" smtClean="0">
                <a:solidFill>
                  <a:srgbClr val="002060"/>
                </a:solidFill>
              </a:rPr>
              <a:t>GFED</a:t>
            </a:r>
            <a:r>
              <a:rPr lang="en-US" sz="2200" dirty="0" smtClean="0"/>
              <a:t> vs </a:t>
            </a:r>
            <a:r>
              <a:rPr lang="en-US" sz="2200" dirty="0" err="1" smtClean="0">
                <a:solidFill>
                  <a:srgbClr val="00B050"/>
                </a:solidFill>
              </a:rPr>
              <a:t>GBBEPx</a:t>
            </a:r>
            <a:r>
              <a:rPr lang="en-US" sz="2200" dirty="0" smtClean="0"/>
              <a:t>: the use of NRT smoke emissions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8486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973401"/>
            <a:ext cx="5715000" cy="441483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5630632"/>
            <a:ext cx="833642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AOD DA can reduce model errors over the areas where the estimates of smoke emissions are problematic.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020202" y="142404"/>
            <a:ext cx="7162800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</a:rPr>
              <a:t>GFED </a:t>
            </a:r>
            <a:r>
              <a:rPr lang="en-US" sz="2200" dirty="0" smtClean="0"/>
              <a:t>vs </a:t>
            </a:r>
            <a:r>
              <a:rPr lang="en-US" sz="2200" dirty="0" smtClean="0">
                <a:solidFill>
                  <a:srgbClr val="C00000"/>
                </a:solidFill>
              </a:rPr>
              <a:t>GFED+DA</a:t>
            </a:r>
            <a:r>
              <a:rPr lang="en-US" sz="2200" dirty="0" smtClean="0"/>
              <a:t>: the inclusion of VIIRS observations</a:t>
            </a:r>
          </a:p>
          <a:p>
            <a:r>
              <a:rPr lang="en-US" sz="2200" dirty="0" smtClean="0">
                <a:solidFill>
                  <a:srgbClr val="002060"/>
                </a:solidFill>
              </a:rPr>
              <a:t>GFED</a:t>
            </a:r>
            <a:r>
              <a:rPr lang="en-US" sz="2200" dirty="0" smtClean="0"/>
              <a:t> vs </a:t>
            </a:r>
            <a:r>
              <a:rPr lang="en-US" sz="2200" dirty="0" err="1" smtClean="0">
                <a:solidFill>
                  <a:srgbClr val="00B050"/>
                </a:solidFill>
              </a:rPr>
              <a:t>GBBEPx</a:t>
            </a:r>
            <a:r>
              <a:rPr lang="en-US" sz="2200" dirty="0" smtClean="0"/>
              <a:t>: the use of NRT smoke emissions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10385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686"/>
            <a:ext cx="9144000" cy="4770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5355" y="5803354"/>
            <a:ext cx="7435645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NGACv2 simulations are improved by assimilation of VIIRS AOD and the use of satellite-based smoke emissions.</a:t>
            </a:r>
            <a:endParaRPr lang="en-US" sz="2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0202" y="142404"/>
            <a:ext cx="7162800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</a:rPr>
              <a:t>GFED </a:t>
            </a:r>
            <a:r>
              <a:rPr lang="en-US" sz="2200" dirty="0" smtClean="0"/>
              <a:t>vs </a:t>
            </a:r>
            <a:r>
              <a:rPr lang="en-US" sz="2200" dirty="0" smtClean="0">
                <a:solidFill>
                  <a:srgbClr val="C00000"/>
                </a:solidFill>
              </a:rPr>
              <a:t>GFED+DA</a:t>
            </a:r>
            <a:r>
              <a:rPr lang="en-US" sz="2200" dirty="0" smtClean="0"/>
              <a:t>: the inclusion of VIIRS observations</a:t>
            </a:r>
          </a:p>
          <a:p>
            <a:r>
              <a:rPr lang="en-US" sz="2200" dirty="0" smtClean="0">
                <a:solidFill>
                  <a:srgbClr val="002060"/>
                </a:solidFill>
              </a:rPr>
              <a:t>GFED</a:t>
            </a:r>
            <a:r>
              <a:rPr lang="en-US" sz="2200" dirty="0" smtClean="0"/>
              <a:t> vs </a:t>
            </a:r>
            <a:r>
              <a:rPr lang="en-US" sz="2200" dirty="0" err="1" smtClean="0">
                <a:solidFill>
                  <a:srgbClr val="00B050"/>
                </a:solidFill>
              </a:rPr>
              <a:t>GBBEPx</a:t>
            </a:r>
            <a:r>
              <a:rPr lang="en-US" sz="2200" dirty="0" smtClean="0"/>
              <a:t>: the use of NRT smoke emissions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0" y="4419600"/>
            <a:ext cx="1752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ICAP (International </a:t>
            </a:r>
            <a:r>
              <a:rPr lang="en-US" sz="1050" dirty="0"/>
              <a:t>Cooperative for Aerosol </a:t>
            </a:r>
            <a:r>
              <a:rPr lang="en-US" sz="1050" dirty="0" smtClean="0"/>
              <a:t>Prediction) MME (Multi-model Ensemble)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0598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14992</TotalTime>
  <Words>1178</Words>
  <Application>Microsoft Macintosh PowerPoint</Application>
  <PresentationFormat>On-screen Show (4:3)</PresentationFormat>
  <Paragraphs>135</Paragraphs>
  <Slides>16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Utilization of satellite observations for improving aerosol forecasts</vt:lpstr>
      <vt:lpstr>PowerPoint Presentation</vt:lpstr>
      <vt:lpstr>PowerPoint Presentation</vt:lpstr>
      <vt:lpstr> Near-real-time  fire emissions from satellites</vt:lpstr>
      <vt:lpstr>PowerPoint Presentation</vt:lpstr>
      <vt:lpstr>NGACv2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Concluding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 JCSDA Directed Research Program Quarterly Technical Review Quarter X, FYXX</dc:title>
  <dc:creator>Kevin Garrett</dc:creator>
  <cp:lastModifiedBy>Jeffery McQueen</cp:lastModifiedBy>
  <cp:revision>348</cp:revision>
  <dcterms:created xsi:type="dcterms:W3CDTF">2006-08-16T00:00:00Z</dcterms:created>
  <dcterms:modified xsi:type="dcterms:W3CDTF">2017-09-24T23:38:18Z</dcterms:modified>
</cp:coreProperties>
</file>