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7"/>
    <p:sldMasterId id="2147483680" r:id="rId68"/>
    <p:sldMasterId id="2147483684" r:id="rId69"/>
    <p:sldMasterId id="2147483692" r:id="rId70"/>
    <p:sldMasterId id="2147483702" r:id="rId71"/>
  </p:sldMasterIdLst>
  <p:notesMasterIdLst>
    <p:notesMasterId r:id="rId90"/>
  </p:notesMasterIdLst>
  <p:sldIdLst>
    <p:sldId id="294" r:id="rId72"/>
    <p:sldId id="318" r:id="rId73"/>
    <p:sldId id="319" r:id="rId74"/>
    <p:sldId id="296" r:id="rId75"/>
    <p:sldId id="320" r:id="rId76"/>
    <p:sldId id="322" r:id="rId77"/>
    <p:sldId id="324" r:id="rId78"/>
    <p:sldId id="334" r:id="rId79"/>
    <p:sldId id="300" r:id="rId80"/>
    <p:sldId id="329" r:id="rId81"/>
    <p:sldId id="330" r:id="rId82"/>
    <p:sldId id="331" r:id="rId83"/>
    <p:sldId id="304" r:id="rId84"/>
    <p:sldId id="337" r:id="rId85"/>
    <p:sldId id="336" r:id="rId86"/>
    <p:sldId id="315" r:id="rId87"/>
    <p:sldId id="306" r:id="rId88"/>
    <p:sldId id="332" r:id="rId8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ek, Lindsay" initials="S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00"/>
    <a:srgbClr val="FF6600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12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Master" Target="slideMasters/slideMaster2.xml"/><Relationship Id="rId76" Type="http://schemas.openxmlformats.org/officeDocument/2006/relationships/slide" Target="slides/slide5.xml"/><Relationship Id="rId84" Type="http://schemas.openxmlformats.org/officeDocument/2006/relationships/slide" Target="slides/slide13.xml"/><Relationship Id="rId89" Type="http://schemas.openxmlformats.org/officeDocument/2006/relationships/slide" Target="slides/slide18.xml"/><Relationship Id="rId7" Type="http://schemas.openxmlformats.org/officeDocument/2006/relationships/customXml" Target="../customXml/item7.xml"/><Relationship Id="rId71" Type="http://schemas.openxmlformats.org/officeDocument/2006/relationships/slideMaster" Target="slideMasters/slideMaster5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3.xml"/><Relationship Id="rId79" Type="http://schemas.openxmlformats.org/officeDocument/2006/relationships/slide" Target="slides/slide8.xml"/><Relationship Id="rId87" Type="http://schemas.openxmlformats.org/officeDocument/2006/relationships/slide" Target="slides/slide16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Master" Target="slideMasters/slideMaster3.xml"/><Relationship Id="rId77" Type="http://schemas.openxmlformats.org/officeDocument/2006/relationships/slide" Target="slides/slide6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.xml"/><Relationship Id="rId80" Type="http://schemas.openxmlformats.org/officeDocument/2006/relationships/slide" Target="slides/slide9.xml"/><Relationship Id="rId85" Type="http://schemas.openxmlformats.org/officeDocument/2006/relationships/slide" Target="slides/slide14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Master" Target="slideMasters/slideMaster4.xml"/><Relationship Id="rId75" Type="http://schemas.openxmlformats.org/officeDocument/2006/relationships/slide" Target="slides/slide4.xml"/><Relationship Id="rId83" Type="http://schemas.openxmlformats.org/officeDocument/2006/relationships/slide" Target="slides/slide12.xml"/><Relationship Id="rId88" Type="http://schemas.openxmlformats.org/officeDocument/2006/relationships/slide" Target="slides/slide17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2.xml"/><Relationship Id="rId78" Type="http://schemas.openxmlformats.org/officeDocument/2006/relationships/slide" Target="slides/slide7.xml"/><Relationship Id="rId81" Type="http://schemas.openxmlformats.org/officeDocument/2006/relationships/slide" Target="slides/slide10.xml"/><Relationship Id="rId86" Type="http://schemas.openxmlformats.org/officeDocument/2006/relationships/slide" Target="slides/slide15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B0585-C138-1A4F-A46F-A60F4F61B5F2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3BB2ECAB-216E-A249-B82F-D56A6197C5B2}" type="pres">
      <dgm:prSet presAssocID="{BC6B0585-C138-1A4F-A46F-A60F4F61B5F2}" presName="Name0" presStyleCnt="0">
        <dgm:presLayoutVars>
          <dgm:dir/>
          <dgm:animLvl val="lvl"/>
          <dgm:resizeHandles val="exact"/>
        </dgm:presLayoutVars>
      </dgm:prSet>
      <dgm:spPr/>
    </dgm:pt>
    <dgm:pt modelId="{1A7C376B-F0A6-8749-A262-44955F55C912}" type="pres">
      <dgm:prSet presAssocID="{BC6B0585-C138-1A4F-A46F-A60F4F61B5F2}" presName="dummy" presStyleCnt="0"/>
      <dgm:spPr/>
    </dgm:pt>
    <dgm:pt modelId="{039BD366-8C56-7E45-A78E-77849773D5B5}" type="pres">
      <dgm:prSet presAssocID="{BC6B0585-C138-1A4F-A46F-A60F4F61B5F2}" presName="linH" presStyleCnt="0"/>
      <dgm:spPr/>
    </dgm:pt>
    <dgm:pt modelId="{5D068D84-2B9E-AC45-AF1B-27840F5A7017}" type="pres">
      <dgm:prSet presAssocID="{BC6B0585-C138-1A4F-A46F-A60F4F61B5F2}" presName="padding1" presStyleCnt="0"/>
      <dgm:spPr/>
    </dgm:pt>
    <dgm:pt modelId="{D33C03E6-6C62-E840-9751-91012F49780D}" type="pres">
      <dgm:prSet presAssocID="{BC6B0585-C138-1A4F-A46F-A60F4F61B5F2}" presName="padding2" presStyleCnt="0"/>
      <dgm:spPr/>
    </dgm:pt>
    <dgm:pt modelId="{9D757F19-2337-E24E-962A-218A44EB878C}" type="pres">
      <dgm:prSet presAssocID="{BC6B0585-C138-1A4F-A46F-A60F4F61B5F2}" presName="negArrow" presStyleCnt="0"/>
      <dgm:spPr/>
    </dgm:pt>
    <dgm:pt modelId="{6B15E59F-759F-E24A-A263-4E8F92FDB7D4}" type="pres">
      <dgm:prSet presAssocID="{BC6B0585-C138-1A4F-A46F-A60F4F61B5F2}" presName="backgroundArrow" presStyleLbl="node1" presStyleIdx="0" presStyleCnt="1" custScaleX="75886" custScaleY="75210" custLinFactNeighborX="-432" custLinFactNeighborY="1330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/>
      </dgm:spPr>
      <dgm:t>
        <a:bodyPr/>
        <a:lstStyle/>
        <a:p>
          <a:endParaRPr lang="en-US"/>
        </a:p>
      </dgm:t>
    </dgm:pt>
  </dgm:ptLst>
  <dgm:cxnLst>
    <dgm:cxn modelId="{18680921-3963-468A-8683-8FD90A4DC8F9}" type="presOf" srcId="{BC6B0585-C138-1A4F-A46F-A60F4F61B5F2}" destId="{3BB2ECAB-216E-A249-B82F-D56A6197C5B2}" srcOrd="0" destOrd="0" presId="urn:microsoft.com/office/officeart/2005/8/layout/hProcess3"/>
    <dgm:cxn modelId="{1D84D15D-0BCD-4716-8AF9-6EFADC505607}" type="presParOf" srcId="{3BB2ECAB-216E-A249-B82F-D56A6197C5B2}" destId="{1A7C376B-F0A6-8749-A262-44955F55C912}" srcOrd="0" destOrd="0" presId="urn:microsoft.com/office/officeart/2005/8/layout/hProcess3"/>
    <dgm:cxn modelId="{F5BD5979-F252-439A-947A-9D401A652BE2}" type="presParOf" srcId="{3BB2ECAB-216E-A249-B82F-D56A6197C5B2}" destId="{039BD366-8C56-7E45-A78E-77849773D5B5}" srcOrd="1" destOrd="0" presId="urn:microsoft.com/office/officeart/2005/8/layout/hProcess3"/>
    <dgm:cxn modelId="{8901469D-5098-4A47-BE01-3C943ADBE664}" type="presParOf" srcId="{039BD366-8C56-7E45-A78E-77849773D5B5}" destId="{5D068D84-2B9E-AC45-AF1B-27840F5A7017}" srcOrd="0" destOrd="0" presId="urn:microsoft.com/office/officeart/2005/8/layout/hProcess3"/>
    <dgm:cxn modelId="{1029AE83-CE07-481E-87A5-4932157CD323}" type="presParOf" srcId="{039BD366-8C56-7E45-A78E-77849773D5B5}" destId="{D33C03E6-6C62-E840-9751-91012F49780D}" srcOrd="1" destOrd="0" presId="urn:microsoft.com/office/officeart/2005/8/layout/hProcess3"/>
    <dgm:cxn modelId="{31B917EB-E267-4C34-A286-DFF1F27E38DA}" type="presParOf" srcId="{039BD366-8C56-7E45-A78E-77849773D5B5}" destId="{9D757F19-2337-E24E-962A-218A44EB878C}" srcOrd="2" destOrd="0" presId="urn:microsoft.com/office/officeart/2005/8/layout/hProcess3"/>
    <dgm:cxn modelId="{5C5995DA-22A1-41C7-8150-F9ABE69BDDCC}" type="presParOf" srcId="{039BD366-8C56-7E45-A78E-77849773D5B5}" destId="{6B15E59F-759F-E24A-A263-4E8F92FDB7D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5E59F-759F-E24A-A263-4E8F92FDB7D4}">
      <dsp:nvSpPr>
        <dsp:cNvPr id="0" name=""/>
        <dsp:cNvSpPr/>
      </dsp:nvSpPr>
      <dsp:spPr>
        <a:xfrm>
          <a:off x="0" y="122520"/>
          <a:ext cx="1013780" cy="371711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A4C01-13E4-48B0-8B79-233166CAFD3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A4C01-13E4-48B0-8B79-233166CAFD3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666816-56CE-4783-A64E-EBD026D33CB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0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5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5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A4C01-13E4-48B0-8B79-233166CAFD3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31A533-516A-4378-939D-0DE9857BA770}" type="datetime1">
              <a:rPr lang="en-US" smtClean="0"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0BE6-3CB9-496C-9B98-34A765AF4057}" type="datetime1">
              <a:rPr lang="en-US" altLang="en-US"/>
              <a:pPr>
                <a:defRPr/>
              </a:pPr>
              <a:t>10/16/2017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423895-8545-4CC8-8A14-8750B958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3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EA47-97F8-4971-8DBC-23F003E9A293}" type="datetime1">
              <a:rPr lang="en-US" altLang="en-US">
                <a:solidFill>
                  <a:srgbClr val="775F55"/>
                </a:solidFill>
              </a:rPr>
              <a:pPr>
                <a:defRPr/>
              </a:pPr>
              <a:t>10/16/2017</a:t>
            </a:fld>
            <a:endParaRPr lang="en-US" alt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0FAA-94A6-4E4B-8DC6-09A7F5CB3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4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EA47-97F8-4971-8DBC-23F003E9A293}" type="datetime1">
              <a:rPr lang="en-US" altLang="en-US">
                <a:solidFill>
                  <a:srgbClr val="775F55"/>
                </a:solidFill>
              </a:rPr>
              <a:pPr>
                <a:defRPr/>
              </a:pPr>
              <a:t>10/16/2017</a:t>
            </a:fld>
            <a:endParaRPr lang="en-US" alt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0FAA-94A6-4E4B-8DC6-09A7F5CB3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3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278C-70D3-FE42-86E1-5DE51750B30E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F75-433D-984E-8729-0DA6EB152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5B4F-32D8-4510-89AD-EF1E0147F112}" type="datetimeFigureOut">
              <a:rPr lang="en-US" altLang="en-US"/>
              <a:pPr>
                <a:defRPr/>
              </a:pPr>
              <a:t>10/16/2017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F0AE-8FAE-4638-8955-4CC347C46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BEC1-7A6E-4263-A77D-F022BF67627D}" type="datetime1">
              <a:rPr lang="en-US" altLang="en-US">
                <a:solidFill>
                  <a:srgbClr val="775F55"/>
                </a:solidFill>
              </a:rPr>
              <a:pPr>
                <a:defRPr/>
              </a:pPr>
              <a:t>10/16/2017</a:t>
            </a:fld>
            <a:endParaRPr lang="en-US" alt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DFCB-536E-471D-B709-5596EC8E6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6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r>
              <a:rPr lang="en-US" sz="5400" b="1" dirty="0">
                <a:latin typeface="Gill Sans MT" pitchFamily="34" charset="0"/>
              </a:rPr>
              <a:t/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A574-73A0-4D6D-BEF4-F43F33338A63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B4AF8-085E-435D-BAD3-3385BC2F99DE}" type="datetime1">
              <a:rPr lang="en-US" smtClean="0"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29" y="405311"/>
            <a:ext cx="838286" cy="838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2A480B-9F21-4B81-BA10-35BFC16210A6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29" y="405311"/>
            <a:ext cx="838286" cy="838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F539-01F7-4A19-B59F-FEE377B0787B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60" r:id="rId5"/>
    <p:sldLayoutId id="2147483661" r:id="rId6"/>
    <p:sldLayoutId id="2147483662" r:id="rId7"/>
    <p:sldLayoutId id="214748366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AE58-01D7-475A-9036-C9249DD1351D}" type="datetime1">
              <a:rPr lang="en-US" altLang="en-US">
                <a:solidFill>
                  <a:srgbClr val="775F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10/16/2017</a:t>
            </a:fld>
            <a:endParaRPr lang="en-US" altLang="en-US">
              <a:solidFill>
                <a:srgbClr val="775F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0286A-B7D8-4BEF-A5AA-E0462B6807A9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AE58-01D7-475A-9036-C9249DD1351D}" type="datetime1">
              <a:rPr lang="en-US" altLang="en-US">
                <a:solidFill>
                  <a:srgbClr val="775F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10/16/2017</a:t>
            </a:fld>
            <a:endParaRPr lang="en-US" altLang="en-US">
              <a:solidFill>
                <a:srgbClr val="775F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0286A-B7D8-4BEF-A5AA-E0462B6807A9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AE58-01D7-475A-9036-C9249DD1351D}" type="datetime1">
              <a:rPr lang="en-US" altLang="en-US">
                <a:solidFill>
                  <a:srgbClr val="775F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10/16/2017</a:t>
            </a:fld>
            <a:endParaRPr lang="en-US" altLang="en-US">
              <a:solidFill>
                <a:srgbClr val="775F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0286A-B7D8-4BEF-A5AA-E0462B6807A9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AE58-01D7-475A-9036-C9249DD1351D}" type="datetime1">
              <a:rPr lang="en-US" altLang="en-US">
                <a:solidFill>
                  <a:srgbClr val="775F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10/16/2017</a:t>
            </a:fld>
            <a:endParaRPr lang="en-US" altLang="en-US">
              <a:solidFill>
                <a:srgbClr val="775F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0286A-B7D8-4BEF-A5AA-E0462B6807A9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8600" y="990600"/>
            <a:ext cx="8763000" cy="5867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31859C"/>
                </a:solidFill>
              </a:rPr>
              <a:t>U.S</a:t>
            </a:r>
            <a:r>
              <a:rPr lang="en-US" sz="3500" b="1" dirty="0">
                <a:solidFill>
                  <a:srgbClr val="31859C"/>
                </a:solidFill>
              </a:rPr>
              <a:t>. EPA </a:t>
            </a:r>
            <a:r>
              <a:rPr lang="en-US" sz="3500" b="1" dirty="0" smtClean="0">
                <a:solidFill>
                  <a:srgbClr val="31859C"/>
                </a:solidFill>
              </a:rPr>
              <a:t>Remote Sensing Gateway 3D-Beta </a:t>
            </a:r>
            <a:r>
              <a:rPr lang="en-US" sz="3500" b="1" dirty="0" smtClean="0">
                <a:solidFill>
                  <a:srgbClr val="31859C"/>
                </a:solidFill>
              </a:rPr>
              <a:t>Version</a:t>
            </a:r>
            <a:endParaRPr lang="en-US" sz="3500" b="1" dirty="0">
              <a:solidFill>
                <a:srgbClr val="31859C"/>
              </a:solidFill>
            </a:endParaRPr>
          </a:p>
          <a:p>
            <a:pPr marL="0" indent="0" algn="ctr">
              <a:buNone/>
            </a:pPr>
            <a:endParaRPr lang="en-US" sz="3500" b="1" dirty="0" smtClean="0">
              <a:solidFill>
                <a:srgbClr val="31859C"/>
              </a:solidFill>
            </a:endParaRP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2400" b="1" dirty="0" smtClean="0"/>
              <a:t>RSIG Development Team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NOAA Satellite Aerosol Products Workshop,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National </a:t>
            </a:r>
            <a:r>
              <a:rPr lang="en-US" sz="2400" b="1" dirty="0"/>
              <a:t>Center for Weather and Climate Prediction (NCWCP), </a:t>
            </a:r>
            <a:r>
              <a:rPr lang="en-US" sz="2400" b="1" dirty="0" smtClean="0"/>
              <a:t>College </a:t>
            </a:r>
            <a:r>
              <a:rPr lang="en-US" sz="2400" b="1" dirty="0"/>
              <a:t>Park, MD </a:t>
            </a:r>
            <a:r>
              <a:rPr lang="en-US" sz="2400" b="1" dirty="0" smtClean="0"/>
              <a:t>20740 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September 25-26, </a:t>
            </a:r>
            <a:r>
              <a:rPr lang="en-US" sz="2400" b="1" dirty="0" smtClean="0"/>
              <a:t>2017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0" y="2286000"/>
            <a:ext cx="2289399" cy="2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Satellite AOT/AOD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000" i="1" dirty="0" smtClean="0"/>
              <a:t>Satellite AOT/AOD is one of the most accessed data sets via RSIG</a:t>
            </a:r>
          </a:p>
          <a:p>
            <a:pPr lvl="0" fontAlgn="ctr">
              <a:buClr>
                <a:srgbClr val="9BBB59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Primary Uses include:</a:t>
            </a:r>
          </a:p>
          <a:p>
            <a:pPr lvl="0" fontAlgn="ctr">
              <a:buClr>
                <a:srgbClr val="9BBB59">
                  <a:lumMod val="75000"/>
                </a:srgbClr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CMAQ Modeling Evaluation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Exceptional Event Analysis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Data Fusion Modeling for surface PM2.5 concentrations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fontAlgn="ctr">
              <a:buClr>
                <a:srgbClr val="9BBB59">
                  <a:lumMod val="75000"/>
                </a:srgbClr>
              </a:buClr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Observation Data Inventory Stats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545965" cy="51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Satellite Data Inventory Stats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409"/>
          <a:stretch/>
        </p:blipFill>
        <p:spPr>
          <a:xfrm>
            <a:off x="853175" y="1828800"/>
            <a:ext cx="7315200" cy="477472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73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 noGrp="1"/>
          </p:cNvSpPr>
          <p:nvPr>
            <p:ph type="title"/>
          </p:nvPr>
        </p:nvSpPr>
        <p:spPr bwMode="auto">
          <a:xfrm>
            <a:off x="228600" y="152400"/>
            <a:ext cx="87660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Use of EPA Remote Sensing Information Gateway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to delivery </a:t>
            </a:r>
            <a:r>
              <a:rPr lang="en-US" sz="3200" b="1" dirty="0" smtClean="0">
                <a:solidFill>
                  <a:schemeClr val="bg1"/>
                </a:solidFill>
                <a:cs typeface="Arial" charset="0"/>
              </a:rPr>
              <a:t>NOAA-VIIRS EPS AOT</a:t>
            </a:r>
            <a:endParaRPr lang="en-US" sz="3200" b="1" dirty="0">
              <a:solidFill>
                <a:schemeClr val="bg1"/>
              </a:solidFill>
              <a:latin typeface="Calibri Light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>
            <a:fillRect/>
          </a:stretch>
        </p:blipFill>
        <p:spPr bwMode="auto">
          <a:xfrm>
            <a:off x="2541282" y="1828800"/>
            <a:ext cx="6602718" cy="47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00" y="2133600"/>
            <a:ext cx="2180993" cy="39703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User Interface for New RSIG 3-Dimensional application.</a:t>
            </a:r>
          </a:p>
          <a:p>
            <a:pPr eaLnBrk="1" hangingPunct="1">
              <a:buFont typeface="Wingdings" charset="0"/>
              <a:buChar char="Ø"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Delivers data/products to user via web coverage services.</a:t>
            </a:r>
          </a:p>
          <a:p>
            <a:pPr eaLnBrk="1" hangingPunct="1">
              <a:buFont typeface="Wingdings" charset="0"/>
              <a:buChar char="Ø"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1800" b="1" dirty="0" smtClean="0">
                <a:solidFill>
                  <a:schemeClr val="bg1"/>
                </a:solidFill>
              </a:rPr>
              <a:t>Currently undergoing Beta testing.</a:t>
            </a: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 typeface="Wingdings" charset="0"/>
              <a:buChar char="Ø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"/>
          <a:stretch>
            <a:fillRect/>
          </a:stretch>
        </p:blipFill>
        <p:spPr bwMode="auto">
          <a:xfrm>
            <a:off x="2400300" y="1670446"/>
            <a:ext cx="67437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6200" y="2002065"/>
            <a:ext cx="2164556" cy="45243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Currently updating VIIRS </a:t>
            </a:r>
            <a:r>
              <a:rPr lang="en-US" altLang="en-US" sz="1800" b="1" dirty="0">
                <a:solidFill>
                  <a:schemeClr val="bg1"/>
                </a:solidFill>
              </a:rPr>
              <a:t>AOT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from NOAA-EDR to NOAA-EPA algorithm.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chemeClr val="bg1"/>
                </a:solidFill>
              </a:rPr>
              <a:t>VIIRS captures </a:t>
            </a:r>
            <a:r>
              <a:rPr lang="en-US" altLang="en-US" sz="1800" b="1" dirty="0">
                <a:solidFill>
                  <a:schemeClr val="bg1"/>
                </a:solidFill>
              </a:rPr>
              <a:t>high AOT covering most of MT and moving into the Dakotas, both areas associated with sparse surface PM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2.5</a:t>
            </a:r>
            <a:r>
              <a:rPr lang="en-US" altLang="en-US" sz="1800" b="1" dirty="0">
                <a:solidFill>
                  <a:schemeClr val="bg1"/>
                </a:solidFill>
              </a:rPr>
              <a:t> monitoring coverage.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 noGrp="1"/>
          </p:cNvSpPr>
          <p:nvPr>
            <p:ph type="title"/>
          </p:nvPr>
        </p:nvSpPr>
        <p:spPr bwMode="auto">
          <a:xfrm>
            <a:off x="228600" y="152400"/>
            <a:ext cx="87660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Use of EPA Remote Sensing Information Gateway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to delivery </a:t>
            </a:r>
            <a:r>
              <a:rPr lang="en-US" sz="3200" b="1" dirty="0" smtClean="0">
                <a:solidFill>
                  <a:schemeClr val="bg1"/>
                </a:solidFill>
                <a:cs typeface="Arial" charset="0"/>
              </a:rPr>
              <a:t>NOAA-VIIRS EPS AOT</a:t>
            </a:r>
            <a:endParaRPr lang="en-US" sz="3200" b="1" dirty="0">
              <a:solidFill>
                <a:schemeClr val="bg1"/>
              </a:solidFill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>
            <a:fillRect/>
          </a:stretch>
        </p:blipFill>
        <p:spPr bwMode="auto">
          <a:xfrm>
            <a:off x="26988" y="1752600"/>
            <a:ext cx="9117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689475" y="5126038"/>
            <a:ext cx="281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</a:rPr>
              <a:t>CALIOP 532 nm extinction coefficient  profile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15200" y="4876800"/>
            <a:ext cx="990600" cy="685800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10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CMAQ Row and Column “Slices” CALIOP Satellite Overpass Intersect</a:t>
            </a:r>
          </a:p>
        </p:txBody>
      </p:sp>
    </p:spTree>
    <p:extLst>
      <p:ext uri="{BB962C8B-B14F-4D97-AF65-F5344CB8AC3E}">
        <p14:creationId xmlns:p14="http://schemas.microsoft.com/office/powerpoint/2010/main" val="19375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5"/>
          <a:stretch>
            <a:fillRect/>
          </a:stretch>
        </p:blipFill>
        <p:spPr bwMode="auto">
          <a:xfrm>
            <a:off x="615950" y="2438400"/>
            <a:ext cx="39036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762000" y="5399088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smtClean="0">
                <a:solidFill>
                  <a:srgbClr val="DD8047"/>
                </a:solidFill>
                <a:cs typeface="Arial" panose="020B0604020202020204" pitchFamily="34" charset="0"/>
              </a:rPr>
              <a:t>With a few clicks, RSIG provides quick access to model:obs comparison on the model grid</a:t>
            </a:r>
          </a:p>
        </p:txBody>
      </p:sp>
      <p:sp>
        <p:nvSpPr>
          <p:cNvPr id="35844" name="Title 4"/>
          <p:cNvSpPr>
            <a:spLocks noGrp="1"/>
          </p:cNvSpPr>
          <p:nvPr>
            <p:ph type="title"/>
          </p:nvPr>
        </p:nvSpPr>
        <p:spPr>
          <a:xfrm>
            <a:off x="685800" y="273050"/>
            <a:ext cx="8153400" cy="869950"/>
          </a:xfrm>
        </p:spPr>
        <p:txBody>
          <a:bodyPr/>
          <a:lstStyle/>
          <a:p>
            <a:pPr eaLnBrk="1" hangingPunct="1"/>
            <a:r>
              <a:rPr lang="en-US" altLang="en-US" smtClean="0"/>
              <a:t>Episode Analysis &amp; Evaluation</a:t>
            </a:r>
          </a:p>
        </p:txBody>
      </p:sp>
      <p:sp>
        <p:nvSpPr>
          <p:cNvPr id="35845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CMAQ AQMEII 4.7.1 AOD over-plotted with CALIOP AOD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Scatter along overpass</a:t>
            </a:r>
          </a:p>
        </p:txBody>
      </p:sp>
      <p:pic>
        <p:nvPicPr>
          <p:cNvPr id="35847" name="Picture 9" descr="ch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438400"/>
            <a:ext cx="4318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21113" y="1676400"/>
            <a:ext cx="5173662" cy="485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381000" y="2286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EBDDC3"/>
                </a:solidFill>
                <a:cs typeface="Arial" panose="020B0604020202020204" pitchFamily="34" charset="0"/>
              </a:rPr>
              <a:t>Satellite visualization for exceptional events</a:t>
            </a:r>
            <a:endParaRPr lang="en-US" altLang="en-US" sz="5400" smtClean="0">
              <a:solidFill>
                <a:srgbClr val="EBDDC3"/>
              </a:solidFill>
              <a:cs typeface="Arial" panose="020B0604020202020204" pitchFamily="34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81200"/>
            <a:ext cx="35210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010150"/>
            <a:ext cx="25114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676400"/>
            <a:ext cx="2514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0688"/>
            <a:ext cx="2490788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336925"/>
            <a:ext cx="25273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"/>
          <a:stretch>
            <a:fillRect/>
          </a:stretch>
        </p:blipFill>
        <p:spPr bwMode="auto">
          <a:xfrm>
            <a:off x="6488113" y="3336925"/>
            <a:ext cx="24923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10150"/>
            <a:ext cx="2517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 rot="19959675">
            <a:off x="4759326" y="3168580"/>
            <a:ext cx="3429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</a:rPr>
              <a:t>RSIG quickly combines Satellite AOD, CALIOP extinction profile, and AQS PM2.5 over multiple days to capture the progression of a Sharan Dust event impacting the SE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00400" y="533400"/>
            <a:ext cx="4787660" cy="457200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Summary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000" i="1" dirty="0" smtClean="0"/>
              <a:t>Satellite AOT/AOD is one of the most accessed data sets via RSIG</a:t>
            </a:r>
          </a:p>
          <a:p>
            <a:pPr fontAlgn="ctr"/>
            <a:endParaRPr lang="en-US" sz="2000" i="1" dirty="0"/>
          </a:p>
          <a:p>
            <a:pPr fontAlgn="ctr"/>
            <a:r>
              <a:rPr lang="en-US" sz="2000" i="1" dirty="0" smtClean="0"/>
              <a:t>NOAA VIIRS AOT EPS Algorithm data will provide improved coverage for: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en-US" sz="2000" i="1" dirty="0" smtClean="0"/>
              <a:t>High resolution </a:t>
            </a:r>
            <a:r>
              <a:rPr lang="en-US" sz="1800" dirty="0" smtClean="0">
                <a:solidFill>
                  <a:prstClr val="black"/>
                </a:solidFill>
              </a:rPr>
              <a:t>CMAQ Modeling Evaluation – 4 km or less spatial resolution.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Fire related Exceptional Event Analysis conducted by state and local air quality agencies.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Data Fusion Modeling for surface PM2.5 concentrations.</a:t>
            </a: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fontAlgn="ctr">
              <a:buClr>
                <a:srgbClr val="9BBB59">
                  <a:lumMod val="75000"/>
                </a:srgbClr>
              </a:buClr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 fontAlgn="ctr">
              <a:buClr>
                <a:srgbClr val="9BBB59">
                  <a:lumMod val="75000"/>
                </a:srgbClr>
              </a:buClr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48000" y="457200"/>
            <a:ext cx="5181600" cy="457200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Interoperable </a:t>
            </a:r>
            <a:r>
              <a:rPr lang="en-US" dirty="0"/>
              <a:t>web-based infrastructure </a:t>
            </a:r>
            <a:r>
              <a:rPr lang="en-US" dirty="0" smtClean="0"/>
              <a:t>application </a:t>
            </a:r>
            <a:r>
              <a:rPr lang="en-US" dirty="0"/>
              <a:t>for 2D and 3D visualization and data retrieval of air quality and atmospheric data.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Allows </a:t>
            </a:r>
            <a:r>
              <a:rPr lang="en-US" dirty="0"/>
              <a:t>users to quickly visualize and save subsets of multi-terabyte </a:t>
            </a:r>
            <a:r>
              <a:rPr lang="en-US" dirty="0" smtClean="0"/>
              <a:t>data from </a:t>
            </a:r>
            <a:r>
              <a:rPr lang="en-US" dirty="0"/>
              <a:t>original data archives holdings of satellite, model and air quality network data.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application functions on your individual computer using safe http </a:t>
            </a:r>
            <a:r>
              <a:rPr lang="en-US" dirty="0" smtClean="0"/>
              <a:t>scripts and brings </a:t>
            </a:r>
            <a:r>
              <a:rPr lang="en-US" dirty="0"/>
              <a:t>the requested data directly to your </a:t>
            </a:r>
            <a:r>
              <a:rPr lang="en-US" dirty="0" smtClean="0"/>
              <a:t>system.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Graphical User Interface provides 3-Dimensional viewing and allows users to quickly see associations between complex air quality datasets in time and space. 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RSIG maintains a dynamic data </a:t>
            </a:r>
            <a:r>
              <a:rPr lang="en-US" dirty="0" smtClean="0"/>
              <a:t>inventory focused </a:t>
            </a:r>
            <a:r>
              <a:rPr lang="en-US" dirty="0"/>
              <a:t>on </a:t>
            </a:r>
            <a:r>
              <a:rPr lang="en-US" dirty="0" smtClean="0"/>
              <a:t>providing data access and creating </a:t>
            </a:r>
            <a:r>
              <a:rPr lang="en-US" dirty="0"/>
              <a:t>targeted, processed and user-friendly </a:t>
            </a:r>
            <a:r>
              <a:rPr lang="en-US" dirty="0" smtClean="0"/>
              <a:t>datasets (added value) for air quality relevant earth science data 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8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48000" y="533400"/>
            <a:ext cx="5181600" cy="457200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 3D Beta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Seeking feedback from Beta Users on: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Ease of getting started – installation and ability for quick start/use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Usefulness of video demonstrations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Overall functionally of GUI to visualize intended data and customize views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Functions as a data delivery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Availability to access unique data set, i.e., level of effort versus other access methods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Overall relevance for use in air quality application, either standalone or as part of a larger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Limitations/bugs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Additional </a:t>
            </a:r>
            <a:r>
              <a:rPr lang="en-US" dirty="0"/>
              <a:t>features – </a:t>
            </a:r>
            <a:r>
              <a:rPr lang="en-US" dirty="0" smtClean="0"/>
              <a:t>analyses and/or data access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Data Inventory – Satellite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sz="2000" i="1" dirty="0" smtClean="0"/>
              <a:t>Full Archive Access:</a:t>
            </a:r>
          </a:p>
          <a:p>
            <a:pPr fontAlgn="ctr"/>
            <a:r>
              <a:rPr lang="en-US" sz="2200" dirty="0" smtClean="0"/>
              <a:t>NOAA Satellite Measurements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GOES: GASP (GOES Aerosol Smoke Product- Aerosol Optical Depth),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Hazard Mapping System (HMS) fire location, radiative power, ecosystem classification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VIIRS AOD data products – </a:t>
            </a:r>
            <a:r>
              <a:rPr lang="en-US" dirty="0" smtClean="0"/>
              <a:t>EPS </a:t>
            </a:r>
            <a:r>
              <a:rPr lang="en-US" dirty="0"/>
              <a:t>algorithm </a:t>
            </a:r>
            <a:r>
              <a:rPr lang="en-US" dirty="0" smtClean="0"/>
              <a:t>(access under development)</a:t>
            </a:r>
            <a:endParaRPr lang="en-US" dirty="0"/>
          </a:p>
          <a:p>
            <a:r>
              <a:rPr lang="en-US" sz="2200" dirty="0" smtClean="0"/>
              <a:t>NASA </a:t>
            </a:r>
            <a:r>
              <a:rPr lang="en-US" sz="2200" dirty="0"/>
              <a:t>Satellite Measurements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MODIS: Aerosol Optical Depth (AOD), Cloud Optical Thickness (COT), Visible Imagery ancillary products - ozone, pressure, temperature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CALIPSO: L1b Backscatter and Depolarization and L2 Aerosol and Cloud: Backscatter, Extinction, Depolarization, Aerosol/Cloud Layer Fraction and Column Optical Depth.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OMI: (Ozone Monitoring Instrument): CONUS </a:t>
            </a:r>
            <a:r>
              <a:rPr lang="en-US" dirty="0" err="1"/>
              <a:t>BErkeley</a:t>
            </a:r>
            <a:r>
              <a:rPr lang="en-US" dirty="0"/>
              <a:t> High Resolution (BEHR) NO2 retrieval. </a:t>
            </a:r>
          </a:p>
          <a:p>
            <a:pPr marL="0" indent="0">
              <a:buNone/>
            </a:pPr>
            <a:r>
              <a:rPr lang="en-US" sz="2000" i="1" dirty="0" smtClean="0"/>
              <a:t>Access Under Development: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VIIRS AOD data products – NASA dark target retrievals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GOES – Univ. of AL Huntsville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Data Inventory -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fontAlgn="ctr">
              <a:buClr>
                <a:srgbClr val="9BBB59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U.S. EPA WRF-CMAQ</a:t>
            </a:r>
            <a:endParaRPr lang="en-US" sz="2000" dirty="0">
              <a:solidFill>
                <a:prstClr val="black"/>
              </a:solidFill>
            </a:endParaRPr>
          </a:p>
          <a:p>
            <a:pPr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2002-12 Weather Research Forecast model, version 3.4 (WRF </a:t>
            </a:r>
            <a:r>
              <a:rPr lang="en-US" dirty="0" smtClean="0"/>
              <a:t>v3.4)-Community </a:t>
            </a:r>
            <a:r>
              <a:rPr lang="en-US" dirty="0"/>
              <a:t>Multiscale Air Quality (CMAQ) modeling system version 5.0.2 </a:t>
            </a:r>
            <a:r>
              <a:rPr lang="en-US" dirty="0" smtClean="0"/>
              <a:t>CONUS12 </a:t>
            </a:r>
            <a:r>
              <a:rPr lang="en-US" dirty="0"/>
              <a:t>km grid size and a Lambert Conformal </a:t>
            </a:r>
            <a:r>
              <a:rPr lang="en-US" dirty="0" smtClean="0"/>
              <a:t>projection, Layers 1-35</a:t>
            </a:r>
          </a:p>
          <a:p>
            <a:pPr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2002-12 Fused </a:t>
            </a:r>
            <a:r>
              <a:rPr lang="en-US" dirty="0"/>
              <a:t>Air Quality Surfaces Using Downscaling (FAQSD</a:t>
            </a:r>
            <a:r>
              <a:rPr lang="en-US" dirty="0" smtClean="0"/>
              <a:t>) – based on a Bayesian </a:t>
            </a:r>
            <a:r>
              <a:rPr lang="en-US" dirty="0"/>
              <a:t>space-time </a:t>
            </a:r>
            <a:r>
              <a:rPr lang="en-US" dirty="0" err="1"/>
              <a:t>downscaler</a:t>
            </a:r>
            <a:r>
              <a:rPr lang="en-US" dirty="0"/>
              <a:t> model </a:t>
            </a:r>
            <a:r>
              <a:rPr lang="en-US" dirty="0" smtClean="0"/>
              <a:t>used </a:t>
            </a:r>
            <a:r>
              <a:rPr lang="en-US" dirty="0"/>
              <a:t>to "fuse" daily ozone (8-hr max) and fine particulate air (24-hr average) monitoring data from the National Air Monitoring Stations/State and Local Air Monitoring Stations (NAMS/SLAMS) with 12 km gridded output from the Models-3/Community Multiscale Air Quality (CMAQ) </a:t>
            </a:r>
            <a:r>
              <a:rPr lang="en-US" dirty="0" smtClean="0"/>
              <a:t>model </a:t>
            </a:r>
          </a:p>
        </p:txBody>
      </p:sp>
    </p:spTree>
    <p:extLst>
      <p:ext uri="{BB962C8B-B14F-4D97-AF65-F5344CB8AC3E}">
        <p14:creationId xmlns:p14="http://schemas.microsoft.com/office/powerpoint/2010/main" val="24172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2800" y="457200"/>
            <a:ext cx="4787660" cy="4572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Data Inventory – Surface/In-situ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000" i="1" dirty="0" smtClean="0"/>
              <a:t>Full Archive Access:</a:t>
            </a:r>
          </a:p>
          <a:p>
            <a:pPr lvl="0" fontAlgn="ctr">
              <a:buClr>
                <a:srgbClr val="9BBB59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Air </a:t>
            </a:r>
            <a:r>
              <a:rPr lang="en-US" sz="2000" dirty="0">
                <a:solidFill>
                  <a:prstClr val="black"/>
                </a:solidFill>
              </a:rPr>
              <a:t>Quality System (</a:t>
            </a:r>
            <a:r>
              <a:rPr lang="en-US" sz="2000" dirty="0" smtClean="0">
                <a:solidFill>
                  <a:prstClr val="black"/>
                </a:solidFill>
              </a:rPr>
              <a:t>AQS – O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r>
              <a:rPr lang="en-US" sz="2000" dirty="0" smtClean="0">
                <a:solidFill>
                  <a:prstClr val="black"/>
                </a:solidFill>
              </a:rPr>
              <a:t>, NO</a:t>
            </a:r>
            <a:r>
              <a:rPr lang="en-US" sz="2000" baseline="-25000" dirty="0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, SO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, CO, PM</a:t>
            </a:r>
            <a:r>
              <a:rPr lang="en-US" sz="2000" baseline="-25000" dirty="0" smtClean="0">
                <a:solidFill>
                  <a:prstClr val="black"/>
                </a:solidFill>
              </a:rPr>
              <a:t>2.5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</a:p>
          <a:p>
            <a:pPr lvl="0" fontAlgn="ctr">
              <a:buClr>
                <a:srgbClr val="9BBB59">
                  <a:lumMod val="75000"/>
                </a:srgbClr>
              </a:buClr>
            </a:pPr>
            <a:r>
              <a:rPr lang="en-US" sz="2000" dirty="0" err="1" smtClean="0">
                <a:solidFill>
                  <a:prstClr val="black"/>
                </a:solidFill>
              </a:rPr>
              <a:t>AIRNow</a:t>
            </a:r>
            <a:r>
              <a:rPr lang="en-US" sz="2000" dirty="0" smtClean="0">
                <a:solidFill>
                  <a:prstClr val="black"/>
                </a:solidFill>
              </a:rPr>
              <a:t> O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r>
              <a:rPr lang="en-US" sz="2000" dirty="0" smtClean="0">
                <a:solidFill>
                  <a:prstClr val="black"/>
                </a:solidFill>
              </a:rPr>
              <a:t> and PM</a:t>
            </a:r>
            <a:r>
              <a:rPr lang="en-US" sz="2000" baseline="-25000" dirty="0" smtClean="0">
                <a:solidFill>
                  <a:prstClr val="black"/>
                </a:solidFill>
              </a:rPr>
              <a:t>2.5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 fontAlgn="ctr">
              <a:buClr>
                <a:srgbClr val="9BBB59">
                  <a:lumMod val="75000"/>
                </a:srgbClr>
              </a:buClr>
              <a:buNone/>
            </a:pPr>
            <a:r>
              <a:rPr lang="en-US" sz="2000" i="1" dirty="0" smtClean="0">
                <a:solidFill>
                  <a:prstClr val="black"/>
                </a:solidFill>
              </a:rPr>
              <a:t>Limited Archive Access</a:t>
            </a:r>
          </a:p>
          <a:p>
            <a:pPr fontAlgn="ctr">
              <a:buClr>
                <a:srgbClr val="9BBB59">
                  <a:lumMod val="75000"/>
                </a:srgbClr>
              </a:buClr>
            </a:pPr>
            <a:r>
              <a:rPr lang="en-US" sz="2000" dirty="0"/>
              <a:t>Measurement of Ozone and Water Vapor by Airbus In-Service Aircraft (MOZAIC</a:t>
            </a:r>
            <a:r>
              <a:rPr lang="en-US" sz="2000" dirty="0" smtClean="0"/>
              <a:t>) -2006</a:t>
            </a:r>
            <a:endParaRPr lang="en-US" sz="2000" dirty="0"/>
          </a:p>
          <a:p>
            <a:pPr lvl="0" fontAlgn="ctr">
              <a:buClr>
                <a:srgbClr val="9BBB59">
                  <a:lumMod val="75000"/>
                </a:srgbClr>
              </a:buClr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6" y="121696"/>
            <a:ext cx="8600318" cy="66457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2327094" y="1265883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5397607"/>
              </p:ext>
            </p:extLst>
          </p:nvPr>
        </p:nvGraphicFramePr>
        <p:xfrm>
          <a:off x="1661281" y="1048732"/>
          <a:ext cx="1335926" cy="49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val 13"/>
          <p:cNvSpPr/>
          <p:nvPr/>
        </p:nvSpPr>
        <p:spPr>
          <a:xfrm>
            <a:off x="3237703" y="3536324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02372" y="3536323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06545" y="3659859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55272" y="1420041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32717" y="5590260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37754" y="5084569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56 0 L 0.10799 0.33172 " pathEditMode="relative" ptsTypes="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71 0.06227 L -0.1875 0.29537 " pathEditMode="relative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17 0.06921 L -0.02517 0.10185 L 0.5 0.10023 L 0.50069 -0.2912 L 0.45521 -0.2912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89 0.05139 L -0.0125 0.19699 L 0.28854 0.19537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11 0 L 0.0625 0.42083 L -0.38768 0.4199 L -0.38768 0.4081 L -0.35486 0.4081 L -0.39271 0.34675 L -0.39219 0.27847 L -0.41424 0.18842 L -0.41354 0.03032 L -0.69584 0.02939 " pathEditMode="relative" ptsTypes="AAAAAAAAAAA">
                                      <p:cBhvr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22 -0.07152 L 0.04739 -0.07222 L 0.07014 -0.053 L 0.12118 -0.05046 L 0.15468 -0.0655 L 0.17152 -0.09328 L 0.16961 -0.23055 L 0.27708 -0.25995 L 0.27396 -0.32731 L 0.25121 -0.41921 L 0.25191 -0.57152 L -0.02709 -0.5699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9 -0.00324 L -0.17431 -0.14953 L -0.21094 -0.18842 L -0.21025 -0.25578 L -0.23299 -0.34745 L -0.2342 -0.51157 L -0.51702 -0.5125 " pathEditMode="relative" ptsTypes="AAAAAAA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Graphic spid="8" grpId="0">
        <p:bldAsOne/>
      </p:bldGraphic>
      <p:bldGraphic spid="8" grpId="1">
        <p:bldAsOne/>
      </p:bldGraphic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"/>
          <a:stretch>
            <a:fillRect/>
          </a:stretch>
        </p:blipFill>
        <p:spPr bwMode="auto">
          <a:xfrm>
            <a:off x="0" y="857250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905000" y="0"/>
            <a:ext cx="632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Remote Sensing Information Gateway</a:t>
            </a:r>
            <a:b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 3D Application GUI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8846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4338"/>
            <a:ext cx="3886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6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Visualize, regrid, overplot</a:t>
            </a:r>
          </a:p>
        </p:txBody>
      </p:sp>
      <p:sp>
        <p:nvSpPr>
          <p:cNvPr id="15365" name="Text Placeholder 7"/>
          <p:cNvSpPr txBox="1">
            <a:spLocks/>
          </p:cNvSpPr>
          <p:nvPr/>
        </p:nvSpPr>
        <p:spPr bwMode="auto">
          <a:xfrm>
            <a:off x="533400" y="4114800"/>
            <a:ext cx="3886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CMAQ AQMEII 5.0 AOD and CALIOP L2 AOD (532 nm) </a:t>
            </a:r>
          </a:p>
        </p:txBody>
      </p:sp>
      <p:sp>
        <p:nvSpPr>
          <p:cNvPr id="21" name="Text Placeholder 9"/>
          <p:cNvSpPr txBox="1">
            <a:spLocks/>
          </p:cNvSpPr>
          <p:nvPr/>
        </p:nvSpPr>
        <p:spPr bwMode="auto">
          <a:xfrm>
            <a:off x="4724400" y="4114800"/>
            <a:ext cx="3886200" cy="63976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-107" charset="0"/>
                <a:ea typeface="Arial" pitchFamily="-107" charset="0"/>
                <a:cs typeface="Arial" pitchFamily="-107" charset="0"/>
              </a:rPr>
              <a:t>MODIS L2 AOD (550nm) and CALIOP L2 AOD (532 nm) </a:t>
            </a:r>
          </a:p>
        </p:txBody>
      </p:sp>
      <p:pic>
        <p:nvPicPr>
          <p:cNvPr id="1536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/>
          <a:stretch>
            <a:fillRect/>
          </a:stretch>
        </p:blipFill>
        <p:spPr bwMode="auto">
          <a:xfrm>
            <a:off x="4718050" y="4754563"/>
            <a:ext cx="3908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Placeholder 7"/>
          <p:cNvSpPr txBox="1">
            <a:spLocks/>
          </p:cNvSpPr>
          <p:nvPr/>
        </p:nvSpPr>
        <p:spPr bwMode="auto">
          <a:xfrm>
            <a:off x="533400" y="1066800"/>
            <a:ext cx="3886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12km CMAQ AQMEII 4.7.1 AOD</a:t>
            </a: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 bwMode="auto">
          <a:xfrm>
            <a:off x="4724400" y="1066800"/>
            <a:ext cx="3886200" cy="63976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rPr>
              <a:t>Aqua MODIS AOD on the same grid</a:t>
            </a: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/>
          <a:stretch>
            <a:fillRect/>
          </a:stretch>
        </p:blipFill>
        <p:spPr bwMode="auto">
          <a:xfrm>
            <a:off x="533400" y="4738688"/>
            <a:ext cx="38862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D_ppt_template.potx" id="{D6C14435-4D29-442A-8FE8-726F1679FC73}" vid="{5230024B-4B92-4F82-B0E5-0D979B36D65C}"/>
    </a:ext>
  </a:extLst>
</a:theme>
</file>

<file path=ppt/theme/theme2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4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3198C79-A0CB-471E-9676-217B712E973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3183B63-823B-4E91-8D76-F0B3FF2326D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5395602-911E-47EA-899B-1D80099983C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A2828D3-287B-49BC-9D3B-2E57B5C6E7E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FE6C97E-077F-4403-81B0-C5C4F78D9B0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EF854AC-311A-420D-91DB-74E57B568E4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CA78B47-A20B-4762-8C63-9E5999B0CDF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ACD77CD-1A58-4032-B442-53800204A88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8177EF2-E716-4637-BB41-DD7ED170890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A0933A2-37E4-4600-ACE5-729166CE739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C28A36D-65A6-47D8-A1C6-F10DD3C6148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7AAAE68-361E-422C-9078-5C48BFFA535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45441F7-A1C9-44D0-B7BD-84884A392A2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4656EFA-25D8-4E28-848A-B6505D0530B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22D6CC7-F575-4D60-AF53-8FFCC9EA37F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FE0C56B-DB4A-4DA9-AFC6-675BAC7D888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BF0743E-AEE3-4BEE-9A22-DE51E79F695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0C39683-4419-4168-B436-5E792EF58A6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016ADCE-0DB5-4991-87E6-39D488CAD97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1458D39-3A49-463F-A601-2724D2D319F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7C93F56-95F6-4F66-89FA-919FA5CBBC4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9A16048-83F9-4824-A6D7-8A1C8A7818D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58B109F-8EF5-4B7B-9945-7DEDCEE6CAC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3801FCF-1732-451E-BFB7-A11C34D8575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B399D1B-A5AF-4E87-9905-27161554E64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C92EF1D-D91F-43BF-8933-8619148F578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D9C28-0019-40A2-B469-7F048EB3EA8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E5135E7-E37E-4400-923C-23E0F4DE146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590CC6B0-286E-4A4D-A5AD-11C03A6598D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3D1B4E44-0729-4051-8162-4CCE87C246D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B38F8A6-F8F4-47F2-AFB0-F96716030A7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2245D2A-A52C-4C72-A852-8BEBC4A0817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20D0A7F-6E27-4494-B6BE-3C6E3CA5EA3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9BB2201-697A-4441-BD9A-337B4E7707A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5946E1D-6DD9-4443-B7F4-5EA63D2C647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0892201-A571-448F-BA18-2A351230A6F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F1E1AC3-FF5E-41B7-8872-7C6C4E36704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489CCEF-3902-4580-97B0-3A10DE7BACE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4BBFE68-5484-4D85-A27A-1D532C3DA3E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4E2D632-53D3-4AEC-9650-AB0BA0B067B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CAB7CC9-0058-47BE-8C6A-576425D2800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D424A71-F25C-4C91-9AC2-854DBC4D5F9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27DE201-1984-48F6-97BC-7F7700ABB44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76D5DA7-B775-4C4C-B48C-B48D450246F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F64731B-091D-4681-9C06-775858D888C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3C71254-83DE-443F-B76B-61F242567CB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041F38E-B95E-45FF-BE86-BE453084B14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4FF7DE0-635B-410F-A6FC-BA61C302A91E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FBCE62A-B5EE-4476-9EA2-DBB3BEFE359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EEE409D-8D0D-4B26-8076-337DCF338B7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A4A802A-EF18-4178-925F-4593355F464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E56FD4D-7E74-4ACC-B393-F989DB455B1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49B6D93-5704-4651-ACCB-F2E8C9DF80F5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E11C530-E330-43A6-81D4-729CF0886D1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160B87A3-132F-4A76-8ADC-C50F78C331D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33E501A-FE47-4F68-8D77-CB2BE8FBE57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8FC62B1-76E1-4509-A39E-734D4235387A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15BBC05-90D1-45A9-BB77-C214CDB03B3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A8BF9B30-DBBE-4C09-8F69-49A323EFA4E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27B9631-8F38-430C-8C35-EE1F6B70BA9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8C14CDD8-B595-4906-A7FD-27FFD78AF88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D16B746-5596-4BD1-AA80-74FDD8C1807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20EDF88-BD6E-4682-BBAF-61C19F0B72C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B64482-0B99-47F2-9F86-0DBCC1BBFF5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98ED795-B0DC-45B1-8505-3F5581EF0B5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9867CF4-E6D8-4E61-9A8B-2E3702CD01C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8931</TotalTime>
  <Words>893</Words>
  <Application>Microsoft Office PowerPoint</Application>
  <PresentationFormat>On-screen Show (4:3)</PresentationFormat>
  <Paragraphs>135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Calibri Light</vt:lpstr>
      <vt:lpstr>Gill Sans MT</vt:lpstr>
      <vt:lpstr>Tw Cen MT</vt:lpstr>
      <vt:lpstr>Wingdings</vt:lpstr>
      <vt:lpstr>Wingdings 2</vt:lpstr>
      <vt:lpstr>Completely Blanc</vt:lpstr>
      <vt:lpstr>3_Median</vt:lpstr>
      <vt:lpstr>5_Median</vt:lpstr>
      <vt:lpstr>9_Median</vt:lpstr>
      <vt:lpstr>14_Median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Visualize, regrid, overplot</vt:lpstr>
      <vt:lpstr>PowerPoint Presentation</vt:lpstr>
      <vt:lpstr>PowerPoint Presentation</vt:lpstr>
      <vt:lpstr>PowerPoint Presentation</vt:lpstr>
      <vt:lpstr>Use of EPA Remote Sensing Information Gateway  to delivery NOAA-VIIRS EPS AOT</vt:lpstr>
      <vt:lpstr>Use of EPA Remote Sensing Information Gateway  to delivery NOAA-VIIRS EPS AOT</vt:lpstr>
      <vt:lpstr>CMAQ Row and Column “Slices” CALIOP Satellite Overpass Intersect</vt:lpstr>
      <vt:lpstr>Episode Analysis &amp; Evaluation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Amy K. Huff</cp:lastModifiedBy>
  <cp:revision>638</cp:revision>
  <cp:lastPrinted>2014-06-20T17:15:25Z</cp:lastPrinted>
  <dcterms:created xsi:type="dcterms:W3CDTF">2013-09-27T18:09:44Z</dcterms:created>
  <dcterms:modified xsi:type="dcterms:W3CDTF">2017-10-16T19:14:34Z</dcterms:modified>
</cp:coreProperties>
</file>