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3" r:id="rId6"/>
    <p:sldId id="260" r:id="rId7"/>
    <p:sldId id="278" r:id="rId8"/>
    <p:sldId id="267" r:id="rId9"/>
    <p:sldId id="266" r:id="rId10"/>
    <p:sldId id="279" r:id="rId11"/>
    <p:sldId id="280" r:id="rId12"/>
    <p:sldId id="281" r:id="rId13"/>
    <p:sldId id="269" r:id="rId14"/>
    <p:sldId id="270" r:id="rId15"/>
    <p:sldId id="273" r:id="rId16"/>
    <p:sldId id="282" r:id="rId17"/>
    <p:sldId id="283" r:id="rId18"/>
    <p:sldId id="272" r:id="rId19"/>
    <p:sldId id="276" r:id="rId20"/>
    <p:sldId id="275" r:id="rId21"/>
    <p:sldId id="286" r:id="rId22"/>
    <p:sldId id="287" r:id="rId23"/>
    <p:sldId id="277" r:id="rId24"/>
    <p:sldId id="28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07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504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wfr1\Presentations\AMS-2016\snp-pm-002.xlsx" TargetMode="External"/><Relationship Id="rId2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wfr1\Presentations\AMS-2016\Master-AMS-20160409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d:Desktop:21sept:satellite%20workshop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y%20Passport:Presentations:AMS-2016:AMS-masterfile-20161023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d:Desktop:21sept:satellite%20worksho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DATA!$D$4</c:f>
              <c:strCache>
                <c:ptCount val="1"/>
                <c:pt idx="0">
                  <c:v>&gt;= 76 ppbv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DATA!$C$5:$C$27</c:f>
              <c:numCache>
                <c:formatCode>General</c:formatCode>
                <c:ptCount val="23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  <c:pt idx="21">
                  <c:v>2015.0</c:v>
                </c:pt>
                <c:pt idx="22">
                  <c:v>2016.0</c:v>
                </c:pt>
              </c:numCache>
            </c:numRef>
          </c:cat>
          <c:val>
            <c:numRef>
              <c:f>DATA!$D$5:$D$27</c:f>
              <c:numCache>
                <c:formatCode>General</c:formatCode>
                <c:ptCount val="23"/>
                <c:pt idx="0">
                  <c:v>1293.0</c:v>
                </c:pt>
                <c:pt idx="1">
                  <c:v>1802.0</c:v>
                </c:pt>
                <c:pt idx="2">
                  <c:v>1183.0</c:v>
                </c:pt>
                <c:pt idx="3">
                  <c:v>1856.0</c:v>
                </c:pt>
                <c:pt idx="4">
                  <c:v>2525.0</c:v>
                </c:pt>
                <c:pt idx="5">
                  <c:v>2234.0</c:v>
                </c:pt>
                <c:pt idx="6">
                  <c:v>875.0</c:v>
                </c:pt>
                <c:pt idx="7">
                  <c:v>1704.0</c:v>
                </c:pt>
                <c:pt idx="8">
                  <c:v>2320.0</c:v>
                </c:pt>
                <c:pt idx="9">
                  <c:v>615.0</c:v>
                </c:pt>
                <c:pt idx="10">
                  <c:v>452.0</c:v>
                </c:pt>
                <c:pt idx="11">
                  <c:v>863.0</c:v>
                </c:pt>
                <c:pt idx="12">
                  <c:v>757.0</c:v>
                </c:pt>
                <c:pt idx="13">
                  <c:v>914.0</c:v>
                </c:pt>
                <c:pt idx="14">
                  <c:v>517.0</c:v>
                </c:pt>
                <c:pt idx="15">
                  <c:v>65.0</c:v>
                </c:pt>
                <c:pt idx="16">
                  <c:v>632.0</c:v>
                </c:pt>
                <c:pt idx="17">
                  <c:v>501.0</c:v>
                </c:pt>
                <c:pt idx="18">
                  <c:v>617.0</c:v>
                </c:pt>
                <c:pt idx="19">
                  <c:v>46.0</c:v>
                </c:pt>
                <c:pt idx="20">
                  <c:v>56.0</c:v>
                </c:pt>
                <c:pt idx="21">
                  <c:v>116.0</c:v>
                </c:pt>
                <c:pt idx="22">
                  <c:v>119.0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F0-4C90-A0DB-77568F2BF7FD}"/>
            </c:ext>
          </c:extLst>
        </c:ser>
        <c:ser>
          <c:idx val="1"/>
          <c:order val="1"/>
          <c:tx>
            <c:strRef>
              <c:f>DATA!$E$4</c:f>
              <c:strCache>
                <c:ptCount val="1"/>
                <c:pt idx="0">
                  <c:v>&gt;= 96 ppbv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DATA!$C$5:$C$27</c:f>
              <c:numCache>
                <c:formatCode>General</c:formatCode>
                <c:ptCount val="23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  <c:pt idx="21">
                  <c:v>2015.0</c:v>
                </c:pt>
                <c:pt idx="22">
                  <c:v>2016.0</c:v>
                </c:pt>
              </c:numCache>
            </c:numRef>
          </c:cat>
          <c:val>
            <c:numRef>
              <c:f>DATA!$E$5:$E$27</c:f>
              <c:numCache>
                <c:formatCode>General</c:formatCode>
                <c:ptCount val="23"/>
                <c:pt idx="0">
                  <c:v>149.0</c:v>
                </c:pt>
                <c:pt idx="1">
                  <c:v>408.0</c:v>
                </c:pt>
                <c:pt idx="2">
                  <c:v>82.0</c:v>
                </c:pt>
                <c:pt idx="3">
                  <c:v>378.0</c:v>
                </c:pt>
                <c:pt idx="4">
                  <c:v>335.0</c:v>
                </c:pt>
                <c:pt idx="5">
                  <c:v>442.0</c:v>
                </c:pt>
                <c:pt idx="6">
                  <c:v>156.0</c:v>
                </c:pt>
                <c:pt idx="7">
                  <c:v>269.0</c:v>
                </c:pt>
                <c:pt idx="8">
                  <c:v>524.0</c:v>
                </c:pt>
                <c:pt idx="9">
                  <c:v>143.0</c:v>
                </c:pt>
                <c:pt idx="10">
                  <c:v>25.0</c:v>
                </c:pt>
                <c:pt idx="11">
                  <c:v>53.0</c:v>
                </c:pt>
                <c:pt idx="12">
                  <c:v>46.0</c:v>
                </c:pt>
                <c:pt idx="13">
                  <c:v>44.0</c:v>
                </c:pt>
                <c:pt idx="14">
                  <c:v>30.0</c:v>
                </c:pt>
                <c:pt idx="15">
                  <c:v>4.0</c:v>
                </c:pt>
                <c:pt idx="16">
                  <c:v>43.0</c:v>
                </c:pt>
                <c:pt idx="17">
                  <c:v>33.0</c:v>
                </c:pt>
                <c:pt idx="18">
                  <c:v>26.0</c:v>
                </c:pt>
                <c:pt idx="19">
                  <c:v>0.0</c:v>
                </c:pt>
                <c:pt idx="20">
                  <c:v>0.0</c:v>
                </c:pt>
                <c:pt idx="21">
                  <c:v>1.0</c:v>
                </c:pt>
                <c:pt idx="22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F0-4C90-A0DB-77568F2BF7FD}"/>
            </c:ext>
          </c:extLst>
        </c:ser>
        <c:ser>
          <c:idx val="2"/>
          <c:order val="2"/>
          <c:tx>
            <c:strRef>
              <c:f>DATA!$F$4</c:f>
              <c:strCache>
                <c:ptCount val="1"/>
                <c:pt idx="0">
                  <c:v>&gt;= 116 ppbv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DATA!$C$5:$C$27</c:f>
              <c:numCache>
                <c:formatCode>General</c:formatCode>
                <c:ptCount val="23"/>
                <c:pt idx="0">
                  <c:v>1994.0</c:v>
                </c:pt>
                <c:pt idx="1">
                  <c:v>1995.0</c:v>
                </c:pt>
                <c:pt idx="2">
                  <c:v>1996.0</c:v>
                </c:pt>
                <c:pt idx="3">
                  <c:v>1997.0</c:v>
                </c:pt>
                <c:pt idx="4">
                  <c:v>1998.0</c:v>
                </c:pt>
                <c:pt idx="5">
                  <c:v>1999.0</c:v>
                </c:pt>
                <c:pt idx="6">
                  <c:v>2000.0</c:v>
                </c:pt>
                <c:pt idx="7">
                  <c:v>2001.0</c:v>
                </c:pt>
                <c:pt idx="8">
                  <c:v>2002.0</c:v>
                </c:pt>
                <c:pt idx="9">
                  <c:v>2003.0</c:v>
                </c:pt>
                <c:pt idx="10">
                  <c:v>2004.0</c:v>
                </c:pt>
                <c:pt idx="11">
                  <c:v>2005.0</c:v>
                </c:pt>
                <c:pt idx="12">
                  <c:v>2006.0</c:v>
                </c:pt>
                <c:pt idx="13">
                  <c:v>2007.0</c:v>
                </c:pt>
                <c:pt idx="14">
                  <c:v>2008.0</c:v>
                </c:pt>
                <c:pt idx="15">
                  <c:v>2009.0</c:v>
                </c:pt>
                <c:pt idx="16">
                  <c:v>2010.0</c:v>
                </c:pt>
                <c:pt idx="17">
                  <c:v>2011.0</c:v>
                </c:pt>
                <c:pt idx="18">
                  <c:v>2012.0</c:v>
                </c:pt>
                <c:pt idx="19">
                  <c:v>2013.0</c:v>
                </c:pt>
                <c:pt idx="20">
                  <c:v>2014.0</c:v>
                </c:pt>
                <c:pt idx="21">
                  <c:v>2015.0</c:v>
                </c:pt>
                <c:pt idx="22">
                  <c:v>2016.0</c:v>
                </c:pt>
              </c:numCache>
            </c:numRef>
          </c:cat>
          <c:val>
            <c:numRef>
              <c:f>DATA!$F$5:$F$27</c:f>
              <c:numCache>
                <c:formatCode>General</c:formatCode>
                <c:ptCount val="23"/>
                <c:pt idx="0">
                  <c:v>11.0</c:v>
                </c:pt>
                <c:pt idx="1">
                  <c:v>65.0</c:v>
                </c:pt>
                <c:pt idx="2">
                  <c:v>1.0</c:v>
                </c:pt>
                <c:pt idx="3">
                  <c:v>69.0</c:v>
                </c:pt>
                <c:pt idx="4">
                  <c:v>9.0</c:v>
                </c:pt>
                <c:pt idx="5">
                  <c:v>55.0</c:v>
                </c:pt>
                <c:pt idx="6">
                  <c:v>24.0</c:v>
                </c:pt>
                <c:pt idx="7">
                  <c:v>10.0</c:v>
                </c:pt>
                <c:pt idx="8">
                  <c:v>58.0</c:v>
                </c:pt>
                <c:pt idx="9">
                  <c:v>21.0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6.0</c:v>
                </c:pt>
                <c:pt idx="14">
                  <c:v>0.0</c:v>
                </c:pt>
                <c:pt idx="15">
                  <c:v>0.0</c:v>
                </c:pt>
                <c:pt idx="16">
                  <c:v>1.0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AF0-4C90-A0DB-77568F2BF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overlap val="-15"/>
        <c:axId val="2046493960"/>
        <c:axId val="-2124224280"/>
      </c:barChart>
      <c:catAx>
        <c:axId val="2046493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 Math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-2124224280"/>
        <c:crosses val="autoZero"/>
        <c:auto val="1"/>
        <c:lblAlgn val="ctr"/>
        <c:lblOffset val="100"/>
        <c:noMultiLvlLbl val="0"/>
      </c:catAx>
      <c:valAx>
        <c:axId val="-2124224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 Math" panose="02040503050406030204" pitchFamily="18" charset="0"/>
                    <a:ea typeface="+mn-ea"/>
                    <a:cs typeface="+mn-cs"/>
                  </a:defRPr>
                </a:pPr>
                <a:r>
                  <a:rPr lang="en-US"/>
                  <a:t>Number of Monitors Above Threshold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cross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 Math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2046493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mbria Math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aseline="0">
          <a:latin typeface="Cambria Math" panose="020405030504060302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IMPROVE</a:t>
            </a:r>
            <a:r>
              <a:rPr lang="en-US" baseline="0"/>
              <a:t> - SNP, Worst 20% Days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Amm. Sulfate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Sheet2!$B$2:$R$2</c:f>
              <c:numCache>
                <c:formatCode>General</c:formatCode>
                <c:ptCount val="17"/>
                <c:pt idx="0">
                  <c:v>1999.0</c:v>
                </c:pt>
                <c:pt idx="1">
                  <c:v>2000.0</c:v>
                </c:pt>
                <c:pt idx="2">
                  <c:v>2001.0</c:v>
                </c:pt>
                <c:pt idx="3">
                  <c:v>2002.0</c:v>
                </c:pt>
                <c:pt idx="4">
                  <c:v>2003.0</c:v>
                </c:pt>
                <c:pt idx="5">
                  <c:v>2004.0</c:v>
                </c:pt>
                <c:pt idx="6">
                  <c:v>2005.0</c:v>
                </c:pt>
                <c:pt idx="7">
                  <c:v>2006.0</c:v>
                </c:pt>
                <c:pt idx="8">
                  <c:v>2007.0</c:v>
                </c:pt>
                <c:pt idx="9">
                  <c:v>2008.0</c:v>
                </c:pt>
                <c:pt idx="10">
                  <c:v>2009.0</c:v>
                </c:pt>
                <c:pt idx="11">
                  <c:v>2010.0</c:v>
                </c:pt>
                <c:pt idx="12">
                  <c:v>2011.0</c:v>
                </c:pt>
                <c:pt idx="13">
                  <c:v>2012.0</c:v>
                </c:pt>
                <c:pt idx="14">
                  <c:v>2013.0</c:v>
                </c:pt>
                <c:pt idx="15">
                  <c:v>2014.0</c:v>
                </c:pt>
                <c:pt idx="16">
                  <c:v>2015.0</c:v>
                </c:pt>
              </c:numCache>
            </c:numRef>
          </c:cat>
          <c:val>
            <c:numRef>
              <c:f>Sheet2!$B$3:$R$3</c:f>
              <c:numCache>
                <c:formatCode>0.0</c:formatCode>
                <c:ptCount val="17"/>
                <c:pt idx="0">
                  <c:v>11.5</c:v>
                </c:pt>
                <c:pt idx="1">
                  <c:v>12.2</c:v>
                </c:pt>
                <c:pt idx="2">
                  <c:v>13.2</c:v>
                </c:pt>
                <c:pt idx="3">
                  <c:v>14.4</c:v>
                </c:pt>
                <c:pt idx="4">
                  <c:v>13.0</c:v>
                </c:pt>
                <c:pt idx="5">
                  <c:v>13.2</c:v>
                </c:pt>
                <c:pt idx="6">
                  <c:v>15.6</c:v>
                </c:pt>
                <c:pt idx="7">
                  <c:v>13.5</c:v>
                </c:pt>
                <c:pt idx="8">
                  <c:v>12.7</c:v>
                </c:pt>
                <c:pt idx="9">
                  <c:v>7.2</c:v>
                </c:pt>
                <c:pt idx="10">
                  <c:v>7.0</c:v>
                </c:pt>
                <c:pt idx="11">
                  <c:v>5.1</c:v>
                </c:pt>
                <c:pt idx="12">
                  <c:v>4.6</c:v>
                </c:pt>
                <c:pt idx="13">
                  <c:v>4.3</c:v>
                </c:pt>
                <c:pt idx="14">
                  <c:v>4.6</c:v>
                </c:pt>
                <c:pt idx="15">
                  <c:v>4.3</c:v>
                </c:pt>
                <c:pt idx="16">
                  <c:v>4.2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FE1-49E4-AAEB-1B74882819D8}"/>
            </c:ext>
          </c:extLst>
        </c:ser>
        <c:ser>
          <c:idx val="1"/>
          <c:order val="1"/>
          <c:tx>
            <c:strRef>
              <c:f>Sheet2!$A$9</c:f>
              <c:strCache>
                <c:ptCount val="1"/>
                <c:pt idx="0">
                  <c:v>Total Mass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Sheet2!$B$2:$R$2</c:f>
              <c:numCache>
                <c:formatCode>General</c:formatCode>
                <c:ptCount val="17"/>
                <c:pt idx="0">
                  <c:v>1999.0</c:v>
                </c:pt>
                <c:pt idx="1">
                  <c:v>2000.0</c:v>
                </c:pt>
                <c:pt idx="2">
                  <c:v>2001.0</c:v>
                </c:pt>
                <c:pt idx="3">
                  <c:v>2002.0</c:v>
                </c:pt>
                <c:pt idx="4">
                  <c:v>2003.0</c:v>
                </c:pt>
                <c:pt idx="5">
                  <c:v>2004.0</c:v>
                </c:pt>
                <c:pt idx="6">
                  <c:v>2005.0</c:v>
                </c:pt>
                <c:pt idx="7">
                  <c:v>2006.0</c:v>
                </c:pt>
                <c:pt idx="8">
                  <c:v>2007.0</c:v>
                </c:pt>
                <c:pt idx="9">
                  <c:v>2008.0</c:v>
                </c:pt>
                <c:pt idx="10">
                  <c:v>2009.0</c:v>
                </c:pt>
                <c:pt idx="11">
                  <c:v>2010.0</c:v>
                </c:pt>
                <c:pt idx="12">
                  <c:v>2011.0</c:v>
                </c:pt>
                <c:pt idx="13">
                  <c:v>2012.0</c:v>
                </c:pt>
                <c:pt idx="14">
                  <c:v>2013.0</c:v>
                </c:pt>
                <c:pt idx="15">
                  <c:v>2014.0</c:v>
                </c:pt>
                <c:pt idx="16">
                  <c:v>2015.0</c:v>
                </c:pt>
              </c:numCache>
            </c:numRef>
          </c:cat>
          <c:val>
            <c:numRef>
              <c:f>Sheet2!$B$9:$R$9</c:f>
              <c:numCache>
                <c:formatCode>0.0</c:formatCode>
                <c:ptCount val="17"/>
                <c:pt idx="0">
                  <c:v>18.4</c:v>
                </c:pt>
                <c:pt idx="1">
                  <c:v>18.2</c:v>
                </c:pt>
                <c:pt idx="2">
                  <c:v>19.2</c:v>
                </c:pt>
                <c:pt idx="3">
                  <c:v>21.6</c:v>
                </c:pt>
                <c:pt idx="4">
                  <c:v>18.8</c:v>
                </c:pt>
                <c:pt idx="5">
                  <c:v>19.2</c:v>
                </c:pt>
                <c:pt idx="6">
                  <c:v>20.3</c:v>
                </c:pt>
                <c:pt idx="7">
                  <c:v>19.0</c:v>
                </c:pt>
                <c:pt idx="8">
                  <c:v>19.1</c:v>
                </c:pt>
                <c:pt idx="9">
                  <c:v>12.7</c:v>
                </c:pt>
                <c:pt idx="10">
                  <c:v>12.3</c:v>
                </c:pt>
                <c:pt idx="11">
                  <c:v>9.1</c:v>
                </c:pt>
                <c:pt idx="12">
                  <c:v>8.600000000000001</c:v>
                </c:pt>
                <c:pt idx="13">
                  <c:v>8.6</c:v>
                </c:pt>
                <c:pt idx="14">
                  <c:v>8.600000000000001</c:v>
                </c:pt>
                <c:pt idx="15">
                  <c:v>8.6</c:v>
                </c:pt>
                <c:pt idx="16">
                  <c:v>9.900000000000002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FE1-49E4-AAEB-1B7488281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4266856"/>
        <c:axId val="-2123158600"/>
      </c:lineChart>
      <c:catAx>
        <c:axId val="-2124266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9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3158600"/>
        <c:crosses val="autoZero"/>
        <c:auto val="1"/>
        <c:lblAlgn val="ctr"/>
        <c:lblOffset val="100"/>
        <c:noMultiLvlLbl val="0"/>
      </c:catAx>
      <c:valAx>
        <c:axId val="-2123158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Concentration (micrograms/m3)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cross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4266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aseline="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compare1!$B$134</c:f>
              <c:strCache>
                <c:ptCount val="1"/>
                <c:pt idx="0">
                  <c:v>Ratio76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cat>
            <c:numRef>
              <c:f>compare1!$A$135:$A$158</c:f>
              <c:numCache>
                <c:formatCode>General</c:formatCode>
                <c:ptCount val="24"/>
                <c:pt idx="0">
                  <c:v>1993.0</c:v>
                </c:pt>
                <c:pt idx="1">
                  <c:v>1994.0</c:v>
                </c:pt>
                <c:pt idx="2">
                  <c:v>1995.0</c:v>
                </c:pt>
                <c:pt idx="3">
                  <c:v>1996.0</c:v>
                </c:pt>
                <c:pt idx="4">
                  <c:v>1997.0</c:v>
                </c:pt>
                <c:pt idx="5">
                  <c:v>1998.0</c:v>
                </c:pt>
                <c:pt idx="6">
                  <c:v>1999.0</c:v>
                </c:pt>
                <c:pt idx="7">
                  <c:v>2000.0</c:v>
                </c:pt>
                <c:pt idx="8">
                  <c:v>2001.0</c:v>
                </c:pt>
                <c:pt idx="9">
                  <c:v>2002.0</c:v>
                </c:pt>
                <c:pt idx="10">
                  <c:v>2003.0</c:v>
                </c:pt>
                <c:pt idx="11">
                  <c:v>2004.0</c:v>
                </c:pt>
                <c:pt idx="12">
                  <c:v>2005.0</c:v>
                </c:pt>
                <c:pt idx="13">
                  <c:v>2006.0</c:v>
                </c:pt>
                <c:pt idx="14">
                  <c:v>2007.0</c:v>
                </c:pt>
                <c:pt idx="15">
                  <c:v>2008.0</c:v>
                </c:pt>
                <c:pt idx="16">
                  <c:v>2009.0</c:v>
                </c:pt>
                <c:pt idx="17">
                  <c:v>2010.0</c:v>
                </c:pt>
                <c:pt idx="18">
                  <c:v>2011.0</c:v>
                </c:pt>
                <c:pt idx="19">
                  <c:v>2012.0</c:v>
                </c:pt>
                <c:pt idx="20">
                  <c:v>2013.0</c:v>
                </c:pt>
                <c:pt idx="21">
                  <c:v>2014.0</c:v>
                </c:pt>
                <c:pt idx="22">
                  <c:v>2015.0</c:v>
                </c:pt>
                <c:pt idx="23">
                  <c:v>2016.0</c:v>
                </c:pt>
              </c:numCache>
            </c:numRef>
          </c:cat>
          <c:val>
            <c:numRef>
              <c:f>compare1!$B$135:$B$158</c:f>
              <c:numCache>
                <c:formatCode>0.00</c:formatCode>
                <c:ptCount val="24"/>
                <c:pt idx="0">
                  <c:v>0.975</c:v>
                </c:pt>
                <c:pt idx="1">
                  <c:v>0.705882352941177</c:v>
                </c:pt>
                <c:pt idx="2">
                  <c:v>0.80952380952381</c:v>
                </c:pt>
                <c:pt idx="3">
                  <c:v>0.666666666666667</c:v>
                </c:pt>
                <c:pt idx="4">
                  <c:v>1.0</c:v>
                </c:pt>
                <c:pt idx="5">
                  <c:v>0.909090909090909</c:v>
                </c:pt>
                <c:pt idx="6">
                  <c:v>1.0</c:v>
                </c:pt>
                <c:pt idx="7">
                  <c:v>0.9</c:v>
                </c:pt>
                <c:pt idx="8">
                  <c:v>0.947368421052631</c:v>
                </c:pt>
                <c:pt idx="9">
                  <c:v>0.951219512195122</c:v>
                </c:pt>
                <c:pt idx="10">
                  <c:v>0.80952380952381</c:v>
                </c:pt>
                <c:pt idx="11">
                  <c:v>0.8</c:v>
                </c:pt>
                <c:pt idx="12">
                  <c:v>0.774193548387097</c:v>
                </c:pt>
                <c:pt idx="13">
                  <c:v>0.68</c:v>
                </c:pt>
                <c:pt idx="14">
                  <c:v>0.740740740740741</c:v>
                </c:pt>
                <c:pt idx="15">
                  <c:v>0.608695652173913</c:v>
                </c:pt>
                <c:pt idx="16">
                  <c:v>0.333333333333333</c:v>
                </c:pt>
                <c:pt idx="17">
                  <c:v>0.545454545454545</c:v>
                </c:pt>
                <c:pt idx="18">
                  <c:v>0.515151515151515</c:v>
                </c:pt>
                <c:pt idx="19">
                  <c:v>0.564102564102564</c:v>
                </c:pt>
                <c:pt idx="20">
                  <c:v>0.15</c:v>
                </c:pt>
                <c:pt idx="21">
                  <c:v>0.16</c:v>
                </c:pt>
                <c:pt idx="22">
                  <c:v>0.216216216216216</c:v>
                </c:pt>
                <c:pt idx="23">
                  <c:v>0.152173913043478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975-455C-9567-EB3F05E7BA61}"/>
            </c:ext>
          </c:extLst>
        </c:ser>
        <c:ser>
          <c:idx val="1"/>
          <c:order val="1"/>
          <c:tx>
            <c:strRef>
              <c:f>compare1!$C$134</c:f>
              <c:strCache>
                <c:ptCount val="1"/>
                <c:pt idx="0">
                  <c:v>Ratio96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compare1!$A$135:$A$158</c:f>
              <c:numCache>
                <c:formatCode>General</c:formatCode>
                <c:ptCount val="24"/>
                <c:pt idx="0">
                  <c:v>1993.0</c:v>
                </c:pt>
                <c:pt idx="1">
                  <c:v>1994.0</c:v>
                </c:pt>
                <c:pt idx="2">
                  <c:v>1995.0</c:v>
                </c:pt>
                <c:pt idx="3">
                  <c:v>1996.0</c:v>
                </c:pt>
                <c:pt idx="4">
                  <c:v>1997.0</c:v>
                </c:pt>
                <c:pt idx="5">
                  <c:v>1998.0</c:v>
                </c:pt>
                <c:pt idx="6">
                  <c:v>1999.0</c:v>
                </c:pt>
                <c:pt idx="7">
                  <c:v>2000.0</c:v>
                </c:pt>
                <c:pt idx="8">
                  <c:v>2001.0</c:v>
                </c:pt>
                <c:pt idx="9">
                  <c:v>2002.0</c:v>
                </c:pt>
                <c:pt idx="10">
                  <c:v>2003.0</c:v>
                </c:pt>
                <c:pt idx="11">
                  <c:v>2004.0</c:v>
                </c:pt>
                <c:pt idx="12">
                  <c:v>2005.0</c:v>
                </c:pt>
                <c:pt idx="13">
                  <c:v>2006.0</c:v>
                </c:pt>
                <c:pt idx="14">
                  <c:v>2007.0</c:v>
                </c:pt>
                <c:pt idx="15">
                  <c:v>2008.0</c:v>
                </c:pt>
                <c:pt idx="16">
                  <c:v>2009.0</c:v>
                </c:pt>
                <c:pt idx="17">
                  <c:v>2010.0</c:v>
                </c:pt>
                <c:pt idx="18">
                  <c:v>2011.0</c:v>
                </c:pt>
                <c:pt idx="19">
                  <c:v>2012.0</c:v>
                </c:pt>
                <c:pt idx="20">
                  <c:v>2013.0</c:v>
                </c:pt>
                <c:pt idx="21">
                  <c:v>2014.0</c:v>
                </c:pt>
                <c:pt idx="22">
                  <c:v>2015.0</c:v>
                </c:pt>
                <c:pt idx="23">
                  <c:v>2016.0</c:v>
                </c:pt>
              </c:numCache>
            </c:numRef>
          </c:cat>
          <c:val>
            <c:numRef>
              <c:f>compare1!$C$135:$C$158</c:f>
              <c:numCache>
                <c:formatCode>0.00</c:formatCode>
                <c:ptCount val="24"/>
                <c:pt idx="0">
                  <c:v>0.6</c:v>
                </c:pt>
                <c:pt idx="1">
                  <c:v>0.323529411764706</c:v>
                </c:pt>
                <c:pt idx="2">
                  <c:v>0.452380952380952</c:v>
                </c:pt>
                <c:pt idx="3">
                  <c:v>0.0</c:v>
                </c:pt>
                <c:pt idx="4">
                  <c:v>0.736842105263158</c:v>
                </c:pt>
                <c:pt idx="5">
                  <c:v>0.454545454545454</c:v>
                </c:pt>
                <c:pt idx="6">
                  <c:v>0.612903225806451</c:v>
                </c:pt>
                <c:pt idx="7">
                  <c:v>0.4</c:v>
                </c:pt>
                <c:pt idx="8">
                  <c:v>0.631578947368421</c:v>
                </c:pt>
                <c:pt idx="9">
                  <c:v>0.512195121951219</c:v>
                </c:pt>
                <c:pt idx="10">
                  <c:v>0.142857142857143</c:v>
                </c:pt>
                <c:pt idx="11">
                  <c:v>0.2</c:v>
                </c:pt>
                <c:pt idx="12">
                  <c:v>0.32258064516129</c:v>
                </c:pt>
                <c:pt idx="13">
                  <c:v>0.28</c:v>
                </c:pt>
                <c:pt idx="14">
                  <c:v>0.222222222222222</c:v>
                </c:pt>
                <c:pt idx="15">
                  <c:v>0.130434782608696</c:v>
                </c:pt>
                <c:pt idx="16">
                  <c:v>0.0</c:v>
                </c:pt>
                <c:pt idx="17">
                  <c:v>0.0363636363636364</c:v>
                </c:pt>
                <c:pt idx="18">
                  <c:v>0.0606060606060606</c:v>
                </c:pt>
                <c:pt idx="19">
                  <c:v>0.0512820512820513</c:v>
                </c:pt>
                <c:pt idx="20">
                  <c:v>0.0</c:v>
                </c:pt>
                <c:pt idx="21">
                  <c:v>0.0</c:v>
                </c:pt>
                <c:pt idx="22">
                  <c:v>0.027027027027027</c:v>
                </c:pt>
                <c:pt idx="23">
                  <c:v>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975-455C-9567-EB3F05E7BA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3643736"/>
        <c:axId val="-2112958360"/>
      </c:lineChart>
      <c:catAx>
        <c:axId val="-2113643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2958360"/>
        <c:crosses val="autoZero"/>
        <c:auto val="1"/>
        <c:lblAlgn val="ctr"/>
        <c:lblOffset val="100"/>
        <c:tickLblSkip val="2"/>
        <c:noMultiLvlLbl val="0"/>
      </c:catAx>
      <c:valAx>
        <c:axId val="-2112958360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Ratio of Days Above Threshold Given Tmax &gt;= 90 F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3643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sz="1200" baseline="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Sheet5!$A$15</c:f>
              <c:strCache>
                <c:ptCount val="1"/>
                <c:pt idx="0">
                  <c:v>2004-2012</c:v>
                </c:pt>
              </c:strCache>
            </c:strRef>
          </c:tx>
          <c:invertIfNegative val="0"/>
          <c:cat>
            <c:strRef>
              <c:f>Sheet5!$B$14:$C$14</c:f>
              <c:strCache>
                <c:ptCount val="2"/>
                <c:pt idx="0">
                  <c:v>Tmax</c:v>
                </c:pt>
                <c:pt idx="1">
                  <c:v>Persistence</c:v>
                </c:pt>
              </c:strCache>
            </c:strRef>
          </c:cat>
          <c:val>
            <c:numRef>
              <c:f>Sheet5!$B$15:$C$15</c:f>
              <c:numCache>
                <c:formatCode>General</c:formatCode>
                <c:ptCount val="2"/>
                <c:pt idx="0">
                  <c:v>0.58</c:v>
                </c:pt>
                <c:pt idx="1">
                  <c:v>0.36</c:v>
                </c:pt>
              </c:numCache>
            </c:numRef>
          </c:val>
        </c:ser>
        <c:ser>
          <c:idx val="1"/>
          <c:order val="1"/>
          <c:tx>
            <c:strRef>
              <c:f>Sheet5!$A$16</c:f>
              <c:strCache>
                <c:ptCount val="1"/>
                <c:pt idx="0">
                  <c:v>2013-2016</c:v>
                </c:pt>
              </c:strCache>
            </c:strRef>
          </c:tx>
          <c:invertIfNegative val="0"/>
          <c:cat>
            <c:strRef>
              <c:f>Sheet5!$B$14:$C$14</c:f>
              <c:strCache>
                <c:ptCount val="2"/>
                <c:pt idx="0">
                  <c:v>Tmax</c:v>
                </c:pt>
                <c:pt idx="1">
                  <c:v>Persistence</c:v>
                </c:pt>
              </c:strCache>
            </c:strRef>
          </c:cat>
          <c:val>
            <c:numRef>
              <c:f>Sheet5!$B$16:$C$16</c:f>
              <c:numCache>
                <c:formatCode>General</c:formatCode>
                <c:ptCount val="2"/>
                <c:pt idx="0">
                  <c:v>0.3</c:v>
                </c:pt>
                <c:pt idx="1">
                  <c:v>0.18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08467944"/>
        <c:axId val="-2077023064"/>
      </c:barChart>
      <c:catAx>
        <c:axId val="19084679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Bookman Old Style"/>
                <a:cs typeface="Bookman Old Style"/>
              </a:defRPr>
            </a:pPr>
            <a:endParaRPr lang="en-US"/>
          </a:p>
        </c:txPr>
        <c:crossAx val="-2077023064"/>
        <c:crosses val="autoZero"/>
        <c:auto val="1"/>
        <c:lblAlgn val="ctr"/>
        <c:lblOffset val="100"/>
        <c:noMultiLvlLbl val="0"/>
      </c:catAx>
      <c:valAx>
        <c:axId val="-20770230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Bookman Old Style"/>
                    <a:cs typeface="Bookman Old Style"/>
                  </a:defRPr>
                </a:pPr>
                <a:r>
                  <a:rPr lang="en-US" dirty="0" smtClean="0">
                    <a:latin typeface="Bookman Old Style"/>
                    <a:cs typeface="Bookman Old Style"/>
                  </a:rPr>
                  <a:t>Variance (r2) in Peak 8-h</a:t>
                </a:r>
                <a:r>
                  <a:rPr lang="en-US" baseline="0" dirty="0" smtClean="0">
                    <a:latin typeface="Bookman Old Style"/>
                    <a:cs typeface="Bookman Old Style"/>
                  </a:rPr>
                  <a:t> Ozone</a:t>
                </a:r>
                <a:endParaRPr lang="en-US" dirty="0">
                  <a:latin typeface="Bookman Old Style"/>
                  <a:cs typeface="Bookman Old Style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08467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46901164583717"/>
          <c:y val="0.0560738814405791"/>
          <c:w val="0.243734364502584"/>
          <c:h val="0.247806126124108"/>
        </c:manualLayout>
      </c:layout>
      <c:overlay val="0"/>
      <c:txPr>
        <a:bodyPr/>
        <a:lstStyle/>
        <a:p>
          <a:pPr>
            <a:defRPr sz="1600">
              <a:latin typeface="Bookman Old Style"/>
              <a:cs typeface="Bookman Old Style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PHL Metro, 96th%ile Ozone Days, Back Trajectory Length (1000 m, 24 h)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'O3 DATA'!$A$309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'O3 DATA'!$B$308:$E$308</c:f>
              <c:strCache>
                <c:ptCount val="4"/>
                <c:pt idx="0">
                  <c:v>1999-2001</c:v>
                </c:pt>
                <c:pt idx="1">
                  <c:v>2005-2007</c:v>
                </c:pt>
                <c:pt idx="2">
                  <c:v>2010-2012</c:v>
                </c:pt>
                <c:pt idx="3">
                  <c:v>2013-2016</c:v>
                </c:pt>
              </c:strCache>
            </c:strRef>
          </c:cat>
          <c:val>
            <c:numRef>
              <c:f>'O3 DATA'!$B$309:$E$309</c:f>
              <c:numCache>
                <c:formatCode>0.0</c:formatCode>
                <c:ptCount val="4"/>
                <c:pt idx="0">
                  <c:v>516.2941176470587</c:v>
                </c:pt>
                <c:pt idx="1">
                  <c:v>489.5263157894737</c:v>
                </c:pt>
                <c:pt idx="2" formatCode="General">
                  <c:v>510.3</c:v>
                </c:pt>
                <c:pt idx="3">
                  <c:v>333.28125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41-450C-8876-101D94792365}"/>
            </c:ext>
          </c:extLst>
        </c:ser>
        <c:ser>
          <c:idx val="1"/>
          <c:order val="1"/>
          <c:tx>
            <c:strRef>
              <c:f>'O3 DATA'!$A$310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'O3 DATA'!$B$308:$E$308</c:f>
              <c:strCache>
                <c:ptCount val="4"/>
                <c:pt idx="0">
                  <c:v>1999-2001</c:v>
                </c:pt>
                <c:pt idx="1">
                  <c:v>2005-2007</c:v>
                </c:pt>
                <c:pt idx="2">
                  <c:v>2010-2012</c:v>
                </c:pt>
                <c:pt idx="3">
                  <c:v>2013-2016</c:v>
                </c:pt>
              </c:strCache>
            </c:strRef>
          </c:cat>
          <c:val>
            <c:numRef>
              <c:f>'O3 DATA'!$B$310:$E$310</c:f>
              <c:numCache>
                <c:formatCode>0.0</c:formatCode>
                <c:ptCount val="4"/>
                <c:pt idx="0">
                  <c:v>474.0</c:v>
                </c:pt>
                <c:pt idx="1">
                  <c:v>451.0</c:v>
                </c:pt>
                <c:pt idx="2" formatCode="General">
                  <c:v>558.0</c:v>
                </c:pt>
                <c:pt idx="3">
                  <c:v>270.5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A41-450C-8876-101D94792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73303400"/>
        <c:axId val="-2073350040"/>
      </c:barChart>
      <c:catAx>
        <c:axId val="-2073303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73350040"/>
        <c:crosses val="autoZero"/>
        <c:auto val="1"/>
        <c:lblAlgn val="ctr"/>
        <c:lblOffset val="100"/>
        <c:noMultiLvlLbl val="0"/>
      </c:catAx>
      <c:valAx>
        <c:axId val="-2073350040"/>
        <c:scaling>
          <c:orientation val="minMax"/>
          <c:min val="1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Length of Back Trajectory (km)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cross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73303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aseline="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Sheet5!$B$24</c:f>
              <c:strCache>
                <c:ptCount val="1"/>
                <c:pt idx="0">
                  <c:v>Monitors</c:v>
                </c:pt>
              </c:strCache>
            </c:strRef>
          </c:tx>
          <c:invertIfNegative val="0"/>
          <c:cat>
            <c:numRef>
              <c:f>Sheet5!$A$25:$A$43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Sheet5!$B$25:$B$43</c:f>
              <c:numCache>
                <c:formatCode>General</c:formatCode>
                <c:ptCount val="19"/>
                <c:pt idx="0">
                  <c:v>12.0</c:v>
                </c:pt>
                <c:pt idx="1">
                  <c:v>1.0</c:v>
                </c:pt>
                <c:pt idx="2">
                  <c:v>12.0</c:v>
                </c:pt>
                <c:pt idx="3">
                  <c:v>9.0</c:v>
                </c:pt>
                <c:pt idx="4">
                  <c:v>6.0</c:v>
                </c:pt>
                <c:pt idx="5">
                  <c:v>2.0</c:v>
                </c:pt>
                <c:pt idx="6">
                  <c:v>1.0</c:v>
                </c:pt>
                <c:pt idx="7">
                  <c:v>1.0</c:v>
                </c:pt>
                <c:pt idx="8">
                  <c:v>2.0</c:v>
                </c:pt>
                <c:pt idx="9">
                  <c:v>4.0</c:v>
                </c:pt>
                <c:pt idx="10">
                  <c:v>1.0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2.0</c:v>
                </c:pt>
                <c:pt idx="15">
                  <c:v>9.0</c:v>
                </c:pt>
                <c:pt idx="16">
                  <c:v>2.0</c:v>
                </c:pt>
                <c:pt idx="17">
                  <c:v>2.0</c:v>
                </c:pt>
                <c:pt idx="18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4931528"/>
        <c:axId val="-2076873864"/>
      </c:barChart>
      <c:catAx>
        <c:axId val="-2124931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Case Number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6873864"/>
        <c:crosses val="autoZero"/>
        <c:auto val="1"/>
        <c:lblAlgn val="ctr"/>
        <c:lblOffset val="100"/>
        <c:noMultiLvlLbl val="0"/>
      </c:catAx>
      <c:valAx>
        <c:axId val="-20768738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Number of Monitors &gt;= 80 ppbv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24931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0.44626</cdr:x>
      <cdr:y>0.42402</cdr:y>
    </cdr:from>
    <cdr:to>
      <cdr:x>0.81025</cdr:x>
      <cdr:y>0.49685</cdr:y>
    </cdr:to>
    <cdr:sp macro="" textlink="">
      <cdr:nvSpPr>
        <cdr:cNvPr id="2" name="Left-Right Arrow 1"/>
        <cdr:cNvSpPr/>
      </cdr:nvSpPr>
      <cdr:spPr>
        <a:xfrm xmlns:a="http://schemas.openxmlformats.org/drawingml/2006/main">
          <a:off x="3672504" y="1919086"/>
          <a:ext cx="2995491" cy="329630"/>
        </a:xfrm>
        <a:prstGeom xmlns:a="http://schemas.openxmlformats.org/drawingml/2006/main" prst="leftRightArrow">
          <a:avLst/>
        </a:prstGeom>
        <a:solidFill xmlns:a="http://schemas.openxmlformats.org/drawingml/2006/main">
          <a:schemeClr val="bg1">
            <a:lumMod val="75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0.81967</cdr:x>
      <cdr:y>0.55531</cdr:y>
    </cdr:from>
    <cdr:to>
      <cdr:x>0.98388</cdr:x>
      <cdr:y>0.61958</cdr:y>
    </cdr:to>
    <cdr:sp macro="" textlink="">
      <cdr:nvSpPr>
        <cdr:cNvPr id="3" name="Left-Right Arrow 2"/>
        <cdr:cNvSpPr/>
      </cdr:nvSpPr>
      <cdr:spPr>
        <a:xfrm xmlns:a="http://schemas.openxmlformats.org/drawingml/2006/main">
          <a:off x="6745548" y="2513330"/>
          <a:ext cx="1351389" cy="290850"/>
        </a:xfrm>
        <a:prstGeom xmlns:a="http://schemas.openxmlformats.org/drawingml/2006/main" prst="leftRightArrow">
          <a:avLst/>
        </a:prstGeom>
        <a:solidFill xmlns:a="http://schemas.openxmlformats.org/drawingml/2006/main">
          <a:schemeClr val="bg1">
            <a:lumMod val="85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0.48984</cdr:x>
      <cdr:y>0.49042</cdr:y>
    </cdr:from>
    <cdr:to>
      <cdr:x>0.76902</cdr:x>
      <cdr:y>0.55254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31188" y="2219630"/>
          <a:ext cx="2297512" cy="28115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75000"/>
          </a:schemeClr>
        </a:solidFill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en-US" sz="1600" dirty="0" smtClean="0">
              <a:latin typeface="Bookman Old Style"/>
              <a:cs typeface="Bookman Old Style"/>
            </a:rPr>
            <a:t>2003-2012:  45 yr</a:t>
          </a:r>
          <a:r>
            <a:rPr lang="en-US" sz="1600" baseline="30000" dirty="0" smtClean="0">
              <a:latin typeface="Bookman Old Style"/>
              <a:cs typeface="Bookman Old Style"/>
            </a:rPr>
            <a:t>-1</a:t>
          </a:r>
          <a:endParaRPr lang="en-US" sz="1600" baseline="30000" dirty="0">
            <a:latin typeface="Bookman Old Style"/>
            <a:cs typeface="Bookman Old Style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0.73957</cdr:x>
      <cdr:y>0.25479</cdr:y>
    </cdr:from>
    <cdr:to>
      <cdr:x>0.77315</cdr:x>
      <cdr:y>0.56401</cdr:y>
    </cdr:to>
    <cdr:sp macro="" textlink="">
      <cdr:nvSpPr>
        <cdr:cNvPr id="2" name="Up-Down Arrow 1"/>
        <cdr:cNvSpPr/>
      </cdr:nvSpPr>
      <cdr:spPr>
        <a:xfrm xmlns:a="http://schemas.openxmlformats.org/drawingml/2006/main">
          <a:off x="6086345" y="1153179"/>
          <a:ext cx="276355" cy="1399521"/>
        </a:xfrm>
        <a:prstGeom xmlns:a="http://schemas.openxmlformats.org/drawingml/2006/main" prst="upDownArrow">
          <a:avLst/>
        </a:prstGeom>
        <a:solidFill xmlns:a="http://schemas.openxmlformats.org/drawingml/2006/main">
          <a:schemeClr val="accent6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0.33993</cdr:x>
      <cdr:y>0.67678</cdr:y>
    </cdr:from>
    <cdr:to>
      <cdr:x>0.4819</cdr:x>
      <cdr:y>0.78622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97480" y="3063095"/>
          <a:ext cx="1168400" cy="495300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20000"/>
            <a:lumOff val="80000"/>
            <a:alpha val="36000"/>
          </a:schemeClr>
        </a:solidFill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r>
            <a:rPr lang="en-US" sz="1600" dirty="0" smtClean="0"/>
            <a:t>≈ 10 μgm</a:t>
          </a:r>
          <a:r>
            <a:rPr lang="en-US" sz="1600" baseline="30000" dirty="0" smtClean="0"/>
            <a:t>-3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7D14F-6440-F94B-914D-669FEF5C6BF9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2CD37-C862-A846-8C65-11A532EDC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94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1.  The number of monitors exceeding selected O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mixing ratio thresholds in the mid-Atlantic coastal plain from 1994 to 2016.  Number values are shown 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exceedances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96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ppbv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threshold.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CD37-C862-A846-8C65-11A532EDCD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1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2.  SNP surface PM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2.5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observations at SNP via IMPROVE monitor observations.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CD37-C862-A846-8C65-11A532EDCD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40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 Statistics: Association of T</a:t>
            </a:r>
            <a:r>
              <a:rPr lang="en-US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Peak O</a:t>
            </a:r>
            <a:r>
              <a:rPr lang="en-US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PHL Metro Area, JJA, Domain Peak 8-h O</a:t>
            </a:r>
            <a:r>
              <a:rPr lang="en-US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 Linear Fit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2005-2007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0.77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0.60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(2.25 * T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125.2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2010-2012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0.74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(1.74 * T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87.5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2013-2016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(1.19 * T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44.6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2.  Correlation with T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(JJA, peak domain 8-h ozone) in the PHL metro forecast area.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CD37-C862-A846-8C65-11A532EDC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38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CD37-C862-A846-8C65-11A532EDC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5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CD37-C862-A846-8C65-11A532EDC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7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9D07-9A04-E84F-A99C-5604B069264E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451-E44F-D140-AF40-2CB667EE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6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9D07-9A04-E84F-A99C-5604B069264E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451-E44F-D140-AF40-2CB667EE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49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9D07-9A04-E84F-A99C-5604B069264E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451-E44F-D140-AF40-2CB667EE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07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9D07-9A04-E84F-A99C-5604B069264E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451-E44F-D140-AF40-2CB667EE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2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9D07-9A04-E84F-A99C-5604B069264E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451-E44F-D140-AF40-2CB667EE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5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9D07-9A04-E84F-A99C-5604B069264E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451-E44F-D140-AF40-2CB667EE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5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9D07-9A04-E84F-A99C-5604B069264E}" type="datetimeFigureOut">
              <a:rPr lang="en-US" smtClean="0"/>
              <a:t>9/21/17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451-E44F-D140-AF40-2CB667EE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9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9D07-9A04-E84F-A99C-5604B069264E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451-E44F-D140-AF40-2CB667EE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3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9D07-9A04-E84F-A99C-5604B069264E}" type="datetimeFigureOut">
              <a:rPr lang="en-US" smtClean="0"/>
              <a:t>9/21/17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451-E44F-D140-AF40-2CB667EE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2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9D07-9A04-E84F-A99C-5604B069264E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451-E44F-D140-AF40-2CB667EE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16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9D07-9A04-E84F-A99C-5604B069264E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9451-E44F-D140-AF40-2CB667EE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1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A9D07-9A04-E84F-A99C-5604B069264E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A9451-E44F-D140-AF40-2CB667EE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Relationship Id="rId3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58373"/>
            <a:ext cx="7772400" cy="244207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/>
                <a:cs typeface="Bookman Old Style"/>
              </a:rPr>
              <a:t>Recent Impacts of Fire and Smoke on Air Quality Forecasting in the Mid-Atlantic</a:t>
            </a:r>
            <a:endParaRPr lang="en-US" sz="3600" dirty="0">
              <a:latin typeface="Bookman Old Style"/>
              <a:cs typeface="Bookman Old Styl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3886200"/>
            <a:ext cx="7699633" cy="120367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Bill Ryan 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Penn State 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Department of Meteorology</a:t>
            </a:r>
            <a:endParaRPr lang="en-US" sz="2800" dirty="0">
              <a:solidFill>
                <a:schemeClr val="tx1"/>
              </a:solidFill>
              <a:latin typeface="Bookman Old Style"/>
              <a:cs typeface="Bookman Old Sty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9617" y="5625818"/>
            <a:ext cx="5993949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Bookman Old Style"/>
                <a:cs typeface="Bookman Old Style"/>
              </a:rPr>
              <a:t>NOAA Satellite Aerosol Products Workshop</a:t>
            </a:r>
          </a:p>
          <a:p>
            <a:pPr algn="ctr"/>
            <a:r>
              <a:rPr lang="en-US" dirty="0" smtClean="0">
                <a:latin typeface="Bookman Old Style"/>
                <a:cs typeface="Bookman Old Style"/>
              </a:rPr>
              <a:t>National Center for Weather and Climate Prediction</a:t>
            </a:r>
          </a:p>
          <a:p>
            <a:pPr algn="ctr"/>
            <a:r>
              <a:rPr lang="en-US" dirty="0" smtClean="0">
                <a:latin typeface="Bookman Old Style"/>
                <a:cs typeface="Bookman Old Style"/>
              </a:rPr>
              <a:t>September 25-26, 2017</a:t>
            </a:r>
            <a:endParaRPr lang="en-US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395643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/>
                <a:cs typeface="Bookman Old Style"/>
              </a:rPr>
              <a:t>Worst Air Quality Days Now Rare</a:t>
            </a:r>
            <a:endParaRPr lang="en-US" sz="3600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In the PHL metro area, days with peak 8-hour O</a:t>
            </a:r>
            <a:r>
              <a:rPr lang="en-US" baseline="-25000" dirty="0" smtClean="0">
                <a:latin typeface="Bookman Old Style"/>
                <a:cs typeface="Bookman Old Style"/>
              </a:rPr>
              <a:t>3 </a:t>
            </a:r>
            <a:r>
              <a:rPr lang="en-US" dirty="0" smtClean="0">
                <a:latin typeface="Bookman Old Style"/>
                <a:cs typeface="Bookman Old Style"/>
              </a:rPr>
              <a:t>≥ 80 </a:t>
            </a:r>
            <a:r>
              <a:rPr lang="en-US" dirty="0" err="1" smtClean="0">
                <a:latin typeface="Bookman Old Style"/>
                <a:cs typeface="Bookman Old Style"/>
              </a:rPr>
              <a:t>ppbv</a:t>
            </a:r>
            <a:r>
              <a:rPr lang="en-US" dirty="0" smtClean="0">
                <a:latin typeface="Bookman Old Style"/>
                <a:cs typeface="Bookman Old Style"/>
              </a:rPr>
              <a:t> have become rare beginning in 2014.</a:t>
            </a:r>
          </a:p>
          <a:p>
            <a:pPr lvl="1"/>
            <a:r>
              <a:rPr lang="en-US" dirty="0" smtClean="0">
                <a:latin typeface="Bookman Old Style"/>
                <a:cs typeface="Bookman Old Style"/>
              </a:rPr>
              <a:t>Also true of the coastal mid-Atlantic.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In total, for the period 2015-2017, there were a total of 19 days ≥ 80 </a:t>
            </a:r>
            <a:r>
              <a:rPr lang="en-US" dirty="0" err="1" smtClean="0">
                <a:latin typeface="Bookman Old Style"/>
                <a:cs typeface="Bookman Old Style"/>
              </a:rPr>
              <a:t>ppbv</a:t>
            </a:r>
            <a:r>
              <a:rPr lang="en-US" dirty="0" smtClean="0">
                <a:latin typeface="Bookman Old Style"/>
                <a:cs typeface="Bookman Old Style"/>
              </a:rPr>
              <a:t> with 70 monitors reaching that threshold – approximately 3 monitors per event.</a:t>
            </a:r>
          </a:p>
          <a:p>
            <a:pPr marL="0" indent="0">
              <a:buNone/>
            </a:pPr>
            <a:endParaRPr lang="en-US" dirty="0" smtClean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236713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Bookman Old Style"/>
                <a:cs typeface="Bookman Old Style"/>
              </a:rPr>
              <a:t>A Closer Look Shows That Truly Widespread High O</a:t>
            </a:r>
            <a:r>
              <a:rPr lang="en-US" sz="3600" baseline="-25000" dirty="0" smtClean="0">
                <a:latin typeface="Bookman Old Style"/>
                <a:cs typeface="Bookman Old Style"/>
              </a:rPr>
              <a:t>3</a:t>
            </a:r>
            <a:r>
              <a:rPr lang="en-US" sz="3600" dirty="0" smtClean="0">
                <a:latin typeface="Bookman Old Style"/>
                <a:cs typeface="Bookman Old Style"/>
              </a:rPr>
              <a:t> is Even Rarer</a:t>
            </a:r>
            <a:endParaRPr lang="en-US" sz="3600" dirty="0">
              <a:latin typeface="Bookman Old Style"/>
              <a:cs typeface="Bookman Old Style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894477"/>
              </p:ext>
            </p:extLst>
          </p:nvPr>
        </p:nvGraphicFramePr>
        <p:xfrm>
          <a:off x="457200" y="1862273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76401" y="2318339"/>
            <a:ext cx="463460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60% of the monitors exceeding 80 </a:t>
            </a:r>
            <a:r>
              <a:rPr lang="en-US" dirty="0" err="1" smtClean="0">
                <a:latin typeface="Bookman Old Style"/>
                <a:cs typeface="Bookman Old Style"/>
              </a:rPr>
              <a:t>ppbv</a:t>
            </a:r>
            <a:endParaRPr lang="en-US" dirty="0" smtClean="0">
              <a:latin typeface="Bookman Old Style"/>
              <a:cs typeface="Bookman Old Style"/>
            </a:endParaRPr>
          </a:p>
          <a:p>
            <a:r>
              <a:rPr lang="en-US" dirty="0">
                <a:latin typeface="Bookman Old Style"/>
                <a:cs typeface="Bookman Old Style"/>
              </a:rPr>
              <a:t>o</a:t>
            </a:r>
            <a:r>
              <a:rPr lang="en-US" dirty="0" smtClean="0">
                <a:latin typeface="Bookman Old Style"/>
                <a:cs typeface="Bookman Old Style"/>
              </a:rPr>
              <a:t>ccurred on only 4 days!</a:t>
            </a:r>
            <a:endParaRPr lang="en-US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44559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/>
                <a:cs typeface="Bookman Old Style"/>
              </a:rPr>
              <a:t>The Four Very Bad Days</a:t>
            </a:r>
            <a:endParaRPr lang="en-US" sz="3600" dirty="0">
              <a:latin typeface="Bookman Old Style"/>
              <a:cs typeface="Bookman Old Style"/>
            </a:endParaRPr>
          </a:p>
        </p:txBody>
      </p:sp>
      <p:pic>
        <p:nvPicPr>
          <p:cNvPr id="7" name="Content Placeholder 6" descr="20150611-peak_o3_ny_pa_nj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" b="-415"/>
          <a:stretch/>
        </p:blipFill>
        <p:spPr>
          <a:xfrm>
            <a:off x="979789" y="1555967"/>
            <a:ext cx="3299113" cy="2486007"/>
          </a:xfrm>
        </p:spPr>
      </p:pic>
      <p:pic>
        <p:nvPicPr>
          <p:cNvPr id="8" name="Content Placeholder 7" descr="may18-17peak_o3_ny_pa_nj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1" b="-361"/>
          <a:stretch/>
        </p:blipFill>
        <p:spPr>
          <a:xfrm>
            <a:off x="5103888" y="1511959"/>
            <a:ext cx="3280547" cy="2530015"/>
          </a:xfrm>
        </p:spPr>
      </p:pic>
      <p:pic>
        <p:nvPicPr>
          <p:cNvPr id="9" name="Picture 8" descr="20160722peak_o3_ny_pa_nj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20" y="4192753"/>
            <a:ext cx="3245682" cy="2472900"/>
          </a:xfrm>
          <a:prstGeom prst="rect">
            <a:avLst/>
          </a:prstGeom>
        </p:spPr>
      </p:pic>
      <p:pic>
        <p:nvPicPr>
          <p:cNvPr id="10" name="Picture 9" descr="20160527-peak_o3_ny_pa_nj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88" y="4166204"/>
            <a:ext cx="3210541" cy="24461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7477" y="4041974"/>
            <a:ext cx="488761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ookman Old Style"/>
                <a:cs typeface="Bookman Old Style"/>
              </a:rPr>
              <a:t>It appears that remnant wildfire smoke is a factor in all of these widespread high O</a:t>
            </a:r>
            <a:r>
              <a:rPr lang="en-US" baseline="-25000" dirty="0" smtClean="0">
                <a:latin typeface="Bookman Old Style"/>
                <a:cs typeface="Bookman Old Style"/>
              </a:rPr>
              <a:t>3</a:t>
            </a:r>
            <a:r>
              <a:rPr lang="en-US" dirty="0" smtClean="0">
                <a:latin typeface="Bookman Old Style"/>
                <a:cs typeface="Bookman Old Style"/>
              </a:rPr>
              <a:t> days.</a:t>
            </a:r>
            <a:endParaRPr lang="en-US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10272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Bookman Old Style"/>
                <a:cs typeface="Bookman Old Style"/>
              </a:rPr>
              <a:t>Mother of All Mid-Atlantic Smoke Events (July, 2002)</a:t>
            </a:r>
            <a:endParaRPr lang="en-US" sz="3200" dirty="0">
              <a:latin typeface="Bookman Old Style"/>
              <a:cs typeface="Bookman Old Style"/>
            </a:endParaRPr>
          </a:p>
        </p:txBody>
      </p:sp>
      <p:pic>
        <p:nvPicPr>
          <p:cNvPr id="4" name="Picture 2" descr="S200218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4" b="1822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62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Bookman Old Style"/>
                <a:cs typeface="Bookman Old Style"/>
              </a:rPr>
              <a:t>MODIS AOD (Aqua)</a:t>
            </a:r>
            <a:br>
              <a:rPr lang="en-US" sz="3200" dirty="0" smtClean="0">
                <a:latin typeface="Bookman Old Style"/>
                <a:cs typeface="Bookman Old Style"/>
              </a:rPr>
            </a:br>
            <a:r>
              <a:rPr lang="en-US" sz="2800" dirty="0" smtClean="0">
                <a:latin typeface="Bookman Old Style"/>
                <a:cs typeface="Bookman Old Style"/>
              </a:rPr>
              <a:t>June 10 (left) and June 11 (right)</a:t>
            </a:r>
            <a:endParaRPr lang="en-US" sz="2800" dirty="0">
              <a:latin typeface="Bookman Old Style"/>
              <a:cs typeface="Bookman Old Style"/>
            </a:endParaRPr>
          </a:p>
        </p:txBody>
      </p:sp>
      <p:pic>
        <p:nvPicPr>
          <p:cNvPr id="4" name="Content Placeholder 3" descr="mod_Region01-03_2015061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42" b="-20042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4831" r="-483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1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Bookman Old Style"/>
                <a:cs typeface="Bookman Old Style"/>
              </a:rPr>
              <a:t>UMBC ELF Aerosol Backscatter (left) and </a:t>
            </a:r>
            <a:r>
              <a:rPr lang="en-US" sz="3600" dirty="0" err="1" smtClean="0">
                <a:latin typeface="Bookman Old Style"/>
                <a:cs typeface="Bookman Old Style"/>
              </a:rPr>
              <a:t>AIRNow</a:t>
            </a:r>
            <a:r>
              <a:rPr lang="en-US" sz="3600" dirty="0" smtClean="0">
                <a:latin typeface="Bookman Old Style"/>
                <a:cs typeface="Bookman Old Style"/>
              </a:rPr>
              <a:t> O</a:t>
            </a:r>
            <a:r>
              <a:rPr lang="en-US" sz="3600" baseline="-25000" dirty="0" smtClean="0">
                <a:latin typeface="Bookman Old Style"/>
                <a:cs typeface="Bookman Old Style"/>
              </a:rPr>
              <a:t>3</a:t>
            </a:r>
            <a:r>
              <a:rPr lang="en-US" sz="3600" dirty="0" smtClean="0">
                <a:latin typeface="Bookman Old Style"/>
                <a:cs typeface="Bookman Old Style"/>
              </a:rPr>
              <a:t> Map (right)</a:t>
            </a:r>
            <a:endParaRPr lang="en-US" sz="3600" dirty="0">
              <a:latin typeface="Bookman Old Style"/>
              <a:cs typeface="Bookman Old Style"/>
            </a:endParaRPr>
          </a:p>
        </p:txBody>
      </p:sp>
      <p:pic>
        <p:nvPicPr>
          <p:cNvPr id="6" name="Content Placeholder 3" descr="20150611-peak_o3_ny_pa_n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44" b="-23544"/>
          <a:stretch>
            <a:fillRect/>
          </a:stretch>
        </p:blipFill>
        <p:spPr>
          <a:xfrm>
            <a:off x="5167805" y="1600201"/>
            <a:ext cx="3518994" cy="3943653"/>
          </a:xfrm>
        </p:spPr>
      </p:pic>
      <p:pic>
        <p:nvPicPr>
          <p:cNvPr id="8" name="Content Placeholder 8" descr="elf_20150611.jpe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34" b="-1607"/>
          <a:stretch/>
        </p:blipFill>
        <p:spPr>
          <a:xfrm>
            <a:off x="347133" y="1528917"/>
            <a:ext cx="4652885" cy="3588386"/>
          </a:xfrm>
        </p:spPr>
      </p:pic>
      <p:sp>
        <p:nvSpPr>
          <p:cNvPr id="9" name="TextBox 8"/>
          <p:cNvSpPr txBox="1"/>
          <p:nvPr/>
        </p:nvSpPr>
        <p:spPr>
          <a:xfrm>
            <a:off x="795867" y="5047734"/>
            <a:ext cx="3712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Figure courtesy of UMBC (Smog Blog), data from Elastic </a:t>
            </a:r>
            <a:r>
              <a:rPr lang="en-US" dirty="0" err="1" smtClean="0">
                <a:latin typeface="Bookman Old Style"/>
                <a:cs typeface="Bookman Old Style"/>
              </a:rPr>
              <a:t>Lidar</a:t>
            </a:r>
            <a:r>
              <a:rPr lang="en-US" dirty="0" smtClean="0">
                <a:latin typeface="Bookman Old Style"/>
                <a:cs typeface="Bookman Old Style"/>
              </a:rPr>
              <a:t> Facility (ELF).</a:t>
            </a:r>
            <a:endParaRPr lang="en-US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9013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Bookman Old Style"/>
                <a:cs typeface="Bookman Old Style"/>
              </a:rPr>
              <a:t>Regional O</a:t>
            </a:r>
            <a:r>
              <a:rPr lang="en-US" sz="3200" baseline="-25000" dirty="0" smtClean="0">
                <a:latin typeface="Bookman Old Style"/>
                <a:cs typeface="Bookman Old Style"/>
              </a:rPr>
              <a:t>3</a:t>
            </a:r>
            <a:r>
              <a:rPr lang="en-US" sz="3200" dirty="0" smtClean="0">
                <a:latin typeface="Bookman Old Style"/>
                <a:cs typeface="Bookman Old Style"/>
              </a:rPr>
              <a:t> Event</a:t>
            </a:r>
            <a:br>
              <a:rPr lang="en-US" sz="3200" dirty="0" smtClean="0">
                <a:latin typeface="Bookman Old Style"/>
                <a:cs typeface="Bookman Old Style"/>
              </a:rPr>
            </a:br>
            <a:r>
              <a:rPr lang="en-US" sz="2800" dirty="0" smtClean="0">
                <a:latin typeface="Bookman Old Style"/>
                <a:cs typeface="Bookman Old Style"/>
              </a:rPr>
              <a:t>May 25-26, 2016</a:t>
            </a:r>
            <a:endParaRPr lang="en-US" sz="2800" dirty="0">
              <a:latin typeface="Bookman Old Style"/>
              <a:cs typeface="Bookman Old Style"/>
            </a:endParaRPr>
          </a:p>
        </p:txBody>
      </p:sp>
      <p:pic>
        <p:nvPicPr>
          <p:cNvPr id="6" name="Content Placeholder 11" descr="20160526-peak_o3_ny_pa_nj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44" b="-23544"/>
          <a:stretch>
            <a:fillRect/>
          </a:stretch>
        </p:blipFill>
        <p:spPr/>
      </p:pic>
      <p:pic>
        <p:nvPicPr>
          <p:cNvPr id="9" name="Content Placeholder 8" descr="20160527-peak_o3_ny_pa_nj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44" b="-23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265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Bookman Old Style"/>
                <a:cs typeface="Bookman Old Style"/>
              </a:rPr>
              <a:t>VIIRS Image, May 22 (left) and Back Trajectory for May 24 (right)</a:t>
            </a:r>
            <a:endParaRPr lang="en-US" sz="3200" dirty="0">
              <a:latin typeface="Bookman Old Style"/>
              <a:cs typeface="Bookman Old Style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1953" b="-11953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5203" r="-52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536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Bookman Old Style"/>
                <a:cs typeface="Bookman Old Style"/>
              </a:rPr>
              <a:t>VIIRS Images for May 24 (left) </a:t>
            </a:r>
            <a:br>
              <a:rPr lang="en-US" sz="3200" dirty="0" smtClean="0">
                <a:latin typeface="Bookman Old Style"/>
                <a:cs typeface="Bookman Old Style"/>
              </a:rPr>
            </a:br>
            <a:r>
              <a:rPr lang="en-US" sz="3200" dirty="0" smtClean="0">
                <a:latin typeface="Bookman Old Style"/>
                <a:cs typeface="Bookman Old Style"/>
              </a:rPr>
              <a:t>and May 25 (right)</a:t>
            </a:r>
            <a:endParaRPr lang="en-US" sz="3200" dirty="0">
              <a:latin typeface="Bookman Old Style"/>
              <a:cs typeface="Bookman Old Style"/>
            </a:endParaRPr>
          </a:p>
        </p:txBody>
      </p:sp>
      <p:pic>
        <p:nvPicPr>
          <p:cNvPr id="10" name="Content Placeholder 9" descr="20160525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67" b="-21067"/>
          <a:stretch>
            <a:fillRect/>
          </a:stretch>
        </p:blipFill>
        <p:spPr/>
      </p:pic>
      <p:pic>
        <p:nvPicPr>
          <p:cNvPr id="14" name="Content Placeholder 4" descr="20160524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67" b="-210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8607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Bookman Old Style"/>
                <a:cs typeface="Bookman Old Style"/>
              </a:rPr>
              <a:t>VIIRS Image with Smoke Mask</a:t>
            </a:r>
            <a:br>
              <a:rPr lang="en-US" sz="3200" dirty="0" smtClean="0">
                <a:latin typeface="Bookman Old Style"/>
                <a:cs typeface="Bookman Old Style"/>
              </a:rPr>
            </a:br>
            <a:r>
              <a:rPr lang="en-US" sz="3200" dirty="0" smtClean="0">
                <a:latin typeface="Bookman Old Style"/>
                <a:cs typeface="Bookman Old Style"/>
              </a:rPr>
              <a:t>May 16 (left) and May 17 (right)</a:t>
            </a:r>
            <a:endParaRPr lang="en-US" sz="3200" dirty="0">
              <a:latin typeface="Bookman Old Style"/>
              <a:cs typeface="Bookman Old Style"/>
            </a:endParaRPr>
          </a:p>
        </p:txBody>
      </p:sp>
      <p:pic>
        <p:nvPicPr>
          <p:cNvPr id="5" name="Content Placeholder 4" descr="virrs-20170516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67" b="-21067"/>
          <a:stretch>
            <a:fillRect/>
          </a:stretch>
        </p:blipFill>
        <p:spPr/>
      </p:pic>
      <p:pic>
        <p:nvPicPr>
          <p:cNvPr id="6" name="Content Placeholder 5" descr="virrs-20170517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67" b="-210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552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Bookman Old Style"/>
                <a:cs typeface="Bookman Old Style"/>
              </a:rPr>
              <a:t>This Must Be The New World</a:t>
            </a:r>
            <a:endParaRPr lang="en-US" sz="3200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Bookman Old Style"/>
                <a:cs typeface="Bookman Old Style"/>
              </a:rPr>
              <a:t>Emissions of </a:t>
            </a:r>
            <a:r>
              <a:rPr lang="en-US" dirty="0" smtClean="0">
                <a:latin typeface="Bookman Old Style"/>
                <a:cs typeface="Bookman Old Style"/>
              </a:rPr>
              <a:t>O</a:t>
            </a:r>
            <a:r>
              <a:rPr lang="en-US" baseline="-25000" dirty="0" smtClean="0">
                <a:latin typeface="Bookman Old Style"/>
                <a:cs typeface="Bookman Old Style"/>
              </a:rPr>
              <a:t>3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>
                <a:latin typeface="Bookman Old Style"/>
                <a:cs typeface="Bookman Old Style"/>
              </a:rPr>
              <a:t>and PM</a:t>
            </a:r>
            <a:r>
              <a:rPr lang="en-US" baseline="-25000" dirty="0">
                <a:latin typeface="Bookman Old Style"/>
                <a:cs typeface="Bookman Old Style"/>
              </a:rPr>
              <a:t>2.5 </a:t>
            </a:r>
            <a:r>
              <a:rPr lang="en-US" dirty="0">
                <a:latin typeface="Bookman Old Style"/>
                <a:cs typeface="Bookman Old Style"/>
              </a:rPr>
              <a:t>precursors, primarily </a:t>
            </a:r>
            <a:r>
              <a:rPr lang="en-US" dirty="0" err="1">
                <a:latin typeface="Bookman Old Style"/>
                <a:cs typeface="Bookman Old Style"/>
              </a:rPr>
              <a:t>NO</a:t>
            </a:r>
            <a:r>
              <a:rPr lang="en-US" baseline="-25000" dirty="0" err="1">
                <a:latin typeface="Bookman Old Style"/>
                <a:cs typeface="Bookman Old Style"/>
              </a:rPr>
              <a:t>x</a:t>
            </a:r>
            <a:r>
              <a:rPr lang="en-US" dirty="0">
                <a:latin typeface="Bookman Old Style"/>
                <a:cs typeface="Bookman Old Style"/>
              </a:rPr>
              <a:t> and </a:t>
            </a:r>
            <a:r>
              <a:rPr lang="en-US" dirty="0" err="1">
                <a:latin typeface="Bookman Old Style"/>
                <a:cs typeface="Bookman Old Style"/>
              </a:rPr>
              <a:t>SO</a:t>
            </a:r>
            <a:r>
              <a:rPr lang="en-US" baseline="-25000" dirty="0" err="1">
                <a:latin typeface="Bookman Old Style"/>
                <a:cs typeface="Bookman Old Style"/>
              </a:rPr>
              <a:t>x</a:t>
            </a:r>
            <a:r>
              <a:rPr lang="en-US" dirty="0">
                <a:latin typeface="Bookman Old Style"/>
                <a:cs typeface="Bookman Old Style"/>
              </a:rPr>
              <a:t>, in the eastern US have been reduced dramatically over the past two decades</a:t>
            </a:r>
            <a:r>
              <a:rPr lang="en-US" dirty="0" smtClean="0">
                <a:latin typeface="Bookman Old Style"/>
                <a:cs typeface="Bookman Old Style"/>
              </a:rPr>
              <a:t>.</a:t>
            </a:r>
            <a:endParaRPr lang="en-US" dirty="0">
              <a:latin typeface="Bookman Old Style"/>
              <a:cs typeface="Bookman Old Style"/>
            </a:endParaRPr>
          </a:p>
          <a:p>
            <a:r>
              <a:rPr lang="en-US" dirty="0" smtClean="0">
                <a:latin typeface="Bookman Old Style"/>
                <a:cs typeface="Bookman Old Style"/>
              </a:rPr>
              <a:t>These </a:t>
            </a:r>
            <a:r>
              <a:rPr lang="en-US" dirty="0">
                <a:latin typeface="Bookman Old Style"/>
                <a:cs typeface="Bookman Old Style"/>
              </a:rPr>
              <a:t>reductions in precursor emissions </a:t>
            </a:r>
            <a:r>
              <a:rPr lang="en-US" dirty="0" smtClean="0">
                <a:latin typeface="Bookman Old Style"/>
                <a:cs typeface="Bookman Old Style"/>
              </a:rPr>
              <a:t>resulted </a:t>
            </a:r>
            <a:r>
              <a:rPr lang="en-US" dirty="0">
                <a:latin typeface="Bookman Old Style"/>
                <a:cs typeface="Bookman Old Style"/>
              </a:rPr>
              <a:t>in large decreases in </a:t>
            </a:r>
            <a:r>
              <a:rPr lang="en-US" dirty="0" smtClean="0">
                <a:latin typeface="Bookman Old Style"/>
                <a:cs typeface="Bookman Old Style"/>
              </a:rPr>
              <a:t>ambient concentrations of both primary and secondary pollutants </a:t>
            </a:r>
            <a:r>
              <a:rPr lang="en-US" dirty="0">
                <a:latin typeface="Bookman Old Style"/>
                <a:cs typeface="Bookman Old Style"/>
              </a:rPr>
              <a:t>of interest to air quality forecasters.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8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58800"/>
            <a:ext cx="8229600" cy="11303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r>
              <a:rPr lang="en-US" sz="3600" dirty="0" smtClean="0">
                <a:latin typeface="Bookman Old Style"/>
                <a:cs typeface="Bookman Old Style"/>
              </a:rPr>
              <a:t>AirNow O</a:t>
            </a:r>
            <a:r>
              <a:rPr lang="en-US" sz="3600" baseline="-25000" dirty="0" smtClean="0">
                <a:latin typeface="Bookman Old Style"/>
                <a:cs typeface="Bookman Old Style"/>
              </a:rPr>
              <a:t>3</a:t>
            </a:r>
            <a:r>
              <a:rPr lang="en-US" sz="3600" dirty="0" smtClean="0">
                <a:latin typeface="Bookman Old Style"/>
                <a:cs typeface="Bookman Old Style"/>
              </a:rPr>
              <a:t> Maps</a:t>
            </a:r>
            <a:br>
              <a:rPr lang="en-US" sz="3600" dirty="0" smtClean="0">
                <a:latin typeface="Bookman Old Style"/>
                <a:cs typeface="Bookman Old Style"/>
              </a:rPr>
            </a:br>
            <a:r>
              <a:rPr lang="en-US" sz="3100" dirty="0" smtClean="0">
                <a:latin typeface="Bookman Old Style"/>
                <a:cs typeface="Bookman Old Style"/>
              </a:rPr>
              <a:t>May 17, 2017 (left) and May 18 (right)</a:t>
            </a:r>
            <a:endParaRPr lang="en-US" sz="3100" dirty="0">
              <a:latin typeface="Bookman Old Style"/>
              <a:cs typeface="Bookman Old Style"/>
            </a:endParaRPr>
          </a:p>
        </p:txBody>
      </p:sp>
      <p:pic>
        <p:nvPicPr>
          <p:cNvPr id="5" name="Content Placeholder 4" descr="may17-17peak_o3_ny_pa_nj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44" b="-23544"/>
          <a:stretch>
            <a:fillRect/>
          </a:stretch>
        </p:blipFill>
        <p:spPr/>
      </p:pic>
      <p:pic>
        <p:nvPicPr>
          <p:cNvPr id="6" name="Content Placeholder 5" descr="may18-17peak_o3_ny_pa_nj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44" b="-23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204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Bookman Old Style"/>
                <a:cs typeface="Bookman Old Style"/>
              </a:rPr>
              <a:t>VIIRS Image with Smoke Mask</a:t>
            </a:r>
            <a:br>
              <a:rPr lang="en-US" sz="3200" dirty="0" smtClean="0">
                <a:latin typeface="Bookman Old Style"/>
                <a:cs typeface="Bookman Old Style"/>
              </a:rPr>
            </a:br>
            <a:r>
              <a:rPr lang="en-US" sz="3200" dirty="0" smtClean="0">
                <a:latin typeface="Bookman Old Style"/>
                <a:cs typeface="Bookman Old Style"/>
              </a:rPr>
              <a:t>July 19, 2016 (left), July 20 (right)</a:t>
            </a:r>
            <a:endParaRPr lang="en-US" sz="3200" dirty="0"/>
          </a:p>
        </p:txBody>
      </p:sp>
      <p:pic>
        <p:nvPicPr>
          <p:cNvPr id="5" name="Content Placeholder 4" descr="20160719-canada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67" b="-21067"/>
          <a:stretch>
            <a:fillRect/>
          </a:stretch>
        </p:blipFill>
        <p:spPr/>
      </p:pic>
      <p:pic>
        <p:nvPicPr>
          <p:cNvPr id="8" name="Content Placeholder 4" descr="20160721-smoke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67" b="-210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209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Bookman Old Style"/>
                <a:cs typeface="Bookman Old Style"/>
              </a:rPr>
              <a:t>Back Trajectory for July 22 (left)</a:t>
            </a:r>
            <a:br>
              <a:rPr lang="en-US" sz="3200" dirty="0" smtClean="0">
                <a:latin typeface="Bookman Old Style"/>
                <a:cs typeface="Bookman Old Style"/>
              </a:rPr>
            </a:br>
            <a:r>
              <a:rPr lang="en-US" sz="3200" dirty="0" smtClean="0">
                <a:latin typeface="Bookman Old Style"/>
                <a:cs typeface="Bookman Old Style"/>
              </a:rPr>
              <a:t> and AirNow O</a:t>
            </a:r>
            <a:r>
              <a:rPr lang="en-US" sz="3200" baseline="-25000" dirty="0" smtClean="0">
                <a:latin typeface="Bookman Old Style"/>
                <a:cs typeface="Bookman Old Style"/>
              </a:rPr>
              <a:t>3</a:t>
            </a:r>
            <a:r>
              <a:rPr lang="en-US" sz="3200" dirty="0" smtClean="0">
                <a:latin typeface="Bookman Old Style"/>
                <a:cs typeface="Bookman Old Style"/>
              </a:rPr>
              <a:t> (right)</a:t>
            </a:r>
            <a:endParaRPr lang="en-US" sz="3200" dirty="0">
              <a:latin typeface="Bookman Old Style"/>
              <a:cs typeface="Bookman Old Style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5391" r="-5391"/>
          <a:stretch>
            <a:fillRect/>
          </a:stretch>
        </p:blipFill>
        <p:spPr/>
      </p:pic>
      <p:pic>
        <p:nvPicPr>
          <p:cNvPr id="6" name="Content Placeholder 4" descr="20160722peak_o3_ny_pa_nj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44" b="-23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036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/>
                <a:cs typeface="Bookman Old Style"/>
              </a:rPr>
              <a:t>Comments (1 of 2)</a:t>
            </a:r>
            <a:endParaRPr lang="en-US" sz="3600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ookman Old Style"/>
                <a:cs typeface="Bookman Old Style"/>
              </a:rPr>
              <a:t>The frequency of widespread O</a:t>
            </a:r>
            <a:r>
              <a:rPr lang="en-US" baseline="-25000" dirty="0" smtClean="0">
                <a:latin typeface="Bookman Old Style"/>
                <a:cs typeface="Bookman Old Style"/>
              </a:rPr>
              <a:t>3</a:t>
            </a:r>
            <a:r>
              <a:rPr lang="en-US" dirty="0" smtClean="0">
                <a:latin typeface="Bookman Old Style"/>
                <a:cs typeface="Bookman Old Style"/>
              </a:rPr>
              <a:t> events in the mid-Atlantic have been significantly reduced – nearly eliminated – by emissions reductions on the local and regional scale.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The “very bad air” days that remain appear to be enhanced by wildfire smokes emissions.</a:t>
            </a:r>
          </a:p>
          <a:p>
            <a:endParaRPr lang="en-US" dirty="0" smtClean="0">
              <a:latin typeface="Bookman Old Style"/>
              <a:cs typeface="Bookman Old Style"/>
            </a:endParaRPr>
          </a:p>
          <a:p>
            <a:endParaRPr lang="en-US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26831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Bookman Old Style"/>
                <a:cs typeface="Bookman Old Style"/>
              </a:rPr>
              <a:t>Comments (2)</a:t>
            </a:r>
            <a:endParaRPr lang="en-US" sz="3200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ookman Old Style"/>
                <a:cs typeface="Bookman Old Style"/>
              </a:rPr>
              <a:t>The extent of this enhancement by wildfire smoke remains uncertain.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In the most recent cases there has been no significant signature in total mass </a:t>
            </a:r>
            <a:r>
              <a:rPr lang="en-US" dirty="0" smtClean="0">
                <a:latin typeface="Bookman Old Style"/>
                <a:cs typeface="Bookman Old Style"/>
              </a:rPr>
              <a:t>PM</a:t>
            </a:r>
            <a:r>
              <a:rPr lang="en-US" baseline="-25000" dirty="0" smtClean="0">
                <a:latin typeface="Bookman Old Style"/>
                <a:cs typeface="Bookman Old Style"/>
              </a:rPr>
              <a:t>2.5</a:t>
            </a:r>
            <a:r>
              <a:rPr lang="en-US" dirty="0">
                <a:latin typeface="Bookman Old Style"/>
                <a:cs typeface="Bookman Old Styl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277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Bookman Old Style"/>
                <a:cs typeface="Bookman Old Style"/>
              </a:rPr>
              <a:t>Mid-Atlantic Monitors Above Thresholds</a:t>
            </a:r>
            <a:br>
              <a:rPr lang="en-US" sz="3600" dirty="0" smtClean="0">
                <a:latin typeface="Bookman Old Style"/>
                <a:cs typeface="Bookman Old Style"/>
              </a:rPr>
            </a:br>
            <a:r>
              <a:rPr lang="en-US" sz="3600" dirty="0" smtClean="0">
                <a:latin typeface="Bookman Old Style"/>
                <a:cs typeface="Bookman Old Style"/>
              </a:rPr>
              <a:t>(</a:t>
            </a:r>
            <a:r>
              <a:rPr lang="en-US" sz="3100" dirty="0" smtClean="0">
                <a:latin typeface="Bookman Old Style"/>
                <a:cs typeface="Bookman Old Style"/>
              </a:rPr>
              <a:t>Averages for 8-h &gt;= 96 </a:t>
            </a:r>
            <a:r>
              <a:rPr lang="en-US" sz="3100" dirty="0" err="1" smtClean="0">
                <a:latin typeface="Bookman Old Style"/>
                <a:cs typeface="Bookman Old Style"/>
              </a:rPr>
              <a:t>ppbv</a:t>
            </a:r>
            <a:r>
              <a:rPr lang="en-US" sz="3600" dirty="0" smtClean="0">
                <a:latin typeface="Bookman Old Style"/>
                <a:cs typeface="Bookman Old Style"/>
              </a:rPr>
              <a:t>)</a:t>
            </a:r>
            <a:endParaRPr lang="en-US" sz="3600" dirty="0">
              <a:latin typeface="Bookman Old Style"/>
              <a:cs typeface="Bookman Old Style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79484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Left-Right Arrow 4"/>
          <p:cNvSpPr/>
          <p:nvPr/>
        </p:nvSpPr>
        <p:spPr>
          <a:xfrm>
            <a:off x="1473509" y="1832355"/>
            <a:ext cx="2549559" cy="290850"/>
          </a:xfrm>
          <a:prstGeom prst="left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0280" y="2123205"/>
            <a:ext cx="2269438" cy="3385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man Old Style"/>
                <a:cs typeface="Bookman Old Style"/>
              </a:rPr>
              <a:t>1994-2002:  305 yr</a:t>
            </a:r>
            <a:r>
              <a:rPr lang="en-US" sz="1600" baseline="30000" dirty="0" smtClean="0">
                <a:latin typeface="Bookman Old Style"/>
                <a:cs typeface="Bookman Old Style"/>
              </a:rPr>
              <a:t>-1</a:t>
            </a:r>
            <a:endParaRPr lang="en-US" sz="1600" baseline="30000" dirty="0">
              <a:latin typeface="Bookman Old Style"/>
              <a:cs typeface="Bookman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91797" y="3499895"/>
            <a:ext cx="1284626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Bookman Old Style"/>
                <a:cs typeface="Bookman Old Style"/>
              </a:rPr>
              <a:t>2013-2016</a:t>
            </a:r>
          </a:p>
          <a:p>
            <a:pPr algn="ctr"/>
            <a:r>
              <a:rPr lang="en-US" sz="1600" dirty="0" smtClean="0">
                <a:latin typeface="Bookman Old Style"/>
                <a:cs typeface="Bookman Old Style"/>
              </a:rPr>
              <a:t>0.5 yr</a:t>
            </a:r>
            <a:r>
              <a:rPr lang="en-US" sz="1600" baseline="30000" dirty="0" smtClean="0">
                <a:latin typeface="Bookman Old Style"/>
                <a:cs typeface="Bookman Old Style"/>
              </a:rPr>
              <a:t>-1</a:t>
            </a:r>
            <a:endParaRPr lang="en-US" sz="1600" baseline="30000" dirty="0">
              <a:latin typeface="Bookman Old Style"/>
              <a:cs typeface="Bookman Old Styl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3068" y="5702300"/>
            <a:ext cx="1154082" cy="423863"/>
          </a:xfrm>
          <a:prstGeom prst="rect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6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Bookman Old Style"/>
                <a:cs typeface="Bookman Old Style"/>
              </a:rPr>
              <a:t>Shenandoah NP (Big Meadows) PM</a:t>
            </a:r>
            <a:r>
              <a:rPr lang="en-US" sz="3200" baseline="-25000" dirty="0" smtClean="0">
                <a:latin typeface="Bookman Old Style"/>
                <a:cs typeface="Bookman Old Style"/>
              </a:rPr>
              <a:t>2.5</a:t>
            </a:r>
            <a:r>
              <a:rPr lang="en-US" sz="3200" baseline="-25000" dirty="0">
                <a:latin typeface="Bookman Old Style"/>
                <a:cs typeface="Bookman Old Style"/>
              </a:rPr>
              <a:t/>
            </a:r>
            <a:br>
              <a:rPr lang="en-US" sz="3200" baseline="-25000" dirty="0">
                <a:latin typeface="Bookman Old Style"/>
                <a:cs typeface="Bookman Old Style"/>
              </a:rPr>
            </a:br>
            <a:r>
              <a:rPr lang="en-US" sz="3200" dirty="0" smtClean="0">
                <a:latin typeface="Bookman Old Style"/>
                <a:cs typeface="Bookman Old Style"/>
              </a:rPr>
              <a:t> “Bad Air” Days</a:t>
            </a:r>
            <a:endParaRPr lang="en-US" sz="3200" baseline="-25000" dirty="0">
              <a:latin typeface="Bookman Old Style"/>
              <a:cs typeface="Bookman Old Style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81218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Up-Down Arrow 4"/>
          <p:cNvSpPr/>
          <p:nvPr/>
        </p:nvSpPr>
        <p:spPr>
          <a:xfrm>
            <a:off x="3838880" y="3432030"/>
            <a:ext cx="232660" cy="123126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59500" y="2298700"/>
            <a:ext cx="1072128" cy="338554"/>
          </a:xfrm>
          <a:prstGeom prst="rect">
            <a:avLst/>
          </a:prstGeom>
          <a:solidFill>
            <a:schemeClr val="accent6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~ 12 μgm</a:t>
            </a:r>
            <a:r>
              <a:rPr lang="en-US" sz="1600" baseline="30000" dirty="0" smtClean="0"/>
              <a:t>-3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253212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latin typeface="Bookman Old Style"/>
                <a:cs typeface="Bookman Old Style"/>
              </a:rPr>
              <a:t>No Good Deed Goes Unpunished</a:t>
            </a:r>
            <a:endParaRPr lang="en-US" sz="3600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As the “regional load” of O</a:t>
            </a:r>
            <a:r>
              <a:rPr lang="en-US" baseline="-25000" dirty="0" smtClean="0">
                <a:latin typeface="Bookman Old Style"/>
                <a:cs typeface="Bookman Old Style"/>
              </a:rPr>
              <a:t>3</a:t>
            </a:r>
            <a:r>
              <a:rPr lang="en-US" dirty="0" smtClean="0">
                <a:latin typeface="Bookman Old Style"/>
                <a:cs typeface="Bookman Old Style"/>
              </a:rPr>
              <a:t> and fine particles has decreased, forecasting episodes of poor air quality has become more difficult.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The conceptual model of a “standard” poor air quality weather pattern is no longer reliable.</a:t>
            </a:r>
            <a:endParaRPr lang="en-US" dirty="0">
              <a:latin typeface="Bookman Old Style"/>
              <a:cs typeface="Bookman Old Style"/>
            </a:endParaRPr>
          </a:p>
          <a:p>
            <a:pPr lvl="1"/>
            <a:r>
              <a:rPr lang="en-US" dirty="0" smtClean="0">
                <a:latin typeface="Bookman Old Style"/>
                <a:cs typeface="Bookman Old Style"/>
              </a:rPr>
              <a:t>In general, high frequency variations in metropolitan-scale peak O</a:t>
            </a:r>
            <a:r>
              <a:rPr lang="en-US" baseline="-25000" dirty="0" smtClean="0">
                <a:latin typeface="Bookman Old Style"/>
                <a:cs typeface="Bookman Old Style"/>
              </a:rPr>
              <a:t>3</a:t>
            </a:r>
            <a:r>
              <a:rPr lang="en-US" dirty="0" smtClean="0">
                <a:latin typeface="Bookman Old Style"/>
                <a:cs typeface="Bookman Old Style"/>
              </a:rPr>
              <a:t> responds as much to </a:t>
            </a:r>
            <a:r>
              <a:rPr lang="en-US" dirty="0" err="1" smtClean="0">
                <a:latin typeface="Bookman Old Style"/>
                <a:cs typeface="Bookman Old Style"/>
              </a:rPr>
              <a:t>meso</a:t>
            </a:r>
            <a:r>
              <a:rPr lang="en-US" dirty="0" smtClean="0">
                <a:latin typeface="Bookman Old Style"/>
                <a:cs typeface="Bookman Old Style"/>
              </a:rPr>
              <a:t>-scale as</a:t>
            </a:r>
            <a:r>
              <a:rPr lang="en-US" dirty="0" smtClean="0">
                <a:latin typeface="Bookman Old Style"/>
                <a:cs typeface="Bookman Old Style"/>
              </a:rPr>
              <a:t> synoptic scale effects.</a:t>
            </a:r>
            <a:endParaRPr lang="en-US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400175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Bookman Old Style"/>
                <a:cs typeface="Bookman Old Style"/>
              </a:rPr>
              <a:t>Hot Weather Is No Longer a Good Predictor of Poor Air Quality</a:t>
            </a:r>
            <a:endParaRPr lang="en-US" sz="3600" dirty="0">
              <a:latin typeface="Bookman Old Style"/>
              <a:cs typeface="Bookman Old Style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24694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80100" y="2006600"/>
            <a:ext cx="2120900" cy="830997"/>
          </a:xfrm>
          <a:prstGeom prst="rect">
            <a:avLst/>
          </a:prstGeom>
          <a:solidFill>
            <a:schemeClr val="accent6">
              <a:alpha val="41000"/>
            </a:schemeClr>
          </a:solidFill>
          <a:ln>
            <a:solidFill>
              <a:schemeClr val="accent6">
                <a:lumMod val="20000"/>
                <a:lumOff val="80000"/>
                <a:alpha val="2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Bookman Old Style"/>
                <a:cs typeface="Bookman Old Style"/>
              </a:rPr>
              <a:t>Likelihood of exceeding 76 </a:t>
            </a:r>
            <a:r>
              <a:rPr lang="en-US" sz="1600" dirty="0" err="1" smtClean="0">
                <a:latin typeface="Bookman Old Style"/>
                <a:cs typeface="Bookman Old Style"/>
              </a:rPr>
              <a:t>ppbv</a:t>
            </a:r>
            <a:r>
              <a:rPr lang="en-US" sz="1600" dirty="0" smtClean="0">
                <a:latin typeface="Bookman Old Style"/>
                <a:cs typeface="Bookman Old Style"/>
              </a:rPr>
              <a:t> given T</a:t>
            </a:r>
            <a:r>
              <a:rPr lang="en-US" sz="1600" baseline="-25000" dirty="0" smtClean="0">
                <a:latin typeface="Bookman Old Style"/>
                <a:cs typeface="Bookman Old Style"/>
              </a:rPr>
              <a:t>max</a:t>
            </a:r>
            <a:r>
              <a:rPr lang="en-US" sz="1600" dirty="0" smtClean="0">
                <a:latin typeface="Bookman Old Style"/>
                <a:cs typeface="Bookman Old Style"/>
              </a:rPr>
              <a:t> ≥ 90°F.</a:t>
            </a:r>
            <a:endParaRPr lang="en-US" sz="1600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921644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Bookman Old Style"/>
                <a:cs typeface="Bookman Old Style"/>
              </a:rPr>
              <a:t>T</a:t>
            </a:r>
            <a:r>
              <a:rPr lang="en-US" sz="3200" baseline="-25000" dirty="0" smtClean="0">
                <a:latin typeface="Bookman Old Style"/>
                <a:cs typeface="Bookman Old Style"/>
              </a:rPr>
              <a:t>max</a:t>
            </a:r>
            <a:r>
              <a:rPr lang="en-US" sz="3200" dirty="0" smtClean="0">
                <a:latin typeface="Bookman Old Style"/>
                <a:cs typeface="Bookman Old Style"/>
              </a:rPr>
              <a:t> and Local </a:t>
            </a:r>
            <a:r>
              <a:rPr lang="en-US" sz="3200" dirty="0" err="1" smtClean="0">
                <a:latin typeface="Bookman Old Style"/>
                <a:cs typeface="Bookman Old Style"/>
              </a:rPr>
              <a:t>Persistenc</a:t>
            </a:r>
            <a:r>
              <a:rPr lang="en-US" sz="3200" dirty="0" smtClean="0">
                <a:latin typeface="Bookman Old Style"/>
                <a:cs typeface="Bookman Old Style"/>
              </a:rPr>
              <a:t> Are Much Weaker Predictors of Peak O</a:t>
            </a:r>
            <a:r>
              <a:rPr lang="en-US" sz="3200" baseline="-25000" dirty="0" smtClean="0">
                <a:latin typeface="Bookman Old Style"/>
                <a:cs typeface="Bookman Old Style"/>
              </a:rPr>
              <a:t>3</a:t>
            </a:r>
            <a:endParaRPr lang="en-US" sz="3200" baseline="-25000" dirty="0">
              <a:latin typeface="Bookman Old Style"/>
              <a:cs typeface="Bookman Old Style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151071"/>
              </p:ext>
            </p:extLst>
          </p:nvPr>
        </p:nvGraphicFramePr>
        <p:xfrm>
          <a:off x="826461" y="1587500"/>
          <a:ext cx="7733339" cy="490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886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Bookman Old Style"/>
                <a:cs typeface="Bookman Old Style"/>
              </a:rPr>
              <a:t>Transport Patterns:</a:t>
            </a:r>
            <a:br>
              <a:rPr lang="en-US" sz="3600" dirty="0" smtClean="0">
                <a:latin typeface="Bookman Old Style"/>
                <a:cs typeface="Bookman Old Style"/>
              </a:rPr>
            </a:br>
            <a:r>
              <a:rPr lang="en-US" sz="3600" dirty="0" err="1" smtClean="0">
                <a:latin typeface="Bookman Old Style"/>
                <a:cs typeface="Bookman Old Style"/>
              </a:rPr>
              <a:t>Meso</a:t>
            </a:r>
            <a:r>
              <a:rPr lang="en-US" sz="3600" dirty="0" smtClean="0">
                <a:latin typeface="Bookman Old Style"/>
                <a:cs typeface="Bookman Old Style"/>
              </a:rPr>
              <a:t>-scale Recirculation?</a:t>
            </a:r>
            <a:endParaRPr lang="en-US" sz="3600" dirty="0">
              <a:latin typeface="Bookman Old Style"/>
              <a:cs typeface="Bookman Old Style"/>
            </a:endParaRPr>
          </a:p>
        </p:txBody>
      </p:sp>
      <p:pic>
        <p:nvPicPr>
          <p:cNvPr id="4" name="Content Placeholder 3" descr="2005-2007-ge-traj100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919" b="-39919"/>
          <a:stretch>
            <a:fillRect/>
          </a:stretch>
        </p:blipFill>
        <p:spPr>
          <a:xfrm>
            <a:off x="457200" y="504665"/>
            <a:ext cx="4038600" cy="4525963"/>
          </a:xfrm>
        </p:spPr>
      </p:pic>
      <p:pic>
        <p:nvPicPr>
          <p:cNvPr id="7" name="Content Placeholder 6" descr="2013-2015-ge-traj1000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-39234" r="-5598" b="-603"/>
          <a:stretch/>
        </p:blipFill>
        <p:spPr>
          <a:xfrm>
            <a:off x="457199" y="3015145"/>
            <a:ext cx="4283363" cy="3732573"/>
          </a:xfrm>
        </p:spPr>
      </p:pic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1820639"/>
              </p:ext>
            </p:extLst>
          </p:nvPr>
        </p:nvGraphicFramePr>
        <p:xfrm>
          <a:off x="4721895" y="1696626"/>
          <a:ext cx="3876809" cy="4837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2566" y="2094120"/>
            <a:ext cx="11912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2005-2007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2566" y="4527565"/>
            <a:ext cx="119128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2013-2015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31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Bookman Old Style"/>
                <a:cs typeface="Bookman Old Style"/>
              </a:rPr>
              <a:t>Numerical AQ Forecast Models Tend To Under-Predict on the “Worst” O</a:t>
            </a:r>
            <a:r>
              <a:rPr lang="en-US" sz="3200" baseline="-25000" dirty="0" smtClean="0">
                <a:latin typeface="Bookman Old Style"/>
                <a:cs typeface="Bookman Old Style"/>
              </a:rPr>
              <a:t>3</a:t>
            </a:r>
            <a:r>
              <a:rPr lang="en-US" sz="3200" dirty="0" smtClean="0">
                <a:latin typeface="Bookman Old Style"/>
                <a:cs typeface="Bookman Old Style"/>
              </a:rPr>
              <a:t> Days</a:t>
            </a:r>
            <a:endParaRPr lang="en-US" sz="3200" dirty="0">
              <a:latin typeface="Bookman Old Style"/>
              <a:cs typeface="Bookman Old Style"/>
            </a:endParaRPr>
          </a:p>
        </p:txBody>
      </p:sp>
      <p:pic>
        <p:nvPicPr>
          <p:cNvPr id="4" name="Content Placeholder 3" descr="phlmetro-2013-2016-scatt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2" t="-1" r="-2519" b="-453"/>
          <a:stretch/>
        </p:blipFill>
        <p:spPr>
          <a:xfrm>
            <a:off x="457200" y="1697151"/>
            <a:ext cx="4750131" cy="4546428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1182685" y="3296300"/>
            <a:ext cx="3722551" cy="96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355677" y="2501310"/>
            <a:ext cx="1864426" cy="914400"/>
          </a:xfrm>
          <a:prstGeom prst="ellipse">
            <a:avLst/>
          </a:prstGeom>
          <a:solidFill>
            <a:schemeClr val="tx2">
              <a:lumMod val="20000"/>
              <a:lumOff val="80000"/>
              <a:alpha val="18000"/>
            </a:schemeClr>
          </a:solidFill>
          <a:ln>
            <a:solidFill>
              <a:schemeClr val="accent1">
                <a:shade val="95000"/>
                <a:satMod val="105000"/>
                <a:alpha val="23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7331" y="2050450"/>
            <a:ext cx="3339769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Shown at left, observations and numerical model forecasts for Philadelphia metropolitan area peak O</a:t>
            </a:r>
            <a:r>
              <a:rPr lang="en-US" baseline="-25000" dirty="0" smtClean="0">
                <a:latin typeface="Bookman Old Style"/>
                <a:cs typeface="Bookman Old Style"/>
              </a:rPr>
              <a:t>3</a:t>
            </a:r>
            <a:r>
              <a:rPr lang="en-US" dirty="0" smtClean="0">
                <a:latin typeface="Bookman Old Style"/>
                <a:cs typeface="Bookman Old Style"/>
              </a:rPr>
              <a:t>, 2014-2016.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dirty="0" smtClean="0">
                <a:latin typeface="Bookman Old Style"/>
                <a:cs typeface="Bookman Old Style"/>
              </a:rPr>
              <a:t>Red bar demarcates observed peak O</a:t>
            </a:r>
            <a:r>
              <a:rPr lang="en-US" baseline="-25000" dirty="0" smtClean="0">
                <a:latin typeface="Bookman Old Style"/>
                <a:cs typeface="Bookman Old Style"/>
              </a:rPr>
              <a:t>3</a:t>
            </a:r>
            <a:r>
              <a:rPr lang="en-US" dirty="0" smtClean="0">
                <a:latin typeface="Bookman Old Style"/>
                <a:cs typeface="Bookman Old Style"/>
              </a:rPr>
              <a:t> ≥ 80 </a:t>
            </a:r>
            <a:r>
              <a:rPr lang="en-US" dirty="0" err="1" smtClean="0">
                <a:latin typeface="Bookman Old Style"/>
                <a:cs typeface="Bookman Old Style"/>
              </a:rPr>
              <a:t>ppbv</a:t>
            </a:r>
            <a:r>
              <a:rPr lang="en-US" dirty="0" smtClean="0">
                <a:latin typeface="Bookman Old Style"/>
                <a:cs typeface="Bookman Old Style"/>
              </a:rPr>
              <a:t>.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dirty="0" smtClean="0">
                <a:latin typeface="Bookman Old Style"/>
                <a:cs typeface="Bookman Old Style"/>
              </a:rPr>
              <a:t>Strongest events are routinely under-predicted.</a:t>
            </a:r>
            <a:endParaRPr lang="en-US" dirty="0">
              <a:latin typeface="Bookman Old Style"/>
              <a:cs typeface="Bookman Old Style"/>
            </a:endParaRPr>
          </a:p>
          <a:p>
            <a:endParaRPr lang="en-US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421242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4144</TotalTime>
  <Words>747</Words>
  <Application>Microsoft Macintosh PowerPoint</Application>
  <PresentationFormat>On-screen Show (4:3)</PresentationFormat>
  <Paragraphs>101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Recent Impacts of Fire and Smoke on Air Quality Forecasting in the Mid-Atlantic</vt:lpstr>
      <vt:lpstr>This Must Be The New World</vt:lpstr>
      <vt:lpstr>Mid-Atlantic Monitors Above Thresholds (Averages for 8-h &gt;= 96 ppbv)</vt:lpstr>
      <vt:lpstr>Shenandoah NP (Big Meadows) PM2.5  “Bad Air” Days</vt:lpstr>
      <vt:lpstr>No Good Deed Goes Unpunished</vt:lpstr>
      <vt:lpstr>Hot Weather Is No Longer a Good Predictor of Poor Air Quality</vt:lpstr>
      <vt:lpstr>Tmax and Local Persistenc Are Much Weaker Predictors of Peak O3</vt:lpstr>
      <vt:lpstr>Transport Patterns: Meso-scale Recirculation?</vt:lpstr>
      <vt:lpstr>Numerical AQ Forecast Models Tend To Under-Predict on the “Worst” O3 Days</vt:lpstr>
      <vt:lpstr>Worst Air Quality Days Now Rare</vt:lpstr>
      <vt:lpstr>A Closer Look Shows That Truly Widespread High O3 is Even Rarer</vt:lpstr>
      <vt:lpstr>The Four Very Bad Days</vt:lpstr>
      <vt:lpstr>Mother of All Mid-Atlantic Smoke Events (July, 2002)</vt:lpstr>
      <vt:lpstr>MODIS AOD (Aqua) June 10 (left) and June 11 (right)</vt:lpstr>
      <vt:lpstr>UMBC ELF Aerosol Backscatter (left) and AIRNow O3 Map (right)</vt:lpstr>
      <vt:lpstr>Regional O3 Event May 25-26, 2016</vt:lpstr>
      <vt:lpstr>VIIRS Image, May 22 (left) and Back Trajectory for May 24 (right)</vt:lpstr>
      <vt:lpstr>VIIRS Images for May 24 (left)  and May 25 (right)</vt:lpstr>
      <vt:lpstr>VIIRS Image with Smoke Mask May 16 (left) and May 17 (right)</vt:lpstr>
      <vt:lpstr>AirNow O3 Maps May 17, 2017 (left) and May 18 (right)</vt:lpstr>
      <vt:lpstr>VIIRS Image with Smoke Mask July 19, 2016 (left), July 20 (right)</vt:lpstr>
      <vt:lpstr>Back Trajectory for July 22 (left)  and AirNow O3 (right)</vt:lpstr>
      <vt:lpstr>Comments (1 of 2)</vt:lpstr>
      <vt:lpstr>Comments (2)</vt:lpstr>
    </vt:vector>
  </TitlesOfParts>
  <Company>penn state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Impacts of Fire and Smoke on Air Quality in the mid-Atlantic</dc:title>
  <dc:creator>William Ryan</dc:creator>
  <cp:lastModifiedBy>William Ryan</cp:lastModifiedBy>
  <cp:revision>71</cp:revision>
  <dcterms:created xsi:type="dcterms:W3CDTF">2017-09-21T17:13:57Z</dcterms:created>
  <dcterms:modified xsi:type="dcterms:W3CDTF">2017-09-24T14:18:44Z</dcterms:modified>
</cp:coreProperties>
</file>