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5"/>
  </p:notesMasterIdLst>
  <p:sldIdLst>
    <p:sldId id="274" r:id="rId2"/>
    <p:sldId id="276" r:id="rId3"/>
    <p:sldId id="277" r:id="rId4"/>
    <p:sldId id="278" r:id="rId5"/>
    <p:sldId id="279" r:id="rId6"/>
    <p:sldId id="280" r:id="rId7"/>
    <p:sldId id="260" r:id="rId8"/>
    <p:sldId id="281" r:id="rId9"/>
    <p:sldId id="282" r:id="rId10"/>
    <p:sldId id="283" r:id="rId11"/>
    <p:sldId id="262" r:id="rId12"/>
    <p:sldId id="261" r:id="rId13"/>
    <p:sldId id="263" r:id="rId14"/>
    <p:sldId id="264" r:id="rId15"/>
    <p:sldId id="265" r:id="rId16"/>
    <p:sldId id="266" r:id="rId17"/>
    <p:sldId id="267" r:id="rId18"/>
    <p:sldId id="268" r:id="rId19"/>
    <p:sldId id="269" r:id="rId20"/>
    <p:sldId id="270" r:id="rId21"/>
    <p:sldId id="271" r:id="rId22"/>
    <p:sldId id="275"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1" autoAdjust="0"/>
  </p:normalViewPr>
  <p:slideViewPr>
    <p:cSldViewPr snapToGrid="0" snapToObjects="1">
      <p:cViewPr>
        <p:scale>
          <a:sx n="63" d="100"/>
          <a:sy n="63" d="100"/>
        </p:scale>
        <p:origin x="-1176"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5DCFD-C156-8F4C-9FC8-313CF4533044}" type="datetimeFigureOut">
              <a:rPr lang="en-US" smtClean="0"/>
              <a:t>9/21/2017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DCD5A-B0A5-8144-B388-ED7E055FAC48}" type="slidenum">
              <a:rPr lang="en-US" smtClean="0"/>
              <a:t>‹#›</a:t>
            </a:fld>
            <a:endParaRPr lang="en-US"/>
          </a:p>
        </p:txBody>
      </p:sp>
    </p:spTree>
    <p:extLst>
      <p:ext uri="{BB962C8B-B14F-4D97-AF65-F5344CB8AC3E}">
        <p14:creationId xmlns:p14="http://schemas.microsoft.com/office/powerpoint/2010/main" val="10312281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holar.google.com/citations?view_op=view_citation&amp;hl=en&amp;user=bB2ZGxoAAAAJ&amp;sortby=pubdate&amp;citation_for_view=bB2ZGxoAAAAJ:eflP2zaiRac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61E048-33BE-4643-863E-F2021349FE28}" type="slidenum">
              <a:rPr lang="en-US" smtClean="0"/>
              <a:t>7</a:t>
            </a:fld>
            <a:endParaRPr lang="en-US"/>
          </a:p>
        </p:txBody>
      </p:sp>
    </p:spTree>
    <p:extLst>
      <p:ext uri="{BB962C8B-B14F-4D97-AF65-F5344CB8AC3E}">
        <p14:creationId xmlns:p14="http://schemas.microsoft.com/office/powerpoint/2010/main" val="397135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3 granules of MODIS retrievals (left column, ~12 hours apart from one to the next) are assimilated to estimate the volcanic source terms.  </a:t>
            </a:r>
          </a:p>
          <a:p>
            <a:r>
              <a:rPr lang="en-US" dirty="0"/>
              <a:t>Right 2 columns are with GDAS and ECMWF </a:t>
            </a:r>
          </a:p>
        </p:txBody>
      </p:sp>
      <p:sp>
        <p:nvSpPr>
          <p:cNvPr id="4" name="Slide Number Placeholder 3"/>
          <p:cNvSpPr>
            <a:spLocks noGrp="1"/>
          </p:cNvSpPr>
          <p:nvPr>
            <p:ph type="sldNum" sz="quarter" idx="10"/>
          </p:nvPr>
        </p:nvSpPr>
        <p:spPr/>
        <p:txBody>
          <a:bodyPr/>
          <a:lstStyle/>
          <a:p>
            <a:fld id="{E961E048-33BE-4643-863E-F2021349FE28}" type="slidenum">
              <a:rPr lang="en-US" smtClean="0"/>
              <a:t>9</a:t>
            </a:fld>
            <a:endParaRPr lang="en-US"/>
          </a:p>
        </p:txBody>
      </p:sp>
    </p:spTree>
    <p:extLst>
      <p:ext uri="{BB962C8B-B14F-4D97-AF65-F5344CB8AC3E}">
        <p14:creationId xmlns:p14="http://schemas.microsoft.com/office/powerpoint/2010/main" val="391616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Comparisons between MODIS un-assimilated observations (granule 4 &amp; 5) and HYSPLIT  predictions.</a:t>
            </a:r>
          </a:p>
          <a:p>
            <a:r>
              <a:rPr lang="en-US" dirty="0"/>
              <a:t>The source terms after assimilating the first 3 granules  are used here. </a:t>
            </a:r>
          </a:p>
        </p:txBody>
      </p:sp>
      <p:sp>
        <p:nvSpPr>
          <p:cNvPr id="4" name="Slide Number Placeholder 3"/>
          <p:cNvSpPr>
            <a:spLocks noGrp="1"/>
          </p:cNvSpPr>
          <p:nvPr>
            <p:ph type="sldNum" sz="quarter" idx="10"/>
          </p:nvPr>
        </p:nvSpPr>
        <p:spPr/>
        <p:txBody>
          <a:bodyPr/>
          <a:lstStyle/>
          <a:p>
            <a:fld id="{E961E048-33BE-4643-863E-F2021349FE28}" type="slidenum">
              <a:rPr lang="en-US" smtClean="0"/>
              <a:t>10</a:t>
            </a:fld>
            <a:endParaRPr lang="en-US"/>
          </a:p>
        </p:txBody>
      </p:sp>
    </p:spTree>
    <p:extLst>
      <p:ext uri="{BB962C8B-B14F-4D97-AF65-F5344CB8AC3E}">
        <p14:creationId xmlns:p14="http://schemas.microsoft.com/office/powerpoint/2010/main" val="245578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MODIS AOD helps to improve NAQFC PM2.5 forecasts better than assimilating measurements from the </a:t>
            </a:r>
            <a:r>
              <a:rPr lang="en-US" dirty="0" err="1"/>
              <a:t>AIRNow</a:t>
            </a:r>
            <a:r>
              <a:rPr lang="en-US" dirty="0"/>
              <a:t> surface stations.  It is probably because the satellite data has a much better spatial coverage than the current surface network.  NOAA VIIRS is expected to have AOD products better than the current MODIS AOD data from NASA Terra and Aqua satellites.  </a:t>
            </a:r>
          </a:p>
          <a:p>
            <a:endParaRPr lang="en-US" dirty="0"/>
          </a:p>
          <a:p>
            <a:r>
              <a:rPr lang="en-US" dirty="0">
                <a:hlinkClick r:id="rId3"/>
              </a:rPr>
              <a:t>Impact of Moderate Resolution Imaging </a:t>
            </a:r>
            <a:r>
              <a:rPr lang="en-US" dirty="0" err="1">
                <a:hlinkClick r:id="rId3"/>
              </a:rPr>
              <a:t>Spectroradiometer</a:t>
            </a:r>
            <a:r>
              <a:rPr lang="en-US" dirty="0">
                <a:hlinkClick r:id="rId3"/>
              </a:rPr>
              <a:t> Aerosol Optical Depth and </a:t>
            </a:r>
            <a:r>
              <a:rPr lang="en-US" dirty="0" err="1">
                <a:hlinkClick r:id="rId3"/>
              </a:rPr>
              <a:t>AirNow</a:t>
            </a:r>
            <a:r>
              <a:rPr lang="en-US" dirty="0">
                <a:hlinkClick r:id="rId3"/>
              </a:rPr>
              <a:t> PM2.5 assimilation on Community Multi-scale Air Quality aerosol predictions over the contiguous United </a:t>
            </a:r>
            <a:r>
              <a:rPr lang="en-US" dirty="0" err="1">
                <a:hlinkClick r:id="rId3"/>
              </a:rPr>
              <a:t>States</a:t>
            </a:r>
            <a:r>
              <a:rPr lang="en-US" dirty="0" err="1"/>
              <a:t>T</a:t>
            </a:r>
            <a:r>
              <a:rPr lang="en-US" dirty="0"/>
              <a:t> Chai, HC Kim, L Pan, P Lee, D Tong</a:t>
            </a:r>
          </a:p>
          <a:p>
            <a:r>
              <a:rPr lang="en-US" dirty="0"/>
              <a:t>J. </a:t>
            </a:r>
            <a:r>
              <a:rPr lang="en-US" dirty="0" err="1"/>
              <a:t>Geophys</a:t>
            </a:r>
            <a:r>
              <a:rPr lang="en-US" dirty="0"/>
              <a:t>. Res. Atmos. 122 (10), 5399–5415</a:t>
            </a:r>
          </a:p>
          <a:p>
            <a:endParaRPr lang="en-US" dirty="0"/>
          </a:p>
        </p:txBody>
      </p:sp>
      <p:sp>
        <p:nvSpPr>
          <p:cNvPr id="4" name="Slide Number Placeholder 3"/>
          <p:cNvSpPr>
            <a:spLocks noGrp="1"/>
          </p:cNvSpPr>
          <p:nvPr>
            <p:ph type="sldNum" sz="quarter" idx="10"/>
          </p:nvPr>
        </p:nvSpPr>
        <p:spPr/>
        <p:txBody>
          <a:bodyPr/>
          <a:lstStyle/>
          <a:p>
            <a:fld id="{90F77209-8934-4330-B05A-7427FE3B7F96}" type="slidenum">
              <a:rPr lang="en-US" smtClean="0"/>
              <a:t>12</a:t>
            </a:fld>
            <a:endParaRPr lang="en-US"/>
          </a:p>
        </p:txBody>
      </p:sp>
    </p:spTree>
    <p:extLst>
      <p:ext uri="{BB962C8B-B14F-4D97-AF65-F5344CB8AC3E}">
        <p14:creationId xmlns:p14="http://schemas.microsoft.com/office/powerpoint/2010/main" val="117148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  ARL</a:t>
            </a:r>
            <a:r>
              <a:rPr lang="en-US" baseline="0" dirty="0" smtClean="0"/>
              <a:t> is working with NESDIS to develop a new satellite product, marine isoprene, to support NOAA air quality forecasting and Earth System modeling. </a:t>
            </a:r>
          </a:p>
          <a:p>
            <a:endParaRPr lang="en-US" altLang="en-US" baseline="0" dirty="0" smtClean="0"/>
          </a:p>
          <a:p>
            <a:r>
              <a:rPr lang="en-US" altLang="en-US" baseline="0" dirty="0" smtClean="0"/>
              <a:t>The ocean covers 70% of the Earth’s surface. It is a major emission source of trace gases and aerosols that affect coastal air quality and atmospheric chemistry. Until now, there is no marine emission data available to drive these models. </a:t>
            </a:r>
          </a:p>
          <a:p>
            <a:endParaRPr lang="en-US" altLang="en-US" baseline="0" dirty="0" smtClean="0"/>
          </a:p>
          <a:p>
            <a:r>
              <a:rPr lang="en-US" altLang="en-US" baseline="0" dirty="0" smtClean="0"/>
              <a:t>The new JPSS product is expected to bridge the gap between user demands and data availability. The map at the top is the global marine isoprene emission derived from VIIRS for the month of April 2014. </a:t>
            </a:r>
          </a:p>
          <a:p>
            <a:endParaRPr lang="en-US" altLang="en-US" baseline="0" dirty="0" smtClean="0"/>
          </a:p>
          <a:p>
            <a:r>
              <a:rPr lang="en-US" altLang="en-US" baseline="0" dirty="0" smtClean="0"/>
              <a:t>Currently, ARL is working with NESDIS and National Weather Service to test the new product with the NAQFC system. Figures at the bottom show the isoprene product cast into two regional model domains. </a:t>
            </a:r>
            <a:endParaRPr lang="en-US" altLang="en-US" baseline="0" dirty="0" smtClean="0"/>
          </a:p>
          <a:p>
            <a:r>
              <a:rPr lang="en-US" altLang="en-US" baseline="0" dirty="0" smtClean="0"/>
              <a:t>The marine isoprene is retrieved using ocean color data from the VIIRS sensor aboard the Suomi-NPP satellite, and meteorology from the global forecast system or GFS model. We use 10m wind speed and solar radiation.</a:t>
            </a:r>
          </a:p>
          <a:p>
            <a:endParaRPr lang="en-US" altLang="en-US" baseline="0" dirty="0" smtClean="0"/>
          </a:p>
          <a:p>
            <a:endParaRPr lang="en-US" altLang="en-US" dirty="0" smtClean="0"/>
          </a:p>
        </p:txBody>
      </p:sp>
      <p:sp>
        <p:nvSpPr>
          <p:cNvPr id="4" name="Slide Number Placeholder 3"/>
          <p:cNvSpPr>
            <a:spLocks noGrp="1"/>
          </p:cNvSpPr>
          <p:nvPr>
            <p:ph type="sldNum" sz="quarter" idx="10"/>
          </p:nvPr>
        </p:nvSpPr>
        <p:spPr/>
        <p:txBody>
          <a:bodyPr/>
          <a:lstStyle/>
          <a:p>
            <a:fld id="{E28C1598-3A09-4F81-BF7B-D763A3324D4A}" type="slidenum">
              <a:rPr lang="en-US" smtClean="0"/>
              <a:pPr/>
              <a:t>22</a:t>
            </a:fld>
            <a:endParaRPr lang="en-US"/>
          </a:p>
        </p:txBody>
      </p:sp>
    </p:spTree>
    <p:extLst>
      <p:ext uri="{BB962C8B-B14F-4D97-AF65-F5344CB8AC3E}">
        <p14:creationId xmlns:p14="http://schemas.microsoft.com/office/powerpoint/2010/main" val="2277255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4904" y="27463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5" name="Footer Placeholder 4"/>
          <p:cNvSpPr>
            <a:spLocks noGrp="1"/>
          </p:cNvSpPr>
          <p:nvPr>
            <p:ph type="ftr" sz="quarter" idx="11"/>
          </p:nvPr>
        </p:nvSpPr>
        <p:spPr>
          <a:xfrm>
            <a:off x="193638" y="6250164"/>
            <a:ext cx="378669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561" y="27463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8" name="Footer Placeholder 7"/>
          <p:cNvSpPr>
            <a:spLocks noGrp="1"/>
          </p:cNvSpPr>
          <p:nvPr>
            <p:ph type="ftr" sz="quarter" idx="11"/>
          </p:nvPr>
        </p:nvSpPr>
        <p:spPr>
          <a:xfrm>
            <a:off x="193638" y="6250164"/>
            <a:ext cx="3786691"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4" name="Footer Placeholder 3"/>
          <p:cNvSpPr>
            <a:spLocks noGrp="1"/>
          </p:cNvSpPr>
          <p:nvPr>
            <p:ph type="ftr" sz="quarter" idx="11"/>
          </p:nvPr>
        </p:nvSpPr>
        <p:spPr>
          <a:xfrm>
            <a:off x="193638" y="6250164"/>
            <a:ext cx="3786691"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3" name="Footer Placeholder 2"/>
          <p:cNvSpPr>
            <a:spLocks noGrp="1"/>
          </p:cNvSpPr>
          <p:nvPr>
            <p:ph type="ftr" sz="quarter" idx="11"/>
          </p:nvPr>
        </p:nvSpPr>
        <p:spPr>
          <a:xfrm>
            <a:off x="193638" y="6250164"/>
            <a:ext cx="378669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27463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27463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33278197-554A-0C4A-93DB-6D2CA8467203}" type="datetimeFigureOut">
              <a:rPr lang="en-US" smtClean="0"/>
              <a:t>9/21/2017</a:t>
            </a:fld>
            <a:endParaRPr lang="en-US"/>
          </a:p>
        </p:txBody>
      </p:sp>
      <p:sp>
        <p:nvSpPr>
          <p:cNvPr id="6" name="Footer Placeholder 5"/>
          <p:cNvSpPr>
            <a:spLocks noGrp="1"/>
          </p:cNvSpPr>
          <p:nvPr>
            <p:ph type="ftr" sz="quarter" idx="11"/>
          </p:nvPr>
        </p:nvSpPr>
        <p:spPr>
          <a:xfrm>
            <a:off x="193638" y="6250164"/>
            <a:ext cx="378669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67378F82-E545-A84A-B30B-AA20D9F9D91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03089" y="27463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ssd.noaa.gov/PS/FIRE/GASP/gasp.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r>
              <a:rPr lang="en-US" dirty="0" smtClean="0"/>
              <a:t>Satellite Aerosol Products in Air Resources Laboratory’s models</a:t>
            </a:r>
            <a:endParaRPr lang="en-US" dirty="0"/>
          </a:p>
        </p:txBody>
      </p:sp>
      <p:sp>
        <p:nvSpPr>
          <p:cNvPr id="4" name="Subtitle 3"/>
          <p:cNvSpPr>
            <a:spLocks noGrp="1"/>
          </p:cNvSpPr>
          <p:nvPr>
            <p:ph type="subTitle" idx="1"/>
          </p:nvPr>
        </p:nvSpPr>
        <p:spPr>
          <a:xfrm>
            <a:off x="381000" y="3886200"/>
            <a:ext cx="8442960" cy="1752600"/>
          </a:xfrm>
        </p:spPr>
        <p:txBody>
          <a:bodyPr>
            <a:normAutofit/>
          </a:bodyPr>
          <a:lstStyle/>
          <a:p>
            <a:r>
              <a:rPr lang="en-US" dirty="0" smtClean="0"/>
              <a:t>Ariel Stein</a:t>
            </a:r>
          </a:p>
          <a:p>
            <a:r>
              <a:rPr lang="en-US" dirty="0" smtClean="0"/>
              <a:t>Acting Director, NOAA/OAR/ARL</a:t>
            </a:r>
          </a:p>
          <a:p>
            <a:r>
              <a:rPr lang="en-US" dirty="0" smtClean="0"/>
              <a:t>Daniel Tong, </a:t>
            </a:r>
            <a:r>
              <a:rPr lang="en-US" dirty="0" err="1" smtClean="0"/>
              <a:t>Tianfeng</a:t>
            </a:r>
            <a:r>
              <a:rPr lang="en-US" dirty="0" smtClean="0"/>
              <a:t> Chai, </a:t>
            </a:r>
            <a:r>
              <a:rPr lang="en-US" dirty="0" err="1" smtClean="0"/>
              <a:t>HyunCheol</a:t>
            </a:r>
            <a:r>
              <a:rPr lang="en-US" dirty="0" smtClean="0"/>
              <a:t> Kim</a:t>
            </a:r>
          </a:p>
          <a:p>
            <a:endParaRPr lang="en-US" dirty="0"/>
          </a:p>
        </p:txBody>
      </p:sp>
      <p:sp>
        <p:nvSpPr>
          <p:cNvPr id="5" name="TextBox 4"/>
          <p:cNvSpPr txBox="1"/>
          <p:nvPr/>
        </p:nvSpPr>
        <p:spPr>
          <a:xfrm>
            <a:off x="1889760" y="6172200"/>
            <a:ext cx="6279027" cy="369332"/>
          </a:xfrm>
          <a:prstGeom prst="rect">
            <a:avLst/>
          </a:prstGeom>
          <a:noFill/>
        </p:spPr>
        <p:txBody>
          <a:bodyPr wrap="none" rtlCol="0">
            <a:spAutoFit/>
          </a:bodyPr>
          <a:lstStyle/>
          <a:p>
            <a:r>
              <a:rPr lang="en-US" dirty="0"/>
              <a:t>NOAA Satellite Aerosol Products Workshop – Sept </a:t>
            </a:r>
            <a:r>
              <a:rPr lang="en-US" dirty="0" smtClean="0"/>
              <a:t>25-26, 2017</a:t>
            </a:r>
            <a:endParaRPr lang="en-US" dirty="0"/>
          </a:p>
        </p:txBody>
      </p:sp>
    </p:spTree>
    <p:extLst>
      <p:ext uri="{BB962C8B-B14F-4D97-AF65-F5344CB8AC3E}">
        <p14:creationId xmlns:p14="http://schemas.microsoft.com/office/powerpoint/2010/main" val="2729349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82" y="1528705"/>
            <a:ext cx="9166412" cy="4310645"/>
          </a:xfrm>
          <a:prstGeom prst="rect">
            <a:avLst/>
          </a:prstGeom>
        </p:spPr>
      </p:pic>
      <p:sp>
        <p:nvSpPr>
          <p:cNvPr id="6" name="TextBox 5"/>
          <p:cNvSpPr txBox="1"/>
          <p:nvPr/>
        </p:nvSpPr>
        <p:spPr>
          <a:xfrm>
            <a:off x="100181" y="5897795"/>
            <a:ext cx="9070713" cy="400110"/>
          </a:xfrm>
          <a:prstGeom prst="rect">
            <a:avLst/>
          </a:prstGeom>
          <a:noFill/>
        </p:spPr>
        <p:txBody>
          <a:bodyPr wrap="square" rtlCol="0">
            <a:spAutoFit/>
          </a:bodyPr>
          <a:lstStyle/>
          <a:p>
            <a:r>
              <a:rPr lang="en-US" sz="1000" dirty="0"/>
              <a:t>Improving volcanic ash predictions with the HYSPLIT dispersion model by assimilating MODIS satellite retrievals, Chai, T., Crawford, A., </a:t>
            </a:r>
            <a:r>
              <a:rPr lang="en-US" sz="1000" dirty="0" err="1"/>
              <a:t>Stunder</a:t>
            </a:r>
            <a:r>
              <a:rPr lang="en-US" sz="1000" dirty="0"/>
              <a:t>, B., </a:t>
            </a:r>
            <a:r>
              <a:rPr lang="en-US" sz="1000" dirty="0" err="1"/>
              <a:t>Pavolonis</a:t>
            </a:r>
            <a:r>
              <a:rPr lang="en-US" sz="1000" dirty="0"/>
              <a:t>, M., </a:t>
            </a:r>
            <a:r>
              <a:rPr lang="en-US" sz="1000" dirty="0" err="1"/>
              <a:t>Draxler</a:t>
            </a:r>
            <a:r>
              <a:rPr lang="en-US" sz="1000" dirty="0"/>
              <a:t>, R., and Stein, A., </a:t>
            </a:r>
            <a:r>
              <a:rPr lang="en-US" sz="1000" i="1" dirty="0"/>
              <a:t>Atmos. Chem. Phys., 2017.</a:t>
            </a:r>
            <a:endParaRPr lang="en-US" sz="1000" dirty="0"/>
          </a:p>
        </p:txBody>
      </p:sp>
      <p:sp>
        <p:nvSpPr>
          <p:cNvPr id="13" name="TextBox 12"/>
          <p:cNvSpPr txBox="1"/>
          <p:nvPr/>
        </p:nvSpPr>
        <p:spPr>
          <a:xfrm>
            <a:off x="320040" y="340020"/>
            <a:ext cx="7818120" cy="530928"/>
          </a:xfrm>
          <a:prstGeom prst="rect">
            <a:avLst/>
          </a:prstGeom>
          <a:noFill/>
        </p:spPr>
        <p:txBody>
          <a:bodyPr wrap="square" rtlCol="0">
            <a:spAutoFit/>
          </a:bodyPr>
          <a:lstStyle/>
          <a:p>
            <a:pPr defTabSz="616455">
              <a:spcBef>
                <a:spcPct val="50000"/>
              </a:spcBef>
            </a:pPr>
            <a:r>
              <a:rPr lang="en-US" sz="2800" dirty="0">
                <a:latin typeface="Arial" panose="020B0604020202020204" pitchFamily="34" charset="0"/>
                <a:cs typeface="Arial" pitchFamily="34" charset="0"/>
              </a:rPr>
              <a:t>Volcanic ash predictions after inverse modeling</a:t>
            </a:r>
          </a:p>
        </p:txBody>
      </p:sp>
    </p:spTree>
    <p:extLst>
      <p:ext uri="{BB962C8B-B14F-4D97-AF65-F5344CB8AC3E}">
        <p14:creationId xmlns:p14="http://schemas.microsoft.com/office/powerpoint/2010/main" val="1359730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73977" y="622301"/>
            <a:ext cx="8534400" cy="461962"/>
          </a:xfrm>
        </p:spPr>
        <p:txBody>
          <a:bodyPr>
            <a:normAutofit fontScale="90000"/>
          </a:bodyPr>
          <a:lstStyle/>
          <a:p>
            <a:r>
              <a:rPr lang="en-US" altLang="en-US" sz="2800" b="1" dirty="0" smtClean="0">
                <a:ea typeface="ＭＳ Ｐゴシック" pitchFamily="34" charset="-128"/>
              </a:rPr>
              <a:t>NOAA National Air Quality Forecast Capability (NAQFC</a:t>
            </a:r>
            <a:r>
              <a:rPr lang="en-US" altLang="en-US" sz="2800" b="1" dirty="0" smtClean="0">
                <a:ea typeface="ＭＳ Ｐゴシック" pitchFamily="34" charset="-128"/>
              </a:rPr>
              <a:t>):</a:t>
            </a:r>
            <a:br>
              <a:rPr lang="en-US" altLang="en-US" sz="2800" b="1" dirty="0" smtClean="0">
                <a:ea typeface="ＭＳ Ｐゴシック" pitchFamily="34" charset="-128"/>
              </a:rPr>
            </a:br>
            <a:r>
              <a:rPr lang="en-US" altLang="en-US" sz="2800" b="1" dirty="0" smtClean="0">
                <a:ea typeface="ＭＳ Ｐゴシック" pitchFamily="34" charset="-128"/>
              </a:rPr>
              <a:t>CMAQ</a:t>
            </a:r>
            <a:endParaRPr lang="en-US" altLang="en-US" sz="2800" b="1" dirty="0" smtClean="0">
              <a:ea typeface="ＭＳ Ｐゴシック" pitchFamily="34" charset="-128"/>
            </a:endParaRPr>
          </a:p>
        </p:txBody>
      </p:sp>
      <p:sp>
        <p:nvSpPr>
          <p:cNvPr id="14" name="Title 1"/>
          <p:cNvSpPr txBox="1">
            <a:spLocks/>
          </p:cNvSpPr>
          <p:nvPr/>
        </p:nvSpPr>
        <p:spPr>
          <a:xfrm>
            <a:off x="619125" y="5865813"/>
            <a:ext cx="8343900" cy="60960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400" b="1" u="sng" dirty="0" smtClean="0"/>
              <a:t>NAQFC is one of the major gateways to disseminate NOAA satellite observations and model prediction of air quality to the public.</a:t>
            </a:r>
            <a:endParaRPr lang="en-US" sz="2400" b="1" u="sng" dirty="0"/>
          </a:p>
        </p:txBody>
      </p:sp>
      <p:sp>
        <p:nvSpPr>
          <p:cNvPr id="16" name="Rectangle 4"/>
          <p:cNvSpPr txBox="1">
            <a:spLocks noChangeArrowheads="1"/>
          </p:cNvSpPr>
          <p:nvPr/>
        </p:nvSpPr>
        <p:spPr bwMode="auto">
          <a:xfrm>
            <a:off x="561975" y="1084263"/>
            <a:ext cx="8458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buFont typeface="Wingdings" pitchFamily="2" charset="2"/>
              <a:buChar char="v"/>
              <a:defRPr/>
            </a:pPr>
            <a:r>
              <a:rPr lang="en-US" altLang="zh-CN" sz="2000" b="1" dirty="0" smtClean="0">
                <a:latin typeface="Calibri" pitchFamily="34" charset="0"/>
                <a:cs typeface="Arial" pitchFamily="34" charset="0"/>
              </a:rPr>
              <a:t>Developed by OAR/Air Resources Laboratory; Operated by National Weather Service (NWS</a:t>
            </a:r>
            <a:r>
              <a:rPr lang="en-US" altLang="zh-CN" sz="2000" b="1" dirty="0" smtClean="0">
                <a:latin typeface="Calibri" pitchFamily="34" charset="0"/>
                <a:cs typeface="Arial" pitchFamily="34" charset="0"/>
              </a:rPr>
              <a:t>)</a:t>
            </a:r>
            <a:endParaRPr lang="en-US" altLang="zh-CN" sz="2000" b="1" dirty="0" smtClean="0">
              <a:latin typeface="Calibri" pitchFamily="34" charset="0"/>
              <a:cs typeface="Arial" pitchFamily="34" charset="0"/>
            </a:endParaRPr>
          </a:p>
          <a:p>
            <a:pPr marL="0" indent="0" eaLnBrk="1" hangingPunct="1">
              <a:spcBef>
                <a:spcPct val="10000"/>
              </a:spcBef>
              <a:buClr>
                <a:schemeClr val="hlink"/>
              </a:buClr>
              <a:buSzPct val="70000"/>
              <a:defRPr/>
            </a:pPr>
            <a:endParaRPr lang="en-US" altLang="zh-CN" sz="1000" b="1" dirty="0" smtClean="0">
              <a:latin typeface="Calibri" pitchFamily="34" charset="0"/>
              <a:cs typeface="Arial" pitchFamily="34" charset="0"/>
            </a:endParaRPr>
          </a:p>
          <a:p>
            <a:pPr eaLnBrk="1" hangingPunct="1">
              <a:spcBef>
                <a:spcPct val="10000"/>
              </a:spcBef>
              <a:buClr>
                <a:schemeClr val="hlink"/>
              </a:buClr>
              <a:buSzPct val="70000"/>
              <a:buFont typeface="Wingdings" pitchFamily="2" charset="2"/>
              <a:buChar char="v"/>
              <a:defRPr/>
            </a:pPr>
            <a:r>
              <a:rPr lang="en-US" altLang="zh-CN" sz="2000" b="1" dirty="0" smtClean="0">
                <a:latin typeface="Calibri" pitchFamily="34" charset="0"/>
                <a:cs typeface="Arial" pitchFamily="34" charset="0"/>
              </a:rPr>
              <a:t>Provides national numerical air quality guidance for ozone (operational product) and PM</a:t>
            </a:r>
            <a:r>
              <a:rPr lang="en-US" altLang="zh-CN" sz="2000" b="1" baseline="-25000" dirty="0" smtClean="0">
                <a:latin typeface="Calibri" pitchFamily="34" charset="0"/>
                <a:cs typeface="Arial" pitchFamily="34" charset="0"/>
              </a:rPr>
              <a:t>2.5</a:t>
            </a:r>
            <a:r>
              <a:rPr lang="en-US" altLang="zh-CN" sz="2000" b="1" dirty="0" smtClean="0">
                <a:latin typeface="Calibri" pitchFamily="34" charset="0"/>
                <a:cs typeface="Arial" pitchFamily="34" charset="0"/>
              </a:rPr>
              <a:t> (particulate matter with diameter &lt; 2.5 </a:t>
            </a:r>
            <a:r>
              <a:rPr lang="en-US" altLang="zh-CN" sz="2000" b="1" dirty="0" smtClean="0">
                <a:latin typeface="Symbol" panose="05050102010706020507" pitchFamily="18" charset="2"/>
                <a:cs typeface="Arial" pitchFamily="34" charset="0"/>
              </a:rPr>
              <a:t>m</a:t>
            </a:r>
            <a:r>
              <a:rPr lang="en-US" altLang="zh-CN" sz="2000" b="1" dirty="0" smtClean="0">
                <a:latin typeface="Calibri" pitchFamily="34" charset="0"/>
                <a:cs typeface="Arial" pitchFamily="34" charset="0"/>
              </a:rPr>
              <a:t>m);</a:t>
            </a:r>
          </a:p>
          <a:p>
            <a:pPr eaLnBrk="1" hangingPunct="1">
              <a:spcBef>
                <a:spcPct val="10000"/>
              </a:spcBef>
              <a:buClr>
                <a:schemeClr val="hlink"/>
              </a:buClr>
              <a:buSzPct val="70000"/>
              <a:defRPr/>
            </a:pPr>
            <a:endParaRPr lang="en-US" altLang="zh-CN" sz="2000" b="1" dirty="0" smtClean="0">
              <a:latin typeface="Calibri" pitchFamily="34" charset="0"/>
              <a:cs typeface="Arial" pitchFamily="34" charset="0"/>
            </a:endParaRPr>
          </a:p>
        </p:txBody>
      </p:sp>
      <p:sp>
        <p:nvSpPr>
          <p:cNvPr id="17420" name="Rectangle 1"/>
          <p:cNvSpPr>
            <a:spLocks noChangeArrowheads="1"/>
          </p:cNvSpPr>
          <p:nvPr/>
        </p:nvSpPr>
        <p:spPr bwMode="auto">
          <a:xfrm>
            <a:off x="2962275" y="5429250"/>
            <a:ext cx="3297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solidFill>
                  <a:srgbClr val="7030A0"/>
                </a:solidFill>
              </a:rPr>
              <a:t>http://airquality.weather.gov/</a:t>
            </a:r>
          </a:p>
        </p:txBody>
      </p:sp>
      <p:pic>
        <p:nvPicPr>
          <p:cNvPr id="17421" name="Picture 2" descr="http://airquality.weather.gov/images/conus/OZMAX81_con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3124200"/>
            <a:ext cx="2895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AutoShape 4" descr="Plots not availabl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7423" name="AutoShape 6" descr="Plots not available."/>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174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2971800"/>
            <a:ext cx="3810000" cy="230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25" name="Rectangle 4"/>
          <p:cNvSpPr>
            <a:spLocks noChangeArrowheads="1"/>
          </p:cNvSpPr>
          <p:nvPr/>
        </p:nvSpPr>
        <p:spPr bwMode="auto">
          <a:xfrm>
            <a:off x="1676400" y="2678113"/>
            <a:ext cx="1541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zh-CN" sz="1800" b="1">
                <a:latin typeface="Calibri" pitchFamily="34" charset="0"/>
                <a:cs typeface="Arial" pitchFamily="34" charset="0"/>
              </a:rPr>
              <a:t>O</a:t>
            </a:r>
            <a:r>
              <a:rPr lang="en-US" altLang="zh-CN" sz="1800" b="1" baseline="-25000">
                <a:latin typeface="Calibri" pitchFamily="34" charset="0"/>
                <a:cs typeface="Arial" pitchFamily="34" charset="0"/>
              </a:rPr>
              <a:t>3 </a:t>
            </a:r>
            <a:r>
              <a:rPr lang="en-US" altLang="zh-CN" sz="1800" b="1">
                <a:latin typeface="Calibri" pitchFamily="34" charset="0"/>
                <a:cs typeface="Arial" pitchFamily="34" charset="0"/>
              </a:rPr>
              <a:t>Forecasting</a:t>
            </a:r>
            <a:endParaRPr lang="en-US" altLang="en-US" sz="1800" baseline="-25000"/>
          </a:p>
        </p:txBody>
      </p:sp>
      <p:sp>
        <p:nvSpPr>
          <p:cNvPr id="17426" name="Rectangle 23"/>
          <p:cNvSpPr>
            <a:spLocks noChangeArrowheads="1"/>
          </p:cNvSpPr>
          <p:nvPr/>
        </p:nvSpPr>
        <p:spPr bwMode="auto">
          <a:xfrm>
            <a:off x="5545138" y="2667000"/>
            <a:ext cx="183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zh-CN" sz="1800" b="1">
                <a:latin typeface="Calibri" pitchFamily="34" charset="0"/>
                <a:cs typeface="Arial" pitchFamily="34" charset="0"/>
              </a:rPr>
              <a:t>PM</a:t>
            </a:r>
            <a:r>
              <a:rPr lang="en-US" altLang="zh-CN" sz="1800" b="1" baseline="-25000">
                <a:latin typeface="Calibri" pitchFamily="34" charset="0"/>
                <a:cs typeface="Arial" pitchFamily="34" charset="0"/>
              </a:rPr>
              <a:t>2.5 </a:t>
            </a:r>
            <a:r>
              <a:rPr lang="en-US" altLang="zh-CN" sz="1800" b="1">
                <a:latin typeface="Calibri" pitchFamily="34" charset="0"/>
                <a:cs typeface="Arial" pitchFamily="34" charset="0"/>
              </a:rPr>
              <a:t>Forecasting</a:t>
            </a:r>
            <a:endParaRPr lang="en-US" altLang="en-US" sz="1800" baseline="-25000"/>
          </a:p>
        </p:txBody>
      </p:sp>
    </p:spTree>
    <p:extLst>
      <p:ext uri="{BB962C8B-B14F-4D97-AF65-F5344CB8AC3E}">
        <p14:creationId xmlns:p14="http://schemas.microsoft.com/office/powerpoint/2010/main" val="141676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1188" y="3160633"/>
            <a:ext cx="4327883" cy="297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54148" y="375757"/>
            <a:ext cx="7109652" cy="609921"/>
          </a:xfrm>
        </p:spPr>
        <p:txBody>
          <a:bodyPr>
            <a:noAutofit/>
          </a:bodyPr>
          <a:lstStyle/>
          <a:p>
            <a:r>
              <a:rPr lang="en-US" sz="3600" dirty="0"/>
              <a:t>NAQFC PM</a:t>
            </a:r>
            <a:r>
              <a:rPr lang="en-US" sz="3600" baseline="-25000" dirty="0"/>
              <a:t>2.5</a:t>
            </a:r>
            <a:r>
              <a:rPr lang="en-US" sz="3600" dirty="0"/>
              <a:t> Forecasts with AOD assimilation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056" y="3775316"/>
            <a:ext cx="3679575" cy="248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740" y="1349184"/>
            <a:ext cx="3621891" cy="248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130" y="1281629"/>
            <a:ext cx="4502973" cy="173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7818" y="3464108"/>
            <a:ext cx="4346762" cy="369332"/>
          </a:xfrm>
          <a:prstGeom prst="rect">
            <a:avLst/>
          </a:prstGeom>
          <a:noFill/>
        </p:spPr>
        <p:txBody>
          <a:bodyPr wrap="square" rtlCol="0">
            <a:spAutoFit/>
          </a:bodyPr>
          <a:lstStyle/>
          <a:p>
            <a:r>
              <a:rPr lang="en-US" dirty="0"/>
              <a:t>	Terra 		      Aqua</a:t>
            </a:r>
          </a:p>
        </p:txBody>
      </p:sp>
      <p:sp>
        <p:nvSpPr>
          <p:cNvPr id="5" name="TextBox 4"/>
          <p:cNvSpPr txBox="1"/>
          <p:nvPr/>
        </p:nvSpPr>
        <p:spPr>
          <a:xfrm>
            <a:off x="20748" y="4017062"/>
            <a:ext cx="533400" cy="461665"/>
          </a:xfrm>
          <a:prstGeom prst="rect">
            <a:avLst/>
          </a:prstGeom>
          <a:noFill/>
        </p:spPr>
        <p:txBody>
          <a:bodyPr wrap="square" rtlCol="0">
            <a:spAutoFit/>
          </a:bodyPr>
          <a:lstStyle/>
          <a:p>
            <a:r>
              <a:rPr lang="en-US" sz="1200" dirty="0"/>
              <a:t>7/19, 2011</a:t>
            </a:r>
          </a:p>
        </p:txBody>
      </p:sp>
      <p:sp>
        <p:nvSpPr>
          <p:cNvPr id="12" name="TextBox 11"/>
          <p:cNvSpPr txBox="1"/>
          <p:nvPr/>
        </p:nvSpPr>
        <p:spPr>
          <a:xfrm>
            <a:off x="81349" y="5539544"/>
            <a:ext cx="533400" cy="461665"/>
          </a:xfrm>
          <a:prstGeom prst="rect">
            <a:avLst/>
          </a:prstGeom>
          <a:noFill/>
        </p:spPr>
        <p:txBody>
          <a:bodyPr wrap="square" rtlCol="0">
            <a:spAutoFit/>
          </a:bodyPr>
          <a:lstStyle/>
          <a:p>
            <a:r>
              <a:rPr lang="en-US" sz="1200" dirty="0"/>
              <a:t>7/20, 2011</a:t>
            </a:r>
          </a:p>
        </p:txBody>
      </p:sp>
      <p:sp>
        <p:nvSpPr>
          <p:cNvPr id="6" name="TextBox 5"/>
          <p:cNvSpPr txBox="1"/>
          <p:nvPr/>
        </p:nvSpPr>
        <p:spPr>
          <a:xfrm>
            <a:off x="5366495" y="1146605"/>
            <a:ext cx="3894670" cy="276999"/>
          </a:xfrm>
          <a:prstGeom prst="rect">
            <a:avLst/>
          </a:prstGeom>
          <a:noFill/>
        </p:spPr>
        <p:txBody>
          <a:bodyPr wrap="square" rtlCol="0">
            <a:spAutoFit/>
          </a:bodyPr>
          <a:lstStyle/>
          <a:p>
            <a:r>
              <a:rPr lang="en-US" sz="1200" dirty="0"/>
              <a:t>Hour 0: 12 Z 7/1, 2011</a:t>
            </a:r>
          </a:p>
        </p:txBody>
      </p:sp>
      <p:sp>
        <p:nvSpPr>
          <p:cNvPr id="3" name="TextBox 2">
            <a:extLst>
              <a:ext uri="{FF2B5EF4-FFF2-40B4-BE49-F238E27FC236}">
                <a16:creationId xmlns:a16="http://schemas.microsoft.com/office/drawing/2014/main" xmlns="" id="{028F7C3D-F379-4AEC-9087-B928F4FC2C09}"/>
              </a:ext>
            </a:extLst>
          </p:cNvPr>
          <p:cNvSpPr txBox="1"/>
          <p:nvPr/>
        </p:nvSpPr>
        <p:spPr>
          <a:xfrm>
            <a:off x="1905000" y="6184915"/>
            <a:ext cx="7239000" cy="1138773"/>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Impact of MODIS AOD and </a:t>
            </a:r>
            <a:r>
              <a:rPr lang="en-US" sz="1000" dirty="0" err="1">
                <a:latin typeface="Times New Roman" panose="02020603050405020304" pitchFamily="18" charset="0"/>
                <a:cs typeface="Times New Roman" panose="02020603050405020304" pitchFamily="18" charset="0"/>
              </a:rPr>
              <a:t>AirNow</a:t>
            </a:r>
            <a:r>
              <a:rPr lang="en-US" sz="1000" dirty="0">
                <a:latin typeface="Times New Roman" panose="02020603050405020304" pitchFamily="18" charset="0"/>
                <a:cs typeface="Times New Roman" panose="02020603050405020304" pitchFamily="18" charset="0"/>
              </a:rPr>
              <a:t> PM2.5 assimilation on Community Multi-scale Air Quality aerosol predictions over the contiguous United States Chai, T., H.  Kim, L Pan, P Lee, D Tong, </a:t>
            </a:r>
            <a:r>
              <a:rPr lang="en-US" sz="1000" i="1" dirty="0">
                <a:latin typeface="Times New Roman" panose="02020603050405020304" pitchFamily="18" charset="0"/>
                <a:cs typeface="Times New Roman" panose="02020603050405020304" pitchFamily="18" charset="0"/>
              </a:rPr>
              <a:t>J. </a:t>
            </a:r>
            <a:r>
              <a:rPr lang="en-US" sz="1000" i="1" dirty="0" err="1">
                <a:latin typeface="Times New Roman" panose="02020603050405020304" pitchFamily="18" charset="0"/>
                <a:cs typeface="Times New Roman" panose="02020603050405020304" pitchFamily="18" charset="0"/>
              </a:rPr>
              <a:t>Geophys</a:t>
            </a:r>
            <a:r>
              <a:rPr lang="en-US" sz="1000" i="1" dirty="0">
                <a:latin typeface="Times New Roman" panose="02020603050405020304" pitchFamily="18" charset="0"/>
                <a:cs typeface="Times New Roman" panose="02020603050405020304" pitchFamily="18" charset="0"/>
              </a:rPr>
              <a:t>. Res. Atmos. </a:t>
            </a:r>
            <a:r>
              <a:rPr lang="en-US" sz="1000" dirty="0">
                <a:latin typeface="Times New Roman" panose="02020603050405020304" pitchFamily="18" charset="0"/>
                <a:cs typeface="Times New Roman" panose="02020603050405020304" pitchFamily="18" charset="0"/>
              </a:rPr>
              <a:t>122 (10), 5399–5415</a:t>
            </a:r>
          </a:p>
          <a:p>
            <a:pPr marL="171450" indent="-171450">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Using optimal interpolation to assimilate surface measurements and satellite AOD for ozone and PM2. 5: A case study for July 2011, Tang, Y., T Chai, L Pan, P Lee, D Tong, HC Kim, W Chen, </a:t>
            </a:r>
            <a:r>
              <a:rPr lang="en-US" sz="1000" i="1" dirty="0">
                <a:latin typeface="Times New Roman" panose="02020603050405020304" pitchFamily="18" charset="0"/>
                <a:cs typeface="Times New Roman" panose="02020603050405020304" pitchFamily="18" charset="0"/>
              </a:rPr>
              <a:t>Journal of the Air &amp; Waste Management Association</a:t>
            </a:r>
            <a:r>
              <a:rPr lang="en-US" sz="1000" dirty="0">
                <a:latin typeface="Times New Roman" panose="02020603050405020304" pitchFamily="18" charset="0"/>
                <a:cs typeface="Times New Roman" panose="02020603050405020304" pitchFamily="18" charset="0"/>
              </a:rPr>
              <a:t> 65 (10), 1206-1216</a:t>
            </a:r>
          </a:p>
          <a:p>
            <a:pPr marL="171450" indent="-1714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91893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0" y="6488113"/>
            <a:ext cx="9144000" cy="369887"/>
          </a:xfrm>
          <a:prstGeom prst="rect">
            <a:avLst/>
          </a:prstGeom>
          <a:gradFill rotWithShape="1">
            <a:gsLst>
              <a:gs pos="0">
                <a:srgbClr val="DFF9F9"/>
              </a:gs>
              <a:gs pos="50000">
                <a:srgbClr val="BCF5F5"/>
              </a:gs>
              <a:gs pos="75000">
                <a:srgbClr val="90F1F1"/>
              </a:gs>
              <a:gs pos="100000">
                <a:srgbClr val="90F1F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zh-CN" altLang="en-US" sz="1800">
              <a:latin typeface="Calibri" pitchFamily="34" charset="0"/>
              <a:ea typeface="SimSun" pitchFamily="2" charset="-122"/>
            </a:endParaRPr>
          </a:p>
        </p:txBody>
      </p:sp>
      <p:sp>
        <p:nvSpPr>
          <p:cNvPr id="18447" name="Title 1"/>
          <p:cNvSpPr>
            <a:spLocks noGrp="1"/>
          </p:cNvSpPr>
          <p:nvPr>
            <p:ph type="ctrTitle"/>
          </p:nvPr>
        </p:nvSpPr>
        <p:spPr>
          <a:xfrm>
            <a:off x="389573" y="122238"/>
            <a:ext cx="6705600" cy="685800"/>
          </a:xfrm>
        </p:spPr>
        <p:txBody>
          <a:bodyPr/>
          <a:lstStyle/>
          <a:p>
            <a:r>
              <a:rPr lang="en-US" altLang="en-US" sz="2800" b="1" dirty="0" smtClean="0">
                <a:ea typeface="ＭＳ Ｐゴシック" pitchFamily="34" charset="-128"/>
              </a:rPr>
              <a:t>Challenges in NAQFC Emission Forecasting</a:t>
            </a:r>
          </a:p>
        </p:txBody>
      </p:sp>
      <p:sp>
        <p:nvSpPr>
          <p:cNvPr id="18441" name="Rectangle 4"/>
          <p:cNvSpPr txBox="1">
            <a:spLocks noChangeArrowheads="1"/>
          </p:cNvSpPr>
          <p:nvPr/>
        </p:nvSpPr>
        <p:spPr bwMode="auto">
          <a:xfrm>
            <a:off x="203200" y="9271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cs typeface="Arial" pitchFamily="34" charset="0"/>
              </a:rPr>
              <a:t>Time lag is a major obstacle for NAQFC emission forecasting.</a:t>
            </a:r>
          </a:p>
        </p:txBody>
      </p:sp>
      <p:sp>
        <p:nvSpPr>
          <p:cNvPr id="18442" name="AutoShape 4" descr="Plots not availabl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443" name="AutoShape 6" descr="Plots not available."/>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18444" name="Rectangle 4"/>
          <p:cNvSpPr txBox="1">
            <a:spLocks noChangeArrowheads="1"/>
          </p:cNvSpPr>
          <p:nvPr/>
        </p:nvSpPr>
        <p:spPr bwMode="auto">
          <a:xfrm>
            <a:off x="228600" y="3200400"/>
            <a:ext cx="845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cs typeface="Arial" pitchFamily="34" charset="0"/>
              </a:rPr>
              <a:t>NAQFC Practices:</a:t>
            </a:r>
          </a:p>
        </p:txBody>
      </p:sp>
      <p:sp>
        <p:nvSpPr>
          <p:cNvPr id="21" name="Title 1"/>
          <p:cNvSpPr txBox="1">
            <a:spLocks/>
          </p:cNvSpPr>
          <p:nvPr/>
        </p:nvSpPr>
        <p:spPr>
          <a:xfrm>
            <a:off x="708025" y="1390650"/>
            <a:ext cx="7772400" cy="1670050"/>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000" b="1" dirty="0" smtClean="0"/>
              <a:t>Forecasters want: </a:t>
            </a:r>
            <a:r>
              <a:rPr lang="en-US" sz="2000" b="1" i="1" dirty="0" smtClean="0"/>
              <a:t>emission of tomorrow;</a:t>
            </a:r>
          </a:p>
          <a:p>
            <a:pPr algn="l">
              <a:defRPr/>
            </a:pPr>
            <a:endParaRPr lang="en-US" sz="800" b="1" dirty="0"/>
          </a:p>
          <a:p>
            <a:pPr algn="l">
              <a:defRPr/>
            </a:pPr>
            <a:r>
              <a:rPr lang="en-US" sz="2000" b="1" dirty="0" smtClean="0"/>
              <a:t>Data availability: </a:t>
            </a:r>
            <a:r>
              <a:rPr lang="en-US" sz="2000" b="1" i="1" dirty="0" smtClean="0"/>
              <a:t>emission data 4+ years old</a:t>
            </a:r>
            <a:r>
              <a:rPr lang="en-US" sz="2000" b="1" dirty="0" smtClean="0"/>
              <a:t>.</a:t>
            </a:r>
          </a:p>
          <a:p>
            <a:pPr algn="l">
              <a:defRPr/>
            </a:pPr>
            <a:r>
              <a:rPr lang="en-US" sz="2000" b="1" dirty="0" smtClean="0"/>
              <a:t>(three years labor, one year QA, post-processing and release).</a:t>
            </a:r>
          </a:p>
          <a:p>
            <a:pPr algn="l">
              <a:defRPr/>
            </a:pPr>
            <a:endParaRPr lang="en-US" sz="800" b="1" dirty="0"/>
          </a:p>
          <a:p>
            <a:pPr>
              <a:defRPr/>
            </a:pPr>
            <a:r>
              <a:rPr lang="en-US" sz="2800" b="1" dirty="0" smtClean="0">
                <a:solidFill>
                  <a:srgbClr val="FF0000"/>
                </a:solidFill>
              </a:rPr>
              <a:t>How to overcome this problem?</a:t>
            </a:r>
          </a:p>
        </p:txBody>
      </p:sp>
      <p:sp>
        <p:nvSpPr>
          <p:cNvPr id="18446" name="Title 1"/>
          <p:cNvSpPr txBox="1">
            <a:spLocks/>
          </p:cNvSpPr>
          <p:nvPr/>
        </p:nvSpPr>
        <p:spPr bwMode="auto">
          <a:xfrm>
            <a:off x="708025" y="3733800"/>
            <a:ext cx="569277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latin typeface="Calibri" pitchFamily="34" charset="0"/>
              </a:rPr>
              <a:t>Option 1, no update (2007-2011)  - Dear price paid;</a:t>
            </a:r>
          </a:p>
          <a:p>
            <a:pPr eaLnBrk="1" hangingPunct="1"/>
            <a:endParaRPr lang="en-US" altLang="en-US" sz="800" b="1">
              <a:latin typeface="Calibri" pitchFamily="34" charset="0"/>
            </a:endParaRPr>
          </a:p>
          <a:p>
            <a:pPr eaLnBrk="1" hangingPunct="1"/>
            <a:endParaRPr lang="en-US" altLang="en-US" sz="800" b="1">
              <a:latin typeface="Calibri" pitchFamily="34" charset="0"/>
            </a:endParaRPr>
          </a:p>
          <a:p>
            <a:pPr eaLnBrk="1" hangingPunct="1"/>
            <a:r>
              <a:rPr lang="en-US" altLang="en-US" sz="2000" b="1">
                <a:latin typeface="Calibri" pitchFamily="34" charset="0"/>
              </a:rPr>
              <a:t>Option 2, use EPA emission projection (2012-2015).</a:t>
            </a:r>
          </a:p>
          <a:p>
            <a:pPr eaLnBrk="1" hangingPunct="1"/>
            <a:endParaRPr lang="en-US" altLang="en-US" sz="800" b="1">
              <a:latin typeface="Calibri" pitchFamily="34" charset="0"/>
            </a:endParaRPr>
          </a:p>
          <a:p>
            <a:pPr eaLnBrk="1" hangingPunct="1"/>
            <a:endParaRPr lang="en-US" altLang="en-US" sz="800" b="1">
              <a:latin typeface="Calibri" pitchFamily="34" charset="0"/>
            </a:endParaRPr>
          </a:p>
          <a:p>
            <a:pPr eaLnBrk="1" hangingPunct="1"/>
            <a:r>
              <a:rPr lang="en-US" altLang="en-US" sz="2000" b="1" i="1">
                <a:latin typeface="Calibri" pitchFamily="34" charset="0"/>
              </a:rPr>
              <a:t>Option 3, emission data assimilation (2016-?).</a:t>
            </a:r>
          </a:p>
        </p:txBody>
      </p:sp>
      <p:pic>
        <p:nvPicPr>
          <p:cNvPr id="18449"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2994025"/>
            <a:ext cx="26543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5"/>
          <p:cNvSpPr/>
          <p:nvPr/>
        </p:nvSpPr>
        <p:spPr>
          <a:xfrm>
            <a:off x="7239000" y="4586288"/>
            <a:ext cx="1143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7" name="Oval 26"/>
          <p:cNvSpPr/>
          <p:nvPr/>
        </p:nvSpPr>
        <p:spPr>
          <a:xfrm>
            <a:off x="7219950" y="5419725"/>
            <a:ext cx="1143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8452" name="TextBox 1"/>
          <p:cNvSpPr txBox="1">
            <a:spLocks noChangeArrowheads="1"/>
          </p:cNvSpPr>
          <p:nvPr/>
        </p:nvSpPr>
        <p:spPr bwMode="auto">
          <a:xfrm>
            <a:off x="5715000" y="62484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b="1"/>
              <a:t>(Tong et al., Atmos. Environ. 2015)</a:t>
            </a:r>
          </a:p>
        </p:txBody>
      </p:sp>
    </p:spTree>
    <p:extLst>
      <p:ext uri="{BB962C8B-B14F-4D97-AF65-F5344CB8AC3E}">
        <p14:creationId xmlns:p14="http://schemas.microsoft.com/office/powerpoint/2010/main" val="4009207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itle 1"/>
          <p:cNvSpPr>
            <a:spLocks noGrp="1"/>
          </p:cNvSpPr>
          <p:nvPr>
            <p:ph type="ctrTitle"/>
          </p:nvPr>
        </p:nvSpPr>
        <p:spPr>
          <a:xfrm>
            <a:off x="1524000" y="311150"/>
            <a:ext cx="6324600" cy="838200"/>
          </a:xfrm>
        </p:spPr>
        <p:txBody>
          <a:bodyPr>
            <a:normAutofit fontScale="90000"/>
          </a:bodyPr>
          <a:lstStyle/>
          <a:p>
            <a:pPr eaLnBrk="1" hangingPunct="1"/>
            <a:r>
              <a:rPr lang="en-US" altLang="zh-CN" sz="3200" b="1" smtClean="0">
                <a:ea typeface="SimSun" pitchFamily="2" charset="-122"/>
              </a:rPr>
              <a:t>Impact of the Great Recession </a:t>
            </a:r>
            <a:br>
              <a:rPr lang="en-US" altLang="zh-CN" sz="3200" b="1" smtClean="0">
                <a:ea typeface="SimSun" pitchFamily="2" charset="-122"/>
              </a:rPr>
            </a:br>
            <a:r>
              <a:rPr lang="en-US" altLang="zh-CN" sz="3200" b="1" smtClean="0">
                <a:ea typeface="SimSun" pitchFamily="2" charset="-122"/>
              </a:rPr>
              <a:t>on US Air Quality</a:t>
            </a:r>
          </a:p>
        </p:txBody>
      </p:sp>
      <p:sp>
        <p:nvSpPr>
          <p:cNvPr id="19465" name="Rectangle 4"/>
          <p:cNvSpPr txBox="1">
            <a:spLocks noChangeArrowheads="1"/>
          </p:cNvSpPr>
          <p:nvPr/>
        </p:nvSpPr>
        <p:spPr bwMode="auto">
          <a:xfrm>
            <a:off x="533400" y="12192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cs typeface="Arial" pitchFamily="34" charset="0"/>
              </a:rPr>
              <a:t>Starting – Ending time: </a:t>
            </a:r>
            <a:r>
              <a:rPr lang="en-US" altLang="zh-CN" sz="1800" b="1">
                <a:solidFill>
                  <a:srgbClr val="0000AB"/>
                </a:solidFill>
                <a:latin typeface="Calibri" pitchFamily="34" charset="0"/>
                <a:cs typeface="Arial" pitchFamily="34" charset="0"/>
              </a:rPr>
              <a:t>December 2007 – October 2009</a:t>
            </a:r>
            <a:r>
              <a:rPr lang="en-US" altLang="zh-CN" sz="2000" b="1">
                <a:solidFill>
                  <a:srgbClr val="0000AB"/>
                </a:solidFill>
                <a:latin typeface="Calibri" pitchFamily="34" charset="0"/>
                <a:cs typeface="Arial" pitchFamily="34" charset="0"/>
              </a:rPr>
              <a:t>;</a:t>
            </a:r>
          </a:p>
          <a:p>
            <a:pPr eaLnBrk="1" hangingPunct="1">
              <a:spcBef>
                <a:spcPct val="10000"/>
              </a:spcBef>
              <a:buClr>
                <a:schemeClr val="hlink"/>
              </a:buClr>
              <a:buSzPct val="70000"/>
            </a:pPr>
            <a:endParaRPr lang="en-US" altLang="zh-CN" sz="2000" b="1">
              <a:solidFill>
                <a:srgbClr val="0000AB"/>
              </a:solidFill>
              <a:latin typeface="Calibri" pitchFamily="34" charset="0"/>
              <a:cs typeface="Arial" pitchFamily="34" charset="0"/>
            </a:endParaRPr>
          </a:p>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cs typeface="Arial" pitchFamily="34" charset="0"/>
              </a:rPr>
              <a:t>Cause: </a:t>
            </a:r>
            <a:r>
              <a:rPr lang="en-US" altLang="zh-CN" sz="1800" b="1">
                <a:solidFill>
                  <a:srgbClr val="0000AB"/>
                </a:solidFill>
                <a:latin typeface="Calibri" pitchFamily="34" charset="0"/>
                <a:cs typeface="Arial" pitchFamily="34" charset="0"/>
              </a:rPr>
              <a:t>Bursting of the housing bubble in 2007, followed by a subprime mortgage crisis in 2008;</a:t>
            </a:r>
          </a:p>
          <a:p>
            <a:pPr eaLnBrk="1" hangingPunct="1">
              <a:spcBef>
                <a:spcPct val="10000"/>
              </a:spcBef>
              <a:buClr>
                <a:schemeClr val="hlink"/>
              </a:buClr>
              <a:buSzPct val="70000"/>
            </a:pPr>
            <a:endParaRPr lang="en-US" altLang="zh-CN" sz="1800" b="1">
              <a:solidFill>
                <a:srgbClr val="0000AB"/>
              </a:solidFill>
              <a:latin typeface="Calibri" pitchFamily="34" charset="0"/>
              <a:cs typeface="Arial" pitchFamily="34" charset="0"/>
            </a:endParaRPr>
          </a:p>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cs typeface="Arial" pitchFamily="34" charset="0"/>
              </a:rPr>
              <a:t>Impacts: </a:t>
            </a:r>
          </a:p>
          <a:p>
            <a:pPr lvl="1" eaLnBrk="1" hangingPunct="1">
              <a:spcBef>
                <a:spcPct val="10000"/>
              </a:spcBef>
              <a:buClr>
                <a:schemeClr val="hlink"/>
              </a:buClr>
              <a:buSzPct val="70000"/>
              <a:buFont typeface="Wingdings" pitchFamily="2" charset="2"/>
              <a:buChar char="Ø"/>
            </a:pPr>
            <a:r>
              <a:rPr lang="en-US" altLang="zh-CN" sz="1800" b="1">
                <a:latin typeface="Calibri" pitchFamily="34" charset="0"/>
                <a:cs typeface="Arial" pitchFamily="34" charset="0"/>
              </a:rPr>
              <a:t>Unemployment rate: 4.7% in Nov 2007 </a:t>
            </a:r>
            <a:r>
              <a:rPr lang="en-US" altLang="zh-CN" sz="1800" b="1">
                <a:latin typeface="Calibri" pitchFamily="34" charset="0"/>
                <a:cs typeface="Arial" pitchFamily="34" charset="0"/>
                <a:sym typeface="Wingdings" pitchFamily="2" charset="2"/>
              </a:rPr>
              <a:t> 10.1%  in Oct 2009</a:t>
            </a:r>
            <a:r>
              <a:rPr lang="en-US" altLang="zh-CN" sz="1800" b="1">
                <a:latin typeface="Calibri" pitchFamily="34" charset="0"/>
                <a:cs typeface="Arial" pitchFamily="34" charset="0"/>
              </a:rPr>
              <a:t>.</a:t>
            </a:r>
          </a:p>
          <a:p>
            <a:pPr lvl="1" eaLnBrk="1" hangingPunct="1">
              <a:spcBef>
                <a:spcPct val="10000"/>
              </a:spcBef>
              <a:buClr>
                <a:schemeClr val="hlink"/>
              </a:buClr>
              <a:buSzPct val="70000"/>
              <a:buFont typeface="Wingdings" pitchFamily="2" charset="2"/>
              <a:buChar char="Ø"/>
            </a:pPr>
            <a:r>
              <a:rPr lang="en-US" altLang="zh-CN" sz="1800" b="1">
                <a:solidFill>
                  <a:srgbClr val="171717"/>
                </a:solidFill>
                <a:latin typeface="Calibri" pitchFamily="34" charset="0"/>
                <a:cs typeface="Arial" pitchFamily="34" charset="0"/>
              </a:rPr>
              <a:t>Income level: dropped to 1996 level after inflation adjustment;</a:t>
            </a:r>
          </a:p>
          <a:p>
            <a:pPr lvl="1" eaLnBrk="1" hangingPunct="1">
              <a:spcBef>
                <a:spcPct val="10000"/>
              </a:spcBef>
              <a:buClr>
                <a:schemeClr val="hlink"/>
              </a:buClr>
              <a:buSzPct val="70000"/>
              <a:buFont typeface="Wingdings" pitchFamily="2" charset="2"/>
              <a:buChar char="Ø"/>
            </a:pPr>
            <a:r>
              <a:rPr lang="en-US" altLang="zh-CN" sz="1800" b="1">
                <a:solidFill>
                  <a:srgbClr val="171717"/>
                </a:solidFill>
                <a:latin typeface="Calibri" pitchFamily="34" charset="0"/>
                <a:cs typeface="Arial" pitchFamily="34" charset="0"/>
              </a:rPr>
              <a:t>Poverty rate: 12% </a:t>
            </a:r>
            <a:r>
              <a:rPr lang="en-US" altLang="zh-CN" sz="1800" b="1">
                <a:solidFill>
                  <a:srgbClr val="171717"/>
                </a:solidFill>
                <a:latin typeface="Calibri" pitchFamily="34" charset="0"/>
                <a:cs typeface="Arial" pitchFamily="34" charset="0"/>
                <a:sym typeface="Wingdings" pitchFamily="2" charset="2"/>
              </a:rPr>
              <a:t> 16% (50 millions);</a:t>
            </a:r>
          </a:p>
          <a:p>
            <a:pPr lvl="1" eaLnBrk="1" hangingPunct="1">
              <a:spcBef>
                <a:spcPct val="10000"/>
              </a:spcBef>
              <a:buClr>
                <a:schemeClr val="hlink"/>
              </a:buClr>
              <a:buSzPct val="70000"/>
              <a:buFont typeface="Wingdings" pitchFamily="2" charset="2"/>
              <a:buChar char="Ø"/>
            </a:pPr>
            <a:r>
              <a:rPr lang="en-US" altLang="zh-CN" sz="1800" b="1">
                <a:solidFill>
                  <a:srgbClr val="171717"/>
                </a:solidFill>
                <a:latin typeface="Calibri" pitchFamily="34" charset="0"/>
                <a:cs typeface="Arial" pitchFamily="34" charset="0"/>
                <a:sym typeface="Wingdings" pitchFamily="2" charset="2"/>
              </a:rPr>
              <a:t>GDP: contract by 5.1%;</a:t>
            </a:r>
            <a:endParaRPr lang="en-US" altLang="zh-CN" sz="1800" b="1">
              <a:solidFill>
                <a:srgbClr val="171717"/>
              </a:solidFill>
              <a:latin typeface="Calibri" pitchFamily="34" charset="0"/>
              <a:cs typeface="Arial" pitchFamily="34" charset="0"/>
            </a:endParaRPr>
          </a:p>
          <a:p>
            <a:pPr lvl="1" eaLnBrk="1" hangingPunct="1">
              <a:spcBef>
                <a:spcPct val="10000"/>
              </a:spcBef>
              <a:buClr>
                <a:schemeClr val="hlink"/>
              </a:buClr>
              <a:buSzPct val="70000"/>
              <a:buFont typeface="Wingdings" pitchFamily="2" charset="2"/>
              <a:buNone/>
            </a:pPr>
            <a:endParaRPr lang="en-US" altLang="zh-CN" sz="1800" b="1">
              <a:solidFill>
                <a:srgbClr val="171717"/>
              </a:solidFill>
              <a:latin typeface="Calibri" pitchFamily="34" charset="0"/>
              <a:cs typeface="Arial" pitchFamily="34" charset="0"/>
            </a:endParaRPr>
          </a:p>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cs typeface="Arial" pitchFamily="34" charset="0"/>
              </a:rPr>
              <a:t>Worst economic recession since the Great Depression</a:t>
            </a:r>
            <a:endParaRPr lang="en-US" altLang="zh-CN" sz="1800" b="1">
              <a:latin typeface="Calibri" pitchFamily="34" charset="0"/>
              <a:cs typeface="Arial" pitchFamily="34" charset="0"/>
            </a:endParaRPr>
          </a:p>
        </p:txBody>
      </p:sp>
      <p:sp>
        <p:nvSpPr>
          <p:cNvPr id="19466" name="Rectangle 15"/>
          <p:cNvSpPr>
            <a:spLocks noChangeArrowheads="1"/>
          </p:cNvSpPr>
          <p:nvPr/>
        </p:nvSpPr>
        <p:spPr bwMode="auto">
          <a:xfrm>
            <a:off x="838200" y="5481638"/>
            <a:ext cx="792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pPr>
            <a:r>
              <a:rPr lang="en-US" altLang="zh-CN" b="1">
                <a:solidFill>
                  <a:srgbClr val="FF0000"/>
                </a:solidFill>
                <a:latin typeface="Calibri" pitchFamily="34" charset="0"/>
                <a:cs typeface="Arial" pitchFamily="34" charset="0"/>
              </a:rPr>
              <a:t>Question: What does it mean to Air Quality (and Emissions)?</a:t>
            </a:r>
          </a:p>
        </p:txBody>
      </p:sp>
    </p:spTree>
    <p:extLst>
      <p:ext uri="{BB962C8B-B14F-4D97-AF65-F5344CB8AC3E}">
        <p14:creationId xmlns:p14="http://schemas.microsoft.com/office/powerpoint/2010/main" val="551087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Title 1"/>
          <p:cNvSpPr>
            <a:spLocks noGrp="1"/>
          </p:cNvSpPr>
          <p:nvPr>
            <p:ph type="ctrTitle"/>
          </p:nvPr>
        </p:nvSpPr>
        <p:spPr>
          <a:xfrm>
            <a:off x="2590800" y="152400"/>
            <a:ext cx="4267200" cy="533400"/>
          </a:xfrm>
        </p:spPr>
        <p:txBody>
          <a:bodyPr>
            <a:normAutofit fontScale="90000"/>
          </a:bodyPr>
          <a:lstStyle/>
          <a:p>
            <a:pPr eaLnBrk="1" hangingPunct="1"/>
            <a:r>
              <a:rPr lang="en-US" altLang="zh-CN" sz="3200" b="1" smtClean="0">
                <a:ea typeface="SimSun" pitchFamily="2" charset="-122"/>
              </a:rPr>
              <a:t>Methodology</a:t>
            </a:r>
          </a:p>
        </p:txBody>
      </p:sp>
      <p:sp>
        <p:nvSpPr>
          <p:cNvPr id="20490" name="Rectangle 4"/>
          <p:cNvSpPr txBox="1">
            <a:spLocks noChangeArrowheads="1"/>
          </p:cNvSpPr>
          <p:nvPr/>
        </p:nvSpPr>
        <p:spPr bwMode="auto">
          <a:xfrm>
            <a:off x="533400" y="2514600"/>
            <a:ext cx="7162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cs typeface="Arial" pitchFamily="34" charset="0"/>
              </a:rPr>
              <a:t>NOx Data sources </a:t>
            </a:r>
          </a:p>
          <a:p>
            <a:pPr lvl="1" eaLnBrk="1" hangingPunct="1">
              <a:spcBef>
                <a:spcPct val="10000"/>
              </a:spcBef>
              <a:buClr>
                <a:schemeClr val="hlink"/>
              </a:buClr>
              <a:buSzPct val="70000"/>
              <a:buFont typeface="Wingdings" pitchFamily="2" charset="2"/>
              <a:buChar char="Ø"/>
            </a:pPr>
            <a:r>
              <a:rPr lang="en-US" altLang="zh-CN" sz="1800" b="1">
                <a:latin typeface="Calibri" pitchFamily="34" charset="0"/>
                <a:cs typeface="Arial" pitchFamily="34" charset="0"/>
              </a:rPr>
              <a:t>Satellite remote sensing (OMI-Aura NO2).</a:t>
            </a:r>
          </a:p>
          <a:p>
            <a:pPr lvl="1" eaLnBrk="1" hangingPunct="1">
              <a:spcBef>
                <a:spcPct val="10000"/>
              </a:spcBef>
              <a:buClr>
                <a:schemeClr val="hlink"/>
              </a:buClr>
              <a:buSzPct val="70000"/>
              <a:buFont typeface="Wingdings" pitchFamily="2" charset="2"/>
              <a:buChar char="Ø"/>
            </a:pPr>
            <a:r>
              <a:rPr lang="en-US" altLang="zh-CN" sz="1800" b="1">
                <a:solidFill>
                  <a:srgbClr val="171717"/>
                </a:solidFill>
                <a:latin typeface="Calibri" pitchFamily="34" charset="0"/>
                <a:cs typeface="Arial" pitchFamily="34" charset="0"/>
              </a:rPr>
              <a:t>Ground monitoring (EPA AQS NOx);</a:t>
            </a:r>
          </a:p>
          <a:p>
            <a:pPr lvl="1" eaLnBrk="1" hangingPunct="1">
              <a:spcBef>
                <a:spcPct val="10000"/>
              </a:spcBef>
              <a:buClr>
                <a:schemeClr val="hlink"/>
              </a:buClr>
              <a:buSzPct val="70000"/>
              <a:buFont typeface="Wingdings" pitchFamily="2" charset="2"/>
              <a:buChar char="Ø"/>
            </a:pPr>
            <a:r>
              <a:rPr lang="en-US" altLang="zh-CN" sz="1800" b="1">
                <a:solidFill>
                  <a:srgbClr val="171717"/>
                </a:solidFill>
                <a:latin typeface="Calibri" pitchFamily="34" charset="0"/>
                <a:cs typeface="Arial" pitchFamily="34" charset="0"/>
              </a:rPr>
              <a:t>Emission data ( NOAA National Air Quality Forecast Capability operational emissions);</a:t>
            </a:r>
          </a:p>
          <a:p>
            <a:pPr lvl="1" eaLnBrk="1" hangingPunct="1">
              <a:spcBef>
                <a:spcPct val="10000"/>
              </a:spcBef>
              <a:buClr>
                <a:schemeClr val="hlink"/>
              </a:buClr>
              <a:buSzPct val="70000"/>
            </a:pPr>
            <a:endParaRPr lang="en-US" altLang="zh-CN" sz="800" b="1">
              <a:solidFill>
                <a:srgbClr val="171717"/>
              </a:solidFill>
              <a:latin typeface="Calibri" pitchFamily="34" charset="0"/>
              <a:cs typeface="Arial" pitchFamily="34" charset="0"/>
            </a:endParaRPr>
          </a:p>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cs typeface="Arial" pitchFamily="34" charset="0"/>
              </a:rPr>
              <a:t>Deriving the trend: </a:t>
            </a:r>
            <a:r>
              <a:rPr lang="en-US" altLang="zh-CN" sz="2000">
                <a:latin typeface="Calibri" pitchFamily="34" charset="0"/>
                <a:ea typeface="SimSun" pitchFamily="2" charset="-122"/>
              </a:rPr>
              <a:t>(Y2–Y1)/Y1×100%</a:t>
            </a:r>
          </a:p>
          <a:p>
            <a:pPr eaLnBrk="1" hangingPunct="1">
              <a:spcBef>
                <a:spcPct val="10000"/>
              </a:spcBef>
              <a:buClr>
                <a:schemeClr val="hlink"/>
              </a:buClr>
              <a:buSzPct val="70000"/>
              <a:buFont typeface="Wingdings" pitchFamily="2" charset="2"/>
              <a:buChar char="v"/>
            </a:pPr>
            <a:endParaRPr lang="en-US" altLang="zh-CN" sz="800" b="1">
              <a:solidFill>
                <a:srgbClr val="0000AB"/>
              </a:solidFill>
              <a:latin typeface="Calibri" pitchFamily="34" charset="0"/>
              <a:ea typeface="SimSun" pitchFamily="2" charset="-122"/>
            </a:endParaRPr>
          </a:p>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ea typeface="SimSun" pitchFamily="2" charset="-122"/>
              </a:rPr>
              <a:t>Selection of urban areas</a:t>
            </a:r>
          </a:p>
        </p:txBody>
      </p:sp>
      <p:pic>
        <p:nvPicPr>
          <p:cNvPr id="20491" name="Picture 1" descr="Description: NOx_CMAQ_c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14800"/>
            <a:ext cx="3795713"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Rectangle 4"/>
          <p:cNvSpPr txBox="1">
            <a:spLocks noChangeArrowheads="1"/>
          </p:cNvSpPr>
          <p:nvPr/>
        </p:nvSpPr>
        <p:spPr bwMode="auto">
          <a:xfrm>
            <a:off x="533400" y="1143000"/>
            <a:ext cx="7162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buFont typeface="Wingdings" pitchFamily="2" charset="2"/>
              <a:buChar char="v"/>
            </a:pPr>
            <a:r>
              <a:rPr lang="en-US" altLang="zh-CN" sz="2000" b="1">
                <a:solidFill>
                  <a:srgbClr val="0000AB"/>
                </a:solidFill>
                <a:latin typeface="Calibri" pitchFamily="34" charset="0"/>
                <a:cs typeface="Arial" pitchFamily="34" charset="0"/>
              </a:rPr>
              <a:t>Emission Indicator – Urban NOx in Summer</a:t>
            </a:r>
          </a:p>
          <a:p>
            <a:pPr lvl="1" eaLnBrk="1" hangingPunct="1">
              <a:spcBef>
                <a:spcPct val="10000"/>
              </a:spcBef>
              <a:buClr>
                <a:schemeClr val="hlink"/>
              </a:buClr>
              <a:buSzPct val="70000"/>
              <a:buFont typeface="Wingdings" pitchFamily="2" charset="2"/>
              <a:buChar char="Ø"/>
            </a:pPr>
            <a:r>
              <a:rPr lang="en-US" altLang="zh-CN" sz="1800" b="1">
                <a:latin typeface="Calibri" pitchFamily="34" charset="0"/>
                <a:cs typeface="Arial" pitchFamily="34" charset="0"/>
              </a:rPr>
              <a:t>Short lifetime </a:t>
            </a:r>
            <a:r>
              <a:rPr lang="en-US" altLang="zh-CN" sz="1800" b="1">
                <a:latin typeface="Calibri" pitchFamily="34" charset="0"/>
                <a:cs typeface="Arial" pitchFamily="34" charset="0"/>
                <a:sym typeface="Wingdings" pitchFamily="2" charset="2"/>
              </a:rPr>
              <a:t> proximity to emission sources</a:t>
            </a:r>
            <a:endParaRPr lang="en-US" altLang="zh-CN" sz="1800" b="1">
              <a:latin typeface="Calibri" pitchFamily="34" charset="0"/>
              <a:cs typeface="Arial" pitchFamily="34" charset="0"/>
            </a:endParaRPr>
          </a:p>
          <a:p>
            <a:pPr lvl="1" eaLnBrk="1" hangingPunct="1">
              <a:spcBef>
                <a:spcPct val="10000"/>
              </a:spcBef>
              <a:buClr>
                <a:schemeClr val="hlink"/>
              </a:buClr>
              <a:buSzPct val="70000"/>
              <a:buFont typeface="Wingdings" pitchFamily="2" charset="2"/>
              <a:buChar char="Ø"/>
            </a:pPr>
            <a:r>
              <a:rPr lang="en-US" altLang="zh-CN" sz="1800" b="1">
                <a:solidFill>
                  <a:srgbClr val="171717"/>
                </a:solidFill>
                <a:latin typeface="Calibri" pitchFamily="34" charset="0"/>
                <a:cs typeface="Arial" pitchFamily="34" charset="0"/>
              </a:rPr>
              <a:t>Urban NO2 dominated by local sources;</a:t>
            </a:r>
          </a:p>
          <a:p>
            <a:pPr lvl="1" eaLnBrk="1" hangingPunct="1">
              <a:spcBef>
                <a:spcPct val="10000"/>
              </a:spcBef>
              <a:buClr>
                <a:schemeClr val="hlink"/>
              </a:buClr>
              <a:buSzPct val="70000"/>
              <a:buFont typeface="Wingdings" pitchFamily="2" charset="2"/>
              <a:buChar char="Ø"/>
            </a:pPr>
            <a:r>
              <a:rPr lang="en-US" altLang="zh-CN" sz="1800" b="1">
                <a:solidFill>
                  <a:srgbClr val="171717"/>
                </a:solidFill>
                <a:latin typeface="Calibri" pitchFamily="34" charset="0"/>
                <a:cs typeface="Arial" pitchFamily="34" charset="0"/>
              </a:rPr>
              <a:t>High emission density </a:t>
            </a:r>
            <a:r>
              <a:rPr lang="en-US" altLang="zh-CN" sz="1800" b="1">
                <a:solidFill>
                  <a:srgbClr val="171717"/>
                </a:solidFill>
                <a:latin typeface="Calibri" pitchFamily="34" charset="0"/>
                <a:cs typeface="Arial" pitchFamily="34" charset="0"/>
                <a:sym typeface="Wingdings" pitchFamily="2" charset="2"/>
              </a:rPr>
              <a:t> low noise/signal ratio</a:t>
            </a:r>
            <a:r>
              <a:rPr lang="en-US" altLang="zh-CN" sz="1800" b="1">
                <a:solidFill>
                  <a:srgbClr val="171717"/>
                </a:solidFill>
                <a:latin typeface="Calibri" pitchFamily="34" charset="0"/>
                <a:cs typeface="Arial" pitchFamily="34" charset="0"/>
              </a:rPr>
              <a:t>;</a:t>
            </a:r>
          </a:p>
        </p:txBody>
      </p:sp>
    </p:spTree>
    <p:extLst>
      <p:ext uri="{BB962C8B-B14F-4D97-AF65-F5344CB8AC3E}">
        <p14:creationId xmlns:p14="http://schemas.microsoft.com/office/powerpoint/2010/main" val="3791436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AutoShape 4" descr="Plots not availabl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1514" name="AutoShape 6" descr="Plots not available."/>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21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236663"/>
            <a:ext cx="855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5"/>
          <p:cNvSpPr>
            <a:spLocks noChangeArrowheads="1"/>
          </p:cNvSpPr>
          <p:nvPr/>
        </p:nvSpPr>
        <p:spPr bwMode="auto">
          <a:xfrm>
            <a:off x="1147763" y="4495800"/>
            <a:ext cx="6867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spcBef>
                <a:spcPct val="10000"/>
              </a:spcBef>
              <a:buClr>
                <a:schemeClr val="hlink"/>
              </a:buClr>
              <a:buSzPct val="70000"/>
              <a:buFont typeface="Wingdings" charset="0"/>
              <a:buChar char="v"/>
              <a:defRPr/>
            </a:pPr>
            <a:r>
              <a:rPr lang="en-US" altLang="zh-CN" sz="2000" b="1" dirty="0">
                <a:latin typeface="Calibri" charset="0"/>
                <a:ea typeface="ＭＳ Ｐゴシック" charset="0"/>
                <a:cs typeface="Arial" charset="0"/>
              </a:rPr>
              <a:t>Distinct regional difference;</a:t>
            </a:r>
          </a:p>
          <a:p>
            <a:pPr marL="342900" indent="-342900">
              <a:spcBef>
                <a:spcPct val="10000"/>
              </a:spcBef>
              <a:buClr>
                <a:schemeClr val="hlink"/>
              </a:buClr>
              <a:buSzPct val="70000"/>
              <a:buFont typeface="Wingdings" charset="0"/>
              <a:buChar char="v"/>
              <a:defRPr/>
            </a:pPr>
            <a:r>
              <a:rPr lang="en-US" sz="2000" b="1" dirty="0">
                <a:latin typeface="+mj-lt"/>
                <a:ea typeface="ＭＳ Ｐゴシック" charset="0"/>
                <a:cs typeface="ＭＳ Ｐゴシック" charset="0"/>
              </a:rPr>
              <a:t>Average </a:t>
            </a:r>
            <a:r>
              <a:rPr lang="en-US" sz="2000" b="1" dirty="0" err="1">
                <a:latin typeface="+mj-lt"/>
                <a:ea typeface="ＭＳ Ｐゴシック" charset="0"/>
                <a:cs typeface="ＭＳ Ｐゴシック" charset="0"/>
              </a:rPr>
              <a:t>NOx</a:t>
            </a:r>
            <a:r>
              <a:rPr lang="en-US" sz="2000" b="1" dirty="0">
                <a:latin typeface="+mj-lt"/>
                <a:ea typeface="ＭＳ Ｐゴシック" charset="0"/>
                <a:cs typeface="ＭＳ Ｐゴシック" charset="0"/>
              </a:rPr>
              <a:t> changes are consistent for OMI and AQS data</a:t>
            </a:r>
            <a:r>
              <a:rPr lang="en-US" altLang="zh-CN" sz="2000" b="1" dirty="0">
                <a:latin typeface="+mj-lt"/>
                <a:ea typeface="ＭＳ Ｐゴシック" charset="0"/>
                <a:cs typeface="Arial" charset="0"/>
              </a:rPr>
              <a:t>;</a:t>
            </a:r>
          </a:p>
          <a:p>
            <a:pPr marL="342900" indent="-342900">
              <a:spcBef>
                <a:spcPct val="10000"/>
              </a:spcBef>
              <a:buClr>
                <a:schemeClr val="hlink"/>
              </a:buClr>
              <a:buSzPct val="70000"/>
              <a:buFont typeface="Wingdings" charset="0"/>
              <a:buChar char="v"/>
              <a:defRPr/>
            </a:pPr>
            <a:r>
              <a:rPr lang="en-US" altLang="zh-CN" sz="2000" b="1" dirty="0">
                <a:latin typeface="Calibri" charset="0"/>
                <a:ea typeface="ＭＳ Ｐゴシック" charset="0"/>
                <a:cs typeface="Arial" charset="0"/>
              </a:rPr>
              <a:t>-6%/</a:t>
            </a:r>
            <a:r>
              <a:rPr lang="en-US" altLang="zh-CN" sz="2000" b="1" dirty="0" err="1">
                <a:latin typeface="Calibri" charset="0"/>
                <a:ea typeface="ＭＳ Ｐゴシック" charset="0"/>
                <a:cs typeface="Arial" charset="0"/>
              </a:rPr>
              <a:t>yr</a:t>
            </a:r>
            <a:r>
              <a:rPr lang="en-US" altLang="zh-CN" sz="2000" b="1" dirty="0">
                <a:latin typeface="Calibri" charset="0"/>
                <a:ea typeface="ＭＳ Ｐゴシック" charset="0"/>
                <a:cs typeface="Arial" charset="0"/>
              </a:rPr>
              <a:t> - -7%/</a:t>
            </a:r>
            <a:r>
              <a:rPr lang="en-US" altLang="zh-CN" sz="2000" b="1" dirty="0" err="1">
                <a:latin typeface="Calibri" charset="0"/>
                <a:ea typeface="ＭＳ Ｐゴシック" charset="0"/>
                <a:cs typeface="Arial" charset="0"/>
              </a:rPr>
              <a:t>yr</a:t>
            </a:r>
            <a:r>
              <a:rPr lang="en-US" altLang="zh-CN" sz="2000" b="1" dirty="0">
                <a:latin typeface="Calibri" charset="0"/>
                <a:ea typeface="ＭＳ Ｐゴシック" charset="0"/>
                <a:cs typeface="Arial" charset="0"/>
              </a:rPr>
              <a:t> prior to Recession;</a:t>
            </a:r>
          </a:p>
          <a:p>
            <a:pPr marL="342900" indent="-342900">
              <a:spcBef>
                <a:spcPct val="10000"/>
              </a:spcBef>
              <a:buClr>
                <a:schemeClr val="hlink"/>
              </a:buClr>
              <a:buSzPct val="70000"/>
              <a:buFont typeface="Wingdings" charset="0"/>
              <a:buChar char="v"/>
              <a:defRPr/>
            </a:pPr>
            <a:r>
              <a:rPr lang="en-US" altLang="zh-CN" sz="2000" b="1" dirty="0">
                <a:latin typeface="Calibri" charset="0"/>
                <a:ea typeface="ＭＳ Ｐゴシック" charset="0"/>
                <a:cs typeface="Arial" charset="0"/>
              </a:rPr>
              <a:t>-9%/</a:t>
            </a:r>
            <a:r>
              <a:rPr lang="en-US" altLang="zh-CN" sz="2000" b="1" dirty="0" err="1">
                <a:latin typeface="Calibri" charset="0"/>
                <a:ea typeface="ＭＳ Ｐゴシック" charset="0"/>
                <a:cs typeface="Arial" charset="0"/>
              </a:rPr>
              <a:t>yr</a:t>
            </a:r>
            <a:r>
              <a:rPr lang="en-US" altLang="zh-CN" sz="2000" b="1" dirty="0">
                <a:latin typeface="Calibri" charset="0"/>
                <a:ea typeface="ＭＳ Ｐゴシック" charset="0"/>
                <a:cs typeface="Arial" charset="0"/>
              </a:rPr>
              <a:t> - -11%/</a:t>
            </a:r>
            <a:r>
              <a:rPr lang="en-US" altLang="zh-CN" sz="2000" b="1" dirty="0" err="1">
                <a:latin typeface="Calibri" charset="0"/>
                <a:ea typeface="ＭＳ Ｐゴシック" charset="0"/>
                <a:cs typeface="Arial" charset="0"/>
              </a:rPr>
              <a:t>yr</a:t>
            </a:r>
            <a:r>
              <a:rPr lang="en-US" altLang="zh-CN" sz="2000" b="1" dirty="0">
                <a:latin typeface="Calibri" charset="0"/>
                <a:ea typeface="ＭＳ Ｐゴシック" charset="0"/>
                <a:cs typeface="Arial" charset="0"/>
              </a:rPr>
              <a:t> during Recession;</a:t>
            </a:r>
          </a:p>
          <a:p>
            <a:pPr marL="342900" indent="-342900">
              <a:spcBef>
                <a:spcPct val="10000"/>
              </a:spcBef>
              <a:buClr>
                <a:schemeClr val="hlink"/>
              </a:buClr>
              <a:buSzPct val="70000"/>
              <a:buFont typeface="Wingdings" charset="0"/>
              <a:buChar char="v"/>
              <a:defRPr/>
            </a:pPr>
            <a:r>
              <a:rPr lang="en-US" altLang="zh-CN" sz="2000" b="1" dirty="0">
                <a:latin typeface="Calibri" charset="0"/>
                <a:ea typeface="ＭＳ Ｐゴシック" charset="0"/>
                <a:cs typeface="Arial" charset="0"/>
              </a:rPr>
              <a:t>-3%/</a:t>
            </a:r>
            <a:r>
              <a:rPr lang="en-US" altLang="zh-CN" sz="2000" b="1" dirty="0" err="1">
                <a:latin typeface="Calibri" charset="0"/>
                <a:ea typeface="ＭＳ Ｐゴシック" charset="0"/>
                <a:cs typeface="Arial" charset="0"/>
              </a:rPr>
              <a:t>yr</a:t>
            </a:r>
            <a:r>
              <a:rPr lang="en-US" altLang="zh-CN" sz="2000" b="1" dirty="0">
                <a:latin typeface="Calibri" charset="0"/>
                <a:ea typeface="ＭＳ Ｐゴシック" charset="0"/>
                <a:cs typeface="Arial" charset="0"/>
              </a:rPr>
              <a:t> after Recession (Recovery?).</a:t>
            </a:r>
          </a:p>
        </p:txBody>
      </p:sp>
    </p:spTree>
    <p:extLst>
      <p:ext uri="{BB962C8B-B14F-4D97-AF65-F5344CB8AC3E}">
        <p14:creationId xmlns:p14="http://schemas.microsoft.com/office/powerpoint/2010/main" val="2978154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AutoShape 4" descr="Plots not availabl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2538" name="AutoShape 6" descr="Plots not available."/>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22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787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itle 1"/>
          <p:cNvSpPr txBox="1">
            <a:spLocks/>
          </p:cNvSpPr>
          <p:nvPr/>
        </p:nvSpPr>
        <p:spPr bwMode="auto">
          <a:xfrm>
            <a:off x="328613" y="274638"/>
            <a:ext cx="731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zh-CN" sz="2800" b="1" dirty="0">
                <a:latin typeface="Calibri" pitchFamily="34" charset="0"/>
                <a:ea typeface="SimSun" pitchFamily="2" charset="-122"/>
              </a:rPr>
              <a:t>Inter-Comparison of OMI, AQS and NAQFC</a:t>
            </a:r>
            <a:endParaRPr lang="zh-CN" altLang="en-US" sz="2800" b="1" dirty="0">
              <a:latin typeface="Calibri" pitchFamily="34" charset="0"/>
              <a:ea typeface="SimSun" pitchFamily="2" charset="-122"/>
            </a:endParaRPr>
          </a:p>
        </p:txBody>
      </p:sp>
      <p:sp>
        <p:nvSpPr>
          <p:cNvPr id="22541" name="TextBox 5"/>
          <p:cNvSpPr txBox="1">
            <a:spLocks noChangeArrowheads="1"/>
          </p:cNvSpPr>
          <p:nvPr/>
        </p:nvSpPr>
        <p:spPr bwMode="auto">
          <a:xfrm>
            <a:off x="3048000" y="28956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zh-CN" b="1">
                <a:latin typeface="Calibri" pitchFamily="34" charset="0"/>
                <a:ea typeface="SimSun" pitchFamily="2" charset="-122"/>
              </a:rPr>
              <a:t>Los Angeles</a:t>
            </a:r>
            <a:endParaRPr lang="zh-CN" altLang="en-US" b="1">
              <a:latin typeface="Calibri" pitchFamily="34" charset="0"/>
              <a:ea typeface="SimSun" pitchFamily="2" charset="-122"/>
            </a:endParaRPr>
          </a:p>
        </p:txBody>
      </p:sp>
      <p:sp>
        <p:nvSpPr>
          <p:cNvPr id="22542" name="TextBox 6"/>
          <p:cNvSpPr txBox="1">
            <a:spLocks noChangeArrowheads="1"/>
          </p:cNvSpPr>
          <p:nvPr/>
        </p:nvSpPr>
        <p:spPr bwMode="auto">
          <a:xfrm>
            <a:off x="6705600" y="2895600"/>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zh-CN" b="1">
                <a:latin typeface="Calibri" pitchFamily="34" charset="0"/>
                <a:ea typeface="SimSun" pitchFamily="2" charset="-122"/>
              </a:rPr>
              <a:t>New York</a:t>
            </a:r>
            <a:endParaRPr lang="zh-CN" altLang="en-US" b="1">
              <a:latin typeface="Calibri" pitchFamily="34" charset="0"/>
              <a:ea typeface="SimSun" pitchFamily="2" charset="-122"/>
            </a:endParaRPr>
          </a:p>
        </p:txBody>
      </p:sp>
      <p:sp>
        <p:nvSpPr>
          <p:cNvPr id="22543" name="TextBox 7"/>
          <p:cNvSpPr txBox="1">
            <a:spLocks noChangeArrowheads="1"/>
          </p:cNvSpPr>
          <p:nvPr/>
        </p:nvSpPr>
        <p:spPr bwMode="auto">
          <a:xfrm>
            <a:off x="2971800" y="5257800"/>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zh-CN" b="1">
                <a:latin typeface="Calibri" pitchFamily="34" charset="0"/>
                <a:ea typeface="SimSun" pitchFamily="2" charset="-122"/>
              </a:rPr>
              <a:t>Philadelphia</a:t>
            </a:r>
            <a:endParaRPr lang="zh-CN" altLang="en-US" b="1">
              <a:latin typeface="Calibri" pitchFamily="34" charset="0"/>
              <a:ea typeface="SimSun" pitchFamily="2" charset="-122"/>
            </a:endParaRPr>
          </a:p>
        </p:txBody>
      </p:sp>
      <p:pic>
        <p:nvPicPr>
          <p:cNvPr id="2254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381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7600"/>
            <a:ext cx="381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TextBox 9"/>
          <p:cNvSpPr txBox="1">
            <a:spLocks noChangeArrowheads="1"/>
          </p:cNvSpPr>
          <p:nvPr/>
        </p:nvSpPr>
        <p:spPr bwMode="auto">
          <a:xfrm rot="-5400000">
            <a:off x="-1327943" y="3396456"/>
            <a:ext cx="41148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t>NOx Change from 2005 Level (%)</a:t>
            </a:r>
          </a:p>
        </p:txBody>
      </p:sp>
      <p:pic>
        <p:nvPicPr>
          <p:cNvPr id="22547" name="Picture 10" descr="Screen Shot 2014-10-31 at 11.41.51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90800"/>
            <a:ext cx="1447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1" descr="Screen Shot 2014-10-31 at 11.41.51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590800"/>
            <a:ext cx="1447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2" descr="Screen Shot 2014-10-31 at 11.41.51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953000"/>
            <a:ext cx="1447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TextBox 8"/>
          <p:cNvSpPr txBox="1">
            <a:spLocks noChangeArrowheads="1"/>
          </p:cNvSpPr>
          <p:nvPr/>
        </p:nvSpPr>
        <p:spPr bwMode="auto">
          <a:xfrm>
            <a:off x="6400800" y="5257800"/>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zh-CN" b="1">
                <a:latin typeface="Calibri" pitchFamily="34" charset="0"/>
                <a:ea typeface="SimSun" pitchFamily="2" charset="-122"/>
              </a:rPr>
              <a:t>Washington, DC</a:t>
            </a:r>
            <a:endParaRPr lang="zh-CN" altLang="en-US" b="1">
              <a:latin typeface="Calibri" pitchFamily="34" charset="0"/>
              <a:ea typeface="SimSun" pitchFamily="2" charset="-122"/>
            </a:endParaRPr>
          </a:p>
        </p:txBody>
      </p:sp>
      <p:pic>
        <p:nvPicPr>
          <p:cNvPr id="22551" name="Picture 14" descr="Screen Shot 2014-10-31 at 11.41.51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953000"/>
            <a:ext cx="1447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076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Title 1"/>
          <p:cNvSpPr>
            <a:spLocks noGrp="1"/>
          </p:cNvSpPr>
          <p:nvPr>
            <p:ph type="ctrTitle"/>
          </p:nvPr>
        </p:nvSpPr>
        <p:spPr>
          <a:xfrm>
            <a:off x="122873" y="274638"/>
            <a:ext cx="7696200" cy="609600"/>
          </a:xfrm>
        </p:spPr>
        <p:txBody>
          <a:bodyPr>
            <a:normAutofit fontScale="90000"/>
          </a:bodyPr>
          <a:lstStyle/>
          <a:p>
            <a:r>
              <a:rPr lang="en-US" altLang="en-US" sz="3200" b="1" dirty="0" smtClean="0">
                <a:ea typeface="ＭＳ Ｐゴシック" pitchFamily="34" charset="-128"/>
              </a:rPr>
              <a:t>Feasibility Study: Emission Data Assimilation</a:t>
            </a:r>
          </a:p>
        </p:txBody>
      </p:sp>
      <p:sp>
        <p:nvSpPr>
          <p:cNvPr id="23561" name="AutoShape 4" descr="Plots not availabl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562" name="AutoShape 6" descr="Plots not available."/>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3564" name="Rectangle 4"/>
          <p:cNvSpPr>
            <a:spLocks noChangeArrowheads="1"/>
          </p:cNvSpPr>
          <p:nvPr/>
        </p:nvSpPr>
        <p:spPr bwMode="auto">
          <a:xfrm>
            <a:off x="457200" y="1524000"/>
            <a:ext cx="807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i="1"/>
              <a:t>Can satellite data be used to rapidly refresh NOx emission?</a:t>
            </a:r>
            <a:endParaRPr lang="en-US" altLang="en-US" sz="1800" i="1"/>
          </a:p>
        </p:txBody>
      </p:sp>
      <p:sp>
        <p:nvSpPr>
          <p:cNvPr id="23566" name="Title 1"/>
          <p:cNvSpPr txBox="1">
            <a:spLocks/>
          </p:cNvSpPr>
          <p:nvPr/>
        </p:nvSpPr>
        <p:spPr bwMode="auto">
          <a:xfrm>
            <a:off x="457200" y="1981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latin typeface="Calibri" pitchFamily="34" charset="0"/>
              </a:rPr>
              <a:t>Approach: Replace EPA projection factors by observation-based factors</a:t>
            </a:r>
          </a:p>
        </p:txBody>
      </p:sp>
      <p:sp>
        <p:nvSpPr>
          <p:cNvPr id="23567" name="Title 1"/>
          <p:cNvSpPr txBox="1">
            <a:spLocks/>
          </p:cNvSpPr>
          <p:nvPr/>
        </p:nvSpPr>
        <p:spPr bwMode="auto">
          <a:xfrm>
            <a:off x="990600" y="48006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000">
                <a:sym typeface="Symbol" pitchFamily="18" charset="2"/>
              </a:rPr>
              <a:t></a:t>
            </a:r>
            <a:r>
              <a:rPr lang="en-US" altLang="en-US" sz="2000"/>
              <a:t>S and N</a:t>
            </a:r>
            <a:r>
              <a:rPr lang="en-US" altLang="en-US" sz="2000" baseline="-25000"/>
              <a:t>S</a:t>
            </a:r>
            <a:r>
              <a:rPr lang="en-US" altLang="en-US" sz="2000"/>
              <a:t> - changing rate and data number of satellite data; </a:t>
            </a:r>
          </a:p>
          <a:p>
            <a:r>
              <a:rPr lang="en-US" altLang="en-US" sz="2000">
                <a:sym typeface="Symbol" pitchFamily="18" charset="2"/>
              </a:rPr>
              <a:t></a:t>
            </a:r>
            <a:r>
              <a:rPr lang="en-US" altLang="en-US" sz="2000"/>
              <a:t>G and N</a:t>
            </a:r>
            <a:r>
              <a:rPr lang="en-US" altLang="en-US" sz="2000" baseline="-25000"/>
              <a:t>G</a:t>
            </a:r>
            <a:r>
              <a:rPr lang="en-US" altLang="en-US" sz="2000"/>
              <a:t> -- rate and number of ground data;</a:t>
            </a:r>
          </a:p>
          <a:p>
            <a:r>
              <a:rPr lang="en-US" altLang="en-US" sz="2000" i="1"/>
              <a:t>f</a:t>
            </a:r>
            <a:r>
              <a:rPr lang="en-US" altLang="en-US" sz="2000" i="1" baseline="-25000"/>
              <a:t>S</a:t>
            </a:r>
            <a:r>
              <a:rPr lang="en-US" altLang="en-US" sz="2000"/>
              <a:t> and </a:t>
            </a:r>
            <a:r>
              <a:rPr lang="en-US" altLang="en-US" sz="2000" i="1"/>
              <a:t>f</a:t>
            </a:r>
            <a:r>
              <a:rPr lang="en-US" altLang="en-US" sz="2000" i="1" baseline="-25000"/>
              <a:t>G</a:t>
            </a:r>
            <a:r>
              <a:rPr lang="en-US" altLang="en-US" sz="2000"/>
              <a:t> -- weighting factors for satellite and ground data;</a:t>
            </a:r>
            <a:endParaRPr lang="en-US" altLang="en-US" sz="2000" b="1">
              <a:solidFill>
                <a:srgbClr val="FF0000"/>
              </a:solidFill>
              <a:latin typeface="Calibri" pitchFamily="34" charset="0"/>
            </a:endParaRPr>
          </a:p>
        </p:txBody>
      </p:sp>
      <p:sp>
        <p:nvSpPr>
          <p:cNvPr id="23568" name="Title 1"/>
          <p:cNvSpPr txBox="1">
            <a:spLocks/>
          </p:cNvSpPr>
          <p:nvPr/>
        </p:nvSpPr>
        <p:spPr bwMode="auto">
          <a:xfrm>
            <a:off x="609600" y="2743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latin typeface="Calibri" pitchFamily="34" charset="0"/>
              </a:rPr>
              <a:t>Use both satellite and ground observations;</a:t>
            </a:r>
          </a:p>
          <a:p>
            <a:pPr eaLnBrk="1" hangingPunct="1"/>
            <a:endParaRPr lang="en-US" altLang="en-US" sz="2000" b="1">
              <a:latin typeface="Calibri" pitchFamily="34" charset="0"/>
            </a:endParaRPr>
          </a:p>
          <a:p>
            <a:pPr eaLnBrk="1" hangingPunct="1"/>
            <a:r>
              <a:rPr lang="en-US" altLang="en-US" sz="2000" b="1">
                <a:latin typeface="Calibri" pitchFamily="34" charset="0"/>
              </a:rPr>
              <a:t>Optimal data fusion algorithm.</a:t>
            </a:r>
            <a:endParaRPr lang="en-US" altLang="en-US" sz="2000" b="1">
              <a:solidFill>
                <a:srgbClr val="FF0000"/>
              </a:solidFill>
              <a:latin typeface="Calibri" pitchFamily="34" charset="0"/>
            </a:endParaRPr>
          </a:p>
        </p:txBody>
      </p:sp>
      <p:graphicFrame>
        <p:nvGraphicFramePr>
          <p:cNvPr id="23569" name="Object 2"/>
          <p:cNvGraphicFramePr>
            <a:graphicFrameLocks noChangeAspect="1"/>
          </p:cNvGraphicFramePr>
          <p:nvPr/>
        </p:nvGraphicFramePr>
        <p:xfrm>
          <a:off x="1752600" y="3810000"/>
          <a:ext cx="6172200" cy="903288"/>
        </p:xfrm>
        <a:graphic>
          <a:graphicData uri="http://schemas.openxmlformats.org/presentationml/2006/ole">
            <mc:AlternateContent xmlns:mc="http://schemas.openxmlformats.org/markup-compatibility/2006">
              <mc:Choice xmlns:v="urn:schemas-microsoft-com:vml" Requires="v">
                <p:oleObj spid="_x0000_s1063" name="Document" r:id="rId3" imgW="5486198" imgH="380986" progId="Word.Document.12">
                  <p:embed/>
                </p:oleObj>
              </mc:Choice>
              <mc:Fallback>
                <p:oleObj name="Document" r:id="rId3" imgW="5486198" imgH="380986"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10000"/>
                        <a:ext cx="6172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22816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AutoShape 4" descr="Plots not availabl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4586" name="AutoShape 6" descr="Plots not available."/>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4587" name="Title 1"/>
          <p:cNvSpPr txBox="1">
            <a:spLocks/>
          </p:cNvSpPr>
          <p:nvPr/>
        </p:nvSpPr>
        <p:spPr bwMode="auto">
          <a:xfrm>
            <a:off x="282893" y="594518"/>
            <a:ext cx="7848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3200" b="1" dirty="0">
                <a:latin typeface="Calibri" pitchFamily="34" charset="0"/>
              </a:rPr>
              <a:t>Why both satellite and ground observations?</a:t>
            </a:r>
          </a:p>
        </p:txBody>
      </p:sp>
      <p:pic>
        <p:nvPicPr>
          <p:cNvPr id="2458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598" y="2362200"/>
            <a:ext cx="40068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2448" y="2438400"/>
            <a:ext cx="4691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1"/>
          <p:cNvSpPr>
            <a:spLocks noChangeArrowheads="1"/>
          </p:cNvSpPr>
          <p:nvPr/>
        </p:nvSpPr>
        <p:spPr bwMode="auto">
          <a:xfrm>
            <a:off x="838200" y="57150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t>OMI Preprocessing: 1) Quality filter; 2) Set a cut-off value; 3) Calculate lower and higher 25% percentiles</a:t>
            </a:r>
          </a:p>
        </p:txBody>
      </p:sp>
      <p:sp>
        <p:nvSpPr>
          <p:cNvPr id="24591" name="Rectangle 2"/>
          <p:cNvSpPr>
            <a:spLocks noChangeArrowheads="1"/>
          </p:cNvSpPr>
          <p:nvPr/>
        </p:nvSpPr>
        <p:spPr bwMode="auto">
          <a:xfrm>
            <a:off x="533400" y="1600200"/>
            <a:ext cx="320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t>Comparison of OMI and AQS (x100) Samples</a:t>
            </a:r>
            <a:endParaRPr lang="en-US" altLang="en-US" sz="2000"/>
          </a:p>
        </p:txBody>
      </p:sp>
      <p:sp>
        <p:nvSpPr>
          <p:cNvPr id="24592" name="Rectangle 3"/>
          <p:cNvSpPr>
            <a:spLocks noChangeArrowheads="1"/>
          </p:cNvSpPr>
          <p:nvPr/>
        </p:nvSpPr>
        <p:spPr bwMode="auto">
          <a:xfrm>
            <a:off x="4953000" y="1676400"/>
            <a:ext cx="388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t>State-level Projection Factors from OMI and AQS</a:t>
            </a:r>
            <a:endParaRPr lang="en-US" altLang="en-US" sz="2000"/>
          </a:p>
        </p:txBody>
      </p:sp>
    </p:spTree>
    <p:extLst>
      <p:ext uri="{BB962C8B-B14F-4D97-AF65-F5344CB8AC3E}">
        <p14:creationId xmlns:p14="http://schemas.microsoft.com/office/powerpoint/2010/main" val="175295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865286"/>
            <a:ext cx="5257800" cy="4953000"/>
          </a:xfrm>
        </p:spPr>
        <p:txBody>
          <a:bodyPr>
            <a:normAutofit fontScale="55000" lnSpcReduction="20000"/>
          </a:bodyPr>
          <a:lstStyle/>
          <a:p>
            <a:r>
              <a:rPr lang="en-US" sz="4400" dirty="0" smtClean="0"/>
              <a:t>Radiological</a:t>
            </a:r>
            <a:r>
              <a:rPr lang="en-US" dirty="0" smtClean="0"/>
              <a:t> </a:t>
            </a:r>
          </a:p>
          <a:p>
            <a:pPr lvl="1"/>
            <a:r>
              <a:rPr lang="en-US" sz="2900" dirty="0"/>
              <a:t>Fukushima-Daiichi </a:t>
            </a:r>
            <a:r>
              <a:rPr lang="en-US" sz="2900" dirty="0" smtClean="0"/>
              <a:t>accident </a:t>
            </a:r>
            <a:r>
              <a:rPr lang="en-US" sz="2900" dirty="0"/>
              <a:t>2011.</a:t>
            </a:r>
          </a:p>
          <a:p>
            <a:pPr lvl="1"/>
            <a:r>
              <a:rPr lang="en-US" sz="2900" dirty="0" smtClean="0"/>
              <a:t>Comprehensive </a:t>
            </a:r>
            <a:r>
              <a:rPr lang="en-US" sz="2900" dirty="0"/>
              <a:t>Test Ban Treaty Organization (CTBTO) - WMO Backtracking Response System</a:t>
            </a:r>
          </a:p>
          <a:p>
            <a:r>
              <a:rPr lang="en-US" sz="4400" dirty="0"/>
              <a:t>Chemical</a:t>
            </a:r>
            <a:r>
              <a:rPr lang="en-US" dirty="0"/>
              <a:t> </a:t>
            </a:r>
            <a:endParaRPr lang="en-US" dirty="0" smtClean="0"/>
          </a:p>
          <a:p>
            <a:pPr lvl="1"/>
            <a:r>
              <a:rPr lang="en-US" sz="2900" dirty="0"/>
              <a:t>Link to  Computer-Aided Management of Emergency Operations (CAMEO) chemicals </a:t>
            </a:r>
            <a:r>
              <a:rPr lang="en-US" sz="2900" dirty="0" smtClean="0"/>
              <a:t>data. Web access from NWS Weather Forecasting Offices.</a:t>
            </a:r>
            <a:endParaRPr lang="en-US" sz="2900" dirty="0"/>
          </a:p>
          <a:p>
            <a:r>
              <a:rPr lang="en-US" sz="4400" dirty="0" smtClean="0"/>
              <a:t>Volcanic ash</a:t>
            </a:r>
          </a:p>
          <a:p>
            <a:pPr lvl="1"/>
            <a:r>
              <a:rPr lang="en-US" sz="2900" dirty="0"/>
              <a:t>International Civil Aviation Organization – FAA - Washington Volcanic Ash Advisory Center </a:t>
            </a:r>
            <a:endParaRPr lang="en-US" sz="2900" dirty="0" smtClean="0"/>
          </a:p>
          <a:p>
            <a:r>
              <a:rPr lang="en-US" sz="4400" dirty="0" smtClean="0"/>
              <a:t>Wind-blown dust</a:t>
            </a:r>
          </a:p>
          <a:p>
            <a:pPr lvl="1"/>
            <a:r>
              <a:rPr lang="en-US" sz="2900" dirty="0" smtClean="0"/>
              <a:t>NWS operational model.</a:t>
            </a:r>
            <a:endParaRPr lang="en-US" sz="2900" dirty="0"/>
          </a:p>
          <a:p>
            <a:r>
              <a:rPr lang="en-US" sz="4400" dirty="0"/>
              <a:t>Wildfire smoke / prescribed </a:t>
            </a:r>
            <a:r>
              <a:rPr lang="en-US" sz="4400" dirty="0" smtClean="0"/>
              <a:t>burns</a:t>
            </a:r>
          </a:p>
          <a:p>
            <a:pPr lvl="1"/>
            <a:r>
              <a:rPr lang="en-US" sz="2900" dirty="0" smtClean="0"/>
              <a:t>Collaboration with USFS</a:t>
            </a:r>
          </a:p>
          <a:p>
            <a:pPr lvl="1"/>
            <a:endParaRPr lang="en-US" sz="2700" dirty="0"/>
          </a:p>
        </p:txBody>
      </p:sp>
      <p:sp>
        <p:nvSpPr>
          <p:cNvPr id="5" name="Title 4"/>
          <p:cNvSpPr>
            <a:spLocks noGrp="1"/>
          </p:cNvSpPr>
          <p:nvPr>
            <p:ph type="title"/>
          </p:nvPr>
        </p:nvSpPr>
        <p:spPr>
          <a:xfrm>
            <a:off x="0" y="259080"/>
            <a:ext cx="8229600" cy="1143000"/>
          </a:xfrm>
        </p:spPr>
        <p:txBody>
          <a:bodyPr>
            <a:normAutofit fontScale="90000"/>
          </a:bodyPr>
          <a:lstStyle/>
          <a:p>
            <a:r>
              <a:rPr lang="en-US" dirty="0" smtClean="0"/>
              <a:t>HYSPLIT: Research </a:t>
            </a:r>
            <a:r>
              <a:rPr lang="en-US" dirty="0"/>
              <a:t>to </a:t>
            </a:r>
            <a:r>
              <a:rPr lang="en-US" dirty="0" smtClean="0"/>
              <a:t>Operations/Applications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86166"/>
            <a:ext cx="3423179"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622" y="5200809"/>
            <a:ext cx="1560778" cy="126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09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7" name="Title 1"/>
          <p:cNvSpPr>
            <a:spLocks noGrp="1"/>
          </p:cNvSpPr>
          <p:nvPr>
            <p:ph type="ctrTitle"/>
          </p:nvPr>
        </p:nvSpPr>
        <p:spPr>
          <a:xfrm>
            <a:off x="182880" y="228600"/>
            <a:ext cx="7772400" cy="685800"/>
          </a:xfrm>
        </p:spPr>
        <p:txBody>
          <a:bodyPr/>
          <a:lstStyle/>
          <a:p>
            <a:r>
              <a:rPr lang="en-US" altLang="en-US" sz="2800" b="1" dirty="0" smtClean="0">
                <a:ea typeface="ＭＳ Ｐゴシック" pitchFamily="34" charset="-128"/>
              </a:rPr>
              <a:t>Performance Evaluation of NAQFC O</a:t>
            </a:r>
            <a:r>
              <a:rPr lang="en-US" altLang="en-US" sz="2800" b="1" baseline="-25000" dirty="0" smtClean="0">
                <a:ea typeface="ＭＳ Ｐゴシック" pitchFamily="34" charset="-128"/>
              </a:rPr>
              <a:t>3</a:t>
            </a:r>
            <a:r>
              <a:rPr lang="en-US" altLang="en-US" sz="2800" b="1" dirty="0" smtClean="0">
                <a:ea typeface="ＭＳ Ｐゴシック" pitchFamily="34" charset="-128"/>
              </a:rPr>
              <a:t> Forecasting</a:t>
            </a:r>
          </a:p>
        </p:txBody>
      </p:sp>
      <p:sp>
        <p:nvSpPr>
          <p:cNvPr id="2055" name="Footer Placeholder 21"/>
          <p:cNvSpPr>
            <a:spLocks noGrp="1"/>
          </p:cNvSpPr>
          <p:nvPr>
            <p:ph type="ftr" sz="quarter" idx="11"/>
          </p:nvPr>
        </p:nvSpPr>
        <p:spPr bwMode="auto">
          <a:xfrm>
            <a:off x="2667000" y="6356350"/>
            <a:ext cx="3352800" cy="365125"/>
          </a:xfrm>
          <a:ln>
            <a:miter lim="800000"/>
            <a:headEnd/>
            <a:tailEnd/>
          </a:ln>
        </p:spPr>
        <p:txBody>
          <a:bodyPr lIns="0" tIns="0" rIns="0" bIns="0" rtlCol="0" anchor="b"/>
          <a:lstStyle/>
          <a:p>
            <a:pPr>
              <a:defRPr/>
            </a:pPr>
            <a:r>
              <a:rPr lang="en-US" b="1" dirty="0">
                <a:solidFill>
                  <a:srgbClr val="1D4577"/>
                </a:solidFill>
                <a:latin typeface="+mn-lt"/>
                <a:ea typeface="+mn-ea"/>
                <a:cs typeface="+mn-cs"/>
              </a:rPr>
              <a:t>Air Resources Laboratory</a:t>
            </a:r>
          </a:p>
        </p:txBody>
      </p:sp>
      <p:sp>
        <p:nvSpPr>
          <p:cNvPr id="25606" name="Slide Number Placeholder 17"/>
          <p:cNvSpPr>
            <a:spLocks noGrp="1"/>
          </p:cNvSpPr>
          <p:nvPr>
            <p:ph type="sldNum" sz="quarter" idx="12"/>
          </p:nvPr>
        </p:nvSpPr>
        <p:spPr bwMode="auto">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7BB1767-E0B7-47ED-AE6E-A4ACAB0232BC}" type="slidenum">
              <a:rPr lang="en-US" altLang="zh-CN" sz="1200" b="1">
                <a:solidFill>
                  <a:srgbClr val="1D4577"/>
                </a:solidFill>
                <a:latin typeface="Calibri" pitchFamily="34" charset="0"/>
                <a:ea typeface="SimSun" pitchFamily="2" charset="-122"/>
              </a:rPr>
              <a:pPr eaLnBrk="1" hangingPunct="1"/>
              <a:t>20</a:t>
            </a:fld>
            <a:endParaRPr lang="en-US" altLang="zh-CN" sz="1200" b="1">
              <a:solidFill>
                <a:srgbClr val="1D4577"/>
              </a:solidFill>
              <a:latin typeface="Calibri" pitchFamily="34" charset="0"/>
              <a:ea typeface="SimSun" pitchFamily="2" charset="-122"/>
            </a:endParaRPr>
          </a:p>
        </p:txBody>
      </p:sp>
      <p:sp>
        <p:nvSpPr>
          <p:cNvPr id="25609" name="AutoShape 4" descr="Plots not availabl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5610" name="AutoShape 6" descr="Plots not available."/>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pic>
        <p:nvPicPr>
          <p:cNvPr id="256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50950"/>
            <a:ext cx="38052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0163" y="4038600"/>
            <a:ext cx="395922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376237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TextBox 7"/>
          <p:cNvSpPr txBox="1">
            <a:spLocks noChangeArrowheads="1"/>
          </p:cNvSpPr>
          <p:nvPr/>
        </p:nvSpPr>
        <p:spPr bwMode="auto">
          <a:xfrm>
            <a:off x="381000" y="1143000"/>
            <a:ext cx="38862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FF0000"/>
                </a:solidFill>
              </a:rPr>
              <a:t>Effect of Using EPA Projection</a:t>
            </a:r>
          </a:p>
          <a:p>
            <a:pPr algn="ctr" eaLnBrk="1" hangingPunct="1"/>
            <a:endParaRPr lang="en-US" altLang="en-US" sz="1800" b="1">
              <a:solidFill>
                <a:srgbClr val="FF0000"/>
              </a:solidFill>
            </a:endParaRPr>
          </a:p>
        </p:txBody>
      </p:sp>
      <p:sp>
        <p:nvSpPr>
          <p:cNvPr id="25615" name="TextBox 8"/>
          <p:cNvSpPr txBox="1">
            <a:spLocks noChangeArrowheads="1"/>
          </p:cNvSpPr>
          <p:nvPr/>
        </p:nvSpPr>
        <p:spPr bwMode="auto">
          <a:xfrm>
            <a:off x="4876800" y="1143000"/>
            <a:ext cx="3886200"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FF0000"/>
                </a:solidFill>
              </a:rPr>
              <a:t>Effect of Using New Factors</a:t>
            </a:r>
          </a:p>
          <a:p>
            <a:pPr algn="ctr" eaLnBrk="1" hangingPunct="1"/>
            <a:endParaRPr lang="en-US" altLang="en-US" sz="1800" b="1">
              <a:solidFill>
                <a:srgbClr val="FF0000"/>
              </a:solidFill>
            </a:endParaRPr>
          </a:p>
        </p:txBody>
      </p:sp>
      <p:sp>
        <p:nvSpPr>
          <p:cNvPr id="25616" name="TextBox 9"/>
          <p:cNvSpPr txBox="1">
            <a:spLocks noChangeArrowheads="1"/>
          </p:cNvSpPr>
          <p:nvPr/>
        </p:nvSpPr>
        <p:spPr bwMode="auto">
          <a:xfrm>
            <a:off x="2514600" y="3962400"/>
            <a:ext cx="4070350"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FF0000"/>
                </a:solidFill>
              </a:rPr>
              <a:t>Difference</a:t>
            </a:r>
          </a:p>
          <a:p>
            <a:pPr algn="ctr" eaLnBrk="1" hangingPunct="1"/>
            <a:endParaRPr lang="en-US" altLang="en-US" sz="1800" b="1">
              <a:solidFill>
                <a:srgbClr val="FF0000"/>
              </a:solidFill>
            </a:endParaRPr>
          </a:p>
        </p:txBody>
      </p:sp>
    </p:spTree>
    <p:extLst>
      <p:ext uri="{BB962C8B-B14F-4D97-AF65-F5344CB8AC3E}">
        <p14:creationId xmlns:p14="http://schemas.microsoft.com/office/powerpoint/2010/main" val="1612975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itle 1"/>
          <p:cNvSpPr>
            <a:spLocks noGrp="1"/>
          </p:cNvSpPr>
          <p:nvPr>
            <p:ph type="ctrTitle"/>
          </p:nvPr>
        </p:nvSpPr>
        <p:spPr>
          <a:xfrm>
            <a:off x="1447800" y="228600"/>
            <a:ext cx="6553200" cy="685800"/>
          </a:xfrm>
        </p:spPr>
        <p:txBody>
          <a:bodyPr/>
          <a:lstStyle/>
          <a:p>
            <a:r>
              <a:rPr lang="en-US" altLang="en-US" sz="3200" b="1" dirty="0" smtClean="0">
                <a:ea typeface="ＭＳ Ｐゴシック" pitchFamily="34" charset="-128"/>
              </a:rPr>
              <a:t>Model Performance Evaluation</a:t>
            </a:r>
          </a:p>
        </p:txBody>
      </p:sp>
      <p:sp>
        <p:nvSpPr>
          <p:cNvPr id="26633" name="AutoShape 4" descr="Plots not available."/>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6634" name="AutoShape 6" descr="Plots not available."/>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p>
        </p:txBody>
      </p:sp>
      <p:sp>
        <p:nvSpPr>
          <p:cNvPr id="26636" name="Title 1"/>
          <p:cNvSpPr txBox="1">
            <a:spLocks/>
          </p:cNvSpPr>
          <p:nvPr/>
        </p:nvSpPr>
        <p:spPr bwMode="auto">
          <a:xfrm>
            <a:off x="1447800" y="990600"/>
            <a:ext cx="708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800" b="1">
                <a:latin typeface="Calibri" pitchFamily="34" charset="0"/>
              </a:rPr>
              <a:t>Performance Metrics</a:t>
            </a:r>
          </a:p>
        </p:txBody>
      </p:sp>
      <p:pic>
        <p:nvPicPr>
          <p:cNvPr id="266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76388"/>
            <a:ext cx="71628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Rectangle 3"/>
          <p:cNvSpPr>
            <a:spLocks noChangeArrowheads="1"/>
          </p:cNvSpPr>
          <p:nvPr/>
        </p:nvSpPr>
        <p:spPr bwMode="auto">
          <a:xfrm>
            <a:off x="1219200" y="5830888"/>
            <a:ext cx="6934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pPr>
            <a:r>
              <a:rPr lang="en-US" altLang="zh-CN" sz="1800" b="1">
                <a:solidFill>
                  <a:srgbClr val="0000AB"/>
                </a:solidFill>
                <a:latin typeface="Calibri" pitchFamily="34" charset="0"/>
                <a:cs typeface="Arial" pitchFamily="34" charset="0"/>
              </a:rPr>
              <a:t>Prediction with the new assimilated emission data outperforms the current operational system.</a:t>
            </a:r>
          </a:p>
        </p:txBody>
      </p:sp>
    </p:spTree>
    <p:extLst>
      <p:ext uri="{BB962C8B-B14F-4D97-AF65-F5344CB8AC3E}">
        <p14:creationId xmlns:p14="http://schemas.microsoft.com/office/powerpoint/2010/main" val="3984492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17785" y="45361"/>
            <a:ext cx="6308429" cy="729764"/>
          </a:xfrm>
        </p:spPr>
        <p:txBody>
          <a:bodyPr>
            <a:normAutofit fontScale="90000"/>
          </a:bodyPr>
          <a:lstStyle/>
          <a:p>
            <a:r>
              <a:rPr lang="en-US" sz="3600" b="1" dirty="0" smtClean="0"/>
              <a:t>VIIRS Marine Isoprene Emission</a:t>
            </a:r>
            <a:endParaRPr lang="en-US" sz="3600" b="1" dirty="0"/>
          </a:p>
        </p:txBody>
      </p:sp>
      <p:pic>
        <p:nvPicPr>
          <p:cNvPr id="2" name="Picture 1" descr="VIIRS-iso-201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611" y="979245"/>
            <a:ext cx="6195067" cy="3120924"/>
          </a:xfrm>
          <a:prstGeom prst="rect">
            <a:avLst/>
          </a:prstGeom>
        </p:spPr>
      </p:pic>
      <p:pic>
        <p:nvPicPr>
          <p:cNvPr id="14" name="Picture 4" descr="Level3_product_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603" y="4241133"/>
            <a:ext cx="6734701" cy="216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352" y="1451551"/>
            <a:ext cx="1803259" cy="2062103"/>
          </a:xfrm>
          <a:prstGeom prst="rect">
            <a:avLst/>
          </a:prstGeom>
          <a:noFill/>
        </p:spPr>
        <p:txBody>
          <a:bodyPr wrap="square" rtlCol="0">
            <a:spAutoFit/>
          </a:bodyPr>
          <a:lstStyle/>
          <a:p>
            <a:pPr algn="ctr"/>
            <a:r>
              <a:rPr lang="en-US" sz="3200" b="1" dirty="0" smtClean="0"/>
              <a:t>Global Isoprene </a:t>
            </a:r>
          </a:p>
          <a:p>
            <a:pPr algn="ctr"/>
            <a:r>
              <a:rPr lang="en-US" sz="3200" b="1" dirty="0" smtClean="0"/>
              <a:t>(April 2014)</a:t>
            </a:r>
            <a:endParaRPr lang="en-US" sz="3200" b="1" dirty="0"/>
          </a:p>
        </p:txBody>
      </p:sp>
      <p:sp>
        <p:nvSpPr>
          <p:cNvPr id="4" name="Rectangle 3"/>
          <p:cNvSpPr/>
          <p:nvPr/>
        </p:nvSpPr>
        <p:spPr>
          <a:xfrm>
            <a:off x="30297" y="4363279"/>
            <a:ext cx="1897142" cy="2062103"/>
          </a:xfrm>
          <a:prstGeom prst="rect">
            <a:avLst/>
          </a:prstGeom>
        </p:spPr>
        <p:txBody>
          <a:bodyPr wrap="square">
            <a:spAutoFit/>
          </a:bodyPr>
          <a:lstStyle/>
          <a:p>
            <a:pPr algn="ctr"/>
            <a:r>
              <a:rPr lang="en-US" sz="3200" b="1" dirty="0" smtClean="0"/>
              <a:t>Isoprene into model domains</a:t>
            </a:r>
            <a:endParaRPr lang="en-US" sz="3200" b="1" dirty="0"/>
          </a:p>
        </p:txBody>
      </p:sp>
    </p:spTree>
    <p:extLst>
      <p:ext uri="{BB962C8B-B14F-4D97-AF65-F5344CB8AC3E}">
        <p14:creationId xmlns:p14="http://schemas.microsoft.com/office/powerpoint/2010/main" val="300728056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itle 1"/>
          <p:cNvSpPr>
            <a:spLocks noGrp="1"/>
          </p:cNvSpPr>
          <p:nvPr>
            <p:ph type="ctrTitle"/>
          </p:nvPr>
        </p:nvSpPr>
        <p:spPr>
          <a:xfrm>
            <a:off x="2286000" y="647700"/>
            <a:ext cx="4876800" cy="533400"/>
          </a:xfrm>
        </p:spPr>
        <p:txBody>
          <a:bodyPr>
            <a:normAutofit fontScale="90000"/>
          </a:bodyPr>
          <a:lstStyle/>
          <a:p>
            <a:pPr eaLnBrk="1" hangingPunct="1"/>
            <a:r>
              <a:rPr lang="en-US" altLang="zh-CN" sz="3200" b="1" smtClean="0">
                <a:ea typeface="SimSun" pitchFamily="2" charset="-122"/>
              </a:rPr>
              <a:t>Summary &amp; Future Plan</a:t>
            </a:r>
          </a:p>
        </p:txBody>
      </p:sp>
      <p:sp>
        <p:nvSpPr>
          <p:cNvPr id="29706" name="Rectangle 4"/>
          <p:cNvSpPr txBox="1">
            <a:spLocks noChangeArrowheads="1"/>
          </p:cNvSpPr>
          <p:nvPr/>
        </p:nvSpPr>
        <p:spPr bwMode="auto">
          <a:xfrm>
            <a:off x="533400" y="1524000"/>
            <a:ext cx="7772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buFont typeface="Wingdings" pitchFamily="2" charset="2"/>
              <a:buChar char="v"/>
            </a:pPr>
            <a:r>
              <a:rPr lang="en-US" altLang="zh-CN" sz="2000" b="1" dirty="0">
                <a:solidFill>
                  <a:srgbClr val="0000AB"/>
                </a:solidFill>
                <a:latin typeface="Calibri" pitchFamily="34" charset="0"/>
                <a:cs typeface="Arial" pitchFamily="34" charset="0"/>
              </a:rPr>
              <a:t>Satellite observations can be used to detect emission changes consistent with ground observations;</a:t>
            </a:r>
          </a:p>
          <a:p>
            <a:pPr eaLnBrk="1" hangingPunct="1">
              <a:spcBef>
                <a:spcPct val="10000"/>
              </a:spcBef>
              <a:buClr>
                <a:schemeClr val="hlink"/>
              </a:buClr>
              <a:buSzPct val="70000"/>
              <a:buFont typeface="Wingdings" pitchFamily="2" charset="2"/>
              <a:buChar char="v"/>
            </a:pPr>
            <a:endParaRPr lang="en-US" altLang="zh-CN" sz="2000" b="1" dirty="0">
              <a:solidFill>
                <a:srgbClr val="0000AB"/>
              </a:solidFill>
              <a:latin typeface="Calibri" pitchFamily="34" charset="0"/>
              <a:cs typeface="Arial" pitchFamily="34" charset="0"/>
            </a:endParaRPr>
          </a:p>
          <a:p>
            <a:pPr eaLnBrk="1" hangingPunct="1">
              <a:spcBef>
                <a:spcPct val="10000"/>
              </a:spcBef>
              <a:buClr>
                <a:schemeClr val="hlink"/>
              </a:buClr>
              <a:buSzPct val="70000"/>
              <a:buFont typeface="Wingdings" pitchFamily="2" charset="2"/>
              <a:buChar char="v"/>
            </a:pPr>
            <a:r>
              <a:rPr lang="en-US" altLang="zh-CN" sz="2000" b="1" dirty="0">
                <a:solidFill>
                  <a:srgbClr val="0000AB"/>
                </a:solidFill>
                <a:latin typeface="Calibri" pitchFamily="34" charset="0"/>
                <a:cs typeface="Arial" pitchFamily="34" charset="0"/>
              </a:rPr>
              <a:t>Demonstrate the feasibility of assimilating satellite and ground observations to rapidly update anthropogenic emissions;</a:t>
            </a:r>
          </a:p>
          <a:p>
            <a:pPr eaLnBrk="1" hangingPunct="1">
              <a:spcBef>
                <a:spcPct val="10000"/>
              </a:spcBef>
              <a:buClr>
                <a:schemeClr val="hlink"/>
              </a:buClr>
              <a:buSzPct val="70000"/>
              <a:buFont typeface="Wingdings" pitchFamily="2" charset="2"/>
              <a:buChar char="v"/>
            </a:pPr>
            <a:endParaRPr lang="en-US" altLang="zh-CN" sz="2000" b="1" dirty="0">
              <a:solidFill>
                <a:srgbClr val="0000AB"/>
              </a:solidFill>
              <a:latin typeface="Calibri" pitchFamily="34" charset="0"/>
              <a:cs typeface="Arial" pitchFamily="34" charset="0"/>
            </a:endParaRPr>
          </a:p>
          <a:p>
            <a:pPr eaLnBrk="1" hangingPunct="1">
              <a:spcBef>
                <a:spcPct val="10000"/>
              </a:spcBef>
              <a:buClr>
                <a:schemeClr val="hlink"/>
              </a:buClr>
              <a:buSzPct val="70000"/>
              <a:buFont typeface="Wingdings" pitchFamily="2" charset="2"/>
              <a:buChar char="v"/>
            </a:pPr>
            <a:r>
              <a:rPr lang="en-US" altLang="zh-CN" sz="2000" b="1" dirty="0">
                <a:solidFill>
                  <a:srgbClr val="0000AB"/>
                </a:solidFill>
                <a:latin typeface="Calibri" pitchFamily="34" charset="0"/>
                <a:cs typeface="Arial" pitchFamily="34" charset="0"/>
              </a:rPr>
              <a:t>The assimilated emission data can improve NAQFC forecasting capability, outperforming the current operational system.</a:t>
            </a:r>
          </a:p>
        </p:txBody>
      </p:sp>
      <p:sp>
        <p:nvSpPr>
          <p:cNvPr id="29707" name="Rectangle 4"/>
          <p:cNvSpPr txBox="1">
            <a:spLocks noChangeArrowheads="1"/>
          </p:cNvSpPr>
          <p:nvPr/>
        </p:nvSpPr>
        <p:spPr bwMode="auto">
          <a:xfrm>
            <a:off x="533400" y="4648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10000"/>
              </a:spcBef>
              <a:buClr>
                <a:schemeClr val="hlink"/>
              </a:buClr>
              <a:buSzPct val="70000"/>
              <a:buFont typeface="Wingdings" pitchFamily="2" charset="2"/>
              <a:buChar char="v"/>
            </a:pPr>
            <a:r>
              <a:rPr lang="en-US" altLang="zh-CN" sz="2000" b="1" dirty="0">
                <a:solidFill>
                  <a:srgbClr val="0000AB"/>
                </a:solidFill>
                <a:latin typeface="Calibri" pitchFamily="34" charset="0"/>
                <a:cs typeface="Arial" pitchFamily="34" charset="0"/>
              </a:rPr>
              <a:t>Future plans include testing with GOME-2 and OMPS NO2 products beyond monthly means (e.g., daily change, over land and ocean</a:t>
            </a:r>
            <a:r>
              <a:rPr lang="en-US" altLang="zh-CN" sz="2000" b="1" dirty="0" smtClean="0">
                <a:solidFill>
                  <a:srgbClr val="0000AB"/>
                </a:solidFill>
                <a:latin typeface="Calibri" pitchFamily="34" charset="0"/>
                <a:cs typeface="Arial" pitchFamily="34" charset="0"/>
              </a:rPr>
              <a:t>).</a:t>
            </a:r>
          </a:p>
          <a:p>
            <a:pPr eaLnBrk="1" hangingPunct="1">
              <a:spcBef>
                <a:spcPct val="10000"/>
              </a:spcBef>
              <a:buClr>
                <a:schemeClr val="hlink"/>
              </a:buClr>
              <a:buSzPct val="70000"/>
              <a:buFont typeface="Wingdings" pitchFamily="2" charset="2"/>
              <a:buChar char="v"/>
            </a:pPr>
            <a:endParaRPr lang="en-US" altLang="zh-CN" sz="2000" b="1" dirty="0">
              <a:solidFill>
                <a:srgbClr val="0000AB"/>
              </a:solidFill>
              <a:latin typeface="Calibri" pitchFamily="34" charset="0"/>
              <a:cs typeface="Arial" pitchFamily="34" charset="0"/>
            </a:endParaRPr>
          </a:p>
          <a:p>
            <a:pPr eaLnBrk="1" hangingPunct="1">
              <a:spcBef>
                <a:spcPct val="10000"/>
              </a:spcBef>
              <a:buClr>
                <a:schemeClr val="hlink"/>
              </a:buClr>
              <a:buSzPct val="70000"/>
              <a:buFont typeface="Wingdings" pitchFamily="2" charset="2"/>
              <a:buChar char="v"/>
            </a:pPr>
            <a:r>
              <a:rPr lang="en-US" altLang="zh-CN" sz="2000" b="1" dirty="0" smtClean="0">
                <a:solidFill>
                  <a:srgbClr val="0000AB"/>
                </a:solidFill>
                <a:latin typeface="Calibri" pitchFamily="34" charset="0"/>
                <a:cs typeface="Arial" pitchFamily="34" charset="0"/>
              </a:rPr>
              <a:t>Inverse source attribution using GOES-R with ensembles.</a:t>
            </a:r>
            <a:endParaRPr lang="en-US" altLang="zh-CN" sz="2000" b="1" dirty="0">
              <a:solidFill>
                <a:srgbClr val="0000AB"/>
              </a:solidFill>
              <a:latin typeface="Calibri" pitchFamily="34" charset="0"/>
              <a:cs typeface="Arial" pitchFamily="34" charset="0"/>
            </a:endParaRPr>
          </a:p>
        </p:txBody>
      </p:sp>
    </p:spTree>
    <p:extLst>
      <p:ext uri="{BB962C8B-B14F-4D97-AF65-F5344CB8AC3E}">
        <p14:creationId xmlns:p14="http://schemas.microsoft.com/office/powerpoint/2010/main" val="1398419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1" y="800098"/>
            <a:ext cx="5029570" cy="685801"/>
          </a:xfrm>
        </p:spPr>
        <p:txBody>
          <a:bodyPr>
            <a:normAutofit fontScale="90000"/>
          </a:bodyPr>
          <a:lstStyle/>
          <a:p>
            <a:r>
              <a:rPr lang="en-US" dirty="0"/>
              <a:t>Wildfire </a:t>
            </a:r>
            <a:r>
              <a:rPr lang="en-US" dirty="0" smtClean="0"/>
              <a:t>application</a:t>
            </a:r>
            <a:endParaRPr lang="en-US" dirty="0"/>
          </a:p>
        </p:txBody>
      </p:sp>
      <p:sp>
        <p:nvSpPr>
          <p:cNvPr id="3" name="Content Placeholder 2"/>
          <p:cNvSpPr>
            <a:spLocks noGrp="1"/>
          </p:cNvSpPr>
          <p:nvPr>
            <p:ph idx="1"/>
          </p:nvPr>
        </p:nvSpPr>
        <p:spPr>
          <a:xfrm>
            <a:off x="0" y="2563900"/>
            <a:ext cx="5497830" cy="3686263"/>
          </a:xfrm>
        </p:spPr>
        <p:txBody>
          <a:bodyPr>
            <a:normAutofit fontScale="85000" lnSpcReduction="20000"/>
          </a:bodyPr>
          <a:lstStyle/>
          <a:p>
            <a:pPr>
              <a:lnSpc>
                <a:spcPct val="90000"/>
              </a:lnSpc>
            </a:pPr>
            <a:r>
              <a:rPr lang="en-US" sz="2400" dirty="0" smtClean="0"/>
              <a:t>Smoke </a:t>
            </a:r>
            <a:r>
              <a:rPr lang="en-US" sz="2400" dirty="0"/>
              <a:t>from wildfires </a:t>
            </a:r>
            <a:r>
              <a:rPr lang="en-US" sz="2400" dirty="0" smtClean="0"/>
              <a:t>caused many extreme events affecting public health;</a:t>
            </a:r>
          </a:p>
          <a:p>
            <a:r>
              <a:rPr lang="en-US" sz="2400" dirty="0" smtClean="0"/>
              <a:t>The </a:t>
            </a:r>
            <a:r>
              <a:rPr lang="en-US" sz="2400" dirty="0"/>
              <a:t>PM</a:t>
            </a:r>
            <a:r>
              <a:rPr lang="en-US" sz="2400" baseline="-25000" dirty="0"/>
              <a:t>2.5</a:t>
            </a:r>
            <a:r>
              <a:rPr lang="en-US" sz="2400" dirty="0" smtClean="0"/>
              <a:t> forecast </a:t>
            </a:r>
            <a:r>
              <a:rPr lang="en-US" sz="2400" dirty="0"/>
              <a:t>quality is greatly hindered by the large uncertainties of the </a:t>
            </a:r>
            <a:r>
              <a:rPr lang="en-US" sz="2400" dirty="0" smtClean="0"/>
              <a:t>wildfire emission estimates;</a:t>
            </a:r>
          </a:p>
          <a:p>
            <a:r>
              <a:rPr lang="en-US" sz="2400" dirty="0" smtClean="0"/>
              <a:t>Current wildfire emission estimates incorporates satellite information to identify fire activity but require vegetation productivity for emission estimates </a:t>
            </a:r>
          </a:p>
          <a:p>
            <a:r>
              <a:rPr lang="en-US" sz="2400" dirty="0" smtClean="0"/>
              <a:t>We aim to </a:t>
            </a:r>
            <a:r>
              <a:rPr lang="en-US" sz="2400" dirty="0"/>
              <a:t>objectively and optimally estimate the fire sources based on the satellite observations of the fire </a:t>
            </a:r>
            <a:r>
              <a:rPr lang="en-US" sz="2400" dirty="0" smtClean="0"/>
              <a:t>plumes in a </a:t>
            </a:r>
            <a:r>
              <a:rPr lang="en-US" sz="2400" b="1" dirty="0" smtClean="0"/>
              <a:t>4D</a:t>
            </a:r>
            <a:r>
              <a:rPr lang="en-US" sz="2400" dirty="0" smtClean="0"/>
              <a:t> sense using HYSPLIT dispersion model. </a:t>
            </a:r>
          </a:p>
        </p:txBody>
      </p:sp>
      <p:pic>
        <p:nvPicPr>
          <p:cNvPr id="2052" name="Picture 4" descr="A helicopter makes a water bucket drop as it flies through smoky air while fighting a wildfire that flared up in the late afternoon near Omak, Wash., on Thursday. (Ted S. Warren/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780" y="152399"/>
            <a:ext cx="3429677"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25811" y="2127585"/>
            <a:ext cx="3859530" cy="954107"/>
          </a:xfrm>
          <a:prstGeom prst="rect">
            <a:avLst/>
          </a:prstGeom>
        </p:spPr>
        <p:txBody>
          <a:bodyPr wrap="square">
            <a:spAutoFit/>
          </a:bodyPr>
          <a:lstStyle/>
          <a:p>
            <a:r>
              <a:rPr lang="en-US" sz="1200" dirty="0"/>
              <a:t>A helicopter makes a water bucket drop as it flies through smoky air while fighting a wildfire that flared up in the late afternoon near Omak, Wash., on </a:t>
            </a:r>
            <a:r>
              <a:rPr lang="en-US" sz="1200" dirty="0" smtClean="0"/>
              <a:t>Thursday (Aug 27, 2015). </a:t>
            </a:r>
            <a:r>
              <a:rPr lang="en-US" sz="1200" dirty="0"/>
              <a:t>(Ted S. Warren/AP</a:t>
            </a:r>
            <a:r>
              <a:rPr lang="en-US" sz="1200" dirty="0" smtClean="0"/>
              <a:t>)</a:t>
            </a:r>
          </a:p>
          <a:p>
            <a:r>
              <a:rPr lang="en-US" sz="800" dirty="0"/>
              <a:t>http://www.seattletimes.com/seattle-news/northwest/washington-wildfires-update-2/</a:t>
            </a:r>
          </a:p>
        </p:txBody>
      </p:sp>
      <p:pic>
        <p:nvPicPr>
          <p:cNvPr id="2056" name="Picture 8" descr="http://static.ddmcdn.com/gif/ca-fires-aerial-view-6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846" y="3081692"/>
            <a:ext cx="3562220" cy="23393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13070" y="5428681"/>
            <a:ext cx="3630930" cy="1261884"/>
          </a:xfrm>
          <a:prstGeom prst="rect">
            <a:avLst/>
          </a:prstGeom>
          <a:noFill/>
        </p:spPr>
        <p:txBody>
          <a:bodyPr wrap="square" rtlCol="0">
            <a:spAutoFit/>
          </a:bodyPr>
          <a:lstStyle/>
          <a:p>
            <a:r>
              <a:rPr lang="en-US" sz="1200" dirty="0"/>
              <a:t>Meanwhile since Friday, more than 1,000 firefighters have struggled with a blaze started by lightning in the Chelan, Wash., area, where at least 49 buildings have been destroyed and authorities have issued evacuations that affect some 3,000 </a:t>
            </a:r>
            <a:r>
              <a:rPr lang="en-US" sz="1200" dirty="0" smtClean="0"/>
              <a:t>people. </a:t>
            </a:r>
            <a:r>
              <a:rPr lang="en-US" sz="800" dirty="0"/>
              <a:t>http://news.discovery.com/earth/weather-extreme-events/will-more-wildfires-combust-our-health-150828.htm</a:t>
            </a:r>
          </a:p>
        </p:txBody>
      </p:sp>
    </p:spTree>
    <p:extLst>
      <p:ext uri="{BB962C8B-B14F-4D97-AF65-F5344CB8AC3E}">
        <p14:creationId xmlns:p14="http://schemas.microsoft.com/office/powerpoint/2010/main" val="735624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688"/>
            <a:ext cx="8610600" cy="667512"/>
          </a:xfrm>
        </p:spPr>
        <p:txBody>
          <a:bodyPr>
            <a:normAutofit fontScale="90000"/>
          </a:bodyPr>
          <a:lstStyle/>
          <a:p>
            <a:r>
              <a:rPr lang="en-US" dirty="0" smtClean="0"/>
              <a:t> Smoke forecasts with HYSPLIT: Current status </a:t>
            </a:r>
            <a:endParaRPr lang="en-US" dirty="0"/>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9519" t="44658" r="36670" b="18002"/>
          <a:stretch>
            <a:fillRect/>
          </a:stretch>
        </p:blipFill>
        <p:spPr bwMode="auto">
          <a:xfrm>
            <a:off x="4876800" y="2350015"/>
            <a:ext cx="3809760" cy="37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815840" y="1524000"/>
            <a:ext cx="4114800" cy="923330"/>
          </a:xfrm>
          <a:prstGeom prst="rect">
            <a:avLst/>
          </a:prstGeom>
        </p:spPr>
        <p:txBody>
          <a:bodyPr wrap="square">
            <a:spAutoFit/>
          </a:bodyPr>
          <a:lstStyle/>
          <a:p>
            <a:r>
              <a:rPr lang="en-US" altLang="en-US" dirty="0"/>
              <a:t>Smoke column from the HYSPLIT model (blue) and NESDIS Hazardous Mapping System (orange</a:t>
            </a:r>
            <a:r>
              <a:rPr lang="en-US" altLang="en-US" sz="1100" dirty="0"/>
              <a:t>)</a:t>
            </a:r>
          </a:p>
        </p:txBody>
      </p:sp>
      <p:sp>
        <p:nvSpPr>
          <p:cNvPr id="9" name="Rectangle 8"/>
          <p:cNvSpPr/>
          <p:nvPr/>
        </p:nvSpPr>
        <p:spPr>
          <a:xfrm>
            <a:off x="274320" y="1600200"/>
            <a:ext cx="454152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1460" y="1616333"/>
            <a:ext cx="4901454" cy="369332"/>
          </a:xfrm>
          <a:prstGeom prst="rect">
            <a:avLst/>
          </a:prstGeom>
          <a:noFill/>
        </p:spPr>
        <p:txBody>
          <a:bodyPr wrap="square" rtlCol="0">
            <a:spAutoFit/>
          </a:bodyPr>
          <a:lstStyle/>
          <a:p>
            <a:r>
              <a:rPr lang="en-US" b="1" dirty="0"/>
              <a:t>NOAA NESDIS HMS </a:t>
            </a:r>
            <a:r>
              <a:rPr lang="en-US" b="1" dirty="0" smtClean="0"/>
              <a:t> Smoke and fire detection</a:t>
            </a:r>
            <a:endParaRPr lang="en-US" b="1" dirty="0"/>
          </a:p>
        </p:txBody>
      </p:sp>
      <p:sp>
        <p:nvSpPr>
          <p:cNvPr id="13" name="TextBox 12"/>
          <p:cNvSpPr txBox="1"/>
          <p:nvPr/>
        </p:nvSpPr>
        <p:spPr>
          <a:xfrm>
            <a:off x="236220" y="1985665"/>
            <a:ext cx="4916694" cy="923330"/>
          </a:xfrm>
          <a:prstGeom prst="rect">
            <a:avLst/>
          </a:prstGeom>
          <a:noFill/>
        </p:spPr>
        <p:txBody>
          <a:bodyPr wrap="square" rtlCol="0">
            <a:spAutoFit/>
          </a:bodyPr>
          <a:lstStyle/>
          <a:p>
            <a:r>
              <a:rPr lang="en-US" dirty="0" smtClean="0"/>
              <a:t>Incorporates imagery from NOAA and NASA satellites (GOES-West, GOES-East, Terra/Aqua MODIS, AVHRR on NOAA-15/-17/-18)</a:t>
            </a:r>
            <a:endParaRPr lang="en-US" dirty="0"/>
          </a:p>
        </p:txBody>
      </p:sp>
      <p:sp>
        <p:nvSpPr>
          <p:cNvPr id="14" name="TextBox 13"/>
          <p:cNvSpPr txBox="1"/>
          <p:nvPr/>
        </p:nvSpPr>
        <p:spPr>
          <a:xfrm>
            <a:off x="1280160" y="3962400"/>
            <a:ext cx="2712720" cy="646331"/>
          </a:xfrm>
          <a:prstGeom prst="rect">
            <a:avLst/>
          </a:prstGeom>
          <a:noFill/>
        </p:spPr>
        <p:txBody>
          <a:bodyPr wrap="square" rtlCol="0">
            <a:spAutoFit/>
          </a:bodyPr>
          <a:lstStyle/>
          <a:p>
            <a:r>
              <a:rPr lang="en-US" dirty="0" smtClean="0"/>
              <a:t>Provides fire locations, starting time, durations</a:t>
            </a:r>
            <a:endParaRPr lang="en-US" dirty="0"/>
          </a:p>
        </p:txBody>
      </p:sp>
      <p:sp>
        <p:nvSpPr>
          <p:cNvPr id="17" name="Rectangle 16"/>
          <p:cNvSpPr/>
          <p:nvPr/>
        </p:nvSpPr>
        <p:spPr>
          <a:xfrm>
            <a:off x="152400" y="4701689"/>
            <a:ext cx="5791200" cy="6323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6220" y="4833178"/>
            <a:ext cx="5580310" cy="369332"/>
          </a:xfrm>
          <a:prstGeom prst="rect">
            <a:avLst/>
          </a:prstGeom>
        </p:spPr>
        <p:txBody>
          <a:bodyPr wrap="none">
            <a:spAutoFit/>
          </a:bodyPr>
          <a:lstStyle/>
          <a:p>
            <a:r>
              <a:rPr lang="en-US" b="1" dirty="0"/>
              <a:t>USFS’s </a:t>
            </a:r>
            <a:r>
              <a:rPr lang="en-US" b="1" dirty="0" err="1" smtClean="0"/>
              <a:t>BlueSky</a:t>
            </a:r>
            <a:r>
              <a:rPr lang="en-US" b="1" dirty="0" smtClean="0"/>
              <a:t>: Estimate PM</a:t>
            </a:r>
            <a:r>
              <a:rPr lang="en-US" b="1" baseline="-25000" dirty="0" smtClean="0"/>
              <a:t>2.5  </a:t>
            </a:r>
            <a:r>
              <a:rPr lang="en-US" b="1" dirty="0" smtClean="0"/>
              <a:t>emissions</a:t>
            </a:r>
            <a:r>
              <a:rPr lang="en-US" b="1" baseline="-25000" dirty="0" smtClean="0"/>
              <a:t> </a:t>
            </a:r>
            <a:r>
              <a:rPr lang="en-US" b="1" dirty="0" smtClean="0"/>
              <a:t>and plume rise</a:t>
            </a:r>
            <a:endParaRPr lang="en-US" b="1" dirty="0"/>
          </a:p>
        </p:txBody>
      </p:sp>
      <p:sp>
        <p:nvSpPr>
          <p:cNvPr id="24" name="Bent-Up Arrow 23"/>
          <p:cNvSpPr/>
          <p:nvPr/>
        </p:nvSpPr>
        <p:spPr>
          <a:xfrm>
            <a:off x="4343400" y="5852160"/>
            <a:ext cx="320040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2541270" y="3055620"/>
            <a:ext cx="16764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74320" y="5719494"/>
            <a:ext cx="4038600" cy="646331"/>
          </a:xfrm>
          <a:prstGeom prst="rect">
            <a:avLst/>
          </a:prstGeom>
          <a:noFill/>
        </p:spPr>
        <p:txBody>
          <a:bodyPr wrap="square" rtlCol="0">
            <a:spAutoFit/>
          </a:bodyPr>
          <a:lstStyle/>
          <a:p>
            <a:r>
              <a:rPr lang="en-US" dirty="0" smtClean="0"/>
              <a:t>Emission aggregated and assumptions are made to for the forecasting period</a:t>
            </a:r>
            <a:endParaRPr lang="en-US" dirty="0"/>
          </a:p>
        </p:txBody>
      </p:sp>
    </p:spTree>
    <p:extLst>
      <p:ext uri="{BB962C8B-B14F-4D97-AF65-F5344CB8AC3E}">
        <p14:creationId xmlns:p14="http://schemas.microsoft.com/office/powerpoint/2010/main" val="3379795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8" y="647700"/>
            <a:ext cx="7837842" cy="533400"/>
          </a:xfrm>
        </p:spPr>
        <p:txBody>
          <a:bodyPr>
            <a:normAutofit fontScale="90000"/>
          </a:bodyPr>
          <a:lstStyle/>
          <a:p>
            <a:r>
              <a:rPr lang="en-US" sz="3200" dirty="0" smtClean="0"/>
              <a:t>NOAA NESDIS GOES Aerosol/Smoke products (GASP)</a:t>
            </a:r>
            <a:endParaRPr lang="en-US" sz="3200" dirty="0"/>
          </a:p>
        </p:txBody>
      </p:sp>
      <p:pic>
        <p:nvPicPr>
          <p:cNvPr id="8194" name="Picture 2" descr="http://www.ssd.noaa.gov/PS/FIRE/GASP/AOD-WEST/latest_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00400"/>
            <a:ext cx="4419600" cy="25294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ssd.noaa.gov/PS/FIRE/GASP/AOD/latest_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3164715"/>
            <a:ext cx="3687573" cy="25422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1676400"/>
            <a:ext cx="8564372" cy="1200329"/>
          </a:xfrm>
          <a:prstGeom prst="rect">
            <a:avLst/>
          </a:prstGeom>
        </p:spPr>
        <p:txBody>
          <a:bodyPr wrap="square">
            <a:spAutoFit/>
          </a:bodyPr>
          <a:lstStyle/>
          <a:p>
            <a:r>
              <a:rPr lang="en-US" dirty="0"/>
              <a:t>The </a:t>
            </a:r>
            <a:r>
              <a:rPr lang="en-US" b="1" dirty="0"/>
              <a:t>GASP</a:t>
            </a:r>
            <a:r>
              <a:rPr lang="en-US" dirty="0"/>
              <a:t> product is a retrieval of the Aerosol Optical Depth (AOD) made from the current GOES </a:t>
            </a:r>
            <a:r>
              <a:rPr lang="en-US" dirty="0" smtClean="0"/>
              <a:t>West/East </a:t>
            </a:r>
            <a:r>
              <a:rPr lang="en-US" dirty="0"/>
              <a:t>visible imagery. Satellite measured aerosol optical depth (AOD) </a:t>
            </a:r>
            <a:r>
              <a:rPr lang="en-US" dirty="0" smtClean="0"/>
              <a:t>is </a:t>
            </a:r>
            <a:r>
              <a:rPr lang="en-US" dirty="0"/>
              <a:t>available at </a:t>
            </a:r>
            <a:r>
              <a:rPr lang="en-US" b="1" dirty="0"/>
              <a:t>a 30-minute interval and 4 km X 4 km </a:t>
            </a:r>
            <a:r>
              <a:rPr lang="en-US" dirty="0"/>
              <a:t>spatial resolution during the sunlit portion of the day.  (</a:t>
            </a:r>
            <a:r>
              <a:rPr lang="en-US" dirty="0">
                <a:hlinkClick r:id="rId4"/>
              </a:rPr>
              <a:t>http://</a:t>
            </a:r>
            <a:r>
              <a:rPr lang="en-US" dirty="0" smtClean="0">
                <a:hlinkClick r:id="rId4"/>
              </a:rPr>
              <a:t>www.ssd.noaa.gov/PS/FIRE/GASP/gasp.html</a:t>
            </a:r>
            <a:r>
              <a:rPr lang="en-US" dirty="0" smtClean="0"/>
              <a:t>) </a:t>
            </a:r>
            <a:endParaRPr lang="en-US" dirty="0"/>
          </a:p>
        </p:txBody>
      </p:sp>
    </p:spTree>
    <p:extLst>
      <p:ext uri="{BB962C8B-B14F-4D97-AF65-F5344CB8AC3E}">
        <p14:creationId xmlns:p14="http://schemas.microsoft.com/office/powerpoint/2010/main" val="412011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78" y="457200"/>
            <a:ext cx="8229600" cy="609600"/>
          </a:xfrm>
        </p:spPr>
        <p:txBody>
          <a:bodyPr>
            <a:normAutofit fontScale="90000"/>
          </a:bodyPr>
          <a:lstStyle/>
          <a:p>
            <a:r>
              <a:rPr lang="en-US" dirty="0" smtClean="0"/>
              <a:t>Methodology</a:t>
            </a:r>
            <a:endParaRPr lang="en-US" dirty="0"/>
          </a:p>
        </p:txBody>
      </p:sp>
      <p:sp>
        <p:nvSpPr>
          <p:cNvPr id="9" name="TextBox 8"/>
          <p:cNvSpPr txBox="1"/>
          <p:nvPr/>
        </p:nvSpPr>
        <p:spPr>
          <a:xfrm>
            <a:off x="0" y="1167348"/>
            <a:ext cx="57912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An independent HYSPLIT simulation at each HMS fire location (</a:t>
            </a:r>
            <a:r>
              <a:rPr lang="en-US" sz="2400" dirty="0" err="1" smtClean="0"/>
              <a:t>i</a:t>
            </a:r>
            <a:r>
              <a:rPr lang="en-US" sz="2400" dirty="0"/>
              <a:t>), at </a:t>
            </a:r>
            <a:r>
              <a:rPr lang="en-US" sz="2400" dirty="0" smtClean="0"/>
              <a:t>each possible </a:t>
            </a:r>
            <a:r>
              <a:rPr lang="en-US" sz="2400" dirty="0"/>
              <a:t>release </a:t>
            </a:r>
            <a:r>
              <a:rPr lang="en-US" sz="2400" dirty="0" smtClean="0"/>
              <a:t>height (k) for each burning period (t) is run with unit source, to generate a </a:t>
            </a:r>
            <a:r>
              <a:rPr lang="en-US" sz="2400" i="1" dirty="0" smtClean="0"/>
              <a:t>Transfer Coefficient Matrix (</a:t>
            </a:r>
            <a:r>
              <a:rPr lang="en-US" sz="2400" i="1" dirty="0"/>
              <a:t>TCM)</a:t>
            </a:r>
            <a:r>
              <a:rPr lang="en-US" sz="2400" dirty="0"/>
              <a:t>.</a:t>
            </a:r>
            <a:r>
              <a:rPr lang="en-US" sz="2400" dirty="0" smtClean="0"/>
              <a:t> </a:t>
            </a:r>
          </a:p>
          <a:p>
            <a:pPr marL="285750" indent="-285750">
              <a:buFont typeface="Arial" panose="020B0604020202020204" pitchFamily="34" charset="0"/>
              <a:buChar char="•"/>
            </a:pPr>
            <a:r>
              <a:rPr lang="en-US" sz="2400" dirty="0"/>
              <a:t>S</a:t>
            </a:r>
            <a:r>
              <a:rPr lang="en-US" sz="2400" dirty="0" smtClean="0"/>
              <a:t>ource terms are solved by minimizing a cost function built to mostly measure the differences between model predictions and observations, following a general data assimilation approach. </a:t>
            </a:r>
            <a:endParaRPr lang="en-US" sz="2400" dirty="0"/>
          </a:p>
        </p:txBody>
      </p:sp>
      <p:pic>
        <p:nvPicPr>
          <p:cNvPr id="10" name="Picture 2" descr="http://www.ospo.noaa.gov/Products/land/gfx/cafire_s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880" y="1371600"/>
            <a:ext cx="3143250" cy="25146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7239000" y="4865132"/>
            <a:ext cx="0" cy="421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57185" y="4495800"/>
            <a:ext cx="2824640" cy="369332"/>
          </a:xfrm>
          <a:prstGeom prst="rect">
            <a:avLst/>
          </a:prstGeom>
          <a:noFill/>
        </p:spPr>
        <p:txBody>
          <a:bodyPr wrap="square" rtlCol="0">
            <a:spAutoFit/>
          </a:bodyPr>
          <a:lstStyle/>
          <a:p>
            <a:r>
              <a:rPr lang="en-US" dirty="0" smtClean="0"/>
              <a:t>Hourly gridded GASP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293460"/>
            <a:ext cx="8610600" cy="107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191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9205" y="2209800"/>
            <a:ext cx="4432605" cy="3117619"/>
          </a:xfrm>
        </p:spPr>
      </p:pic>
      <p:sp>
        <p:nvSpPr>
          <p:cNvPr id="2" name="Title 1"/>
          <p:cNvSpPr>
            <a:spLocks noGrp="1"/>
          </p:cNvSpPr>
          <p:nvPr>
            <p:ph type="title"/>
          </p:nvPr>
        </p:nvSpPr>
        <p:spPr>
          <a:xfrm>
            <a:off x="228600" y="487680"/>
            <a:ext cx="7665720" cy="762000"/>
          </a:xfrm>
        </p:spPr>
        <p:txBody>
          <a:bodyPr>
            <a:normAutofit fontScale="90000"/>
          </a:bodyPr>
          <a:lstStyle/>
          <a:p>
            <a:r>
              <a:rPr lang="en-US" dirty="0"/>
              <a:t>Smoke forecasts with HYSPLIT inverse modeling </a:t>
            </a:r>
          </a:p>
        </p:txBody>
      </p:sp>
      <p:pic>
        <p:nvPicPr>
          <p:cNvPr id="3" name="WMV_animatio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800600" y="2272712"/>
            <a:ext cx="4343400" cy="3054707"/>
          </a:xfrm>
          <a:prstGeom prst="rect">
            <a:avLst/>
          </a:prstGeom>
        </p:spPr>
      </p:pic>
      <p:sp>
        <p:nvSpPr>
          <p:cNvPr id="8" name="TextBox 7"/>
          <p:cNvSpPr txBox="1"/>
          <p:nvPr/>
        </p:nvSpPr>
        <p:spPr>
          <a:xfrm>
            <a:off x="228600" y="1557412"/>
            <a:ext cx="4572000" cy="919319"/>
          </a:xfrm>
          <a:prstGeom prst="rect">
            <a:avLst/>
          </a:prstGeom>
          <a:noFill/>
        </p:spPr>
        <p:txBody>
          <a:bodyPr wrap="square" rtlCol="0">
            <a:spAutoFit/>
          </a:bodyPr>
          <a:lstStyle/>
          <a:p>
            <a:r>
              <a:rPr lang="en-US" dirty="0"/>
              <a:t>Twin experiments: 9 fire locations, constant releases each day for 2 days from 6Z on 8/17/15, at 1500m or 2000m, MET: gdas1</a:t>
            </a:r>
          </a:p>
        </p:txBody>
      </p:sp>
      <p:sp>
        <p:nvSpPr>
          <p:cNvPr id="9" name="TextBox 8"/>
          <p:cNvSpPr txBox="1"/>
          <p:nvPr/>
        </p:nvSpPr>
        <p:spPr>
          <a:xfrm>
            <a:off x="5181600" y="1610339"/>
            <a:ext cx="3581400" cy="646331"/>
          </a:xfrm>
          <a:prstGeom prst="rect">
            <a:avLst/>
          </a:prstGeom>
          <a:noFill/>
        </p:spPr>
        <p:txBody>
          <a:bodyPr wrap="square" rtlCol="0">
            <a:spAutoFit/>
          </a:bodyPr>
          <a:lstStyle/>
          <a:p>
            <a:r>
              <a:rPr lang="en-US" dirty="0"/>
              <a:t>Pseudo-satellite -observations, hourly, at 0.5</a:t>
            </a:r>
            <a:r>
              <a:rPr lang="en-US" baseline="30000" dirty="0"/>
              <a:t>o</a:t>
            </a:r>
            <a:r>
              <a:rPr lang="en-US" dirty="0"/>
              <a:t>x0.5</a:t>
            </a:r>
            <a:r>
              <a:rPr lang="en-US" baseline="30000" dirty="0"/>
              <a:t>o</a:t>
            </a:r>
            <a:r>
              <a:rPr lang="en-US" dirty="0"/>
              <a:t> resolution</a:t>
            </a:r>
          </a:p>
        </p:txBody>
      </p:sp>
      <p:sp>
        <p:nvSpPr>
          <p:cNvPr id="10" name="Rectangle 9"/>
          <p:cNvSpPr/>
          <p:nvPr/>
        </p:nvSpPr>
        <p:spPr>
          <a:xfrm>
            <a:off x="-333847" y="5344901"/>
            <a:ext cx="9461805" cy="923330"/>
          </a:xfrm>
          <a:prstGeom prst="rect">
            <a:avLst/>
          </a:prstGeom>
        </p:spPr>
        <p:txBody>
          <a:bodyPr wrap="square">
            <a:spAutoFit/>
          </a:bodyPr>
          <a:lstStyle/>
          <a:p>
            <a:pPr marL="742950" lvl="1" indent="-285750" algn="just">
              <a:buFont typeface="Arial" panose="020B0604020202020204" pitchFamily="34" charset="0"/>
              <a:buChar char="•"/>
            </a:pPr>
            <a:r>
              <a:rPr lang="en-US" dirty="0"/>
              <a:t>With pseudo observations generated using </a:t>
            </a:r>
            <a:r>
              <a:rPr lang="en-US" dirty="0" smtClean="0"/>
              <a:t>HYSPLIT </a:t>
            </a:r>
            <a:r>
              <a:rPr lang="en-US" dirty="0"/>
              <a:t>model simulations (twin experiments), true emissions (release height and emission rate) can be recovered;</a:t>
            </a:r>
          </a:p>
          <a:p>
            <a:pPr marL="742950" lvl="1" indent="-285750" algn="just">
              <a:buFont typeface="Arial" panose="020B0604020202020204" pitchFamily="34" charset="0"/>
              <a:buChar char="•"/>
            </a:pPr>
            <a:r>
              <a:rPr lang="en-US" dirty="0"/>
              <a:t>First day emission sources are better resolved using the second day observations.</a:t>
            </a:r>
          </a:p>
        </p:txBody>
      </p:sp>
    </p:spTree>
    <p:extLst>
      <p:ext uri="{BB962C8B-B14F-4D97-AF65-F5344CB8AC3E}">
        <p14:creationId xmlns:p14="http://schemas.microsoft.com/office/powerpoint/2010/main" val="3191681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iel.Stein\Downloads\worldview_sep420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65" t="8954" b="12290"/>
          <a:stretch/>
        </p:blipFill>
        <p:spPr bwMode="auto">
          <a:xfrm>
            <a:off x="381000" y="1341120"/>
            <a:ext cx="4639278" cy="24126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riel.Stein\Downloads\HYSPLIT_sep4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8" y="4027815"/>
            <a:ext cx="4572000" cy="2088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riel.Stein\Downloads\HYSPLIT_coeff_var_sep42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2888" y="4038600"/>
            <a:ext cx="4547839" cy="207731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riel.Stein\Downloads\HYSPLIT_ens_mean_sep420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8102" y="1694750"/>
            <a:ext cx="4572000" cy="20590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304800"/>
            <a:ext cx="6949440" cy="646331"/>
          </a:xfrm>
          <a:prstGeom prst="rect">
            <a:avLst/>
          </a:prstGeom>
          <a:noFill/>
        </p:spPr>
        <p:txBody>
          <a:bodyPr wrap="square" rtlCol="0">
            <a:spAutoFit/>
          </a:bodyPr>
          <a:lstStyle/>
          <a:p>
            <a:r>
              <a:rPr lang="en-US" dirty="0" smtClean="0"/>
              <a:t>HYSPLIT 26-member ensemble based on Short Range Ensemble Forecast (</a:t>
            </a:r>
            <a:r>
              <a:rPr lang="en-US" dirty="0" smtClean="0"/>
              <a:t>SREF) :September </a:t>
            </a:r>
            <a:r>
              <a:rPr lang="en-US" dirty="0" smtClean="0"/>
              <a:t>4, 2017</a:t>
            </a:r>
            <a:endParaRPr lang="en-US" dirty="0"/>
          </a:p>
        </p:txBody>
      </p:sp>
    </p:spTree>
    <p:extLst>
      <p:ext uri="{BB962C8B-B14F-4D97-AF65-F5344CB8AC3E}">
        <p14:creationId xmlns:p14="http://schemas.microsoft.com/office/powerpoint/2010/main" val="2435048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6300" y="1337429"/>
            <a:ext cx="7010400" cy="5050297"/>
          </a:xfrm>
          <a:prstGeom prst="rect">
            <a:avLst/>
          </a:prstGeom>
        </p:spPr>
      </p:pic>
      <p:sp>
        <p:nvSpPr>
          <p:cNvPr id="13" name="TextBox 12"/>
          <p:cNvSpPr txBox="1"/>
          <p:nvPr/>
        </p:nvSpPr>
        <p:spPr>
          <a:xfrm>
            <a:off x="312420" y="216263"/>
            <a:ext cx="7658100" cy="954107"/>
          </a:xfrm>
          <a:prstGeom prst="rect">
            <a:avLst/>
          </a:prstGeom>
          <a:noFill/>
        </p:spPr>
        <p:txBody>
          <a:bodyPr wrap="square" rtlCol="0">
            <a:spAutoFit/>
          </a:bodyPr>
          <a:lstStyle/>
          <a:p>
            <a:pPr algn="ctr" defTabSz="616455">
              <a:spcBef>
                <a:spcPct val="50000"/>
              </a:spcBef>
            </a:pPr>
            <a:r>
              <a:rPr lang="en-US" sz="2800" dirty="0">
                <a:latin typeface="Arial" panose="020B0604020202020204" pitchFamily="34" charset="0"/>
                <a:cs typeface="Arial" pitchFamily="34" charset="0"/>
              </a:rPr>
              <a:t>HYSPLIT inverse modeling using MODIS ash retrievals</a:t>
            </a:r>
          </a:p>
        </p:txBody>
      </p:sp>
    </p:spTree>
    <p:extLst>
      <p:ext uri="{BB962C8B-B14F-4D97-AF65-F5344CB8AC3E}">
        <p14:creationId xmlns:p14="http://schemas.microsoft.com/office/powerpoint/2010/main" val="3608821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5494</TotalTime>
  <Words>1731</Words>
  <Application>Microsoft Office PowerPoint</Application>
  <PresentationFormat>On-screen Show (4:3)</PresentationFormat>
  <Paragraphs>172</Paragraphs>
  <Slides>23</Slides>
  <Notes>5</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Waveform</vt:lpstr>
      <vt:lpstr>Microsoft Word Document</vt:lpstr>
      <vt:lpstr>Satellite Aerosol Products in Air Resources Laboratory’s models</vt:lpstr>
      <vt:lpstr>HYSPLIT: Research to Operations/Applications</vt:lpstr>
      <vt:lpstr>Wildfire application</vt:lpstr>
      <vt:lpstr> Smoke forecasts with HYSPLIT: Current status </vt:lpstr>
      <vt:lpstr>NOAA NESDIS GOES Aerosol/Smoke products (GASP)</vt:lpstr>
      <vt:lpstr>Methodology</vt:lpstr>
      <vt:lpstr>Smoke forecasts with HYSPLIT inverse modeling </vt:lpstr>
      <vt:lpstr>PowerPoint Presentation</vt:lpstr>
      <vt:lpstr>PowerPoint Presentation</vt:lpstr>
      <vt:lpstr>PowerPoint Presentation</vt:lpstr>
      <vt:lpstr>NOAA National Air Quality Forecast Capability (NAQFC): CMAQ</vt:lpstr>
      <vt:lpstr>NAQFC PM2.5 Forecasts with AOD assimilation</vt:lpstr>
      <vt:lpstr>Challenges in NAQFC Emission Forecasting</vt:lpstr>
      <vt:lpstr>Impact of the Great Recession  on US Air Quality</vt:lpstr>
      <vt:lpstr>Methodology</vt:lpstr>
      <vt:lpstr>PowerPoint Presentation</vt:lpstr>
      <vt:lpstr>PowerPoint Presentation</vt:lpstr>
      <vt:lpstr>Feasibility Study: Emission Data Assimilation</vt:lpstr>
      <vt:lpstr>PowerPoint Presentation</vt:lpstr>
      <vt:lpstr>Performance Evaluation of NAQFC O3 Forecasting</vt:lpstr>
      <vt:lpstr>Model Performance Evaluation</vt:lpstr>
      <vt:lpstr>VIIRS Marine Isoprene Emission</vt:lpstr>
      <vt:lpstr>Summary &amp; Future Plan</vt:lpstr>
    </vt:vector>
  </TitlesOfParts>
  <Company>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VIIRS Marine Isoprene Emission</dc:title>
  <dc:creator>Daniel Tong</dc:creator>
  <cp:lastModifiedBy>Ariel Stein</cp:lastModifiedBy>
  <cp:revision>38</cp:revision>
  <dcterms:created xsi:type="dcterms:W3CDTF">2015-08-24T11:41:50Z</dcterms:created>
  <dcterms:modified xsi:type="dcterms:W3CDTF">2017-09-25T14:33:45Z</dcterms:modified>
</cp:coreProperties>
</file>