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92" r:id="rId2"/>
  </p:sldMasterIdLst>
  <p:notesMasterIdLst>
    <p:notesMasterId r:id="rId25"/>
  </p:notesMasterIdLst>
  <p:handoutMasterIdLst>
    <p:handoutMasterId r:id="rId26"/>
  </p:handoutMasterIdLst>
  <p:sldIdLst>
    <p:sldId id="1879" r:id="rId3"/>
    <p:sldId id="1880" r:id="rId4"/>
    <p:sldId id="1884" r:id="rId5"/>
    <p:sldId id="1886" r:id="rId6"/>
    <p:sldId id="1885" r:id="rId7"/>
    <p:sldId id="1892" r:id="rId8"/>
    <p:sldId id="1893" r:id="rId9"/>
    <p:sldId id="1894" r:id="rId10"/>
    <p:sldId id="1895" r:id="rId11"/>
    <p:sldId id="1897" r:id="rId12"/>
    <p:sldId id="1900" r:id="rId13"/>
    <p:sldId id="1902" r:id="rId14"/>
    <p:sldId id="1888" r:id="rId15"/>
    <p:sldId id="1889" r:id="rId16"/>
    <p:sldId id="1890" r:id="rId17"/>
    <p:sldId id="1905" r:id="rId18"/>
    <p:sldId id="1891" r:id="rId19"/>
    <p:sldId id="1906" r:id="rId20"/>
    <p:sldId id="1907" r:id="rId21"/>
    <p:sldId id="1908" r:id="rId22"/>
    <p:sldId id="1904" r:id="rId23"/>
    <p:sldId id="190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814D772-5D57-4DD6-B018-336302BAEDEC}">
          <p14:sldIdLst>
            <p14:sldId id="1879"/>
            <p14:sldId id="1880"/>
            <p14:sldId id="1884"/>
            <p14:sldId id="1886"/>
            <p14:sldId id="1885"/>
            <p14:sldId id="1892"/>
            <p14:sldId id="1893"/>
            <p14:sldId id="1894"/>
            <p14:sldId id="1895"/>
            <p14:sldId id="1897"/>
            <p14:sldId id="1900"/>
            <p14:sldId id="1902"/>
            <p14:sldId id="1888"/>
            <p14:sldId id="1889"/>
            <p14:sldId id="1890"/>
            <p14:sldId id="1905"/>
            <p14:sldId id="1891"/>
            <p14:sldId id="1906"/>
            <p14:sldId id="1907"/>
            <p14:sldId id="1908"/>
            <p14:sldId id="1904"/>
            <p14:sldId id="19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i, Giacomo (389I-Affiliate)" initials="MG(" lastIdx="4" clrIdx="0"/>
  <p:cmAuthor id="1" name="CBruegge" initials="CJB" lastIdx="1" clrIdx="1"/>
  <p:cmAuthor id="2" name="CBruegge" initials="CJB [2]" lastIdx="1" clrIdx="2"/>
  <p:cmAuthor id="3" name="CBruegge" initials="CJB [3]" lastIdx="1" clrIdx="3"/>
  <p:cmAuthor id="4" name="David Diner" initials="DD" lastIdx="0" clrIdx="4"/>
  <p:cmAuthor id="5" name="Steffy , Amanda C (397K)" initials="" lastIdx="4"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0F5"/>
    <a:srgbClr val="E3F7C0"/>
    <a:srgbClr val="C5EEB6"/>
    <a:srgbClr val="7195B9"/>
    <a:srgbClr val="7B007B"/>
    <a:srgbClr val="DCE5EE"/>
    <a:srgbClr val="7AD048"/>
    <a:srgbClr val="EAF0F6"/>
    <a:srgbClr val="DDFFDC"/>
    <a:srgbClr val="C7AE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73" autoAdjust="0"/>
    <p:restoredTop sz="92817" autoAdjust="0"/>
  </p:normalViewPr>
  <p:slideViewPr>
    <p:cSldViewPr snapToGrid="0">
      <p:cViewPr varScale="1">
        <p:scale>
          <a:sx n="95" d="100"/>
          <a:sy n="95" d="100"/>
        </p:scale>
        <p:origin x="494" y="67"/>
      </p:cViewPr>
      <p:guideLst>
        <p:guide orient="horz" pos="2160"/>
        <p:guide pos="2880"/>
      </p:guideLst>
    </p:cSldViewPr>
  </p:slideViewPr>
  <p:notesTextViewPr>
    <p:cViewPr>
      <p:scale>
        <a:sx n="3" d="2"/>
        <a:sy n="3" d="2"/>
      </p:scale>
      <p:origin x="0" y="0"/>
    </p:cViewPr>
  </p:notesTextViewPr>
  <p:sorterViewPr>
    <p:cViewPr>
      <p:scale>
        <a:sx n="100" d="100"/>
        <a:sy n="100" d="100"/>
      </p:scale>
      <p:origin x="0" y="-157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DBCF12-7962-7247-B68E-4B05FEBD83CC}" type="datetimeFigureOut">
              <a:rPr lang="en-US" smtClean="0"/>
              <a:t>9/24/2017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8C2C0B-78E0-014C-B6DA-4A8A9C96E758}" type="slidenum">
              <a:rPr lang="en-US" smtClean="0"/>
              <a:t>‹#›</a:t>
            </a:fld>
            <a:endParaRPr lang="en-US" dirty="0"/>
          </a:p>
        </p:txBody>
      </p:sp>
    </p:spTree>
    <p:extLst>
      <p:ext uri="{BB962C8B-B14F-4D97-AF65-F5344CB8AC3E}">
        <p14:creationId xmlns:p14="http://schemas.microsoft.com/office/powerpoint/2010/main" val="3142545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7AF9A-9A33-4A40-9EC9-98A6EF55818C}" type="datetimeFigureOut">
              <a:rPr lang="en-US" smtClean="0"/>
              <a:t>9/24/2017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321D1-B73E-9248-B665-8DC800819341}" type="slidenum">
              <a:rPr lang="en-US" smtClean="0"/>
              <a:t>‹#›</a:t>
            </a:fld>
            <a:endParaRPr lang="en-US" dirty="0"/>
          </a:p>
        </p:txBody>
      </p:sp>
    </p:spTree>
    <p:extLst>
      <p:ext uri="{BB962C8B-B14F-4D97-AF65-F5344CB8AC3E}">
        <p14:creationId xmlns:p14="http://schemas.microsoft.com/office/powerpoint/2010/main" val="19863211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6CE24-BA33-47C8-A8C6-6B07743CA687}" type="slidenum">
              <a:rPr lang="en-US"/>
              <a:pPr/>
              <a:t>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183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85372" indent="-302066">
              <a:defRPr>
                <a:solidFill>
                  <a:schemeClr val="tx1"/>
                </a:solidFill>
                <a:latin typeface="Arial" panose="020B0604020202020204" pitchFamily="34" charset="0"/>
                <a:ea typeface="宋体" panose="02010600030101010101" pitchFamily="2" charset="-122"/>
              </a:defRPr>
            </a:lvl2pPr>
            <a:lvl3pPr marL="1208265" indent="-241653">
              <a:defRPr>
                <a:solidFill>
                  <a:schemeClr val="tx1"/>
                </a:solidFill>
                <a:latin typeface="Arial" panose="020B0604020202020204" pitchFamily="34" charset="0"/>
                <a:ea typeface="宋体" panose="02010600030101010101" pitchFamily="2" charset="-122"/>
              </a:defRPr>
            </a:lvl3pPr>
            <a:lvl4pPr marL="1691571" indent="-241653">
              <a:defRPr>
                <a:solidFill>
                  <a:schemeClr val="tx1"/>
                </a:solidFill>
                <a:latin typeface="Arial" panose="020B0604020202020204" pitchFamily="34" charset="0"/>
                <a:ea typeface="宋体" panose="02010600030101010101" pitchFamily="2" charset="-122"/>
              </a:defRPr>
            </a:lvl4pPr>
            <a:lvl5pPr marL="2174878" indent="-241653">
              <a:defRPr>
                <a:solidFill>
                  <a:schemeClr val="tx1"/>
                </a:solidFill>
                <a:latin typeface="Arial" panose="020B0604020202020204" pitchFamily="34" charset="0"/>
                <a:ea typeface="宋体" panose="02010600030101010101" pitchFamily="2" charset="-122"/>
              </a:defRPr>
            </a:lvl5pPr>
            <a:lvl6pPr marL="2658184" indent="-24165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41490" indent="-24165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24796" indent="-24165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08102" indent="-24165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7E62D53-A0E6-4829-B0B3-34239DF61030}" type="slidenum">
              <a:rPr lang="en-US" altLang="zh-CN" smtClean="0"/>
              <a:pPr/>
              <a:t>16</a:t>
            </a:fld>
            <a:endParaRPr lang="en-US" altLang="zh-CN" smtClean="0"/>
          </a:p>
        </p:txBody>
      </p:sp>
    </p:spTree>
    <p:extLst>
      <p:ext uri="{BB962C8B-B14F-4D97-AF65-F5344CB8AC3E}">
        <p14:creationId xmlns:p14="http://schemas.microsoft.com/office/powerpoint/2010/main" val="2719518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F3574-783F-4E37-80F0-1AE6775CE6A6}" type="slidenum">
              <a:rPr lang="en-US" altLang="zh-CN"/>
              <a:pPr/>
              <a:t>17</a:t>
            </a:fld>
            <a:endParaRPr lang="en-US" altLang="zh-CN"/>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ltLang="en-US" sz="1000" b="1"/>
              <a:t>1’40’’</a:t>
            </a:r>
          </a:p>
          <a:p>
            <a:r>
              <a:rPr lang="en-US" altLang="en-US" sz="1000" b="1"/>
              <a:t>My work focuses on ambient air quality. Exposure assessment is the bridge between pollution and health effects</a:t>
            </a:r>
          </a:p>
          <a:p>
            <a:r>
              <a:rPr lang="en-US" altLang="en-US" sz="1000" b="1"/>
              <a:t>It tries to decide where and when people are exposed to air pollution and by how much.</a:t>
            </a:r>
          </a:p>
          <a:p>
            <a:r>
              <a:rPr lang="en-US" altLang="en-US" sz="1000" b="1"/>
              <a:t>How the exposure assessments are done is often decided by two dimensions, one is the size of the study population, the other is the study duration.</a:t>
            </a:r>
          </a:p>
          <a:p>
            <a:r>
              <a:rPr lang="en-US" altLang="en-US" sz="1000" b="1"/>
              <a:t>To study the exposure of a small group of people in a short period of time, we can make direct measurements. It is accurate and straightforward.</a:t>
            </a:r>
          </a:p>
          <a:p>
            <a:r>
              <a:rPr lang="en-US" altLang="en-US" sz="1000" b="1"/>
              <a:t>Direct method is less and less feasible when we try to follow a large population, or try to estimate people’s long term exposure. Modeling is more and more feasible. Long-term exposure of a large population is almost impossible to directly measure. So the SOPHIA database here in Atlanta is exceptionally rare and valuable.</a:t>
            </a:r>
          </a:p>
          <a:p>
            <a:endParaRPr lang="en-US" altLang="en-US" sz="1000" b="1"/>
          </a:p>
          <a:p>
            <a:r>
              <a:rPr lang="en-US" altLang="en-US" sz="1000" b="1"/>
              <a:t>Satellite-based model is a new type of indirect exposure estimation method.</a:t>
            </a:r>
          </a:p>
          <a:p>
            <a:r>
              <a:rPr lang="en-US" altLang="en-US" sz="1000" b="1"/>
              <a:t>In fact, as long as one of the dimension is large, satellite models can be valuable.</a:t>
            </a:r>
          </a:p>
        </p:txBody>
      </p:sp>
    </p:spTree>
    <p:extLst>
      <p:ext uri="{BB962C8B-B14F-4D97-AF65-F5344CB8AC3E}">
        <p14:creationId xmlns:p14="http://schemas.microsoft.com/office/powerpoint/2010/main" val="349446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94DB-C070-4593-BE48-C79DEF7408D5}" type="slidenum">
              <a:rPr lang="en-US" smtClean="0"/>
              <a:pPr>
                <a:defRPr/>
              </a:pPr>
              <a:t>4</a:t>
            </a:fld>
            <a:endParaRPr lang="en-US"/>
          </a:p>
        </p:txBody>
      </p:sp>
    </p:spTree>
    <p:extLst>
      <p:ext uri="{BB962C8B-B14F-4D97-AF65-F5344CB8AC3E}">
        <p14:creationId xmlns:p14="http://schemas.microsoft.com/office/powerpoint/2010/main" val="146789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47B49-9E36-4B49-9DE7-5C9D15FBE6C6}" type="slidenum">
              <a:rPr lang="en-US" altLang="zh-CN"/>
              <a:pPr/>
              <a:t>6</a:t>
            </a:fld>
            <a:endParaRPr lang="en-US" altLang="zh-CN"/>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a:t>15”</a:t>
            </a:r>
          </a:p>
        </p:txBody>
      </p:sp>
    </p:spTree>
    <p:extLst>
      <p:ext uri="{BB962C8B-B14F-4D97-AF65-F5344CB8AC3E}">
        <p14:creationId xmlns:p14="http://schemas.microsoft.com/office/powerpoint/2010/main" val="123133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20C0D-5B41-4F73-818E-82178F58ECF3}" type="slidenum">
              <a:rPr lang="en-US" altLang="zh-CN"/>
              <a:pPr/>
              <a:t>7</a:t>
            </a:fld>
            <a:endParaRPr lang="en-US" altLang="zh-CN"/>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ltLang="en-US"/>
              <a:t>25”</a:t>
            </a:r>
          </a:p>
        </p:txBody>
      </p:sp>
    </p:spTree>
    <p:extLst>
      <p:ext uri="{BB962C8B-B14F-4D97-AF65-F5344CB8AC3E}">
        <p14:creationId xmlns:p14="http://schemas.microsoft.com/office/powerpoint/2010/main" val="357409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C097F-2D21-4676-8F0B-D93EEFB9BB71}" type="slidenum">
              <a:rPr lang="en-US" altLang="zh-CN"/>
              <a:pPr/>
              <a:t>8</a:t>
            </a:fld>
            <a:endParaRPr lang="en-US" altLang="zh-CN"/>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b="1"/>
              <a:t>2’30”</a:t>
            </a:r>
          </a:p>
        </p:txBody>
      </p:sp>
    </p:spTree>
    <p:extLst>
      <p:ext uri="{BB962C8B-B14F-4D97-AF65-F5344CB8AC3E}">
        <p14:creationId xmlns:p14="http://schemas.microsoft.com/office/powerpoint/2010/main" val="270724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9807B-82E3-40F1-9C9D-75D81BF881F2}" type="slidenum">
              <a:rPr lang="en-US" altLang="zh-CN"/>
              <a:pPr/>
              <a:t>9</a:t>
            </a:fld>
            <a:endParaRPr lang="en-US" altLang="zh-CN"/>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altLang="en-US" b="1"/>
              <a:t>SSC is a weather type indicator. For example, SSC = 3 means very hot and dry weather. Ssc=6 means warm and very humid weather.  In our model, it is considered as an interaction term for the individual met parameters. The idea is that individual meteorological parameters may not fully </a:t>
            </a:r>
          </a:p>
          <a:p>
            <a:r>
              <a:rPr lang="en-US" altLang="en-US" b="1"/>
              <a:t>The predictor variables have values in the entire domain so we can make predictions.</a:t>
            </a:r>
          </a:p>
          <a:p>
            <a:r>
              <a:rPr lang="en-US" altLang="en-US" b="1"/>
              <a:t>To fit the model, these predictor variables need to be temporally and spatially matched with EPA measurements at the 32 sites.</a:t>
            </a:r>
          </a:p>
          <a:p>
            <a:endParaRPr lang="en-US" altLang="en-US"/>
          </a:p>
        </p:txBody>
      </p:sp>
    </p:spTree>
    <p:extLst>
      <p:ext uri="{BB962C8B-B14F-4D97-AF65-F5344CB8AC3E}">
        <p14:creationId xmlns:p14="http://schemas.microsoft.com/office/powerpoint/2010/main" val="216043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B6E42-2207-417C-B9B0-71C49D7376BD}" type="slidenum">
              <a:rPr lang="en-US" altLang="zh-CN"/>
              <a:pPr/>
              <a:t>10</a:t>
            </a:fld>
            <a:endParaRPr lang="en-US" altLang="zh-CN"/>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a:t>2’00”</a:t>
            </a:r>
          </a:p>
          <a:p>
            <a:endParaRPr lang="en-US" altLang="en-US"/>
          </a:p>
          <a:p>
            <a:r>
              <a:rPr lang="en-US" altLang="en-US"/>
              <a:t>The model we developed has two major features. First it is a GAM model. We do not use a linear model because a linear model assumes that pm25 has a linear relation with each predictor so you get a bunch of slopes, but this assumption may be too simplistic. </a:t>
            </a:r>
          </a:p>
          <a:p>
            <a:endParaRPr lang="en-US" altLang="en-US"/>
          </a:p>
          <a:p>
            <a:r>
              <a:rPr lang="en-US" altLang="en-US"/>
              <a:t>Second feature is that this is a two-level model. In level 1, the predictors on the RHS are domain-averaged parameters so that they only vary from day to day. In level 2, the dependant variable is the residual pm concentration taken from level 1, then averaged by site. The predictors on the RHS are constant in time and only vary with location. Therefore, level 1 explains the temporal variability in PM2.5, and level 2 explains the remaining spatial variability. Finally we add level 1 and level 2 to obtain final predicted pm25 concentration.</a:t>
            </a:r>
          </a:p>
          <a:p>
            <a:r>
              <a:rPr lang="en-US" altLang="en-US"/>
              <a:t>This is because the temporal dimension of data, defined by the number of days, is much larger than its spatial dimension, defined by the sites. If we put all the variables in one model, land use info will not be significant. </a:t>
            </a:r>
          </a:p>
        </p:txBody>
      </p:sp>
    </p:spTree>
    <p:extLst>
      <p:ext uri="{BB962C8B-B14F-4D97-AF65-F5344CB8AC3E}">
        <p14:creationId xmlns:p14="http://schemas.microsoft.com/office/powerpoint/2010/main" val="303584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1443C-C443-44CA-B975-199B6A28FD82}" type="slidenum">
              <a:rPr lang="en-US" altLang="zh-CN"/>
              <a:pPr/>
              <a:t>11</a:t>
            </a:fld>
            <a:endParaRPr lang="en-US" altLang="zh-CN"/>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ltLang="en-US"/>
              <a:t>1’45”</a:t>
            </a:r>
          </a:p>
          <a:p>
            <a:r>
              <a:rPr lang="en-US" altLang="en-US"/>
              <a:t>Now we combine the results of the levels. </a:t>
            </a:r>
          </a:p>
          <a:p>
            <a:r>
              <a:rPr lang="en-US" altLang="en-US"/>
              <a:t>Scatter plot shows the overall fitted pm25 concentrations vs. EPA measurements. We have a pretty good linear relationship. There is 7% low bias, which is caused by the underestimation at high pm25 levels.</a:t>
            </a:r>
          </a:p>
          <a:p>
            <a:r>
              <a:rPr lang="en-US" altLang="en-US"/>
              <a:t>CV, that is.. </a:t>
            </a:r>
          </a:p>
          <a:p>
            <a:r>
              <a:rPr lang="en-US" altLang="en-US"/>
              <a:t>The CV R2 of an overfitted model would be much lower than the model R2.</a:t>
            </a:r>
          </a:p>
          <a:p>
            <a:r>
              <a:rPr lang="en-US" altLang="en-US"/>
              <a:t>Our model structure is pretty robust and the quality of its predictions are consistent across the sites. Overfitting is unlikely an issue for our model.</a:t>
            </a:r>
          </a:p>
        </p:txBody>
      </p:sp>
    </p:spTree>
    <p:extLst>
      <p:ext uri="{BB962C8B-B14F-4D97-AF65-F5344CB8AC3E}">
        <p14:creationId xmlns:p14="http://schemas.microsoft.com/office/powerpoint/2010/main" val="188868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7695F-6BB1-40B2-BAAA-A3010486A3D6}" type="slidenum">
              <a:rPr lang="en-US" altLang="zh-CN"/>
              <a:pPr/>
              <a:t>12</a:t>
            </a:fld>
            <a:endParaRPr lang="en-US" altLang="zh-CN"/>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a:t>This plot shows the mean predicted pm25 concentrations. I can only make predictions when I have satellite observations.</a:t>
            </a:r>
          </a:p>
          <a:p>
            <a:r>
              <a:rPr lang="en-US" altLang="en-US"/>
              <a:t>First the domain looks OK. By current annual standard, it is in compliance. If new standard comes up, annual PM2.5 will be required to be below 12 mg/m3, then we see some areas will be in trouble.</a:t>
            </a:r>
          </a:p>
          <a:p>
            <a:r>
              <a:rPr lang="en-US" altLang="en-US"/>
              <a:t>If we conduct an epi study in the region, not every subject lives within 5 miles of a monitor. Now we can …</a:t>
            </a:r>
          </a:p>
        </p:txBody>
      </p:sp>
    </p:spTree>
    <p:extLst>
      <p:ext uri="{BB962C8B-B14F-4D97-AF65-F5344CB8AC3E}">
        <p14:creationId xmlns:p14="http://schemas.microsoft.com/office/powerpoint/2010/main" val="4530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Helvetica Neue Light"/>
            </a:endParaRPr>
          </a:p>
        </p:txBody>
      </p:sp>
      <p:sp>
        <p:nvSpPr>
          <p:cNvPr id="10" name="Rectangle 9"/>
          <p:cNvSpPr/>
          <p:nvPr/>
        </p:nvSpPr>
        <p:spPr>
          <a:xfrm>
            <a:off x="-9144" y="6053328"/>
            <a:ext cx="2249424" cy="713232"/>
          </a:xfrm>
          <a:prstGeom prst="rect">
            <a:avLst/>
          </a:prstGeom>
          <a:solidFill>
            <a:srgbClr val="B29D9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Helvetica Neue Light"/>
            </a:endParaRPr>
          </a:p>
        </p:txBody>
      </p:sp>
      <p:sp>
        <p:nvSpPr>
          <p:cNvPr id="11" name="Rectangle 10"/>
          <p:cNvSpPr/>
          <p:nvPr/>
        </p:nvSpPr>
        <p:spPr>
          <a:xfrm>
            <a:off x="2359152" y="6044184"/>
            <a:ext cx="6784848" cy="713232"/>
          </a:xfrm>
          <a:prstGeom prst="rect">
            <a:avLst/>
          </a:prstGeom>
          <a:solidFill>
            <a:srgbClr val="3A4168"/>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Helvetica Neue Light"/>
            </a:endParaRPr>
          </a:p>
        </p:txBody>
      </p:sp>
      <p:sp>
        <p:nvSpPr>
          <p:cNvPr id="9" name="Subtitle 8"/>
          <p:cNvSpPr>
            <a:spLocks noGrp="1"/>
          </p:cNvSpPr>
          <p:nvPr>
            <p:ph type="subTitle" idx="1" hasCustomPrompt="1"/>
          </p:nvPr>
        </p:nvSpPr>
        <p:spPr>
          <a:xfrm>
            <a:off x="2362200" y="6050037"/>
            <a:ext cx="6705600" cy="685800"/>
          </a:xfrm>
          <a:prstGeom prst="rect">
            <a:avLst/>
          </a:prstGeom>
        </p:spPr>
        <p:txBody>
          <a:bodyPr anchor="ctr">
            <a:normAutofit/>
          </a:bodyPr>
          <a:lstStyle>
            <a:lvl1pPr marL="0" indent="0" algn="l">
              <a:buNone/>
              <a:defRPr sz="2600">
                <a:solidFill>
                  <a:srgbClr val="FFFFFF"/>
                </a:solidFill>
                <a:latin typeface="Helvetica Neue Light"/>
                <a:cs typeface="Helvetica Neue Ligh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subtitle</a:t>
            </a:r>
            <a:endParaRPr kumimoji="0" lang="en-US" dirty="0"/>
          </a:p>
        </p:txBody>
      </p:sp>
    </p:spTree>
    <p:extLst>
      <p:ext uri="{BB962C8B-B14F-4D97-AF65-F5344CB8AC3E}">
        <p14:creationId xmlns:p14="http://schemas.microsoft.com/office/powerpoint/2010/main" val="20141497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6858000" cy="1295400"/>
          </a:xfr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658102-A566-44F9-B0CB-7EB961AEFF99}"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3490318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3"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65EEA7-F8F0-45F5-9BFB-D0A009E42E1F}"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9631120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701351-C6E9-4FFE-912C-80FE8F60C6A1}"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307954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7544A4-F45A-47B0-B817-B9B84D795EE0}"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019172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EFE98C-338B-4807-B829-74B8BCB47A46}"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5745949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22238"/>
            <a:ext cx="21336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22238"/>
            <a:ext cx="62484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6BB604-712A-4FC0-94C3-400022A38C78}"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324438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99BEFE-3E88-412D-AB6B-39992372307E}"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9606861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pPr lvl="0"/>
            <a:endParaRPr lang="en-US" noProof="0"/>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4F77658-E016-4F00-B7C8-B64807CEBB67}"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16037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E8E729-A0E2-4786-8BB1-E7E240E01A28}"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5425243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7100"/>
          </a:xfrm>
        </p:spPr>
        <p:txBody>
          <a:bodyPr/>
          <a:lstStyle/>
          <a:p>
            <a:r>
              <a:rPr lang="zh-CN" altLang="en-US" smtClean="0"/>
              <a:t>单击此处编辑母版标题样式</a:t>
            </a:r>
            <a:endParaRPr 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quarter" idx="2"/>
          </p:nvPr>
        </p:nvSpPr>
        <p:spPr>
          <a:xfrm>
            <a:off x="457200" y="3938588"/>
            <a:ext cx="4038600" cy="218757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half" idx="3"/>
          </p:nvPr>
        </p:nvSpPr>
        <p:spPr>
          <a:xfrm>
            <a:off x="4648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5"/>
          <p:cNvSpPr>
            <a:spLocks noGrp="1"/>
          </p:cNvSpPr>
          <p:nvPr>
            <p:ph type="dt" sz="half" idx="10"/>
          </p:nvPr>
        </p:nvSpPr>
        <p:spPr>
          <a:xfrm>
            <a:off x="457200" y="6356350"/>
            <a:ext cx="2133600" cy="365125"/>
          </a:xfrm>
        </p:spPr>
        <p:txBody>
          <a:bodyPr/>
          <a:lstStyle>
            <a:lvl1pPr>
              <a:defRPr/>
            </a:lvl1pPr>
          </a:lstStyle>
          <a:p>
            <a:pPr>
              <a:defRPr/>
            </a:pPr>
            <a:endParaRPr lang="en-US"/>
          </a:p>
        </p:txBody>
      </p:sp>
      <p:sp>
        <p:nvSpPr>
          <p:cNvPr id="7" name="页脚占位符 6"/>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8" name="灯片编号占位符 7"/>
          <p:cNvSpPr>
            <a:spLocks noGrp="1"/>
          </p:cNvSpPr>
          <p:nvPr>
            <p:ph type="sldNum" sz="quarter" idx="12"/>
          </p:nvPr>
        </p:nvSpPr>
        <p:spPr>
          <a:xfrm>
            <a:off x="6553200" y="6356350"/>
            <a:ext cx="2133600" cy="365125"/>
          </a:xfrm>
        </p:spPr>
        <p:txBody>
          <a:bodyPr/>
          <a:lstStyle>
            <a:lvl1pPr>
              <a:defRPr/>
            </a:lvl1pPr>
          </a:lstStyle>
          <a:p>
            <a:fld id="{833A8A33-6F2A-43D1-A5D0-E1797B530A66}" type="slidenum">
              <a:rPr lang="en-US" altLang="en-US"/>
              <a:pPr/>
              <a:t>‹#›</a:t>
            </a:fld>
            <a:endParaRPr lang="en-US" altLang="en-US"/>
          </a:p>
        </p:txBody>
      </p:sp>
    </p:spTree>
    <p:extLst>
      <p:ext uri="{BB962C8B-B14F-4D97-AF65-F5344CB8AC3E}">
        <p14:creationId xmlns:p14="http://schemas.microsoft.com/office/powerpoint/2010/main" val="192416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2700" y="1009490"/>
            <a:ext cx="520700" cy="235109"/>
          </a:xfrm>
          <a:prstGeom prst="rect">
            <a:avLst/>
          </a:prstGeom>
        </p:spPr>
        <p:txBody>
          <a:bodyPr anchor="ctr"/>
          <a:lstStyle>
            <a:lvl1pPr algn="ctr">
              <a:defRPr sz="1500">
                <a:solidFill>
                  <a:schemeClr val="bg1"/>
                </a:solidFill>
                <a:latin typeface="Helvetica Neue Light"/>
                <a:cs typeface="Helvetica Neue Light"/>
              </a:defRPr>
            </a:lvl1pPr>
          </a:lstStyle>
          <a:p>
            <a:fld id="{F0C94032-CD4C-4C25-B0C2-CEC720522D92}" type="slidenum">
              <a:rPr lang="en-US" smtClean="0"/>
              <a:pPr/>
              <a:t>‹#›</a:t>
            </a:fld>
            <a:endParaRPr lang="en-US" dirty="0"/>
          </a:p>
        </p:txBody>
      </p:sp>
      <p:sp>
        <p:nvSpPr>
          <p:cNvPr id="9" name="Content Placeholder 7"/>
          <p:cNvSpPr>
            <a:spLocks noGrp="1"/>
          </p:cNvSpPr>
          <p:nvPr>
            <p:ph sz="quarter" idx="1" hasCustomPrompt="1"/>
          </p:nvPr>
        </p:nvSpPr>
        <p:spPr>
          <a:xfrm>
            <a:off x="612648" y="1600200"/>
            <a:ext cx="8153400" cy="4645536"/>
          </a:xfrm>
          <a:prstGeom prst="rect">
            <a:avLst/>
          </a:prstGeom>
        </p:spPr>
        <p:txBody>
          <a:bodyPr/>
          <a:lstStyle>
            <a:lvl1pPr marL="320040" indent="-320040">
              <a:spcBef>
                <a:spcPts val="0"/>
              </a:spcBef>
              <a:spcAft>
                <a:spcPts val="800"/>
              </a:spcAft>
              <a:buClr>
                <a:srgbClr val="3E517B"/>
              </a:buClr>
              <a:buSzPct val="80000"/>
              <a:buFont typeface="Wingdings" charset="2"/>
              <a:buChar char="◼"/>
              <a:defRPr sz="2400"/>
            </a:lvl1pPr>
            <a:lvl2pPr marL="640080" indent="-274320">
              <a:spcBef>
                <a:spcPts val="0"/>
              </a:spcBef>
              <a:spcAft>
                <a:spcPts val="800"/>
              </a:spcAft>
              <a:buSzPct val="80000"/>
              <a:buFont typeface="Lucida Grande"/>
              <a:buChar char="◼"/>
              <a:defRPr sz="2200"/>
            </a:lvl2pPr>
            <a:lvl3pPr marL="822960" indent="-228600">
              <a:spcBef>
                <a:spcPts val="0"/>
              </a:spcBef>
              <a:spcAft>
                <a:spcPts val="800"/>
              </a:spcAft>
              <a:buClr>
                <a:schemeClr val="bg2">
                  <a:lumMod val="90000"/>
                </a:schemeClr>
              </a:buClr>
              <a:buSzPct val="80000"/>
              <a:buFont typeface="Wingdings" charset="2"/>
              <a:buChar char="◼"/>
              <a:defRPr sz="2000"/>
            </a:lvl3pPr>
            <a:lvl4pPr marL="1097280">
              <a:spcBef>
                <a:spcPts val="0"/>
              </a:spcBef>
              <a:spcAft>
                <a:spcPts val="800"/>
              </a:spcAft>
              <a:buSzPct val="80000"/>
              <a:defRPr/>
            </a:lvl4pPr>
            <a:lvl5pPr marL="1280160">
              <a:spcBef>
                <a:spcPts val="0"/>
              </a:spcBef>
              <a:spcAft>
                <a:spcPts val="800"/>
              </a:spcAft>
              <a:buSzPct val="80000"/>
              <a:defRPr/>
            </a:lvl5pPr>
          </a:lstStyle>
          <a:p>
            <a:pPr lvl="0" eaLnBrk="1" latinLnBrk="0" hangingPunct="1"/>
            <a:r>
              <a:rPr lang="en-US" dirty="0" smtClean="0"/>
              <a:t>Click to add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Title 1"/>
          <p:cNvSpPr>
            <a:spLocks noGrp="1"/>
          </p:cNvSpPr>
          <p:nvPr>
            <p:ph type="title" hasCustomPrompt="1"/>
          </p:nvPr>
        </p:nvSpPr>
        <p:spPr>
          <a:xfrm>
            <a:off x="2256366" y="177800"/>
            <a:ext cx="5270500" cy="584200"/>
          </a:xfrm>
          <a:prstGeom prst="rect">
            <a:avLst/>
          </a:prstGeom>
        </p:spPr>
        <p:txBody>
          <a:bodyPr/>
          <a:lstStyle>
            <a:lvl1pPr algn="ctr">
              <a:lnSpc>
                <a:spcPct val="90000"/>
              </a:lnSpc>
              <a:defRPr sz="3000">
                <a:solidFill>
                  <a:srgbClr val="776C70"/>
                </a:solidFill>
                <a:latin typeface="Helvetica Neue Light"/>
                <a:cs typeface="Helvetica Neue Light"/>
              </a:defRPr>
            </a:lvl1pPr>
          </a:lstStyle>
          <a:p>
            <a:r>
              <a:rPr kumimoji="0" lang="en-US" dirty="0" smtClean="0"/>
              <a:t>Click to edit title</a:t>
            </a:r>
            <a:endParaRPr kumimoji="0" lang="en-US" dirty="0"/>
          </a:p>
        </p:txBody>
      </p:sp>
    </p:spTree>
    <p:extLst>
      <p:ext uri="{BB962C8B-B14F-4D97-AF65-F5344CB8AC3E}">
        <p14:creationId xmlns:p14="http://schemas.microsoft.com/office/powerpoint/2010/main" val="94192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379165"/>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9" name="Rectangle 8"/>
          <p:cNvSpPr/>
          <p:nvPr userDrawn="1"/>
        </p:nvSpPr>
        <p:spPr>
          <a:xfrm>
            <a:off x="1371600" y="1600200"/>
            <a:ext cx="7772400" cy="608274"/>
          </a:xfrm>
          <a:prstGeom prst="rect">
            <a:avLst/>
          </a:prstGeom>
          <a:solidFill>
            <a:srgbClr val="3A4168"/>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00" dirty="0">
              <a:latin typeface="Arial"/>
              <a:cs typeface="Arial"/>
            </a:endParaRPr>
          </a:p>
        </p:txBody>
      </p:sp>
      <p:sp>
        <p:nvSpPr>
          <p:cNvPr id="2" name="Title 1"/>
          <p:cNvSpPr>
            <a:spLocks noGrp="1"/>
          </p:cNvSpPr>
          <p:nvPr>
            <p:ph type="title" hasCustomPrompt="1"/>
          </p:nvPr>
        </p:nvSpPr>
        <p:spPr>
          <a:xfrm>
            <a:off x="1371600" y="1600200"/>
            <a:ext cx="7620000" cy="608274"/>
          </a:xfrm>
          <a:prstGeom prst="rect">
            <a:avLst/>
          </a:prstGeom>
        </p:spPr>
        <p:txBody>
          <a:bodyPr>
            <a:normAutofit/>
          </a:bodyPr>
          <a:lstStyle>
            <a:lvl1pPr algn="l">
              <a:buNone/>
              <a:defRPr sz="3000" b="0" cap="none">
                <a:solidFill>
                  <a:srgbClr val="FFFFFF"/>
                </a:solidFill>
                <a:latin typeface="Helvetica Neue Thin"/>
                <a:cs typeface="Helvetica Neue Thin"/>
              </a:defRPr>
            </a:lvl1pPr>
          </a:lstStyle>
          <a:p>
            <a:r>
              <a:rPr kumimoji="0" lang="en-US" dirty="0" smtClean="0"/>
              <a:t>Click to edit title</a:t>
            </a:r>
            <a:endParaRPr kumimoji="0" lang="en-US" dirty="0"/>
          </a:p>
        </p:txBody>
      </p:sp>
      <p:sp>
        <p:nvSpPr>
          <p:cNvPr id="10" name="Rectangle 9"/>
          <p:cNvSpPr/>
          <p:nvPr userDrawn="1"/>
        </p:nvSpPr>
        <p:spPr>
          <a:xfrm>
            <a:off x="0" y="1600200"/>
            <a:ext cx="1310474" cy="608274"/>
          </a:xfrm>
          <a:prstGeom prst="rect">
            <a:avLst/>
          </a:prstGeom>
          <a:solidFill>
            <a:srgbClr val="B29D9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a:cs typeface="Arial"/>
            </a:endParaRPr>
          </a:p>
        </p:txBody>
      </p:sp>
    </p:spTree>
    <p:extLst>
      <p:ext uri="{BB962C8B-B14F-4D97-AF65-F5344CB8AC3E}">
        <p14:creationId xmlns:p14="http://schemas.microsoft.com/office/powerpoint/2010/main" val="5249314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887165"/>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9" name="Rectangle 8"/>
          <p:cNvSpPr/>
          <p:nvPr userDrawn="1"/>
        </p:nvSpPr>
        <p:spPr>
          <a:xfrm>
            <a:off x="1371600" y="1600200"/>
            <a:ext cx="7772400" cy="1066800"/>
          </a:xfrm>
          <a:prstGeom prst="rect">
            <a:avLst/>
          </a:prstGeom>
          <a:solidFill>
            <a:srgbClr val="3A4168"/>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00" dirty="0">
              <a:latin typeface="Arial"/>
              <a:cs typeface="Arial"/>
            </a:endParaRPr>
          </a:p>
        </p:txBody>
      </p:sp>
      <p:sp>
        <p:nvSpPr>
          <p:cNvPr id="2" name="Title 1"/>
          <p:cNvSpPr>
            <a:spLocks noGrp="1"/>
          </p:cNvSpPr>
          <p:nvPr>
            <p:ph type="title" hasCustomPrompt="1"/>
          </p:nvPr>
        </p:nvSpPr>
        <p:spPr>
          <a:xfrm>
            <a:off x="1371600" y="1600200"/>
            <a:ext cx="7620000" cy="1079500"/>
          </a:xfrm>
          <a:prstGeom prst="rect">
            <a:avLst/>
          </a:prstGeom>
        </p:spPr>
        <p:txBody>
          <a:bodyPr>
            <a:normAutofit/>
          </a:bodyPr>
          <a:lstStyle>
            <a:lvl1pPr algn="l">
              <a:buNone/>
              <a:defRPr sz="3000" b="0" cap="none">
                <a:solidFill>
                  <a:srgbClr val="FFFFFF"/>
                </a:solidFill>
                <a:latin typeface="Helvetica Neue Thin"/>
                <a:cs typeface="Helvetica Neue Thin"/>
              </a:defRPr>
            </a:lvl1pPr>
          </a:lstStyle>
          <a:p>
            <a:r>
              <a:rPr kumimoji="0" lang="en-US" dirty="0" smtClean="0"/>
              <a:t>Click to edit title</a:t>
            </a:r>
            <a:endParaRPr kumimoji="0" lang="en-US" dirty="0"/>
          </a:p>
        </p:txBody>
      </p:sp>
      <p:sp>
        <p:nvSpPr>
          <p:cNvPr id="10" name="Rectangle 9"/>
          <p:cNvSpPr/>
          <p:nvPr userDrawn="1"/>
        </p:nvSpPr>
        <p:spPr>
          <a:xfrm>
            <a:off x="0" y="1600200"/>
            <a:ext cx="1310474" cy="1066800"/>
          </a:xfrm>
          <a:prstGeom prst="rect">
            <a:avLst/>
          </a:prstGeom>
          <a:solidFill>
            <a:srgbClr val="B29D9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a:cs typeface="Arial"/>
            </a:endParaRPr>
          </a:p>
        </p:txBody>
      </p:sp>
    </p:spTree>
    <p:extLst>
      <p:ext uri="{BB962C8B-B14F-4D97-AF65-F5344CB8AC3E}">
        <p14:creationId xmlns:p14="http://schemas.microsoft.com/office/powerpoint/2010/main" val="374092086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2" descr="rsphlogo7"/>
          <p:cNvPicPr>
            <a:picLocks noChangeAspect="1" noChangeArrowheads="1"/>
          </p:cNvPicPr>
          <p:nvPr userDrawn="1"/>
        </p:nvPicPr>
        <p:blipFill>
          <a:blip r:embed="rId2" cstate="print"/>
          <a:srcRect/>
          <a:stretch>
            <a:fillRect/>
          </a:stretch>
        </p:blipFill>
        <p:spPr bwMode="auto">
          <a:xfrm>
            <a:off x="7467600" y="2971800"/>
            <a:ext cx="1143000" cy="2286000"/>
          </a:xfrm>
          <a:prstGeom prst="rect">
            <a:avLst/>
          </a:prstGeom>
          <a:noFill/>
          <a:ln w="9525">
            <a:noFill/>
            <a:miter lim="800000"/>
            <a:headEnd/>
            <a:tailEnd/>
          </a:ln>
        </p:spPr>
      </p:pic>
      <p:sp>
        <p:nvSpPr>
          <p:cNvPr id="5"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07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07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8" name="Rectangle 5"/>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 name="Rectangle 6"/>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 name="Rectangle 7"/>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68678AC-3B26-48F1-9A44-F148CE120B4E}"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6787077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6858000" cy="1295400"/>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Rectangle 7"/>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2843CA-E2B5-4A35-B67C-43B0A7FA3DE5}"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4713797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51BF929-F1F3-46BC-A153-321FB46AEA11}"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085181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6858000" cy="1295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332A89-FE38-47DD-9540-64870956BA9C}"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171700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F12B0-E8DC-4B71-8625-53928ECBFF04}"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927056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5.png"/><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590550" y="952340"/>
            <a:ext cx="8553450" cy="374810"/>
          </a:xfrm>
          <a:prstGeom prst="rect">
            <a:avLst/>
          </a:prstGeom>
          <a:solidFill>
            <a:srgbClr val="3A4168"/>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r" eaLnBrk="1" latinLnBrk="0" hangingPunct="1"/>
            <a:r>
              <a:rPr kumimoji="0" lang="en-US" baseline="0" dirty="0" smtClean="0">
                <a:solidFill>
                  <a:schemeClr val="bg1"/>
                </a:solidFill>
                <a:latin typeface="Helvetica Neue Light"/>
                <a:cs typeface="Helvetica Neue Light"/>
              </a:rPr>
              <a:t>Project Overview - </a:t>
            </a:r>
            <a:r>
              <a:rPr kumimoji="0" lang="en-US" dirty="0" smtClean="0">
                <a:solidFill>
                  <a:schemeClr val="bg1"/>
                </a:solidFill>
                <a:latin typeface="Helvetica Neue Light"/>
                <a:cs typeface="Helvetica Neue Light"/>
              </a:rPr>
              <a:t>MAIA SRR/IDR</a:t>
            </a:r>
            <a:endParaRPr kumimoji="0" lang="en-US" dirty="0">
              <a:solidFill>
                <a:schemeClr val="bg1"/>
              </a:solidFill>
              <a:latin typeface="Helvetica Neue Light"/>
              <a:cs typeface="Helvetica Neue Light"/>
            </a:endParaRPr>
          </a:p>
        </p:txBody>
      </p:sp>
      <p:pic>
        <p:nvPicPr>
          <p:cNvPr id="20" name="Picture 19" descr="JPL_logo.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882889" y="321212"/>
            <a:ext cx="1097280" cy="342009"/>
          </a:xfrm>
          <a:prstGeom prst="rect">
            <a:avLst/>
          </a:prstGeom>
        </p:spPr>
      </p:pic>
      <p:pic>
        <p:nvPicPr>
          <p:cNvPr id="6" name="Picture 5" descr="MAIA_name_for_template_temporary.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2835" y="262092"/>
            <a:ext cx="1584960" cy="460248"/>
          </a:xfrm>
          <a:prstGeom prst="rect">
            <a:avLst/>
          </a:prstGeom>
        </p:spPr>
      </p:pic>
      <p:sp>
        <p:nvSpPr>
          <p:cNvPr id="14" name="Rectangle 13"/>
          <p:cNvSpPr/>
          <p:nvPr userDrawn="1"/>
        </p:nvSpPr>
        <p:spPr>
          <a:xfrm>
            <a:off x="0" y="952341"/>
            <a:ext cx="533400" cy="374809"/>
          </a:xfrm>
          <a:prstGeom prst="rect">
            <a:avLst/>
          </a:prstGeom>
          <a:solidFill>
            <a:schemeClr val="tx2">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solidFill>
                <a:srgbClr val="FFFFFF"/>
              </a:solidFill>
              <a:latin typeface="Arial"/>
              <a:cs typeface="Arial"/>
            </a:endParaRPr>
          </a:p>
        </p:txBody>
      </p:sp>
    </p:spTree>
    <p:extLst>
      <p:ext uri="{BB962C8B-B14F-4D97-AF65-F5344CB8AC3E}">
        <p14:creationId xmlns:p14="http://schemas.microsoft.com/office/powerpoint/2010/main" val="764160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l" rtl="0" eaLnBrk="1" latinLnBrk="0" hangingPunct="1">
        <a:spcBef>
          <a:spcPct val="0"/>
        </a:spcBef>
        <a:buNone/>
        <a:defRPr kumimoji="0" sz="3200" kern="1200">
          <a:solidFill>
            <a:schemeClr val="tx2"/>
          </a:solidFill>
          <a:latin typeface="Arial"/>
          <a:ea typeface="+mj-ea"/>
          <a:cs typeface="Arial"/>
        </a:defRPr>
      </a:lvl1pPr>
    </p:titleStyle>
    <p:bodyStyle>
      <a:lvl1pPr marL="320040" indent="-320040" algn="l" rtl="0" eaLnBrk="1" latinLnBrk="0" hangingPunct="1">
        <a:spcBef>
          <a:spcPts val="700"/>
        </a:spcBef>
        <a:buClr>
          <a:schemeClr val="accent2"/>
        </a:buClr>
        <a:buSzPct val="60000"/>
        <a:buFont typeface="Wingdings"/>
        <a:buChar char=""/>
        <a:defRPr kumimoji="0" sz="2200" kern="1200">
          <a:solidFill>
            <a:schemeClr val="tx1"/>
          </a:solidFill>
          <a:latin typeface="Helvetica Neue Light"/>
          <a:ea typeface="+mn-ea"/>
          <a:cs typeface="Helvetica Neue Light"/>
        </a:defRPr>
      </a:lvl1pPr>
      <a:lvl2pPr marL="640080" indent="-274320" algn="l" rtl="0" eaLnBrk="1" latinLnBrk="0" hangingPunct="1">
        <a:spcBef>
          <a:spcPts val="550"/>
        </a:spcBef>
        <a:buClr>
          <a:schemeClr val="accent1"/>
        </a:buClr>
        <a:buSzPct val="70000"/>
        <a:buFont typeface="Wingdings 2"/>
        <a:buChar char=""/>
        <a:defRPr kumimoji="0" sz="2000" kern="1200">
          <a:solidFill>
            <a:schemeClr val="tx1"/>
          </a:solidFill>
          <a:latin typeface="Helvetica Neue Light"/>
          <a:ea typeface="+mn-ea"/>
          <a:cs typeface="Helvetica Neue Light"/>
        </a:defRPr>
      </a:lvl2pPr>
      <a:lvl3pPr marL="914400" indent="-228600" algn="l" rtl="0" eaLnBrk="1" latinLnBrk="0" hangingPunct="1">
        <a:spcBef>
          <a:spcPts val="500"/>
        </a:spcBef>
        <a:buClr>
          <a:schemeClr val="accent2"/>
        </a:buClr>
        <a:buSzPct val="75000"/>
        <a:buFont typeface="Wingdings"/>
        <a:buChar char=""/>
        <a:defRPr kumimoji="0" sz="1900" kern="1200">
          <a:solidFill>
            <a:schemeClr val="tx1"/>
          </a:solidFill>
          <a:latin typeface="Helvetica Neue Light"/>
          <a:ea typeface="+mn-ea"/>
          <a:cs typeface="Helvetica Neue Light"/>
        </a:defRPr>
      </a:lvl3pPr>
      <a:lvl4pPr marL="1371600" indent="-228600" algn="l" rtl="0" eaLnBrk="1" latinLnBrk="0" hangingPunct="1">
        <a:spcBef>
          <a:spcPts val="400"/>
        </a:spcBef>
        <a:buClr>
          <a:schemeClr val="accent3"/>
        </a:buClr>
        <a:buSzPct val="75000"/>
        <a:buFont typeface="Wingdings"/>
        <a:buChar char=""/>
        <a:defRPr kumimoji="0" sz="1800" kern="1200">
          <a:solidFill>
            <a:schemeClr val="tx1"/>
          </a:solidFill>
          <a:latin typeface="Helvetica Neue Light"/>
          <a:ea typeface="+mn-ea"/>
          <a:cs typeface="Helvetica Neue Light"/>
        </a:defRPr>
      </a:lvl4pPr>
      <a:lvl5pPr marL="1828800" indent="-228600" algn="l" rtl="0" eaLnBrk="1" latinLnBrk="0" hangingPunct="1">
        <a:spcBef>
          <a:spcPts val="400"/>
        </a:spcBef>
        <a:buClr>
          <a:schemeClr val="accent4"/>
        </a:buClr>
        <a:buSzPct val="65000"/>
        <a:buFont typeface="Wingdings"/>
        <a:buChar char=""/>
        <a:defRPr kumimoji="0" sz="1700" kern="1200">
          <a:solidFill>
            <a:schemeClr val="tx1"/>
          </a:solidFill>
          <a:latin typeface="Helvetica Neue Light"/>
          <a:ea typeface="+mn-ea"/>
          <a:cs typeface="Helvetica Neue Light"/>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0" descr="rsphlogo7"/>
          <p:cNvPicPr>
            <a:picLocks noChangeAspect="1" noChangeArrowheads="1"/>
          </p:cNvPicPr>
          <p:nvPr userDrawn="1"/>
        </p:nvPicPr>
        <p:blipFill>
          <a:blip r:embed="rId17" cstate="print"/>
          <a:srcRect/>
          <a:stretch>
            <a:fillRect/>
          </a:stretch>
        </p:blipFill>
        <p:spPr bwMode="auto">
          <a:xfrm>
            <a:off x="8207375" y="104775"/>
            <a:ext cx="784225" cy="1266825"/>
          </a:xfrm>
          <a:prstGeom prst="rect">
            <a:avLst/>
          </a:prstGeom>
          <a:noFill/>
          <a:ln w="9525">
            <a:noFill/>
            <a:miter lim="800000"/>
            <a:headEnd/>
            <a:tailEnd/>
          </a:ln>
        </p:spPr>
      </p:pic>
      <p:sp>
        <p:nvSpPr>
          <p:cNvPr id="29698" name="Line 2"/>
          <p:cNvSpPr>
            <a:spLocks noChangeShapeType="1"/>
          </p:cNvSpPr>
          <p:nvPr/>
        </p:nvSpPr>
        <p:spPr bwMode="auto">
          <a:xfrm>
            <a:off x="8153400" y="152400"/>
            <a:ext cx="0" cy="1160463"/>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52" name="Rectangle 3"/>
          <p:cNvSpPr>
            <a:spLocks noGrp="1" noChangeArrowheads="1"/>
          </p:cNvSpPr>
          <p:nvPr>
            <p:ph type="title"/>
          </p:nvPr>
        </p:nvSpPr>
        <p:spPr bwMode="auto">
          <a:xfrm>
            <a:off x="1524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3"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97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97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2DCD99-860A-45DC-B285-20ADD0AAFBBD}" type="slidenum">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987806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ransition spd="med"/>
  <p:timing>
    <p:tnLst>
      <p:par>
        <p:cTn id="1" dur="indefinite" restart="never" nodeType="tmRoot"/>
      </p:par>
    </p:tnLst>
  </p:timing>
  <p:txStyles>
    <p:titleStyle>
      <a:lvl1pPr algn="l" rtl="0" eaLnBrk="0" fontAlgn="base" hangingPunct="0">
        <a:spcBef>
          <a:spcPct val="0"/>
        </a:spcBef>
        <a:spcAft>
          <a:spcPct val="0"/>
        </a:spcAft>
        <a:defRPr sz="3900" b="1">
          <a:solidFill>
            <a:srgbClr val="003399"/>
          </a:solidFill>
          <a:latin typeface="+mj-lt"/>
          <a:ea typeface="+mj-ea"/>
          <a:cs typeface="+mj-cs"/>
        </a:defRPr>
      </a:lvl1pPr>
      <a:lvl2pPr algn="l" rtl="0" eaLnBrk="0" fontAlgn="base" hangingPunct="0">
        <a:spcBef>
          <a:spcPct val="0"/>
        </a:spcBef>
        <a:spcAft>
          <a:spcPct val="0"/>
        </a:spcAft>
        <a:defRPr sz="3900" b="1">
          <a:solidFill>
            <a:srgbClr val="003399"/>
          </a:solidFill>
          <a:latin typeface="Arial" charset="0"/>
        </a:defRPr>
      </a:lvl2pPr>
      <a:lvl3pPr algn="l" rtl="0" eaLnBrk="0" fontAlgn="base" hangingPunct="0">
        <a:spcBef>
          <a:spcPct val="0"/>
        </a:spcBef>
        <a:spcAft>
          <a:spcPct val="0"/>
        </a:spcAft>
        <a:defRPr sz="3900" b="1">
          <a:solidFill>
            <a:srgbClr val="003399"/>
          </a:solidFill>
          <a:latin typeface="Arial" charset="0"/>
        </a:defRPr>
      </a:lvl3pPr>
      <a:lvl4pPr algn="l" rtl="0" eaLnBrk="0" fontAlgn="base" hangingPunct="0">
        <a:spcBef>
          <a:spcPct val="0"/>
        </a:spcBef>
        <a:spcAft>
          <a:spcPct val="0"/>
        </a:spcAft>
        <a:defRPr sz="3900" b="1">
          <a:solidFill>
            <a:srgbClr val="003399"/>
          </a:solidFill>
          <a:latin typeface="Arial" charset="0"/>
        </a:defRPr>
      </a:lvl4pPr>
      <a:lvl5pPr algn="l" rtl="0" eaLnBrk="0" fontAlgn="base" hangingPunct="0">
        <a:spcBef>
          <a:spcPct val="0"/>
        </a:spcBef>
        <a:spcAft>
          <a:spcPct val="0"/>
        </a:spcAft>
        <a:defRPr sz="3900" b="1">
          <a:solidFill>
            <a:srgbClr val="003399"/>
          </a:solidFill>
          <a:latin typeface="Arial" charset="0"/>
        </a:defRPr>
      </a:lvl5pPr>
      <a:lvl6pPr marL="457200" algn="l" rtl="0" fontAlgn="base">
        <a:spcBef>
          <a:spcPct val="0"/>
        </a:spcBef>
        <a:spcAft>
          <a:spcPct val="0"/>
        </a:spcAft>
        <a:defRPr sz="3900" b="1">
          <a:solidFill>
            <a:srgbClr val="003399"/>
          </a:solidFill>
          <a:latin typeface="Arial" charset="0"/>
        </a:defRPr>
      </a:lvl6pPr>
      <a:lvl7pPr marL="914400" algn="l" rtl="0" fontAlgn="base">
        <a:spcBef>
          <a:spcPct val="0"/>
        </a:spcBef>
        <a:spcAft>
          <a:spcPct val="0"/>
        </a:spcAft>
        <a:defRPr sz="3900" b="1">
          <a:solidFill>
            <a:srgbClr val="003399"/>
          </a:solidFill>
          <a:latin typeface="Arial" charset="0"/>
        </a:defRPr>
      </a:lvl7pPr>
      <a:lvl8pPr marL="1371600" algn="l" rtl="0" fontAlgn="base">
        <a:spcBef>
          <a:spcPct val="0"/>
        </a:spcBef>
        <a:spcAft>
          <a:spcPct val="0"/>
        </a:spcAft>
        <a:defRPr sz="3900" b="1">
          <a:solidFill>
            <a:srgbClr val="003399"/>
          </a:solidFill>
          <a:latin typeface="Arial" charset="0"/>
        </a:defRPr>
      </a:lvl8pPr>
      <a:lvl9pPr marL="1828800" algn="l" rtl="0" fontAlgn="base">
        <a:spcBef>
          <a:spcPct val="0"/>
        </a:spcBef>
        <a:spcAft>
          <a:spcPct val="0"/>
        </a:spcAft>
        <a:defRPr sz="3900" b="1">
          <a:solidFill>
            <a:srgbClr val="003399"/>
          </a:solidFill>
          <a:latin typeface="Arial" charset="0"/>
        </a:defRPr>
      </a:lvl9pPr>
    </p:titleStyle>
    <p:bodyStyle>
      <a:lvl1pPr marL="342900" indent="-342900" algn="l" rtl="0" eaLnBrk="0" fontAlgn="base" hangingPunct="0">
        <a:spcBef>
          <a:spcPct val="20000"/>
        </a:spcBef>
        <a:spcAft>
          <a:spcPct val="0"/>
        </a:spcAft>
        <a:buClr>
          <a:srgbClr val="003399"/>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hlink"/>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779" y="596034"/>
            <a:ext cx="7097713" cy="2133600"/>
          </a:xfrm>
        </p:spPr>
        <p:txBody>
          <a:bodyPr/>
          <a:lstStyle/>
          <a:p>
            <a:r>
              <a:rPr lang="en-US" sz="4000" b="0" dirty="0"/>
              <a:t/>
            </a:r>
            <a:br>
              <a:rPr lang="en-US" sz="4000" b="0" dirty="0"/>
            </a:br>
            <a:r>
              <a:rPr lang="en-US" sz="4000" b="0" dirty="0"/>
              <a:t> </a:t>
            </a:r>
            <a:r>
              <a:rPr lang="en-US" sz="4000" dirty="0"/>
              <a:t>Air Pollution Modeling and Health Effects </a:t>
            </a:r>
            <a:r>
              <a:rPr lang="en-US" sz="4000" dirty="0" smtClean="0"/>
              <a:t>Research</a:t>
            </a:r>
            <a:endParaRPr lang="en-US" sz="4000" dirty="0"/>
          </a:p>
        </p:txBody>
      </p:sp>
      <p:sp>
        <p:nvSpPr>
          <p:cNvPr id="3" name="Subtitle 2"/>
          <p:cNvSpPr>
            <a:spLocks noGrp="1"/>
          </p:cNvSpPr>
          <p:nvPr>
            <p:ph type="subTitle" idx="1"/>
          </p:nvPr>
        </p:nvSpPr>
        <p:spPr>
          <a:xfrm>
            <a:off x="618837" y="3108036"/>
            <a:ext cx="6478876" cy="2322945"/>
          </a:xfrm>
        </p:spPr>
        <p:txBody>
          <a:bodyPr/>
          <a:lstStyle/>
          <a:p>
            <a:r>
              <a:rPr lang="en-US" dirty="0" smtClean="0"/>
              <a:t>Yang </a:t>
            </a:r>
            <a:r>
              <a:rPr lang="en-US" dirty="0"/>
              <a:t>Liu, PhD</a:t>
            </a:r>
          </a:p>
          <a:p>
            <a:endParaRPr lang="en-US" dirty="0"/>
          </a:p>
          <a:p>
            <a:r>
              <a:rPr lang="en-US" sz="2400" dirty="0" smtClean="0"/>
              <a:t>NOAA </a:t>
            </a:r>
            <a:r>
              <a:rPr lang="en-US" sz="2400" dirty="0"/>
              <a:t>Satellite Aerosol Product </a:t>
            </a:r>
            <a:r>
              <a:rPr lang="en-US" sz="2400" dirty="0" smtClean="0"/>
              <a:t>Workshop</a:t>
            </a:r>
          </a:p>
          <a:p>
            <a:r>
              <a:rPr lang="en-US" sz="2400" dirty="0" smtClean="0"/>
              <a:t>September </a:t>
            </a:r>
            <a:r>
              <a:rPr lang="en-US" sz="2400" dirty="0"/>
              <a:t>25, 2017</a:t>
            </a:r>
          </a:p>
          <a:p>
            <a:r>
              <a:rPr lang="en-US" sz="2400" dirty="0" smtClean="0"/>
              <a:t> </a:t>
            </a:r>
            <a:endParaRPr lang="en-US" dirty="0"/>
          </a:p>
        </p:txBody>
      </p:sp>
    </p:spTree>
    <p:extLst>
      <p:ext uri="{BB962C8B-B14F-4D97-AF65-F5344CB8AC3E}">
        <p14:creationId xmlns:p14="http://schemas.microsoft.com/office/powerpoint/2010/main" val="394656301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5"/>
          <p:cNvSpPr>
            <a:spLocks noGrp="1"/>
          </p:cNvSpPr>
          <p:nvPr>
            <p:ph type="sldNum" sz="quarter" idx="12"/>
          </p:nvPr>
        </p:nvSpPr>
        <p:spPr/>
        <p:txBody>
          <a:bodyPr/>
          <a:lstStyle/>
          <a:p>
            <a:fld id="{8A329BE8-28B5-42E5-9218-B0AAA75609FA}" type="slidenum">
              <a:rPr lang="en-US" altLang="en-US"/>
              <a:pPr/>
              <a:t>10</a:t>
            </a:fld>
            <a:endParaRPr lang="en-US" altLang="en-US"/>
          </a:p>
        </p:txBody>
      </p:sp>
      <p:sp>
        <p:nvSpPr>
          <p:cNvPr id="143362" name="Rectangle 2"/>
          <p:cNvSpPr>
            <a:spLocks noGrp="1" noChangeArrowheads="1"/>
          </p:cNvSpPr>
          <p:nvPr>
            <p:ph type="title"/>
          </p:nvPr>
        </p:nvSpPr>
        <p:spPr bwMode="auto">
          <a:xfrm>
            <a:off x="423863" y="315913"/>
            <a:ext cx="8226425"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Two-Level GAM Model</a:t>
            </a:r>
          </a:p>
        </p:txBody>
      </p:sp>
      <p:graphicFrame>
        <p:nvGraphicFramePr>
          <p:cNvPr id="143370" name="Object 10"/>
          <p:cNvGraphicFramePr>
            <a:graphicFrameLocks noChangeAspect="1"/>
          </p:cNvGraphicFramePr>
          <p:nvPr>
            <p:extLst>
              <p:ext uri="{D42A27DB-BD31-4B8C-83A1-F6EECF244321}">
                <p14:modId xmlns:p14="http://schemas.microsoft.com/office/powerpoint/2010/main" val="2268722158"/>
              </p:ext>
            </p:extLst>
          </p:nvPr>
        </p:nvGraphicFramePr>
        <p:xfrm>
          <a:off x="766762" y="2120901"/>
          <a:ext cx="7518400" cy="960437"/>
        </p:xfrm>
        <a:graphic>
          <a:graphicData uri="http://schemas.openxmlformats.org/presentationml/2006/ole">
            <mc:AlternateContent xmlns:mc="http://schemas.openxmlformats.org/markup-compatibility/2006">
              <mc:Choice xmlns:v="urn:schemas-microsoft-com:vml" Requires="v">
                <p:oleObj spid="_x0000_s2137" name="Equation" r:id="rId4" imgW="3771720" imgH="457200" progId="Equation.3">
                  <p:embed/>
                </p:oleObj>
              </mc:Choice>
              <mc:Fallback>
                <p:oleObj name="Equation" r:id="rId4" imgW="3771720" imgH="457200" progId="Equation.3">
                  <p:embed/>
                  <p:pic>
                    <p:nvPicPr>
                      <p:cNvPr id="14337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 y="2120901"/>
                        <a:ext cx="7518400" cy="960437"/>
                      </a:xfrm>
                      <a:prstGeom prst="rect">
                        <a:avLst/>
                      </a:prstGeom>
                      <a:solidFill>
                        <a:schemeClr val="bg1"/>
                      </a:solidFill>
                    </p:spPr>
                  </p:pic>
                </p:oleObj>
              </mc:Fallback>
            </mc:AlternateContent>
          </a:graphicData>
        </a:graphic>
      </p:graphicFrame>
      <p:graphicFrame>
        <p:nvGraphicFramePr>
          <p:cNvPr id="143372" name="Object 12"/>
          <p:cNvGraphicFramePr>
            <a:graphicFrameLocks noChangeAspect="1"/>
          </p:cNvGraphicFramePr>
          <p:nvPr>
            <p:extLst>
              <p:ext uri="{D42A27DB-BD31-4B8C-83A1-F6EECF244321}">
                <p14:modId xmlns:p14="http://schemas.microsoft.com/office/powerpoint/2010/main" val="3146808057"/>
              </p:ext>
            </p:extLst>
          </p:nvPr>
        </p:nvGraphicFramePr>
        <p:xfrm>
          <a:off x="819150" y="3889375"/>
          <a:ext cx="7413625" cy="1125538"/>
        </p:xfrm>
        <a:graphic>
          <a:graphicData uri="http://schemas.openxmlformats.org/presentationml/2006/ole">
            <mc:AlternateContent xmlns:mc="http://schemas.openxmlformats.org/markup-compatibility/2006">
              <mc:Choice xmlns:v="urn:schemas-microsoft-com:vml" Requires="v">
                <p:oleObj spid="_x0000_s2138" name="Equation" r:id="rId6" imgW="3377880" imgH="507960" progId="Equation.3">
                  <p:embed/>
                </p:oleObj>
              </mc:Choice>
              <mc:Fallback>
                <p:oleObj name="Equation" r:id="rId6" imgW="3377880" imgH="507960" progId="Equation.3">
                  <p:embed/>
                  <p:pic>
                    <p:nvPicPr>
                      <p:cNvPr id="143372"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150" y="3889375"/>
                        <a:ext cx="7413625" cy="1125538"/>
                      </a:xfrm>
                      <a:prstGeom prst="rect">
                        <a:avLst/>
                      </a:prstGeom>
                      <a:solidFill>
                        <a:schemeClr val="bg1"/>
                      </a:solidFill>
                    </p:spPr>
                  </p:pic>
                </p:oleObj>
              </mc:Fallback>
            </mc:AlternateContent>
          </a:graphicData>
        </a:graphic>
      </p:graphicFrame>
      <p:sp>
        <p:nvSpPr>
          <p:cNvPr id="143374" name="Text Box 14"/>
          <p:cNvSpPr txBox="1">
            <a:spLocks noChangeArrowheads="1"/>
          </p:cNvSpPr>
          <p:nvPr/>
        </p:nvSpPr>
        <p:spPr bwMode="auto">
          <a:xfrm>
            <a:off x="269081" y="1439069"/>
            <a:ext cx="8758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dirty="0"/>
              <a:t>Level 1: RHS only has temporally varying variables (N = 2,570)</a:t>
            </a:r>
          </a:p>
        </p:txBody>
      </p:sp>
      <p:sp>
        <p:nvSpPr>
          <p:cNvPr id="143375" name="Text Box 15"/>
          <p:cNvSpPr txBox="1">
            <a:spLocks noChangeArrowheads="1"/>
          </p:cNvSpPr>
          <p:nvPr/>
        </p:nvSpPr>
        <p:spPr bwMode="auto">
          <a:xfrm>
            <a:off x="615950" y="3317875"/>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dirty="0"/>
              <a:t>Level 2: RHS only has spatially varying variables (N = 32)</a:t>
            </a:r>
          </a:p>
        </p:txBody>
      </p:sp>
      <p:graphicFrame>
        <p:nvGraphicFramePr>
          <p:cNvPr id="143384" name="Object 24"/>
          <p:cNvGraphicFramePr>
            <a:graphicFrameLocks noGrp="1" noChangeAspect="1"/>
          </p:cNvGraphicFramePr>
          <p:nvPr>
            <p:ph idx="1"/>
            <p:extLst>
              <p:ext uri="{D42A27DB-BD31-4B8C-83A1-F6EECF244321}">
                <p14:modId xmlns:p14="http://schemas.microsoft.com/office/powerpoint/2010/main" val="3798603168"/>
              </p:ext>
            </p:extLst>
          </p:nvPr>
        </p:nvGraphicFramePr>
        <p:xfrm>
          <a:off x="2994025" y="5867400"/>
          <a:ext cx="3152775" cy="633413"/>
        </p:xfrm>
        <a:graphic>
          <a:graphicData uri="http://schemas.openxmlformats.org/presentationml/2006/ole">
            <mc:AlternateContent xmlns:mc="http://schemas.openxmlformats.org/markup-compatibility/2006">
              <mc:Choice xmlns:v="urn:schemas-microsoft-com:vml" Requires="v">
                <p:oleObj spid="_x0000_s2139" name="Equation" r:id="rId8" imgW="1206360" imgH="253800" progId="Equation.3">
                  <p:embed/>
                </p:oleObj>
              </mc:Choice>
              <mc:Fallback>
                <p:oleObj name="Equation" r:id="rId8" imgW="1206360" imgH="253800" progId="Equation.3">
                  <p:embed/>
                  <p:pic>
                    <p:nvPicPr>
                      <p:cNvPr id="143384"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4025" y="5867400"/>
                        <a:ext cx="3152775" cy="6334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86" name="Text Box 26"/>
          <p:cNvSpPr txBox="1">
            <a:spLocks noChangeArrowheads="1"/>
          </p:cNvSpPr>
          <p:nvPr/>
        </p:nvSpPr>
        <p:spPr bwMode="auto">
          <a:xfrm>
            <a:off x="2651125" y="5297488"/>
            <a:ext cx="399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Final prediction (N = 2,570)</a:t>
            </a:r>
          </a:p>
        </p:txBody>
      </p:sp>
    </p:spTree>
    <p:extLst>
      <p:ext uri="{BB962C8B-B14F-4D97-AF65-F5344CB8AC3E}">
        <p14:creationId xmlns:p14="http://schemas.microsoft.com/office/powerpoint/2010/main" val="1657982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7"/>
          <p:cNvSpPr>
            <a:spLocks noGrp="1"/>
          </p:cNvSpPr>
          <p:nvPr>
            <p:ph type="sldNum" sz="quarter" idx="12"/>
          </p:nvPr>
        </p:nvSpPr>
        <p:spPr/>
        <p:txBody>
          <a:bodyPr/>
          <a:lstStyle/>
          <a:p>
            <a:fld id="{BB375C58-1681-4CE5-8018-72D6AA8628BE}" type="slidenum">
              <a:rPr lang="en-US" altLang="en-US"/>
              <a:pPr/>
              <a:t>11</a:t>
            </a:fld>
            <a:endParaRPr lang="en-US" altLang="en-US"/>
          </a:p>
        </p:txBody>
      </p:sp>
      <p:sp>
        <p:nvSpPr>
          <p:cNvPr id="176138" name="Rectangle 10"/>
          <p:cNvSpPr>
            <a:spLocks noGrp="1" noChangeArrowheads="1"/>
          </p:cNvSpPr>
          <p:nvPr>
            <p:ph type="body" sz="half" idx="3"/>
          </p:nvPr>
        </p:nvSpPr>
        <p:spPr bwMode="auto">
          <a:xfrm>
            <a:off x="4202603" y="1843882"/>
            <a:ext cx="4844681" cy="2668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ct val="20000"/>
              </a:spcAft>
            </a:pPr>
            <a:r>
              <a:rPr lang="en-US" altLang="en-US" sz="2400" dirty="0"/>
              <a:t>Mean EPA PM</a:t>
            </a:r>
            <a:r>
              <a:rPr lang="en-US" altLang="en-US" sz="2400" baseline="-25000" dirty="0"/>
              <a:t>2.5</a:t>
            </a:r>
            <a:r>
              <a:rPr lang="en-US" altLang="en-US" sz="2400" dirty="0"/>
              <a:t> = 10.7  </a:t>
            </a:r>
            <a:r>
              <a:rPr lang="en-US" altLang="en-US" sz="2400" dirty="0">
                <a:latin typeface="Symbol" panose="05050102010706020507" pitchFamily="18" charset="2"/>
              </a:rPr>
              <a:t>m</a:t>
            </a:r>
            <a:r>
              <a:rPr lang="en-US" altLang="en-US" sz="2400" dirty="0"/>
              <a:t>g/m</a:t>
            </a:r>
            <a:r>
              <a:rPr lang="en-US" altLang="en-US" sz="2400" baseline="30000" dirty="0"/>
              <a:t>3</a:t>
            </a:r>
          </a:p>
          <a:p>
            <a:pPr>
              <a:spcAft>
                <a:spcPct val="20000"/>
              </a:spcAft>
            </a:pPr>
            <a:r>
              <a:rPr lang="en-US" altLang="en-US" sz="2400" dirty="0"/>
              <a:t>Mean fitted PM</a:t>
            </a:r>
            <a:r>
              <a:rPr lang="en-US" altLang="en-US" sz="2400" baseline="-25000" dirty="0"/>
              <a:t>2.5</a:t>
            </a:r>
            <a:r>
              <a:rPr lang="en-US" altLang="en-US" sz="2400" dirty="0"/>
              <a:t> = 10.7 </a:t>
            </a:r>
            <a:r>
              <a:rPr lang="en-US" altLang="en-US" sz="2400" dirty="0">
                <a:latin typeface="Symbol" panose="05050102010706020507" pitchFamily="18" charset="2"/>
              </a:rPr>
              <a:t>m</a:t>
            </a:r>
            <a:r>
              <a:rPr lang="en-US" altLang="en-US" sz="2400" dirty="0"/>
              <a:t>g/m</a:t>
            </a:r>
            <a:r>
              <a:rPr lang="en-US" altLang="en-US" sz="2400" baseline="30000" dirty="0"/>
              <a:t>3</a:t>
            </a:r>
            <a:endParaRPr lang="en-US" altLang="en-US" sz="2400" dirty="0"/>
          </a:p>
          <a:p>
            <a:pPr>
              <a:spcAft>
                <a:spcPct val="20000"/>
              </a:spcAft>
            </a:pPr>
            <a:r>
              <a:rPr lang="en-US" altLang="en-US" sz="2400" dirty="0"/>
              <a:t>Mean abs. diff.  = 2.4 </a:t>
            </a:r>
            <a:r>
              <a:rPr lang="en-US" altLang="en-US" sz="2400" dirty="0">
                <a:latin typeface="Symbol" panose="05050102010706020507" pitchFamily="18" charset="2"/>
              </a:rPr>
              <a:t>m</a:t>
            </a:r>
            <a:r>
              <a:rPr lang="en-US" altLang="en-US" sz="2400" dirty="0"/>
              <a:t>g/m</a:t>
            </a:r>
            <a:r>
              <a:rPr lang="en-US" altLang="en-US" sz="2400" baseline="30000" dirty="0"/>
              <a:t>3</a:t>
            </a:r>
          </a:p>
          <a:p>
            <a:pPr>
              <a:spcAft>
                <a:spcPct val="20000"/>
              </a:spcAft>
            </a:pPr>
            <a:r>
              <a:rPr lang="en-US" altLang="en-US" sz="2400" dirty="0" smtClean="0"/>
              <a:t>Mean </a:t>
            </a:r>
            <a:r>
              <a:rPr lang="en-US" altLang="en-US" sz="2400" dirty="0"/>
              <a:t>relative error = 30%</a:t>
            </a:r>
          </a:p>
        </p:txBody>
      </p:sp>
      <p:sp>
        <p:nvSpPr>
          <p:cNvPr id="176130" name="Rectangle 2"/>
          <p:cNvSpPr>
            <a:spLocks noGrp="1" noChangeArrowheads="1"/>
          </p:cNvSpPr>
          <p:nvPr>
            <p:ph type="title"/>
          </p:nvPr>
        </p:nvSpPr>
        <p:spPr bwMode="auto">
          <a:xfrm>
            <a:off x="228482" y="274638"/>
            <a:ext cx="8229600" cy="8425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dirty="0" smtClean="0"/>
              <a:t>Model Performance</a:t>
            </a:r>
            <a:endParaRPr lang="en-US" altLang="en-US" sz="3600" dirty="0"/>
          </a:p>
        </p:txBody>
      </p:sp>
      <p:sp>
        <p:nvSpPr>
          <p:cNvPr id="17614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6142" name="Rectangle 14"/>
          <p:cNvSpPr>
            <a:spLocks noChangeArrowheads="1"/>
          </p:cNvSpPr>
          <p:nvPr/>
        </p:nvSpPr>
        <p:spPr bwMode="auto">
          <a:xfrm>
            <a:off x="1011238" y="5629642"/>
            <a:ext cx="7403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anose="020B0604020202020204" pitchFamily="34" charset="0"/>
              <a:buChar char="•"/>
              <a:defRPr sz="2800" b="1">
                <a:solidFill>
                  <a:srgbClr val="F8F8F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b="1">
                <a:solidFill>
                  <a:srgbClr val="F8F8F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b="1">
                <a:solidFill>
                  <a:srgbClr val="F8F8F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b="1">
                <a:solidFill>
                  <a:srgbClr val="F8F8F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b="1">
                <a:solidFill>
                  <a:srgbClr val="F8F8F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b="1">
                <a:solidFill>
                  <a:srgbClr val="F8F8F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b="1">
                <a:solidFill>
                  <a:srgbClr val="F8F8F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b="1">
                <a:solidFill>
                  <a:srgbClr val="F8F8F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b="1">
                <a:solidFill>
                  <a:srgbClr val="F8F8F8"/>
                </a:solidFill>
                <a:latin typeface="Calibri" panose="020F0502020204030204" pitchFamily="34" charset="0"/>
              </a:defRPr>
            </a:lvl9pPr>
          </a:lstStyle>
          <a:p>
            <a:r>
              <a:rPr lang="en-US" altLang="en-US" sz="2400" dirty="0">
                <a:solidFill>
                  <a:schemeClr val="tx1"/>
                </a:solidFill>
              </a:rPr>
              <a:t>Cross Validation by site to prevent overfitting</a:t>
            </a:r>
            <a:endParaRPr lang="en-US" altLang="en-US" sz="2400" baseline="30000" dirty="0">
              <a:solidFill>
                <a:schemeClr val="tx1"/>
              </a:solidFill>
            </a:endParaRPr>
          </a:p>
          <a:p>
            <a:r>
              <a:rPr lang="en-US" altLang="en-US" sz="2400" dirty="0">
                <a:solidFill>
                  <a:schemeClr val="tx1"/>
                </a:solidFill>
              </a:rPr>
              <a:t>CV R</a:t>
            </a:r>
            <a:r>
              <a:rPr lang="en-US" altLang="en-US" sz="2400" baseline="30000" dirty="0">
                <a:solidFill>
                  <a:schemeClr val="tx1"/>
                </a:solidFill>
              </a:rPr>
              <a:t>2</a:t>
            </a:r>
            <a:r>
              <a:rPr lang="en-US" altLang="en-US" sz="2400" dirty="0">
                <a:solidFill>
                  <a:schemeClr val="tx1"/>
                </a:solidFill>
              </a:rPr>
              <a:t> ranges from 0.50 to 0.91, overall 0.79</a:t>
            </a:r>
          </a:p>
        </p:txBody>
      </p:sp>
      <p:grpSp>
        <p:nvGrpSpPr>
          <p:cNvPr id="176158" name="Group 30"/>
          <p:cNvGrpSpPr>
            <a:grpSpLocks/>
          </p:cNvGrpSpPr>
          <p:nvPr/>
        </p:nvGrpSpPr>
        <p:grpSpPr bwMode="auto">
          <a:xfrm>
            <a:off x="237394" y="1622668"/>
            <a:ext cx="3903663" cy="3670300"/>
            <a:chOff x="407" y="1000"/>
            <a:chExt cx="2340" cy="2202"/>
          </a:xfrm>
        </p:grpSpPr>
        <p:pic>
          <p:nvPicPr>
            <p:cNvPr id="17615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 y="1000"/>
              <a:ext cx="2340" cy="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43" name="Text Box 15"/>
            <p:cNvSpPr txBox="1">
              <a:spLocks noChangeArrowheads="1"/>
            </p:cNvSpPr>
            <p:nvPr/>
          </p:nvSpPr>
          <p:spPr bwMode="auto">
            <a:xfrm>
              <a:off x="834" y="1328"/>
              <a:ext cx="106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solidFill>
                    <a:srgbClr val="000000"/>
                  </a:solidFill>
                </a:rPr>
                <a:t>R</a:t>
              </a:r>
              <a:r>
                <a:rPr lang="en-US" altLang="en-US" baseline="30000">
                  <a:solidFill>
                    <a:srgbClr val="000000"/>
                  </a:solidFill>
                </a:rPr>
                <a:t>2</a:t>
              </a:r>
              <a:r>
                <a:rPr lang="en-US" altLang="en-US">
                  <a:solidFill>
                    <a:srgbClr val="000000"/>
                  </a:solidFill>
                </a:rPr>
                <a:t>= 0.79</a:t>
              </a:r>
            </a:p>
          </p:txBody>
        </p:sp>
      </p:grpSp>
    </p:spTree>
    <p:extLst>
      <p:ext uri="{BB962C8B-B14F-4D97-AF65-F5344CB8AC3E}">
        <p14:creationId xmlns:p14="http://schemas.microsoft.com/office/powerpoint/2010/main" val="3665166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7549D110-93DF-482C-A3C9-08FEDB330D58}" type="slidenum">
              <a:rPr lang="en-US" altLang="en-US"/>
              <a:pPr/>
              <a:t>12</a:t>
            </a:fld>
            <a:endParaRPr lang="en-US" altLang="en-US"/>
          </a:p>
        </p:txBody>
      </p:sp>
      <p:sp>
        <p:nvSpPr>
          <p:cNvPr id="60418" name="Rectangle 2"/>
          <p:cNvSpPr>
            <a:spLocks noGrp="1" noChangeArrowheads="1"/>
          </p:cNvSpPr>
          <p:nvPr>
            <p:ph type="title"/>
          </p:nvPr>
        </p:nvSpPr>
        <p:spPr bwMode="auto">
          <a:xfrm>
            <a:off x="303214" y="227013"/>
            <a:ext cx="7316786" cy="61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smtClean="0"/>
              <a:t>Mean </a:t>
            </a:r>
            <a:r>
              <a:rPr lang="en-US" altLang="en-US" sz="3200" dirty="0"/>
              <a:t>Predicted PM</a:t>
            </a:r>
            <a:r>
              <a:rPr lang="en-US" altLang="en-US" sz="3200" baseline="-25000" dirty="0"/>
              <a:t>2.5 </a:t>
            </a:r>
            <a:r>
              <a:rPr lang="en-US" altLang="en-US" sz="3200" dirty="0"/>
              <a:t>Distribution</a:t>
            </a:r>
          </a:p>
        </p:txBody>
      </p:sp>
      <p:sp>
        <p:nvSpPr>
          <p:cNvPr id="60425" name="Text Box 9"/>
          <p:cNvSpPr txBox="1">
            <a:spLocks noChangeArrowheads="1"/>
          </p:cNvSpPr>
          <p:nvPr/>
        </p:nvSpPr>
        <p:spPr bwMode="auto">
          <a:xfrm>
            <a:off x="184881" y="5326070"/>
            <a:ext cx="875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200" dirty="0"/>
              <a:t>High concentrations are found in urban centers and along highways.</a:t>
            </a:r>
          </a:p>
          <a:p>
            <a:pPr eaLnBrk="0" hangingPunct="0"/>
            <a:r>
              <a:rPr lang="en-US" altLang="en-US" sz="2200" dirty="0"/>
              <a:t>Now we can assign exposure levels to people living in this region.</a:t>
            </a:r>
          </a:p>
        </p:txBody>
      </p:sp>
      <p:pic>
        <p:nvPicPr>
          <p:cNvPr id="60426"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12752" y="995624"/>
            <a:ext cx="5946409" cy="417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6207370" y="6379194"/>
            <a:ext cx="2206758" cy="369332"/>
          </a:xfrm>
          <a:prstGeom prst="rect">
            <a:avLst/>
          </a:prstGeom>
          <a:noFill/>
        </p:spPr>
        <p:txBody>
          <a:bodyPr wrap="none" rtlCol="0">
            <a:spAutoFit/>
          </a:bodyPr>
          <a:lstStyle/>
          <a:p>
            <a:r>
              <a:rPr lang="en-US" dirty="0" smtClean="0"/>
              <a:t>Liu et al. EHP. 2009</a:t>
            </a:r>
            <a:endParaRPr lang="en-US" dirty="0"/>
          </a:p>
        </p:txBody>
      </p:sp>
    </p:spTree>
    <p:extLst>
      <p:ext uri="{BB962C8B-B14F-4D97-AF65-F5344CB8AC3E}">
        <p14:creationId xmlns:p14="http://schemas.microsoft.com/office/powerpoint/2010/main" val="7021450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p:nvPr/>
        </p:nvPicPr>
        <p:blipFill rotWithShape="1">
          <a:blip r:embed="rId2" cstate="email">
            <a:extLst>
              <a:ext uri="{28A0092B-C50C-407E-A947-70E740481C1C}">
                <a14:useLocalDpi xmlns:a14="http://schemas.microsoft.com/office/drawing/2010/main" val="0"/>
              </a:ext>
            </a:extLst>
          </a:blip>
          <a:srcRect l="8593" t="6854" r="8233" b="7036"/>
          <a:stretch/>
        </p:blipFill>
        <p:spPr bwMode="auto">
          <a:xfrm>
            <a:off x="685799" y="1630680"/>
            <a:ext cx="3599874" cy="4714702"/>
          </a:xfrm>
          <a:prstGeom prst="rect">
            <a:avLst/>
          </a:prstGeom>
          <a:ln>
            <a:noFill/>
          </a:ln>
          <a:extLst>
            <a:ext uri="{53640926-AAD7-44D8-BBD7-CCE9431645EC}">
              <a14:shadowObscured xmlns:a14="http://schemas.microsoft.com/office/drawing/2010/main"/>
            </a:ext>
          </a:extLst>
        </p:spPr>
      </p:pic>
      <p:pic>
        <p:nvPicPr>
          <p:cNvPr id="4"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9267" t="6761" r="8383" b="7316"/>
          <a:stretch/>
        </p:blipFill>
        <p:spPr bwMode="auto">
          <a:xfrm>
            <a:off x="4495800" y="1600200"/>
            <a:ext cx="3514254" cy="4745182"/>
          </a:xfrm>
          <a:prstGeom prst="rect">
            <a:avLst/>
          </a:prstGeom>
          <a:ln>
            <a:noFill/>
          </a:ln>
          <a:extLst>
            <a:ext uri="{53640926-AAD7-44D8-BBD7-CCE9431645EC}">
              <a14:shadowObscured xmlns:a14="http://schemas.microsoft.com/office/drawing/2010/main"/>
            </a:ext>
          </a:extLst>
        </p:spPr>
      </p:pic>
      <p:sp>
        <p:nvSpPr>
          <p:cNvPr id="5" name="矩形 4"/>
          <p:cNvSpPr/>
          <p:nvPr/>
        </p:nvSpPr>
        <p:spPr>
          <a:xfrm>
            <a:off x="4572000" y="1219200"/>
            <a:ext cx="2762551" cy="400110"/>
          </a:xfrm>
          <a:prstGeom prst="rect">
            <a:avLst/>
          </a:prstGeom>
        </p:spPr>
        <p:txBody>
          <a:bodyPr wrap="none">
            <a:spAutoFit/>
          </a:bodyPr>
          <a:lstStyle/>
          <a:p>
            <a:r>
              <a:rPr lang="en-US" altLang="zh-CN" sz="2000" dirty="0" smtClean="0"/>
              <a:t>Gap-filled AOD pattern</a:t>
            </a:r>
            <a:endParaRPr lang="en-US" sz="2000" dirty="0"/>
          </a:p>
        </p:txBody>
      </p:sp>
      <p:sp>
        <p:nvSpPr>
          <p:cNvPr id="6" name="矩形 5"/>
          <p:cNvSpPr/>
          <p:nvPr/>
        </p:nvSpPr>
        <p:spPr>
          <a:xfrm>
            <a:off x="781206" y="1219200"/>
            <a:ext cx="2179058" cy="400110"/>
          </a:xfrm>
          <a:prstGeom prst="rect">
            <a:avLst/>
          </a:prstGeom>
        </p:spPr>
        <p:txBody>
          <a:bodyPr wrap="none">
            <a:spAutoFit/>
          </a:bodyPr>
          <a:lstStyle/>
          <a:p>
            <a:r>
              <a:rPr lang="en-US" altLang="zh-CN" sz="2000" dirty="0" smtClean="0"/>
              <a:t>Raw AOD pattern</a:t>
            </a:r>
            <a:endParaRPr lang="en-US" sz="2000" dirty="0"/>
          </a:p>
        </p:txBody>
      </p:sp>
      <p:sp>
        <p:nvSpPr>
          <p:cNvPr id="7" name="Title 1"/>
          <p:cNvSpPr>
            <a:spLocks noGrp="1"/>
          </p:cNvSpPr>
          <p:nvPr>
            <p:ph type="title"/>
          </p:nvPr>
        </p:nvSpPr>
        <p:spPr>
          <a:xfrm>
            <a:off x="430822" y="175491"/>
            <a:ext cx="7722577" cy="958273"/>
          </a:xfrm>
        </p:spPr>
        <p:txBody>
          <a:bodyPr/>
          <a:lstStyle/>
          <a:p>
            <a:r>
              <a:rPr lang="en-US" altLang="zh-CN" sz="3200" dirty="0" smtClean="0"/>
              <a:t>Latest work: full-coverage 1 km resolution PM2.5 model in the YRD</a:t>
            </a:r>
            <a:endParaRPr lang="en-US" sz="3200" dirty="0"/>
          </a:p>
        </p:txBody>
      </p:sp>
      <p:sp>
        <p:nvSpPr>
          <p:cNvPr id="2" name="文本框 1"/>
          <p:cNvSpPr txBox="1"/>
          <p:nvPr/>
        </p:nvSpPr>
        <p:spPr>
          <a:xfrm>
            <a:off x="6816434" y="6430938"/>
            <a:ext cx="2145139" cy="338554"/>
          </a:xfrm>
          <a:prstGeom prst="rect">
            <a:avLst/>
          </a:prstGeom>
          <a:noFill/>
        </p:spPr>
        <p:txBody>
          <a:bodyPr wrap="none" rtlCol="0">
            <a:spAutoFit/>
          </a:bodyPr>
          <a:lstStyle/>
          <a:p>
            <a:r>
              <a:rPr lang="en-US" sz="1600" dirty="0" smtClean="0"/>
              <a:t>Xiao et al. RSE. 2017</a:t>
            </a:r>
            <a:endParaRPr lang="en-US" sz="1600" dirty="0"/>
          </a:p>
        </p:txBody>
      </p:sp>
    </p:spTree>
    <p:extLst>
      <p:ext uri="{BB962C8B-B14F-4D97-AF65-F5344CB8AC3E}">
        <p14:creationId xmlns:p14="http://schemas.microsoft.com/office/powerpoint/2010/main" val="150273781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4" y="260927"/>
            <a:ext cx="7643191" cy="715962"/>
          </a:xfrm>
        </p:spPr>
        <p:txBody>
          <a:bodyPr/>
          <a:lstStyle/>
          <a:p>
            <a:r>
              <a:rPr lang="en-US" altLang="zh-CN" dirty="0" smtClean="0"/>
              <a:t>2013, 2014 </a:t>
            </a:r>
            <a:r>
              <a:rPr lang="en-US" altLang="zh-CN" dirty="0" smtClean="0"/>
              <a:t>Model Performance</a:t>
            </a:r>
            <a:endParaRPr lang="en-US" dirty="0"/>
          </a:p>
        </p:txBody>
      </p:sp>
      <p:pic>
        <p:nvPicPr>
          <p:cNvPr id="8" name="Picture 8"/>
          <p:cNvPicPr/>
          <p:nvPr/>
        </p:nvPicPr>
        <p:blipFill>
          <a:blip r:embed="rId2" cstate="email">
            <a:extLst>
              <a:ext uri="{28A0092B-C50C-407E-A947-70E740481C1C}">
                <a14:useLocalDpi xmlns:a14="http://schemas.microsoft.com/office/drawing/2010/main" val="0"/>
              </a:ext>
            </a:extLst>
          </a:blip>
          <a:stretch>
            <a:fillRect/>
          </a:stretch>
        </p:blipFill>
        <p:spPr>
          <a:xfrm>
            <a:off x="152400" y="1447800"/>
            <a:ext cx="8610600" cy="5257800"/>
          </a:xfrm>
          <a:prstGeom prst="rect">
            <a:avLst/>
          </a:prstGeom>
        </p:spPr>
      </p:pic>
    </p:spTree>
    <p:extLst>
      <p:ext uri="{BB962C8B-B14F-4D97-AF65-F5344CB8AC3E}">
        <p14:creationId xmlns:p14="http://schemas.microsoft.com/office/powerpoint/2010/main" val="399240162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001000" cy="715962"/>
          </a:xfrm>
        </p:spPr>
        <p:txBody>
          <a:bodyPr/>
          <a:lstStyle/>
          <a:p>
            <a:r>
              <a:rPr lang="en-US" altLang="zh-CN" sz="3200" dirty="0" smtClean="0"/>
              <a:t>Predicted PM2.5 Spatial Distribution</a:t>
            </a:r>
            <a:endParaRPr lang="en-US" sz="3200" dirty="0"/>
          </a:p>
        </p:txBody>
      </p:sp>
      <p:pic>
        <p:nvPicPr>
          <p:cNvPr id="4" name="Picture 9"/>
          <p:cNvPicPr>
            <a:picLocks noChangeAspect="1"/>
          </p:cNvPicPr>
          <p:nvPr/>
        </p:nvPicPr>
        <p:blipFill rotWithShape="1">
          <a:blip r:embed="rId2" cstate="email">
            <a:extLst>
              <a:ext uri="{28A0092B-C50C-407E-A947-70E740481C1C}">
                <a14:useLocalDpi xmlns:a14="http://schemas.microsoft.com/office/drawing/2010/main" val="0"/>
              </a:ext>
            </a:extLst>
          </a:blip>
          <a:srcRect l="41314" r="8037"/>
          <a:stretch/>
        </p:blipFill>
        <p:spPr bwMode="auto">
          <a:xfrm>
            <a:off x="2209800" y="990600"/>
            <a:ext cx="5237016" cy="576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766898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11267" name="Title 2"/>
          <p:cNvSpPr>
            <a:spLocks noGrp="1"/>
          </p:cNvSpPr>
          <p:nvPr>
            <p:ph type="title"/>
          </p:nvPr>
        </p:nvSpPr>
        <p:spPr>
          <a:xfrm>
            <a:off x="152400" y="122238"/>
            <a:ext cx="6858000" cy="1222985"/>
          </a:xfrm>
        </p:spPr>
        <p:txBody>
          <a:bodyPr/>
          <a:lstStyle/>
          <a:p>
            <a:r>
              <a:rPr lang="en-US" altLang="zh-CN" sz="3200" dirty="0" smtClean="0">
                <a:ea typeface="微软雅黑" panose="020B0503020204020204" pitchFamily="34" charset="-122"/>
              </a:rPr>
              <a:t>Satellite Applications in PM2.5 Health Effects Research</a:t>
            </a:r>
            <a:endParaRPr lang="zh-CN" altLang="en-US" sz="3200" dirty="0" smtClean="0">
              <a:ea typeface="微软雅黑" panose="020B0503020204020204" pitchFamily="34" charset="-122"/>
            </a:endParaRPr>
          </a:p>
        </p:txBody>
      </p:sp>
      <p:sp>
        <p:nvSpPr>
          <p:cNvPr id="2" name="内容占位符 1"/>
          <p:cNvSpPr>
            <a:spLocks noGrp="1"/>
          </p:cNvSpPr>
          <p:nvPr>
            <p:ph idx="1"/>
          </p:nvPr>
        </p:nvSpPr>
        <p:spPr>
          <a:xfrm>
            <a:off x="308810" y="1467461"/>
            <a:ext cx="8229600" cy="1105877"/>
          </a:xfrm>
        </p:spPr>
        <p:txBody>
          <a:bodyPr/>
          <a:lstStyle/>
          <a:p>
            <a:r>
              <a:rPr lang="en-US" dirty="0" smtClean="0"/>
              <a:t>From a novelty to mainstream in 10 years</a:t>
            </a:r>
          </a:p>
          <a:p>
            <a:r>
              <a:rPr lang="en-US" dirty="0" smtClean="0"/>
              <a:t>Highly influential studies published this year</a:t>
            </a:r>
            <a:endParaRPr lang="en-US" dirty="0"/>
          </a:p>
        </p:txBody>
      </p:sp>
      <p:pic>
        <p:nvPicPr>
          <p:cNvPr id="11269" name="图片 1"/>
          <p:cNvPicPr>
            <a:picLocks noChangeAspect="1"/>
          </p:cNvPicPr>
          <p:nvPr/>
        </p:nvPicPr>
        <p:blipFill>
          <a:blip r:embed="rId3" cstate="email">
            <a:extLst>
              <a:ext uri="{28A0092B-C50C-407E-A947-70E740481C1C}">
                <a14:useLocalDpi xmlns:a14="http://schemas.microsoft.com/office/drawing/2010/main" val="0"/>
              </a:ext>
            </a:extLst>
          </a:blip>
          <a:srcRect l="10889" t="20370" r="54889" b="31480"/>
          <a:stretch>
            <a:fillRect/>
          </a:stretch>
        </p:blipFill>
        <p:spPr bwMode="auto">
          <a:xfrm>
            <a:off x="131825" y="2645310"/>
            <a:ext cx="52070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0" name="组合 4"/>
          <p:cNvGrpSpPr>
            <a:grpSpLocks/>
          </p:cNvGrpSpPr>
          <p:nvPr/>
        </p:nvGrpSpPr>
        <p:grpSpPr bwMode="auto">
          <a:xfrm>
            <a:off x="4495800" y="4618892"/>
            <a:ext cx="4648200" cy="2133600"/>
            <a:chOff x="6553200" y="2800528"/>
            <a:chExt cx="6607296" cy="2990671"/>
          </a:xfrm>
        </p:grpSpPr>
        <p:pic>
          <p:nvPicPr>
            <p:cNvPr id="11271" name="图片 2"/>
            <p:cNvPicPr>
              <a:picLocks noChangeAspect="1"/>
            </p:cNvPicPr>
            <p:nvPr/>
          </p:nvPicPr>
          <p:blipFill>
            <a:blip r:embed="rId4" cstate="email">
              <a:extLst>
                <a:ext uri="{28A0092B-C50C-407E-A947-70E740481C1C}">
                  <a14:useLocalDpi xmlns:a14="http://schemas.microsoft.com/office/drawing/2010/main" val="0"/>
                </a:ext>
              </a:extLst>
            </a:blip>
            <a:srcRect l="55779" t="9259" r="2000" b="27037"/>
            <a:stretch>
              <a:fillRect/>
            </a:stretch>
          </p:blipFill>
          <p:spPr bwMode="auto">
            <a:xfrm>
              <a:off x="6553200" y="2800528"/>
              <a:ext cx="6607296" cy="299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图片 3"/>
            <p:cNvPicPr>
              <a:picLocks noChangeAspect="1"/>
            </p:cNvPicPr>
            <p:nvPr/>
          </p:nvPicPr>
          <p:blipFill>
            <a:blip r:embed="rId5" cstate="email">
              <a:extLst>
                <a:ext uri="{28A0092B-C50C-407E-A947-70E740481C1C}">
                  <a14:useLocalDpi xmlns:a14="http://schemas.microsoft.com/office/drawing/2010/main" val="0"/>
                </a:ext>
              </a:extLst>
            </a:blip>
            <a:srcRect l="4889" t="35185" r="80222" b="56667"/>
            <a:stretch>
              <a:fillRect/>
            </a:stretch>
          </p:blipFill>
          <p:spPr bwMode="auto">
            <a:xfrm>
              <a:off x="6562604" y="3072753"/>
              <a:ext cx="3181591" cy="52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252419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灯片编号占位符 5"/>
          <p:cNvSpPr>
            <a:spLocks noGrp="1"/>
          </p:cNvSpPr>
          <p:nvPr>
            <p:ph type="sldNum" sz="quarter" idx="12"/>
          </p:nvPr>
        </p:nvSpPr>
        <p:spPr/>
        <p:txBody>
          <a:bodyPr/>
          <a:lstStyle/>
          <a:p>
            <a:fld id="{3022593C-578F-4491-A977-90F5CA41D929}" type="slidenum">
              <a:rPr lang="en-US" altLang="en-US"/>
              <a:pPr/>
              <a:t>17</a:t>
            </a:fld>
            <a:endParaRPr lang="en-US" altLang="en-US"/>
          </a:p>
        </p:txBody>
      </p:sp>
      <p:grpSp>
        <p:nvGrpSpPr>
          <p:cNvPr id="207975" name="Group 103"/>
          <p:cNvGrpSpPr>
            <a:grpSpLocks/>
          </p:cNvGrpSpPr>
          <p:nvPr/>
        </p:nvGrpSpPr>
        <p:grpSpPr bwMode="auto">
          <a:xfrm>
            <a:off x="1101725" y="1639888"/>
            <a:ext cx="7018338" cy="3187700"/>
            <a:chOff x="370" y="1033"/>
            <a:chExt cx="4421" cy="2008"/>
          </a:xfrm>
        </p:grpSpPr>
        <p:grpSp>
          <p:nvGrpSpPr>
            <p:cNvPr id="207974" name="Group 102"/>
            <p:cNvGrpSpPr>
              <a:grpSpLocks/>
            </p:cNvGrpSpPr>
            <p:nvPr/>
          </p:nvGrpSpPr>
          <p:grpSpPr bwMode="auto">
            <a:xfrm>
              <a:off x="1470" y="1033"/>
              <a:ext cx="3306" cy="260"/>
              <a:chOff x="1470" y="1033"/>
              <a:chExt cx="3306" cy="260"/>
            </a:xfrm>
          </p:grpSpPr>
          <p:sp>
            <p:nvSpPr>
              <p:cNvPr id="207955" name="Text Box 83"/>
              <p:cNvSpPr txBox="1">
                <a:spLocks noChangeArrowheads="1"/>
              </p:cNvSpPr>
              <p:nvPr/>
            </p:nvSpPr>
            <p:spPr bwMode="auto">
              <a:xfrm>
                <a:off x="1470" y="1033"/>
                <a:ext cx="3306" cy="260"/>
              </a:xfrm>
              <a:prstGeom prst="rect">
                <a:avLst/>
              </a:prstGeom>
              <a:solidFill>
                <a:srgbClr val="00CC66"/>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spAutoFit/>
              </a:bodyPr>
              <a:lstStyle/>
              <a:p>
                <a:pPr eaLnBrk="0" hangingPunct="0">
                  <a:spcBef>
                    <a:spcPct val="50000"/>
                  </a:spcBef>
                </a:pPr>
                <a:r>
                  <a:rPr lang="en-US" altLang="en-US" sz="2400"/>
                  <a:t>Short term                            Long term</a:t>
                </a:r>
              </a:p>
            </p:txBody>
          </p:sp>
          <p:sp>
            <p:nvSpPr>
              <p:cNvPr id="207956" name="Line 84"/>
              <p:cNvSpPr>
                <a:spLocks noChangeShapeType="1"/>
              </p:cNvSpPr>
              <p:nvPr/>
            </p:nvSpPr>
            <p:spPr bwMode="auto">
              <a:xfrm>
                <a:off x="2761" y="1167"/>
                <a:ext cx="767"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7960" name="Group 88"/>
            <p:cNvGrpSpPr>
              <a:grpSpLocks/>
            </p:cNvGrpSpPr>
            <p:nvPr/>
          </p:nvGrpSpPr>
          <p:grpSpPr bwMode="auto">
            <a:xfrm>
              <a:off x="370" y="1401"/>
              <a:ext cx="1025" cy="1640"/>
              <a:chOff x="299" y="2451"/>
              <a:chExt cx="1025" cy="1640"/>
            </a:xfrm>
          </p:grpSpPr>
          <p:sp>
            <p:nvSpPr>
              <p:cNvPr id="207957" name="Text Box 85"/>
              <p:cNvSpPr txBox="1">
                <a:spLocks noChangeArrowheads="1"/>
              </p:cNvSpPr>
              <p:nvPr/>
            </p:nvSpPr>
            <p:spPr bwMode="auto">
              <a:xfrm>
                <a:off x="299" y="2451"/>
                <a:ext cx="1025" cy="1640"/>
              </a:xfrm>
              <a:prstGeom prst="rect">
                <a:avLst/>
              </a:prstGeom>
              <a:solidFill>
                <a:srgbClr val="00CC66"/>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spAutoFit/>
              </a:bodyPr>
              <a:lstStyle/>
              <a:p>
                <a:pPr algn="ctr" eaLnBrk="0" hangingPunct="0"/>
                <a:r>
                  <a:rPr lang="en-US" altLang="en-US" sz="2400"/>
                  <a:t>Small</a:t>
                </a:r>
              </a:p>
              <a:p>
                <a:pPr algn="ctr" eaLnBrk="0" hangingPunct="0"/>
                <a:r>
                  <a:rPr lang="en-US" altLang="en-US" sz="2400"/>
                  <a:t>population</a:t>
                </a:r>
              </a:p>
              <a:p>
                <a:pPr algn="ctr" eaLnBrk="0" hangingPunct="0">
                  <a:spcBef>
                    <a:spcPct val="50000"/>
                  </a:spcBef>
                </a:pPr>
                <a:endParaRPr lang="en-US" altLang="en-US" sz="2400"/>
              </a:p>
              <a:p>
                <a:pPr algn="ctr" eaLnBrk="0" hangingPunct="0">
                  <a:spcBef>
                    <a:spcPct val="50000"/>
                  </a:spcBef>
                </a:pPr>
                <a:endParaRPr lang="en-US" altLang="en-US" sz="2400"/>
              </a:p>
              <a:p>
                <a:pPr algn="ctr" eaLnBrk="0" hangingPunct="0"/>
                <a:r>
                  <a:rPr lang="en-US" altLang="en-US" sz="2400"/>
                  <a:t>Large</a:t>
                </a:r>
              </a:p>
              <a:p>
                <a:pPr algn="ctr" eaLnBrk="0" hangingPunct="0"/>
                <a:r>
                  <a:rPr lang="en-US" altLang="en-US" sz="2400"/>
                  <a:t>population</a:t>
                </a:r>
              </a:p>
            </p:txBody>
          </p:sp>
          <p:sp>
            <p:nvSpPr>
              <p:cNvPr id="207958" name="Line 86"/>
              <p:cNvSpPr>
                <a:spLocks noChangeShapeType="1"/>
              </p:cNvSpPr>
              <p:nvPr/>
            </p:nvSpPr>
            <p:spPr bwMode="auto">
              <a:xfrm>
                <a:off x="805" y="2965"/>
                <a:ext cx="0" cy="683"/>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961" name="Text Box 89"/>
            <p:cNvSpPr txBox="1">
              <a:spLocks noChangeArrowheads="1"/>
            </p:cNvSpPr>
            <p:nvPr/>
          </p:nvSpPr>
          <p:spPr bwMode="auto">
            <a:xfrm>
              <a:off x="1483" y="1390"/>
              <a:ext cx="3308" cy="1640"/>
            </a:xfrm>
            <a:prstGeom prst="rect">
              <a:avLst/>
            </a:prstGeom>
            <a:solidFill>
              <a:srgbClr val="0070C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spAutoFit/>
            </a:bodyPr>
            <a:lstStyle/>
            <a:p>
              <a:pPr eaLnBrk="0" hangingPunct="0">
                <a:spcBef>
                  <a:spcPct val="50000"/>
                </a:spcBef>
              </a:pPr>
              <a:r>
                <a:rPr lang="en-US" altLang="en-US" sz="2400" dirty="0"/>
                <a:t>Direct method feasible</a:t>
              </a:r>
            </a:p>
            <a:p>
              <a:pPr eaLnBrk="0" hangingPunct="0">
                <a:spcBef>
                  <a:spcPct val="50000"/>
                </a:spcBef>
              </a:pPr>
              <a:endParaRPr lang="en-US" altLang="en-US" sz="2400" dirty="0"/>
            </a:p>
            <a:p>
              <a:pPr eaLnBrk="0" hangingPunct="0">
                <a:spcBef>
                  <a:spcPct val="50000"/>
                </a:spcBef>
              </a:pPr>
              <a:endParaRPr lang="en-US" altLang="en-US" sz="2400" dirty="0"/>
            </a:p>
            <a:p>
              <a:pPr eaLnBrk="0" hangingPunct="0">
                <a:spcBef>
                  <a:spcPct val="50000"/>
                </a:spcBef>
              </a:pPr>
              <a:endParaRPr lang="en-US" altLang="en-US" sz="2400" dirty="0"/>
            </a:p>
            <a:p>
              <a:pPr eaLnBrk="0" hangingPunct="0">
                <a:spcBef>
                  <a:spcPct val="50000"/>
                </a:spcBef>
              </a:pPr>
              <a:r>
                <a:rPr lang="en-US" altLang="en-US" sz="2400" dirty="0"/>
                <a:t>                      Exposure model feasible</a:t>
              </a:r>
            </a:p>
          </p:txBody>
        </p:sp>
        <p:sp>
          <p:nvSpPr>
            <p:cNvPr id="207962" name="Line 90"/>
            <p:cNvSpPr>
              <a:spLocks noChangeShapeType="1"/>
            </p:cNvSpPr>
            <p:nvPr/>
          </p:nvSpPr>
          <p:spPr bwMode="auto">
            <a:xfrm>
              <a:off x="2315" y="1782"/>
              <a:ext cx="1574" cy="74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874" name="Rectangle 2"/>
          <p:cNvSpPr>
            <a:spLocks noGrp="1" noChangeArrowheads="1"/>
          </p:cNvSpPr>
          <p:nvPr>
            <p:ph type="title"/>
          </p:nvPr>
        </p:nvSpPr>
        <p:spPr bwMode="auto">
          <a:xfrm>
            <a:off x="293627" y="288316"/>
            <a:ext cx="7802623" cy="1000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a:t>Where Does Satellite Fit Into PM</a:t>
            </a:r>
            <a:r>
              <a:rPr lang="en-US" altLang="en-US" sz="3200" baseline="-25000" dirty="0"/>
              <a:t>2.5</a:t>
            </a:r>
            <a:r>
              <a:rPr lang="en-US" altLang="en-US" sz="3200" dirty="0"/>
              <a:t> </a:t>
            </a:r>
            <a:r>
              <a:rPr lang="en-US" altLang="en-US" sz="3200" dirty="0" smtClean="0"/>
              <a:t>Health Effects Research?</a:t>
            </a:r>
            <a:endParaRPr lang="en-US" altLang="en-US" sz="3200" dirty="0"/>
          </a:p>
        </p:txBody>
      </p:sp>
      <p:sp>
        <p:nvSpPr>
          <p:cNvPr id="207967" name="Text Box 95"/>
          <p:cNvSpPr txBox="1">
            <a:spLocks noChangeArrowheads="1"/>
          </p:cNvSpPr>
          <p:nvPr/>
        </p:nvSpPr>
        <p:spPr bwMode="auto">
          <a:xfrm>
            <a:off x="410247" y="5310798"/>
            <a:ext cx="85026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b="1" dirty="0">
                <a:solidFill>
                  <a:srgbClr val="003399"/>
                </a:solidFill>
                <a:latin typeface="+mj-lt"/>
                <a:ea typeface="+mj-ea"/>
                <a:cs typeface="+mj-cs"/>
              </a:rPr>
              <a:t>Satellite-based statistical models are a new kind of exposure model. Its advantages are most significant for estimating the long-term exposure of a large population.</a:t>
            </a:r>
          </a:p>
        </p:txBody>
      </p:sp>
      <p:sp>
        <p:nvSpPr>
          <p:cNvPr id="207968" name="Oval 96"/>
          <p:cNvSpPr>
            <a:spLocks noChangeArrowheads="1"/>
          </p:cNvSpPr>
          <p:nvPr/>
        </p:nvSpPr>
        <p:spPr bwMode="auto">
          <a:xfrm>
            <a:off x="4465638" y="4237038"/>
            <a:ext cx="3810000" cy="754062"/>
          </a:xfrm>
          <a:prstGeom prst="ellipse">
            <a:avLst/>
          </a:prstGeom>
          <a:noFill/>
          <a:ln w="254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71" name="AutoShape 99"/>
          <p:cNvSpPr>
            <a:spLocks noChangeArrowheads="1"/>
          </p:cNvSpPr>
          <p:nvPr/>
        </p:nvSpPr>
        <p:spPr bwMode="auto">
          <a:xfrm rot="5400000">
            <a:off x="3436938" y="3910013"/>
            <a:ext cx="382587" cy="1290637"/>
          </a:xfrm>
          <a:custGeom>
            <a:avLst/>
            <a:gdLst>
              <a:gd name="G0" fmla="+- 9769 0 0"/>
              <a:gd name="G1" fmla="+- 21600 0 9769"/>
              <a:gd name="G2" fmla="*/ 9769 1 2"/>
              <a:gd name="G3" fmla="+- 21600 0 G2"/>
              <a:gd name="G4" fmla="+/ 9769 21600 2"/>
              <a:gd name="G5" fmla="+/ G1 0 2"/>
              <a:gd name="G6" fmla="*/ 21600 21600 9769"/>
              <a:gd name="G7" fmla="*/ G6 1 2"/>
              <a:gd name="G8" fmla="+- 21600 0 G7"/>
              <a:gd name="G9" fmla="*/ 21600 1 2"/>
              <a:gd name="G10" fmla="+- 9769 0 G9"/>
              <a:gd name="G11" fmla="?: G10 G8 0"/>
              <a:gd name="G12" fmla="?: G10 G7 21600"/>
              <a:gd name="T0" fmla="*/ 16715 w 21600"/>
              <a:gd name="T1" fmla="*/ 10800 h 21600"/>
              <a:gd name="T2" fmla="*/ 10800 w 21600"/>
              <a:gd name="T3" fmla="*/ 21600 h 21600"/>
              <a:gd name="T4" fmla="*/ 4885 w 21600"/>
              <a:gd name="T5" fmla="*/ 10800 h 21600"/>
              <a:gd name="T6" fmla="*/ 10800 w 21600"/>
              <a:gd name="T7" fmla="*/ 0 h 21600"/>
              <a:gd name="T8" fmla="*/ 6685 w 21600"/>
              <a:gd name="T9" fmla="*/ 6685 h 21600"/>
              <a:gd name="T10" fmla="*/ 14915 w 21600"/>
              <a:gd name="T11" fmla="*/ 14915 h 21600"/>
            </a:gdLst>
            <a:ahLst/>
            <a:cxnLst>
              <a:cxn ang="0">
                <a:pos x="T0" y="T1"/>
              </a:cxn>
              <a:cxn ang="0">
                <a:pos x="T2" y="T3"/>
              </a:cxn>
              <a:cxn ang="0">
                <a:pos x="T4" y="T5"/>
              </a:cxn>
              <a:cxn ang="0">
                <a:pos x="T6" y="T7"/>
              </a:cxn>
            </a:cxnLst>
            <a:rect l="T8" t="T9" r="T10" b="T11"/>
            <a:pathLst>
              <a:path w="21600" h="21600">
                <a:moveTo>
                  <a:pt x="0" y="0"/>
                </a:moveTo>
                <a:lnTo>
                  <a:pt x="9769" y="21600"/>
                </a:lnTo>
                <a:lnTo>
                  <a:pt x="11831" y="21600"/>
                </a:lnTo>
                <a:lnTo>
                  <a:pt x="21600" y="0"/>
                </a:lnTo>
                <a:close/>
              </a:path>
            </a:pathLst>
          </a:custGeom>
          <a:solidFill>
            <a:srgbClr val="C00000"/>
          </a:solidFill>
          <a:ln w="9525">
            <a:solidFill>
              <a:srgbClr val="C00000"/>
            </a:solidFill>
            <a:miter lim="800000"/>
            <a:headEnd/>
            <a:tailEnd/>
          </a:ln>
          <a:effectLst/>
        </p:spPr>
        <p:txBody>
          <a:bodyPr wrap="none" anchor="ctr"/>
          <a:lstStyle/>
          <a:p>
            <a:endParaRPr lang="en-US"/>
          </a:p>
        </p:txBody>
      </p:sp>
      <p:sp>
        <p:nvSpPr>
          <p:cNvPr id="207972" name="AutoShape 100"/>
          <p:cNvSpPr>
            <a:spLocks noChangeArrowheads="1"/>
          </p:cNvSpPr>
          <p:nvPr/>
        </p:nvSpPr>
        <p:spPr bwMode="auto">
          <a:xfrm rot="10800000">
            <a:off x="7223125" y="2538413"/>
            <a:ext cx="446088" cy="1506537"/>
          </a:xfrm>
          <a:custGeom>
            <a:avLst/>
            <a:gdLst>
              <a:gd name="G0" fmla="+- 10223 0 0"/>
              <a:gd name="G1" fmla="+- 21600 0 10223"/>
              <a:gd name="G2" fmla="*/ 10223 1 2"/>
              <a:gd name="G3" fmla="+- 21600 0 G2"/>
              <a:gd name="G4" fmla="+/ 10223 21600 2"/>
              <a:gd name="G5" fmla="+/ G1 0 2"/>
              <a:gd name="G6" fmla="*/ 21600 21600 10223"/>
              <a:gd name="G7" fmla="*/ G6 1 2"/>
              <a:gd name="G8" fmla="+- 21600 0 G7"/>
              <a:gd name="G9" fmla="*/ 21600 1 2"/>
              <a:gd name="G10" fmla="+- 10223 0 G9"/>
              <a:gd name="G11" fmla="?: G10 G8 0"/>
              <a:gd name="G12" fmla="?: G10 G7 21600"/>
              <a:gd name="T0" fmla="*/ 16488 w 21600"/>
              <a:gd name="T1" fmla="*/ 10800 h 21600"/>
              <a:gd name="T2" fmla="*/ 10800 w 21600"/>
              <a:gd name="T3" fmla="*/ 21600 h 21600"/>
              <a:gd name="T4" fmla="*/ 5112 w 21600"/>
              <a:gd name="T5" fmla="*/ 10800 h 21600"/>
              <a:gd name="T6" fmla="*/ 10800 w 21600"/>
              <a:gd name="T7" fmla="*/ 0 h 21600"/>
              <a:gd name="T8" fmla="*/ 6912 w 21600"/>
              <a:gd name="T9" fmla="*/ 6912 h 21600"/>
              <a:gd name="T10" fmla="*/ 14688 w 21600"/>
              <a:gd name="T11" fmla="*/ 14688 h 21600"/>
            </a:gdLst>
            <a:ahLst/>
            <a:cxnLst>
              <a:cxn ang="0">
                <a:pos x="T0" y="T1"/>
              </a:cxn>
              <a:cxn ang="0">
                <a:pos x="T2" y="T3"/>
              </a:cxn>
              <a:cxn ang="0">
                <a:pos x="T4" y="T5"/>
              </a:cxn>
              <a:cxn ang="0">
                <a:pos x="T6" y="T7"/>
              </a:cxn>
            </a:cxnLst>
            <a:rect l="T8" t="T9" r="T10" b="T11"/>
            <a:pathLst>
              <a:path w="21600" h="21600">
                <a:moveTo>
                  <a:pt x="0" y="0"/>
                </a:moveTo>
                <a:lnTo>
                  <a:pt x="10223" y="21600"/>
                </a:lnTo>
                <a:lnTo>
                  <a:pt x="11377" y="21600"/>
                </a:lnTo>
                <a:lnTo>
                  <a:pt x="21600" y="0"/>
                </a:lnTo>
                <a:close/>
              </a:path>
            </a:pathLst>
          </a:custGeom>
          <a:solidFill>
            <a:srgbClr val="C00000"/>
          </a:solidFill>
          <a:ln w="9525">
            <a:solidFill>
              <a:srgbClr val="C00000"/>
            </a:solid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5868964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7971"/>
                                        </p:tgtEl>
                                        <p:attrNameLst>
                                          <p:attrName>style.visibility</p:attrName>
                                        </p:attrNameLst>
                                      </p:cBhvr>
                                      <p:to>
                                        <p:strVal val="visible"/>
                                      </p:to>
                                    </p:set>
                                    <p:animEffect transition="in" filter="box(in)">
                                      <p:cBhvr>
                                        <p:cTn id="7" dur="500"/>
                                        <p:tgtEl>
                                          <p:spTgt spid="207971"/>
                                        </p:tgtEl>
                                      </p:cBhvr>
                                    </p:animEffect>
                                  </p:childTnLst>
                                </p:cTn>
                              </p:par>
                              <p:par>
                                <p:cTn id="8" presetID="4" presetClass="entr" presetSubtype="16" fill="hold" nodeType="withEffect">
                                  <p:stCondLst>
                                    <p:cond delay="0"/>
                                  </p:stCondLst>
                                  <p:childTnLst>
                                    <p:set>
                                      <p:cBhvr>
                                        <p:cTn id="9" dur="1" fill="hold">
                                          <p:stCondLst>
                                            <p:cond delay="0"/>
                                          </p:stCondLst>
                                        </p:cTn>
                                        <p:tgtEl>
                                          <p:spTgt spid="207972"/>
                                        </p:tgtEl>
                                        <p:attrNameLst>
                                          <p:attrName>style.visibility</p:attrName>
                                        </p:attrNameLst>
                                      </p:cBhvr>
                                      <p:to>
                                        <p:strVal val="visible"/>
                                      </p:to>
                                    </p:set>
                                    <p:animEffect transition="in" filter="box(in)">
                                      <p:cBhvr>
                                        <p:cTn id="10" dur="500"/>
                                        <p:tgtEl>
                                          <p:spTgt spid="20797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7967"/>
                                        </p:tgtEl>
                                        <p:attrNameLst>
                                          <p:attrName>style.visibility</p:attrName>
                                        </p:attrNameLst>
                                      </p:cBhvr>
                                      <p:to>
                                        <p:strVal val="visible"/>
                                      </p:to>
                                    </p:set>
                                    <p:animEffect transition="in" filter="box(in)">
                                      <p:cBhvr>
                                        <p:cTn id="15" dur="500"/>
                                        <p:tgtEl>
                                          <p:spTgt spid="207967"/>
                                        </p:tgtEl>
                                      </p:cBhvr>
                                    </p:animEffect>
                                  </p:childTnLst>
                                </p:cTn>
                              </p:par>
                              <p:par>
                                <p:cTn id="16" presetID="4" presetClass="entr" presetSubtype="16" fill="hold" nodeType="withEffect">
                                  <p:stCondLst>
                                    <p:cond delay="0"/>
                                  </p:stCondLst>
                                  <p:childTnLst>
                                    <p:set>
                                      <p:cBhvr>
                                        <p:cTn id="17" dur="1" fill="hold">
                                          <p:stCondLst>
                                            <p:cond delay="0"/>
                                          </p:stCondLst>
                                        </p:cTn>
                                        <p:tgtEl>
                                          <p:spTgt spid="207968"/>
                                        </p:tgtEl>
                                        <p:attrNameLst>
                                          <p:attrName>style.visibility</p:attrName>
                                        </p:attrNameLst>
                                      </p:cBhvr>
                                      <p:to>
                                        <p:strVal val="visible"/>
                                      </p:to>
                                    </p:set>
                                    <p:animEffect transition="in" filter="box(in)">
                                      <p:cBhvr>
                                        <p:cTn id="18" dur="500"/>
                                        <p:tgtEl>
                                          <p:spTgt spid="207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612" y="137283"/>
            <a:ext cx="7788440" cy="1040716"/>
          </a:xfrm>
        </p:spPr>
        <p:txBody>
          <a:bodyPr/>
          <a:lstStyle/>
          <a:p>
            <a:r>
              <a:rPr lang="en-US" sz="2800" dirty="0" smtClean="0"/>
              <a:t>Case Study: Pediatric ED </a:t>
            </a:r>
            <a:r>
              <a:rPr lang="en-US" sz="2800" dirty="0"/>
              <a:t>Visits and Short-Term Changes in PM2.5 </a:t>
            </a:r>
            <a:r>
              <a:rPr lang="en-US" sz="2800" dirty="0" smtClean="0"/>
              <a:t>Levels </a:t>
            </a:r>
            <a:r>
              <a:rPr lang="en-US" sz="2800" dirty="0"/>
              <a:t>in </a:t>
            </a:r>
            <a:r>
              <a:rPr lang="en-US" sz="2800" dirty="0" smtClean="0"/>
              <a:t>GA</a:t>
            </a:r>
            <a:endParaRPr lang="en-US" sz="2800" dirty="0"/>
          </a:p>
        </p:txBody>
      </p:sp>
      <p:sp>
        <p:nvSpPr>
          <p:cNvPr id="5" name="Content Placeholder 4"/>
          <p:cNvSpPr>
            <a:spLocks noGrp="1"/>
          </p:cNvSpPr>
          <p:nvPr>
            <p:ph idx="1"/>
          </p:nvPr>
        </p:nvSpPr>
        <p:spPr>
          <a:xfrm>
            <a:off x="304800" y="1499853"/>
            <a:ext cx="8229600" cy="2462547"/>
          </a:xfrm>
        </p:spPr>
        <p:txBody>
          <a:bodyPr/>
          <a:lstStyle/>
          <a:p>
            <a:r>
              <a:rPr lang="en-US" sz="2400" b="1" dirty="0" smtClean="0"/>
              <a:t>Objective: associations </a:t>
            </a:r>
            <a:r>
              <a:rPr lang="en-US" sz="2400" b="1" dirty="0"/>
              <a:t>between daily </a:t>
            </a:r>
            <a:r>
              <a:rPr lang="en-US" sz="2400" b="1" dirty="0" smtClean="0"/>
              <a:t>PM2.5 levels and </a:t>
            </a:r>
            <a:r>
              <a:rPr lang="en-US" sz="2400" b="1" dirty="0"/>
              <a:t>ED visits for six pediatric conditions in </a:t>
            </a:r>
            <a:r>
              <a:rPr lang="en-US" sz="2400" b="1" dirty="0" smtClean="0"/>
              <a:t>Georgia </a:t>
            </a:r>
            <a:r>
              <a:rPr lang="en-US" sz="2400" b="1" dirty="0"/>
              <a:t>by </a:t>
            </a:r>
            <a:r>
              <a:rPr lang="en-US" sz="2400" b="1" dirty="0" err="1"/>
              <a:t>urbanicity</a:t>
            </a:r>
            <a:r>
              <a:rPr lang="en-US" sz="2400" b="1" dirty="0"/>
              <a:t> classification. </a:t>
            </a:r>
            <a:endParaRPr lang="en-US" sz="2400" b="1" dirty="0" smtClean="0"/>
          </a:p>
          <a:p>
            <a:r>
              <a:rPr lang="en-US" sz="2400" dirty="0" smtClean="0"/>
              <a:t>Method: map 1 km PM2.5 estimates to the ZIP codes.</a:t>
            </a:r>
            <a:endParaRPr lang="en-US" sz="2400" dirty="0"/>
          </a:p>
        </p:txBody>
      </p:sp>
      <p:pic>
        <p:nvPicPr>
          <p:cNvPr id="6" name="Picture 5"/>
          <p:cNvPicPr/>
          <p:nvPr/>
        </p:nvPicPr>
        <p:blipFill>
          <a:blip r:embed="rId2" cstate="email">
            <a:extLst>
              <a:ext uri="{28A0092B-C50C-407E-A947-70E740481C1C}">
                <a14:useLocalDpi xmlns:a14="http://schemas.microsoft.com/office/drawing/2010/main" val="0"/>
              </a:ext>
            </a:extLst>
          </a:blip>
          <a:stretch>
            <a:fillRect/>
          </a:stretch>
        </p:blipFill>
        <p:spPr>
          <a:xfrm>
            <a:off x="304800" y="4170948"/>
            <a:ext cx="6158162" cy="2413240"/>
          </a:xfrm>
          <a:prstGeom prst="rect">
            <a:avLst/>
          </a:prstGeom>
        </p:spPr>
      </p:pic>
      <p:sp>
        <p:nvSpPr>
          <p:cNvPr id="7" name="TextBox 6"/>
          <p:cNvSpPr txBox="1"/>
          <p:nvPr/>
        </p:nvSpPr>
        <p:spPr>
          <a:xfrm>
            <a:off x="6336194" y="6344653"/>
            <a:ext cx="2609176" cy="338554"/>
          </a:xfrm>
          <a:prstGeom prst="rect">
            <a:avLst/>
          </a:prstGeom>
          <a:noFill/>
        </p:spPr>
        <p:txBody>
          <a:bodyPr wrap="none" rtlCol="0">
            <a:spAutoFit/>
          </a:bodyPr>
          <a:lstStyle/>
          <a:p>
            <a:r>
              <a:rPr lang="en-US" sz="1600" dirty="0" smtClean="0"/>
              <a:t>Strickland et al. EHP. 2016</a:t>
            </a:r>
            <a:endParaRPr lang="en-US" sz="1600" dirty="0"/>
          </a:p>
        </p:txBody>
      </p:sp>
      <p:sp>
        <p:nvSpPr>
          <p:cNvPr id="8" name="TextBox 7"/>
          <p:cNvSpPr txBox="1"/>
          <p:nvPr/>
        </p:nvSpPr>
        <p:spPr>
          <a:xfrm>
            <a:off x="6701588" y="4337660"/>
            <a:ext cx="2141621" cy="1200329"/>
          </a:xfrm>
          <a:prstGeom prst="rect">
            <a:avLst/>
          </a:prstGeom>
          <a:noFill/>
        </p:spPr>
        <p:txBody>
          <a:bodyPr wrap="square" rtlCol="0">
            <a:spAutoFit/>
          </a:bodyPr>
          <a:lstStyle/>
          <a:p>
            <a:r>
              <a:rPr lang="en-US" dirty="0" smtClean="0"/>
              <a:t>Figure: long-term seasonal average PM2.5 at ZIP code level in GA</a:t>
            </a:r>
            <a:endParaRPr lang="en-US" dirty="0"/>
          </a:p>
        </p:txBody>
      </p:sp>
    </p:spTree>
    <p:extLst>
      <p:ext uri="{BB962C8B-B14F-4D97-AF65-F5344CB8AC3E}">
        <p14:creationId xmlns:p14="http://schemas.microsoft.com/office/powerpoint/2010/main" val="246552295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053"/>
            <a:ext cx="7467600" cy="607678"/>
          </a:xfrm>
        </p:spPr>
        <p:txBody>
          <a:bodyPr/>
          <a:lstStyle/>
          <a:p>
            <a:r>
              <a:rPr lang="en-US" sz="3200" dirty="0" smtClean="0"/>
              <a:t>Satellite Data Allows the Inclusion of Rural Regions Away from Monitors</a:t>
            </a:r>
            <a:endParaRPr lang="en-US" sz="3200" dirty="0"/>
          </a:p>
        </p:txBody>
      </p:sp>
      <p:pic>
        <p:nvPicPr>
          <p:cNvPr id="4" name="Picture 3"/>
          <p:cNvPicPr>
            <a:picLocks noChangeAspect="1"/>
          </p:cNvPicPr>
          <p:nvPr/>
        </p:nvPicPr>
        <p:blipFill>
          <a:blip r:embed="rId2"/>
          <a:stretch>
            <a:fillRect/>
          </a:stretch>
        </p:blipFill>
        <p:spPr>
          <a:xfrm>
            <a:off x="832909" y="1226731"/>
            <a:ext cx="6883343" cy="4667972"/>
          </a:xfrm>
          <a:prstGeom prst="rect">
            <a:avLst/>
          </a:prstGeom>
        </p:spPr>
      </p:pic>
      <p:sp>
        <p:nvSpPr>
          <p:cNvPr id="5" name="Rectangle 4"/>
          <p:cNvSpPr/>
          <p:nvPr/>
        </p:nvSpPr>
        <p:spPr>
          <a:xfrm>
            <a:off x="593558" y="5932116"/>
            <a:ext cx="8229600" cy="646331"/>
          </a:xfrm>
          <a:prstGeom prst="rect">
            <a:avLst/>
          </a:prstGeom>
        </p:spPr>
        <p:txBody>
          <a:bodyPr wrap="square">
            <a:spAutoFit/>
          </a:bodyPr>
          <a:lstStyle/>
          <a:p>
            <a:r>
              <a:rPr lang="en-US" b="1" dirty="0">
                <a:solidFill>
                  <a:srgbClr val="221E1F"/>
                </a:solidFill>
                <a:latin typeface="Adobe Garamond Pro"/>
              </a:rPr>
              <a:t>Differences in the association estimates across levels of </a:t>
            </a:r>
            <a:r>
              <a:rPr lang="en-US" b="1" dirty="0" err="1">
                <a:solidFill>
                  <a:srgbClr val="221E1F"/>
                </a:solidFill>
                <a:latin typeface="Adobe Garamond Pro"/>
              </a:rPr>
              <a:t>urbanicity</a:t>
            </a:r>
            <a:r>
              <a:rPr lang="en-US" b="1" dirty="0">
                <a:solidFill>
                  <a:srgbClr val="221E1F"/>
                </a:solidFill>
                <a:latin typeface="Adobe Garamond Pro"/>
              </a:rPr>
              <a:t> were not statistically significant. </a:t>
            </a:r>
            <a:endParaRPr lang="en-US" dirty="0"/>
          </a:p>
        </p:txBody>
      </p:sp>
    </p:spTree>
    <p:extLst>
      <p:ext uri="{BB962C8B-B14F-4D97-AF65-F5344CB8AC3E}">
        <p14:creationId xmlns:p14="http://schemas.microsoft.com/office/powerpoint/2010/main" val="139796469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F0C94032-CD4C-4C25-B0C2-CEC720522D92}" type="slidenum">
              <a:rPr lang="en-US" smtClean="0"/>
              <a:pPr/>
              <a:t>2</a:t>
            </a:fld>
            <a:endParaRPr lang="en-US" dirty="0"/>
          </a:p>
        </p:txBody>
      </p:sp>
      <p:sp>
        <p:nvSpPr>
          <p:cNvPr id="3" name="内容占位符 2"/>
          <p:cNvSpPr>
            <a:spLocks noGrp="1"/>
          </p:cNvSpPr>
          <p:nvPr>
            <p:ph sz="quarter" idx="1"/>
          </p:nvPr>
        </p:nvSpPr>
        <p:spPr>
          <a:xfrm>
            <a:off x="326388" y="1652954"/>
            <a:ext cx="8223252" cy="4757188"/>
          </a:xfrm>
        </p:spPr>
        <p:txBody>
          <a:bodyPr/>
          <a:lstStyle/>
          <a:p>
            <a:r>
              <a:rPr lang="en-US" sz="3200" dirty="0" smtClean="0"/>
              <a:t>Overview of satellite retrieval of PM</a:t>
            </a:r>
            <a:r>
              <a:rPr lang="en-US" sz="3200" baseline="-25000" dirty="0" smtClean="0"/>
              <a:t>2.5</a:t>
            </a:r>
            <a:r>
              <a:rPr lang="en-US" sz="3200" dirty="0" smtClean="0"/>
              <a:t> mass concentration</a:t>
            </a:r>
          </a:p>
          <a:p>
            <a:endParaRPr lang="en-US" sz="1800" dirty="0" smtClean="0"/>
          </a:p>
          <a:p>
            <a:r>
              <a:rPr lang="en-US" sz="3200" dirty="0" smtClean="0"/>
              <a:t>Overview of satellite applications in health effects research</a:t>
            </a:r>
          </a:p>
          <a:p>
            <a:endParaRPr lang="en-US" sz="1800" dirty="0" smtClean="0"/>
          </a:p>
          <a:p>
            <a:r>
              <a:rPr lang="en-US" sz="3200" dirty="0" smtClean="0"/>
              <a:t>Challenges and needs for new data</a:t>
            </a:r>
            <a:endParaRPr lang="en-US" sz="3200" dirty="0"/>
          </a:p>
        </p:txBody>
      </p:sp>
      <p:sp>
        <p:nvSpPr>
          <p:cNvPr id="4" name="标题 3"/>
          <p:cNvSpPr>
            <a:spLocks noGrp="1"/>
          </p:cNvSpPr>
          <p:nvPr>
            <p:ph type="title"/>
          </p:nvPr>
        </p:nvSpPr>
        <p:spPr>
          <a:xfrm>
            <a:off x="463548" y="457489"/>
            <a:ext cx="6511059" cy="549275"/>
          </a:xfrm>
        </p:spPr>
        <p:txBody>
          <a:bodyPr/>
          <a:lstStyle/>
          <a:p>
            <a:r>
              <a:rPr lang="en-US" sz="3600" dirty="0" smtClean="0"/>
              <a:t>Outline</a:t>
            </a:r>
            <a:endParaRPr lang="en-US" sz="3600" dirty="0"/>
          </a:p>
        </p:txBody>
      </p:sp>
    </p:spTree>
    <p:extLst>
      <p:ext uri="{BB962C8B-B14F-4D97-AF65-F5344CB8AC3E}">
        <p14:creationId xmlns:p14="http://schemas.microsoft.com/office/powerpoint/2010/main" val="197589111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22238"/>
            <a:ext cx="7740316" cy="1121676"/>
          </a:xfrm>
        </p:spPr>
        <p:txBody>
          <a:bodyPr/>
          <a:lstStyle/>
          <a:p>
            <a:r>
              <a:rPr lang="en-US" sz="3200" dirty="0" smtClean="0"/>
              <a:t>Satellite Data Missingness Biases the Epi Results Towards the Null</a:t>
            </a:r>
            <a:endParaRPr lang="en-US" sz="3200" dirty="0"/>
          </a:p>
        </p:txBody>
      </p:sp>
      <p:pic>
        <p:nvPicPr>
          <p:cNvPr id="5" name="Picture 4"/>
          <p:cNvPicPr>
            <a:picLocks noChangeAspect="1"/>
          </p:cNvPicPr>
          <p:nvPr/>
        </p:nvPicPr>
        <p:blipFill>
          <a:blip r:embed="rId2"/>
          <a:stretch>
            <a:fillRect/>
          </a:stretch>
        </p:blipFill>
        <p:spPr>
          <a:xfrm>
            <a:off x="139743" y="1661132"/>
            <a:ext cx="6438804" cy="4754880"/>
          </a:xfrm>
          <a:prstGeom prst="rect">
            <a:avLst/>
          </a:prstGeom>
        </p:spPr>
      </p:pic>
      <p:sp>
        <p:nvSpPr>
          <p:cNvPr id="6" name="TextBox 5"/>
          <p:cNvSpPr txBox="1"/>
          <p:nvPr/>
        </p:nvSpPr>
        <p:spPr>
          <a:xfrm>
            <a:off x="6656173" y="2434280"/>
            <a:ext cx="2339546" cy="2862322"/>
          </a:xfrm>
          <a:prstGeom prst="rect">
            <a:avLst/>
          </a:prstGeom>
          <a:noFill/>
        </p:spPr>
        <p:txBody>
          <a:bodyPr wrap="square" rtlCol="0">
            <a:spAutoFit/>
          </a:bodyPr>
          <a:lstStyle/>
          <a:p>
            <a:r>
              <a:rPr lang="en-US" sz="2000" dirty="0" smtClean="0"/>
              <a:t>Figure: sensitivity of odds ratios according to the percentage missingness of 1 km PM2.5 concentration estimates in each ZIP code.</a:t>
            </a:r>
            <a:endParaRPr lang="en-US" sz="2000" dirty="0"/>
          </a:p>
        </p:txBody>
      </p:sp>
    </p:spTree>
    <p:extLst>
      <p:ext uri="{BB962C8B-B14F-4D97-AF65-F5344CB8AC3E}">
        <p14:creationId xmlns:p14="http://schemas.microsoft.com/office/powerpoint/2010/main" val="396094049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2367" y="641838"/>
            <a:ext cx="7429499" cy="747347"/>
          </a:xfrm>
        </p:spPr>
        <p:txBody>
          <a:bodyPr/>
          <a:lstStyle/>
          <a:p>
            <a:r>
              <a:rPr lang="en-US" dirty="0" smtClean="0"/>
              <a:t>Challenges and Needs for New Satellite Data</a:t>
            </a:r>
            <a:endParaRPr lang="en-US" dirty="0"/>
          </a:p>
        </p:txBody>
      </p:sp>
      <p:sp>
        <p:nvSpPr>
          <p:cNvPr id="3" name="内容占位符 2"/>
          <p:cNvSpPr>
            <a:spLocks noGrp="1"/>
          </p:cNvSpPr>
          <p:nvPr>
            <p:ph idx="1"/>
          </p:nvPr>
        </p:nvSpPr>
        <p:spPr>
          <a:xfrm>
            <a:off x="297948" y="1726861"/>
            <a:ext cx="8581294" cy="4492871"/>
          </a:xfrm>
        </p:spPr>
        <p:txBody>
          <a:bodyPr/>
          <a:lstStyle/>
          <a:p>
            <a:r>
              <a:rPr lang="en-US" sz="3200" dirty="0"/>
              <a:t>Capturing the remaining </a:t>
            </a:r>
            <a:r>
              <a:rPr lang="en-US" sz="3200" dirty="0" smtClean="0"/>
              <a:t>20% variability </a:t>
            </a:r>
            <a:r>
              <a:rPr lang="en-US" sz="3200" dirty="0"/>
              <a:t>in PM2.5 </a:t>
            </a:r>
            <a:endParaRPr lang="en-US" sz="3200" dirty="0" smtClean="0"/>
          </a:p>
          <a:p>
            <a:pPr lvl="1"/>
            <a:r>
              <a:rPr lang="en-US" sz="2800" dirty="0" smtClean="0"/>
              <a:t>Vertical distribution </a:t>
            </a:r>
          </a:p>
          <a:p>
            <a:pPr lvl="1"/>
            <a:r>
              <a:rPr lang="en-US" sz="2800" dirty="0" smtClean="0"/>
              <a:t>Diurnal variability</a:t>
            </a:r>
          </a:p>
          <a:p>
            <a:r>
              <a:rPr lang="en-US" sz="3200" dirty="0" smtClean="0"/>
              <a:t>Reduce data missingness</a:t>
            </a:r>
          </a:p>
          <a:p>
            <a:pPr lvl="1"/>
            <a:r>
              <a:rPr lang="en-US" sz="2800" dirty="0" smtClean="0"/>
              <a:t>Multiple measurements per day</a:t>
            </a:r>
          </a:p>
          <a:p>
            <a:r>
              <a:rPr lang="en-US" sz="3200" dirty="0" smtClean="0"/>
              <a:t>Better understanding of PM2.5 composition</a:t>
            </a:r>
          </a:p>
          <a:p>
            <a:pPr lvl="1"/>
            <a:r>
              <a:rPr lang="en-US" sz="2800" dirty="0" smtClean="0"/>
              <a:t>Fire detection and smoke masks</a:t>
            </a:r>
          </a:p>
          <a:p>
            <a:pPr lvl="1"/>
            <a:r>
              <a:rPr lang="en-US" sz="2800" dirty="0" smtClean="0"/>
              <a:t>User friendly aerosol model information</a:t>
            </a:r>
            <a:endParaRPr lang="en-US" sz="2800" dirty="0"/>
          </a:p>
        </p:txBody>
      </p:sp>
    </p:spTree>
    <p:extLst>
      <p:ext uri="{BB962C8B-B14F-4D97-AF65-F5344CB8AC3E}">
        <p14:creationId xmlns:p14="http://schemas.microsoft.com/office/powerpoint/2010/main" val="30404917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1515" y="236538"/>
            <a:ext cx="6951784" cy="880085"/>
          </a:xfrm>
        </p:spPr>
        <p:txBody>
          <a:bodyPr/>
          <a:lstStyle/>
          <a:p>
            <a:r>
              <a:rPr lang="en-US" sz="3600" dirty="0" smtClean="0"/>
              <a:t>Impact of PM2.5 Diurnal Cycle</a:t>
            </a:r>
            <a:endParaRPr lang="en-US" sz="3600" dirty="0"/>
          </a:p>
        </p:txBody>
      </p:sp>
      <p:grpSp>
        <p:nvGrpSpPr>
          <p:cNvPr id="6" name="组合 5"/>
          <p:cNvGrpSpPr/>
          <p:nvPr/>
        </p:nvGrpSpPr>
        <p:grpSpPr>
          <a:xfrm>
            <a:off x="627184" y="1479520"/>
            <a:ext cx="7499840" cy="5097463"/>
            <a:chOff x="539261" y="1162995"/>
            <a:chExt cx="7499840" cy="5097463"/>
          </a:xfrm>
        </p:grpSpPr>
        <p:pic>
          <p:nvPicPr>
            <p:cNvPr id="4098" name="Picture 2" descr="d4ba3144-36e0-495e-9470-8f935137d53f@mx"/>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57695"/>
            <a:stretch/>
          </p:blipFill>
          <p:spPr bwMode="auto">
            <a:xfrm>
              <a:off x="539261" y="1162995"/>
              <a:ext cx="3711388"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4ba3144-36e0-495e-9470-8f935137d53f@mx"/>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5094" t="1791" b="3006"/>
            <a:stretch/>
          </p:blipFill>
          <p:spPr bwMode="auto">
            <a:xfrm>
              <a:off x="4099484" y="1178168"/>
              <a:ext cx="3939617" cy="501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556471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38125" y="119940"/>
            <a:ext cx="6629400" cy="533400"/>
          </a:xfrm>
          <a:noFill/>
        </p:spPr>
        <p:txBody>
          <a:bodyPr/>
          <a:lstStyle/>
          <a:p>
            <a:r>
              <a:rPr lang="en-US" dirty="0" smtClean="0"/>
              <a:t>AOD and PM</a:t>
            </a:r>
            <a:r>
              <a:rPr lang="en-US" baseline="-25000" dirty="0" smtClean="0"/>
              <a:t>2.5</a:t>
            </a:r>
            <a:r>
              <a:rPr lang="en-US" dirty="0" smtClean="0"/>
              <a:t> are different</a:t>
            </a:r>
            <a:endParaRPr lang="en-US" baseline="-25000" dirty="0"/>
          </a:p>
        </p:txBody>
      </p:sp>
      <p:pic>
        <p:nvPicPr>
          <p:cNvPr id="155655" name="Picture 7" descr="teom_filter_warnings"/>
          <p:cNvPicPr>
            <a:picLocks noChangeAspect="1" noChangeArrowheads="1"/>
          </p:cNvPicPr>
          <p:nvPr/>
        </p:nvPicPr>
        <p:blipFill>
          <a:blip r:embed="rId3" cstate="print"/>
          <a:srcRect/>
          <a:stretch>
            <a:fillRect/>
          </a:stretch>
        </p:blipFill>
        <p:spPr bwMode="auto">
          <a:xfrm>
            <a:off x="5053266" y="881940"/>
            <a:ext cx="3048000" cy="3004260"/>
          </a:xfrm>
          <a:prstGeom prst="rect">
            <a:avLst/>
          </a:prstGeom>
          <a:noFill/>
        </p:spPr>
      </p:pic>
      <p:pic>
        <p:nvPicPr>
          <p:cNvPr id="84996" name="Picture 4" descr="http://aqua.nasa.gov/about/images/modis_vis.jpg"/>
          <p:cNvPicPr>
            <a:picLocks noChangeAspect="1" noChangeArrowheads="1"/>
          </p:cNvPicPr>
          <p:nvPr/>
        </p:nvPicPr>
        <p:blipFill>
          <a:blip r:embed="rId4" cstate="print"/>
          <a:srcRect/>
          <a:stretch>
            <a:fillRect/>
          </a:stretch>
        </p:blipFill>
        <p:spPr bwMode="auto">
          <a:xfrm>
            <a:off x="397042" y="881940"/>
            <a:ext cx="3600450" cy="2028826"/>
          </a:xfrm>
          <a:prstGeom prst="rect">
            <a:avLst/>
          </a:prstGeom>
          <a:noFill/>
        </p:spPr>
      </p:pic>
      <p:sp>
        <p:nvSpPr>
          <p:cNvPr id="10" name="Right Arrow 9"/>
          <p:cNvSpPr/>
          <p:nvPr/>
        </p:nvSpPr>
        <p:spPr bwMode="auto">
          <a:xfrm>
            <a:off x="3553325" y="1239257"/>
            <a:ext cx="2157663" cy="685800"/>
          </a:xfrm>
          <a:prstGeom prst="rightArrow">
            <a:avLst/>
          </a:prstGeom>
          <a:solidFill>
            <a:srgbClr val="FF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111" charset="0"/>
            </a:endParaRPr>
          </a:p>
        </p:txBody>
      </p:sp>
      <p:sp>
        <p:nvSpPr>
          <p:cNvPr id="11" name="TextBox 10"/>
          <p:cNvSpPr txBox="1"/>
          <p:nvPr/>
        </p:nvSpPr>
        <p:spPr>
          <a:xfrm>
            <a:off x="247650" y="3261583"/>
            <a:ext cx="4257675" cy="3416320"/>
          </a:xfrm>
          <a:prstGeom prst="rect">
            <a:avLst/>
          </a:prstGeom>
          <a:solidFill>
            <a:schemeClr val="bg1">
              <a:lumMod val="85000"/>
            </a:schemeClr>
          </a:solidFill>
        </p:spPr>
        <p:txBody>
          <a:bodyPr wrap="square" rtlCol="0">
            <a:spAutoFit/>
          </a:bodyPr>
          <a:lstStyle/>
          <a:p>
            <a:r>
              <a:rPr lang="en-US" sz="2400" b="1" dirty="0" smtClean="0"/>
              <a:t>AOD – Column integrated value (TOA to surface) - Optical measurement of ambient particle loading. </a:t>
            </a:r>
          </a:p>
          <a:p>
            <a:endParaRPr lang="en-US" sz="2400" b="1" dirty="0" smtClean="0"/>
          </a:p>
          <a:p>
            <a:r>
              <a:rPr lang="en-US" sz="2400" b="1" dirty="0" smtClean="0"/>
              <a:t>Sensors on polar orbits onl</a:t>
            </a:r>
            <a:r>
              <a:rPr lang="en-US" sz="2400" b="1" dirty="0" smtClean="0"/>
              <a:t>y provide snapshots.</a:t>
            </a:r>
          </a:p>
          <a:p>
            <a:endParaRPr lang="en-US" sz="2400" b="1" dirty="0"/>
          </a:p>
          <a:p>
            <a:r>
              <a:rPr lang="en-US" sz="2400" b="1" dirty="0"/>
              <a:t>R</a:t>
            </a:r>
            <a:r>
              <a:rPr lang="en-US" sz="2400" b="1" dirty="0" smtClean="0"/>
              <a:t>elative accuracy: ~15%</a:t>
            </a:r>
            <a:endParaRPr lang="en-US" sz="2400" b="1" dirty="0"/>
          </a:p>
        </p:txBody>
      </p:sp>
      <p:sp>
        <p:nvSpPr>
          <p:cNvPr id="12" name="TextBox 11"/>
          <p:cNvSpPr txBox="1"/>
          <p:nvPr/>
        </p:nvSpPr>
        <p:spPr>
          <a:xfrm>
            <a:off x="4816643" y="4000247"/>
            <a:ext cx="4082716" cy="2677656"/>
          </a:xfrm>
          <a:prstGeom prst="rect">
            <a:avLst/>
          </a:prstGeom>
          <a:solidFill>
            <a:schemeClr val="bg1">
              <a:lumMod val="85000"/>
            </a:schemeClr>
          </a:solidFill>
        </p:spPr>
        <p:txBody>
          <a:bodyPr wrap="square" rtlCol="0">
            <a:spAutoFit/>
          </a:bodyPr>
          <a:lstStyle/>
          <a:p>
            <a:r>
              <a:rPr lang="en-US" sz="2400" b="1" dirty="0" smtClean="0"/>
              <a:t>PM</a:t>
            </a:r>
            <a:r>
              <a:rPr lang="en-US" sz="2400" b="1" baseline="-25000" dirty="0" smtClean="0"/>
              <a:t>2.5</a:t>
            </a:r>
            <a:r>
              <a:rPr lang="en-US" sz="2400" b="1" dirty="0" smtClean="0"/>
              <a:t> – </a:t>
            </a:r>
            <a:r>
              <a:rPr lang="en-US" sz="2400" b="1" dirty="0" smtClean="0"/>
              <a:t>cumulative dry </a:t>
            </a:r>
            <a:r>
              <a:rPr lang="en-US" sz="2400" b="1" dirty="0" smtClean="0"/>
              <a:t>mass concentration for particles less than 2.5 µm in aerodynamic diameter at ground level</a:t>
            </a:r>
          </a:p>
          <a:p>
            <a:endParaRPr lang="en-US" sz="2400" b="1" dirty="0"/>
          </a:p>
          <a:p>
            <a:r>
              <a:rPr lang="en-US" sz="2400" b="1" dirty="0" smtClean="0"/>
              <a:t>Relative accuracy: &lt; 5%</a:t>
            </a:r>
            <a:endParaRPr lang="en-US" sz="2400" b="1" dirty="0"/>
          </a:p>
        </p:txBody>
      </p:sp>
    </p:spTree>
    <p:extLst>
      <p:ext uri="{BB962C8B-B14F-4D97-AF65-F5344CB8AC3E}">
        <p14:creationId xmlns:p14="http://schemas.microsoft.com/office/powerpoint/2010/main" val="288143839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2251076"/>
            <a:ext cx="4724400" cy="2751748"/>
          </a:xfrm>
        </p:spPr>
        <p:txBody>
          <a:bodyPr/>
          <a:lstStyle/>
          <a:p>
            <a:r>
              <a:rPr lang="en-US" sz="2800" dirty="0" smtClean="0">
                <a:sym typeface="Symbol"/>
              </a:rPr>
              <a:t></a:t>
            </a:r>
            <a:r>
              <a:rPr lang="en-US" sz="2800" dirty="0" smtClean="0"/>
              <a:t> – particle density</a:t>
            </a:r>
          </a:p>
          <a:p>
            <a:r>
              <a:rPr lang="en-US" sz="2800" dirty="0" smtClean="0"/>
              <a:t>Q – extinction coefficient</a:t>
            </a:r>
          </a:p>
          <a:p>
            <a:r>
              <a:rPr lang="en-US" sz="2800" dirty="0" smtClean="0"/>
              <a:t>r</a:t>
            </a:r>
            <a:r>
              <a:rPr lang="en-US" sz="2800" baseline="-25000" dirty="0" smtClean="0"/>
              <a:t>e</a:t>
            </a:r>
            <a:r>
              <a:rPr lang="en-US" sz="2800" dirty="0" smtClean="0"/>
              <a:t> – effective radius </a:t>
            </a:r>
          </a:p>
          <a:p>
            <a:r>
              <a:rPr lang="en-US" sz="2800" dirty="0" err="1" smtClean="0"/>
              <a:t>f</a:t>
            </a:r>
            <a:r>
              <a:rPr lang="en-US" sz="2800" baseline="-25000" dirty="0" err="1" smtClean="0"/>
              <a:t>PBL</a:t>
            </a:r>
            <a:r>
              <a:rPr lang="en-US" sz="2800" dirty="0" smtClean="0"/>
              <a:t> – % AOD in PBL</a:t>
            </a:r>
          </a:p>
          <a:p>
            <a:r>
              <a:rPr lang="en-US" sz="2800" dirty="0" smtClean="0"/>
              <a:t>H</a:t>
            </a:r>
            <a:r>
              <a:rPr lang="en-US" sz="2800" baseline="-25000" dirty="0" smtClean="0"/>
              <a:t>PBL</a:t>
            </a:r>
            <a:r>
              <a:rPr lang="en-US" sz="2800" dirty="0" smtClean="0"/>
              <a:t> – mixing height </a:t>
            </a:r>
            <a:endParaRPr lang="en-US" sz="2800" dirty="0"/>
          </a:p>
        </p:txBody>
      </p:sp>
      <p:graphicFrame>
        <p:nvGraphicFramePr>
          <p:cNvPr id="34818" name="Object 2"/>
          <p:cNvGraphicFramePr>
            <a:graphicFrameLocks noChangeAspect="1"/>
          </p:cNvGraphicFramePr>
          <p:nvPr>
            <p:extLst>
              <p:ext uri="{D42A27DB-BD31-4B8C-83A1-F6EECF244321}">
                <p14:modId xmlns:p14="http://schemas.microsoft.com/office/powerpoint/2010/main" val="1833945350"/>
              </p:ext>
            </p:extLst>
          </p:nvPr>
        </p:nvGraphicFramePr>
        <p:xfrm>
          <a:off x="4267200" y="935038"/>
          <a:ext cx="4038600" cy="1155429"/>
        </p:xfrm>
        <a:graphic>
          <a:graphicData uri="http://schemas.openxmlformats.org/presentationml/2006/ole">
            <mc:AlternateContent xmlns:mc="http://schemas.openxmlformats.org/markup-compatibility/2006">
              <mc:Choice xmlns:v="urn:schemas-microsoft-com:vml" Requires="v">
                <p:oleObj spid="_x0000_s1122" name="Equation" r:id="rId4" imgW="1511280" imgH="431640" progId="Equation.3">
                  <p:embed/>
                </p:oleObj>
              </mc:Choice>
              <mc:Fallback>
                <p:oleObj name="Equation" r:id="rId4" imgW="1511280" imgH="431640" progId="Equation.3">
                  <p:embed/>
                  <p:pic>
                    <p:nvPicPr>
                      <p:cNvPr id="348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935038"/>
                        <a:ext cx="4038600" cy="1155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4"/>
          <p:cNvGrpSpPr/>
          <p:nvPr/>
        </p:nvGrpSpPr>
        <p:grpSpPr>
          <a:xfrm>
            <a:off x="4267200" y="2362200"/>
            <a:ext cx="4514436" cy="2362200"/>
            <a:chOff x="5086764" y="3429000"/>
            <a:chExt cx="4514436" cy="2362200"/>
          </a:xfrm>
        </p:grpSpPr>
        <p:sp>
          <p:nvSpPr>
            <p:cNvPr id="7" name="Right Brace 6"/>
            <p:cNvSpPr/>
            <p:nvPr/>
          </p:nvSpPr>
          <p:spPr>
            <a:xfrm>
              <a:off x="5562600" y="3429000"/>
              <a:ext cx="381000" cy="685800"/>
            </a:xfrm>
            <a:prstGeom prst="rightBrace">
              <a:avLst/>
            </a:prstGeom>
            <a:ln w="57150">
              <a:solidFill>
                <a:srgbClr val="00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153564" y="3429000"/>
              <a:ext cx="2688557" cy="584775"/>
            </a:xfrm>
            <a:prstGeom prst="rect">
              <a:avLst/>
            </a:prstGeom>
            <a:noFill/>
          </p:spPr>
          <p:txBody>
            <a:bodyPr wrap="none" rtlCol="0">
              <a:spAutoFit/>
            </a:bodyPr>
            <a:lstStyle/>
            <a:p>
              <a:r>
                <a:rPr lang="en-US" sz="3200" b="1" dirty="0" smtClean="0"/>
                <a:t>Composition</a:t>
              </a:r>
              <a:endParaRPr lang="en-US" sz="3200" b="1" dirty="0"/>
            </a:p>
          </p:txBody>
        </p:sp>
        <p:sp>
          <p:nvSpPr>
            <p:cNvPr id="9" name="Right Arrow 8"/>
            <p:cNvSpPr/>
            <p:nvPr/>
          </p:nvSpPr>
          <p:spPr>
            <a:xfrm>
              <a:off x="5086764" y="4648200"/>
              <a:ext cx="914400" cy="76200"/>
            </a:xfrm>
            <a:prstGeom prst="rightArrow">
              <a:avLst/>
            </a:prstGeom>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29764" y="4368225"/>
              <a:ext cx="3371436" cy="584775"/>
            </a:xfrm>
            <a:prstGeom prst="rect">
              <a:avLst/>
            </a:prstGeom>
            <a:noFill/>
          </p:spPr>
          <p:txBody>
            <a:bodyPr wrap="none" rtlCol="0">
              <a:spAutoFit/>
            </a:bodyPr>
            <a:lstStyle/>
            <a:p>
              <a:r>
                <a:rPr lang="en-US" sz="3200" b="1" dirty="0" smtClean="0"/>
                <a:t>Size distribution</a:t>
              </a:r>
              <a:endParaRPr lang="en-US" sz="3200" b="1" dirty="0"/>
            </a:p>
          </p:txBody>
        </p:sp>
        <p:sp>
          <p:nvSpPr>
            <p:cNvPr id="12" name="TextBox 11"/>
            <p:cNvSpPr txBox="1"/>
            <p:nvPr/>
          </p:nvSpPr>
          <p:spPr>
            <a:xfrm>
              <a:off x="6135035" y="5181600"/>
              <a:ext cx="3008965" cy="584775"/>
            </a:xfrm>
            <a:prstGeom prst="rect">
              <a:avLst/>
            </a:prstGeom>
            <a:noFill/>
          </p:spPr>
          <p:txBody>
            <a:bodyPr wrap="none" rtlCol="0">
              <a:spAutoFit/>
            </a:bodyPr>
            <a:lstStyle/>
            <a:p>
              <a:r>
                <a:rPr lang="en-US" sz="3200" b="1" dirty="0" smtClean="0"/>
                <a:t>Vertical profile</a:t>
              </a:r>
              <a:endParaRPr lang="en-US" sz="3200" b="1" dirty="0"/>
            </a:p>
          </p:txBody>
        </p:sp>
        <p:sp>
          <p:nvSpPr>
            <p:cNvPr id="14" name="Right Brace 13"/>
            <p:cNvSpPr/>
            <p:nvPr/>
          </p:nvSpPr>
          <p:spPr>
            <a:xfrm>
              <a:off x="5562600" y="5105400"/>
              <a:ext cx="381000" cy="685800"/>
            </a:xfrm>
            <a:prstGeom prst="rightBrace">
              <a:avLst/>
            </a:prstGeom>
            <a:ln w="57150">
              <a:solidFill>
                <a:srgbClr val="00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2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200" y="1003029"/>
            <a:ext cx="3982955" cy="1219200"/>
          </a:xfrm>
          <a:prstGeom prst="rect">
            <a:avLst/>
          </a:prstGeom>
          <a:noFill/>
        </p:spPr>
      </p:pic>
      <p:sp>
        <p:nvSpPr>
          <p:cNvPr id="16" name="Slide Number Placeholder 1"/>
          <p:cNvSpPr>
            <a:spLocks noGrp="1"/>
          </p:cNvSpPr>
          <p:nvPr>
            <p:ph type="sldNum" sz="quarter" idx="10"/>
          </p:nvPr>
        </p:nvSpPr>
        <p:spPr>
          <a:xfrm>
            <a:off x="8610600" y="6324600"/>
            <a:ext cx="381000" cy="381000"/>
          </a:xfrm>
        </p:spPr>
        <p:txBody>
          <a:bodyPr/>
          <a:lstStyle/>
          <a:p>
            <a:pPr>
              <a:defRPr/>
            </a:pPr>
            <a:fld id="{E6A5DF50-76E6-4CF0-AEF6-4B2A2099097E}" type="slidenum">
              <a:rPr lang="en-US" sz="1200" smtClean="0"/>
              <a:pPr>
                <a:defRPr/>
              </a:pPr>
              <a:t>4</a:t>
            </a:fld>
            <a:endParaRPr lang="en-US" sz="1200" dirty="0"/>
          </a:p>
        </p:txBody>
      </p:sp>
      <p:sp>
        <p:nvSpPr>
          <p:cNvPr id="3" name="Title 2"/>
          <p:cNvSpPr>
            <a:spLocks noGrp="1"/>
          </p:cNvSpPr>
          <p:nvPr>
            <p:ph type="title"/>
          </p:nvPr>
        </p:nvSpPr>
        <p:spPr>
          <a:xfrm>
            <a:off x="152400" y="122238"/>
            <a:ext cx="6858000" cy="763316"/>
          </a:xfrm>
        </p:spPr>
        <p:txBody>
          <a:bodyPr/>
          <a:lstStyle/>
          <a:p>
            <a:r>
              <a:rPr lang="en-US" dirty="0" smtClean="0"/>
              <a:t>From AOD to PM</a:t>
            </a:r>
            <a:r>
              <a:rPr lang="en-US" baseline="-25000" dirty="0" smtClean="0"/>
              <a:t>2.5</a:t>
            </a:r>
            <a:endParaRPr lang="en-US" baseline="-25000" dirty="0"/>
          </a:p>
        </p:txBody>
      </p:sp>
      <p:grpSp>
        <p:nvGrpSpPr>
          <p:cNvPr id="5" name="Group 4"/>
          <p:cNvGrpSpPr/>
          <p:nvPr/>
        </p:nvGrpSpPr>
        <p:grpSpPr>
          <a:xfrm>
            <a:off x="504093" y="5066454"/>
            <a:ext cx="7924800" cy="1645698"/>
            <a:chOff x="504093" y="5066454"/>
            <a:chExt cx="7924800" cy="1645698"/>
          </a:xfrm>
        </p:grpSpPr>
        <p:sp>
          <p:nvSpPr>
            <p:cNvPr id="4" name="TextBox 3"/>
            <p:cNvSpPr txBox="1"/>
            <p:nvPr/>
          </p:nvSpPr>
          <p:spPr>
            <a:xfrm>
              <a:off x="504093" y="5758045"/>
              <a:ext cx="7924800" cy="954107"/>
            </a:xfrm>
            <a:prstGeom prst="rect">
              <a:avLst/>
            </a:prstGeom>
            <a:noFill/>
          </p:spPr>
          <p:txBody>
            <a:bodyPr wrap="square" rtlCol="0">
              <a:spAutoFit/>
            </a:bodyPr>
            <a:lstStyle/>
            <a:p>
              <a:r>
                <a:rPr lang="en-US" sz="2800" dirty="0" smtClean="0"/>
                <a:t>These factors cause the AOD-PM</a:t>
              </a:r>
              <a:r>
                <a:rPr lang="en-US" sz="2800" baseline="-25000" dirty="0" smtClean="0"/>
                <a:t>2.5</a:t>
              </a:r>
              <a:r>
                <a:rPr lang="en-US" sz="2800" dirty="0" smtClean="0"/>
                <a:t> association to vary in time and space</a:t>
              </a:r>
              <a:endParaRPr lang="en-US" sz="2800" dirty="0"/>
            </a:p>
          </p:txBody>
        </p:sp>
        <p:sp>
          <p:nvSpPr>
            <p:cNvPr id="17" name="TextBox 7"/>
            <p:cNvSpPr txBox="1"/>
            <p:nvPr/>
          </p:nvSpPr>
          <p:spPr>
            <a:xfrm>
              <a:off x="2286532" y="5066454"/>
              <a:ext cx="4533421" cy="584775"/>
            </a:xfrm>
            <a:prstGeom prst="rect">
              <a:avLst/>
            </a:prstGeom>
            <a:noFill/>
          </p:spPr>
          <p:txBody>
            <a:bodyPr wrap="none" rtlCol="0">
              <a:spAutoFit/>
            </a:bodyPr>
            <a:lstStyle/>
            <a:p>
              <a:r>
                <a:rPr lang="en-US" sz="3200" b="1" dirty="0" smtClean="0">
                  <a:solidFill>
                    <a:srgbClr val="C00000"/>
                  </a:solidFill>
                </a:rPr>
                <a:t>Diurnal Variability too!</a:t>
              </a:r>
              <a:endParaRPr lang="en-US" sz="3200" b="1" dirty="0">
                <a:solidFill>
                  <a:srgbClr val="C00000"/>
                </a:solidFill>
              </a:endParaRPr>
            </a:p>
          </p:txBody>
        </p:sp>
      </p:grpSp>
    </p:spTree>
    <p:extLst>
      <p:ext uri="{BB962C8B-B14F-4D97-AF65-F5344CB8AC3E}">
        <p14:creationId xmlns:p14="http://schemas.microsoft.com/office/powerpoint/2010/main" val="4178164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46" y="228601"/>
            <a:ext cx="6400800" cy="533399"/>
          </a:xfrm>
        </p:spPr>
        <p:txBody>
          <a:bodyPr/>
          <a:lstStyle/>
          <a:p>
            <a:pPr algn="l"/>
            <a:r>
              <a:rPr lang="en-US" sz="3200" dirty="0" smtClean="0"/>
              <a:t>Methods Developed So Far</a:t>
            </a:r>
            <a:endParaRPr lang="en-US" sz="3200" dirty="0"/>
          </a:p>
        </p:txBody>
      </p:sp>
      <p:sp>
        <p:nvSpPr>
          <p:cNvPr id="3" name="Content Placeholder 2"/>
          <p:cNvSpPr>
            <a:spLocks noGrp="1"/>
          </p:cNvSpPr>
          <p:nvPr>
            <p:ph idx="1"/>
          </p:nvPr>
        </p:nvSpPr>
        <p:spPr>
          <a:xfrm>
            <a:off x="228600" y="762000"/>
            <a:ext cx="8686800" cy="5943600"/>
          </a:xfrm>
        </p:spPr>
        <p:txBody>
          <a:bodyPr/>
          <a:lstStyle/>
          <a:p>
            <a:pPr>
              <a:spcBef>
                <a:spcPts val="100"/>
              </a:spcBef>
            </a:pPr>
            <a:r>
              <a:rPr lang="en-US" sz="2800" dirty="0" smtClean="0"/>
              <a:t>Statistical models</a:t>
            </a:r>
          </a:p>
          <a:p>
            <a:pPr lvl="1">
              <a:spcBef>
                <a:spcPts val="100"/>
              </a:spcBef>
            </a:pPr>
            <a:r>
              <a:rPr lang="en-US" sz="2400" dirty="0" smtClean="0"/>
              <a:t>Multivariate linear regression</a:t>
            </a:r>
          </a:p>
          <a:p>
            <a:pPr lvl="1">
              <a:spcBef>
                <a:spcPts val="100"/>
              </a:spcBef>
            </a:pPr>
            <a:r>
              <a:rPr lang="en-US" sz="2400" dirty="0" smtClean="0"/>
              <a:t>Linear mixed effects models (LME)</a:t>
            </a:r>
          </a:p>
          <a:p>
            <a:pPr lvl="1">
              <a:spcBef>
                <a:spcPts val="100"/>
              </a:spcBef>
            </a:pPr>
            <a:r>
              <a:rPr lang="en-US" sz="2400" dirty="0" smtClean="0"/>
              <a:t>Geographically weighted regression (GWR) </a:t>
            </a:r>
          </a:p>
          <a:p>
            <a:pPr lvl="1">
              <a:spcBef>
                <a:spcPts val="100"/>
              </a:spcBef>
            </a:pPr>
            <a:r>
              <a:rPr lang="en-US" sz="2400" dirty="0" smtClean="0"/>
              <a:t>Generalized additive models (GAM)</a:t>
            </a:r>
            <a:endParaRPr lang="en-US" sz="2800" dirty="0" smtClean="0"/>
          </a:p>
          <a:p>
            <a:pPr lvl="1">
              <a:spcBef>
                <a:spcPts val="100"/>
              </a:spcBef>
            </a:pPr>
            <a:r>
              <a:rPr lang="en-US" sz="2400" dirty="0" smtClean="0"/>
              <a:t>Multi-stage (Hierarchical) models</a:t>
            </a:r>
            <a:endParaRPr lang="en-US" sz="2800" dirty="0" smtClean="0"/>
          </a:p>
          <a:p>
            <a:pPr lvl="1">
              <a:spcBef>
                <a:spcPts val="100"/>
              </a:spcBef>
            </a:pPr>
            <a:r>
              <a:rPr lang="en-US" sz="2400" dirty="0" smtClean="0"/>
              <a:t>Bayesian models</a:t>
            </a:r>
          </a:p>
          <a:p>
            <a:pPr>
              <a:spcBef>
                <a:spcPts val="100"/>
              </a:spcBef>
            </a:pPr>
            <a:r>
              <a:rPr lang="en-US" sz="2800" dirty="0" smtClean="0"/>
              <a:t>Machine learning models</a:t>
            </a:r>
          </a:p>
          <a:p>
            <a:pPr lvl="1">
              <a:spcBef>
                <a:spcPts val="100"/>
              </a:spcBef>
            </a:pPr>
            <a:r>
              <a:rPr lang="en-US" sz="2400" dirty="0" smtClean="0"/>
              <a:t>Neural network</a:t>
            </a:r>
          </a:p>
          <a:p>
            <a:pPr lvl="1">
              <a:spcBef>
                <a:spcPts val="100"/>
              </a:spcBef>
            </a:pPr>
            <a:r>
              <a:rPr lang="en-US" sz="2400" dirty="0" smtClean="0"/>
              <a:t>Random forest</a:t>
            </a:r>
            <a:endParaRPr lang="en-US" sz="2800" dirty="0" smtClean="0"/>
          </a:p>
          <a:p>
            <a:pPr>
              <a:spcBef>
                <a:spcPts val="100"/>
              </a:spcBef>
            </a:pPr>
            <a:r>
              <a:rPr lang="en-US" sz="2800" dirty="0" smtClean="0"/>
              <a:t>Data fusion models</a:t>
            </a:r>
          </a:p>
          <a:p>
            <a:pPr lvl="1">
              <a:spcBef>
                <a:spcPts val="100"/>
              </a:spcBef>
            </a:pPr>
            <a:r>
              <a:rPr lang="en-US" sz="2400" dirty="0" smtClean="0"/>
              <a:t>Combining satellite data with model simulations</a:t>
            </a:r>
          </a:p>
          <a:p>
            <a:pPr>
              <a:spcBef>
                <a:spcPts val="100"/>
              </a:spcBef>
            </a:pPr>
            <a:r>
              <a:rPr lang="en-US" sz="2800" dirty="0" smtClean="0"/>
              <a:t>Data assimilation</a:t>
            </a:r>
            <a:endParaRPr lang="en-US" sz="2800" dirty="0" smtClean="0"/>
          </a:p>
          <a:p>
            <a:pPr lvl="1">
              <a:spcBef>
                <a:spcPts val="100"/>
              </a:spcBef>
            </a:pPr>
            <a:r>
              <a:rPr lang="en-US" sz="2400" dirty="0" smtClean="0"/>
              <a:t>Improving chemical model simulations with satellite data</a:t>
            </a:r>
            <a:endParaRPr lang="en-US" sz="2400" dirty="0"/>
          </a:p>
        </p:txBody>
      </p:sp>
      <p:sp>
        <p:nvSpPr>
          <p:cNvPr id="5" name="Slide Number Placeholder 1"/>
          <p:cNvSpPr>
            <a:spLocks noGrp="1"/>
          </p:cNvSpPr>
          <p:nvPr>
            <p:ph type="sldNum" sz="quarter" idx="10"/>
          </p:nvPr>
        </p:nvSpPr>
        <p:spPr>
          <a:xfrm>
            <a:off x="8610600" y="6324600"/>
            <a:ext cx="381000" cy="381000"/>
          </a:xfrm>
        </p:spPr>
        <p:txBody>
          <a:bodyPr/>
          <a:lstStyle/>
          <a:p>
            <a:pPr>
              <a:defRPr/>
            </a:pPr>
            <a:fld id="{E6A5DF50-76E6-4CF0-AEF6-4B2A2099097E}" type="slidenum">
              <a:rPr lang="en-US" sz="1200" smtClean="0"/>
              <a:pPr>
                <a:defRPr/>
              </a:pPr>
              <a:t>5</a:t>
            </a:fld>
            <a:endParaRPr lang="en-US" sz="1200" dirty="0"/>
          </a:p>
        </p:txBody>
      </p:sp>
    </p:spTree>
    <p:extLst>
      <p:ext uri="{BB962C8B-B14F-4D97-AF65-F5344CB8AC3E}">
        <p14:creationId xmlns:p14="http://schemas.microsoft.com/office/powerpoint/2010/main" val="72548842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4"/>
          <p:cNvSpPr>
            <a:spLocks noGrp="1"/>
          </p:cNvSpPr>
          <p:nvPr>
            <p:ph type="sldNum" sz="quarter" idx="12"/>
          </p:nvPr>
        </p:nvSpPr>
        <p:spPr/>
        <p:txBody>
          <a:bodyPr/>
          <a:lstStyle/>
          <a:p>
            <a:fld id="{B0237818-8FCC-4C58-AF19-5DAC1522472D}" type="slidenum">
              <a:rPr lang="en-US" altLang="en-US"/>
              <a:pPr/>
              <a:t>6</a:t>
            </a:fld>
            <a:endParaRPr lang="en-US" altLang="en-US"/>
          </a:p>
        </p:txBody>
      </p:sp>
      <p:sp>
        <p:nvSpPr>
          <p:cNvPr id="141316" name="Rectangle 4"/>
          <p:cNvSpPr>
            <a:spLocks noGrp="1" noChangeArrowheads="1"/>
          </p:cNvSpPr>
          <p:nvPr>
            <p:ph type="title"/>
          </p:nvPr>
        </p:nvSpPr>
        <p:spPr bwMode="auto">
          <a:xfrm>
            <a:off x="460375" y="1682249"/>
            <a:ext cx="8226425" cy="238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4000" dirty="0"/>
              <a:t>Case Study: Estimating PM</a:t>
            </a:r>
            <a:r>
              <a:rPr lang="en-US" altLang="en-US" sz="4000" baseline="-25000" dirty="0"/>
              <a:t>2.5</a:t>
            </a:r>
            <a:r>
              <a:rPr lang="en-US" altLang="en-US" sz="4000" dirty="0"/>
              <a:t> in MA with GOES AOD, Meteorology, and GIS Information</a:t>
            </a:r>
            <a:endParaRPr lang="en-US" altLang="en-US" sz="2800" dirty="0"/>
          </a:p>
        </p:txBody>
      </p:sp>
    </p:spTree>
    <p:extLst>
      <p:ext uri="{BB962C8B-B14F-4D97-AF65-F5344CB8AC3E}">
        <p14:creationId xmlns:p14="http://schemas.microsoft.com/office/powerpoint/2010/main" val="132623441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0FFE15BF-B7C5-4F43-9BE6-C67379A0C576}" type="slidenum">
              <a:rPr lang="en-US" altLang="en-US"/>
              <a:pPr/>
              <a:t>7</a:t>
            </a:fld>
            <a:endParaRPr lang="en-US" altLang="en-US"/>
          </a:p>
        </p:txBody>
      </p:sp>
      <p:sp>
        <p:nvSpPr>
          <p:cNvPr id="174082" name="Rectangle 2"/>
          <p:cNvSpPr>
            <a:spLocks noGrp="1" noChangeArrowheads="1"/>
          </p:cNvSpPr>
          <p:nvPr>
            <p:ph type="title"/>
          </p:nvPr>
        </p:nvSpPr>
        <p:spPr bwMode="auto">
          <a:xfrm>
            <a:off x="457200" y="274638"/>
            <a:ext cx="8229600"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Study Objectives</a:t>
            </a:r>
          </a:p>
        </p:txBody>
      </p:sp>
      <p:sp>
        <p:nvSpPr>
          <p:cNvPr id="174083" name="Rectangle 3"/>
          <p:cNvSpPr>
            <a:spLocks noGrp="1" noChangeArrowheads="1"/>
          </p:cNvSpPr>
          <p:nvPr>
            <p:ph type="body" idx="1"/>
          </p:nvPr>
        </p:nvSpPr>
        <p:spPr bwMode="auto">
          <a:xfrm>
            <a:off x="687388" y="1598613"/>
            <a:ext cx="8072437" cy="485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a:t>Develop a spatial model using GOES AOD, meteorology, and land use information to estimate daily PM</a:t>
            </a:r>
            <a:r>
              <a:rPr lang="en-US" altLang="en-US" baseline="-25000"/>
              <a:t>2.5</a:t>
            </a:r>
            <a:r>
              <a:rPr lang="en-US" altLang="en-US"/>
              <a:t> concentrations measured by EPA monitors in MA and nearby states</a:t>
            </a:r>
          </a:p>
          <a:p>
            <a:pPr>
              <a:lnSpc>
                <a:spcPct val="90000"/>
              </a:lnSpc>
            </a:pPr>
            <a:endParaRPr lang="en-US" altLang="en-US"/>
          </a:p>
          <a:p>
            <a:pPr>
              <a:lnSpc>
                <a:spcPct val="90000"/>
              </a:lnSpc>
            </a:pPr>
            <a:r>
              <a:rPr lang="en-US" altLang="en-US"/>
              <a:t>Predict daily PM</a:t>
            </a:r>
            <a:r>
              <a:rPr lang="en-US" altLang="en-US" baseline="-25000"/>
              <a:t>2.5</a:t>
            </a:r>
            <a:r>
              <a:rPr lang="en-US" altLang="en-US"/>
              <a:t> concentrations in the modeling domain, where there are no ground measurements, for health effect studies</a:t>
            </a:r>
          </a:p>
        </p:txBody>
      </p:sp>
    </p:spTree>
    <p:extLst>
      <p:ext uri="{BB962C8B-B14F-4D97-AF65-F5344CB8AC3E}">
        <p14:creationId xmlns:p14="http://schemas.microsoft.com/office/powerpoint/2010/main" val="264175500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AEE4BC3C-4C56-429C-A199-671F140550C3}" type="slidenum">
              <a:rPr lang="en-US" altLang="en-US"/>
              <a:pPr/>
              <a:t>8</a:t>
            </a:fld>
            <a:endParaRPr lang="en-US" altLang="en-US"/>
          </a:p>
        </p:txBody>
      </p:sp>
      <p:sp>
        <p:nvSpPr>
          <p:cNvPr id="46082" name="Rectangle 2"/>
          <p:cNvSpPr>
            <a:spLocks noGrp="1" noChangeArrowheads="1"/>
          </p:cNvSpPr>
          <p:nvPr>
            <p:ph type="title"/>
          </p:nvPr>
        </p:nvSpPr>
        <p:spPr bwMode="auto">
          <a:xfrm>
            <a:off x="447675" y="249238"/>
            <a:ext cx="8226425" cy="58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Modeling Domain </a:t>
            </a:r>
          </a:p>
        </p:txBody>
      </p:sp>
      <p:sp>
        <p:nvSpPr>
          <p:cNvPr id="46087" name="Rectangle 7"/>
          <p:cNvSpPr>
            <a:spLocks noChangeArrowheads="1"/>
          </p:cNvSpPr>
          <p:nvPr/>
        </p:nvSpPr>
        <p:spPr bwMode="auto">
          <a:xfrm>
            <a:off x="0" y="235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089" name="Rectangle 9"/>
          <p:cNvSpPr>
            <a:spLocks noChangeArrowheads="1"/>
          </p:cNvSpPr>
          <p:nvPr/>
        </p:nvSpPr>
        <p:spPr bwMode="auto">
          <a:xfrm>
            <a:off x="0" y="266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092" name="Rectangle 12"/>
          <p:cNvSpPr>
            <a:spLocks noGrp="1" noChangeArrowheads="1"/>
          </p:cNvSpPr>
          <p:nvPr>
            <p:ph type="body" idx="1"/>
          </p:nvPr>
        </p:nvSpPr>
        <p:spPr bwMode="auto">
          <a:xfrm>
            <a:off x="734176" y="5795963"/>
            <a:ext cx="8153149" cy="7691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lnSpc>
                <a:spcPct val="90000"/>
              </a:lnSpc>
              <a:spcAft>
                <a:spcPct val="20000"/>
              </a:spcAft>
              <a:buFont typeface="Arial" panose="020B0604020202020204" pitchFamily="34" charset="0"/>
              <a:buNone/>
            </a:pPr>
            <a:r>
              <a:rPr lang="en-US" altLang="zh-CN" sz="2400" dirty="0">
                <a:ea typeface="SimSun" panose="02010600030101010101" pitchFamily="2" charset="-122"/>
              </a:rPr>
              <a:t>2003/04 </a:t>
            </a:r>
            <a:r>
              <a:rPr lang="en-US" altLang="zh-CN" sz="2400" dirty="0">
                <a:latin typeface="Arial" panose="020B0604020202020204" pitchFamily="34" charset="0"/>
                <a:ea typeface="SimSun" panose="02010600030101010101" pitchFamily="2" charset="-122"/>
              </a:rPr>
              <a:t>–</a:t>
            </a:r>
            <a:r>
              <a:rPr lang="en-US" altLang="zh-CN" sz="2400" dirty="0">
                <a:ea typeface="SimSun" panose="02010600030101010101" pitchFamily="2" charset="-122"/>
              </a:rPr>
              <a:t> 2005/06, 32 EPA sites, 4 km grid for prediction</a:t>
            </a:r>
          </a:p>
        </p:txBody>
      </p:sp>
      <p:pic>
        <p:nvPicPr>
          <p:cNvPr id="46097"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04975" y="1054100"/>
            <a:ext cx="5878513"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877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B721F661-637A-44CF-9990-2517327A881A}" type="slidenum">
              <a:rPr lang="en-US" altLang="en-US"/>
              <a:pPr/>
              <a:t>9</a:t>
            </a:fld>
            <a:endParaRPr lang="en-US" altLang="en-US"/>
          </a:p>
        </p:txBody>
      </p:sp>
      <p:sp>
        <p:nvSpPr>
          <p:cNvPr id="258050" name="Rectangle 2"/>
          <p:cNvSpPr>
            <a:spLocks noGrp="1" noChangeArrowheads="1"/>
          </p:cNvSpPr>
          <p:nvPr>
            <p:ph type="title"/>
          </p:nvPr>
        </p:nvSpPr>
        <p:spPr bwMode="auto">
          <a:xfrm>
            <a:off x="152400" y="122238"/>
            <a:ext cx="6858000" cy="906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Predictor variables</a:t>
            </a:r>
          </a:p>
        </p:txBody>
      </p:sp>
      <p:sp>
        <p:nvSpPr>
          <p:cNvPr id="258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Satellite Data</a:t>
            </a:r>
          </a:p>
          <a:p>
            <a:pPr lvl="1"/>
            <a:r>
              <a:rPr lang="en-US" altLang="en-US"/>
              <a:t>GOES AOD : daily average</a:t>
            </a:r>
          </a:p>
          <a:p>
            <a:pPr>
              <a:lnSpc>
                <a:spcPct val="90000"/>
              </a:lnSpc>
            </a:pPr>
            <a:r>
              <a:rPr lang="en-US" altLang="en-US"/>
              <a:t>Meteorology</a:t>
            </a:r>
          </a:p>
          <a:p>
            <a:pPr lvl="1">
              <a:lnSpc>
                <a:spcPct val="90000"/>
              </a:lnSpc>
            </a:pPr>
            <a:r>
              <a:rPr lang="en-US" altLang="en-US"/>
              <a:t>RUC20 : assimilated mixing height, temperature, relative humidity, and wind</a:t>
            </a:r>
          </a:p>
          <a:p>
            <a:pPr lvl="1">
              <a:lnSpc>
                <a:spcPct val="90000"/>
              </a:lnSpc>
            </a:pPr>
            <a:r>
              <a:rPr lang="en-US" altLang="en-US"/>
              <a:t>SSC : weather types</a:t>
            </a:r>
          </a:p>
          <a:p>
            <a:pPr>
              <a:lnSpc>
                <a:spcPct val="90000"/>
              </a:lnSpc>
            </a:pPr>
            <a:r>
              <a:rPr lang="en-US" altLang="en-US"/>
              <a:t>Land use at 4 km resolution</a:t>
            </a:r>
          </a:p>
          <a:p>
            <a:pPr lvl="1">
              <a:lnSpc>
                <a:spcPct val="90000"/>
              </a:lnSpc>
            </a:pPr>
            <a:r>
              <a:rPr lang="en-US" altLang="en-US"/>
              <a:t>Population density based on census data</a:t>
            </a:r>
          </a:p>
          <a:p>
            <a:pPr lvl="1">
              <a:lnSpc>
                <a:spcPct val="90000"/>
              </a:lnSpc>
            </a:pPr>
            <a:r>
              <a:rPr lang="en-US" altLang="en-US"/>
              <a:t>Road lengths (Class 1, 2, 3, and total)</a:t>
            </a:r>
            <a:endParaRPr lang="en-US" altLang="en-US" sz="3600"/>
          </a:p>
        </p:txBody>
      </p:sp>
    </p:spTree>
    <p:extLst>
      <p:ext uri="{BB962C8B-B14F-4D97-AF65-F5344CB8AC3E}">
        <p14:creationId xmlns:p14="http://schemas.microsoft.com/office/powerpoint/2010/main" val="248140505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dirty="0" smtClean="0">
            <a:latin typeface="Helvetica Neue Light"/>
            <a:cs typeface="Helvetica Neue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latin typeface="Helvetica Neue Light"/>
            <a:cs typeface="Helvetica Neue Light"/>
          </a:defRPr>
        </a:defPPr>
      </a:lstStyle>
    </a:txDef>
  </a:objectDefaults>
  <a:extraClrSchemeLst/>
</a:theme>
</file>

<file path=ppt/theme/theme2.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1284254</TotalTime>
  <Words>1431</Words>
  <Application>Microsoft Office PowerPoint</Application>
  <PresentationFormat>On-screen Show (4:3)</PresentationFormat>
  <Paragraphs>173</Paragraphs>
  <Slides>22</Slides>
  <Notes>11</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8" baseType="lpstr">
      <vt:lpstr>Adobe Garamond Pro</vt:lpstr>
      <vt:lpstr>Helvetica Neue Light</vt:lpstr>
      <vt:lpstr>Helvetica Neue Thin</vt:lpstr>
      <vt:lpstr>Lucida Grande</vt:lpstr>
      <vt:lpstr>微软雅黑</vt:lpstr>
      <vt:lpstr>宋体</vt:lpstr>
      <vt:lpstr>宋体</vt:lpstr>
      <vt:lpstr>Arial</vt:lpstr>
      <vt:lpstr>Calibri</vt:lpstr>
      <vt:lpstr>Symbol</vt:lpstr>
      <vt:lpstr>Verdana</vt:lpstr>
      <vt:lpstr>Wingdings</vt:lpstr>
      <vt:lpstr>Wingdings 2</vt:lpstr>
      <vt:lpstr>2_Median</vt:lpstr>
      <vt:lpstr>1_Network</vt:lpstr>
      <vt:lpstr>Equation</vt:lpstr>
      <vt:lpstr>  Air Pollution Modeling and Health Effects Research</vt:lpstr>
      <vt:lpstr>Outline</vt:lpstr>
      <vt:lpstr>AOD and PM2.5 are different</vt:lpstr>
      <vt:lpstr>From AOD to PM2.5</vt:lpstr>
      <vt:lpstr>Methods Developed So Far</vt:lpstr>
      <vt:lpstr>Case Study: Estimating PM2.5 in MA with GOES AOD, Meteorology, and GIS Information</vt:lpstr>
      <vt:lpstr>Study Objectives</vt:lpstr>
      <vt:lpstr>Modeling Domain </vt:lpstr>
      <vt:lpstr>Predictor variables</vt:lpstr>
      <vt:lpstr>Two-Level GAM Model</vt:lpstr>
      <vt:lpstr>Model Performance</vt:lpstr>
      <vt:lpstr>Mean Predicted PM2.5 Distribution</vt:lpstr>
      <vt:lpstr>Latest work: full-coverage 1 km resolution PM2.5 model in the YRD</vt:lpstr>
      <vt:lpstr>2013, 2014 Model Performance</vt:lpstr>
      <vt:lpstr>Predicted PM2.5 Spatial Distribution</vt:lpstr>
      <vt:lpstr>Satellite Applications in PM2.5 Health Effects Research</vt:lpstr>
      <vt:lpstr>Where Does Satellite Fit Into PM2.5 Health Effects Research?</vt:lpstr>
      <vt:lpstr>Case Study: Pediatric ED Visits and Short-Term Changes in PM2.5 Levels in GA</vt:lpstr>
      <vt:lpstr>Satellite Data Allows the Inclusion of Rural Regions Away from Monitors</vt:lpstr>
      <vt:lpstr>Satellite Data Missingness Biases the Epi Results Towards the Null</vt:lpstr>
      <vt:lpstr>Challenges and Needs for New Satellite Data</vt:lpstr>
      <vt:lpstr>Impact of PM2.5 Diurnal Cycle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Proof-of-concept and feasibility demonstrations for an avalanche photodiode/photoelastic modulator-based imaging polarimeter</dc:title>
  <dc:subject/>
  <dc:creator>David Diner</dc:creator>
  <cp:keywords/>
  <dc:description/>
  <cp:lastModifiedBy>Liu, Yang</cp:lastModifiedBy>
  <cp:revision>2559</cp:revision>
  <cp:lastPrinted>2017-02-16T14:59:10Z</cp:lastPrinted>
  <dcterms:created xsi:type="dcterms:W3CDTF">2015-05-23T21:08:41Z</dcterms:created>
  <dcterms:modified xsi:type="dcterms:W3CDTF">2017-09-24T14:46:52Z</dcterms:modified>
  <cp:category/>
</cp:coreProperties>
</file>