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9" r:id="rId1"/>
    <p:sldMasterId id="2147483966" r:id="rId2"/>
    <p:sldMasterId id="2147483979" r:id="rId3"/>
    <p:sldMasterId id="2147483988" r:id="rId4"/>
    <p:sldMasterId id="2147483997" r:id="rId5"/>
  </p:sldMasterIdLst>
  <p:notesMasterIdLst>
    <p:notesMasterId r:id="rId25"/>
  </p:notesMasterIdLst>
  <p:handoutMasterIdLst>
    <p:handoutMasterId r:id="rId26"/>
  </p:handoutMasterIdLst>
  <p:sldIdLst>
    <p:sldId id="402" r:id="rId6"/>
    <p:sldId id="464" r:id="rId7"/>
    <p:sldId id="455" r:id="rId8"/>
    <p:sldId id="453" r:id="rId9"/>
    <p:sldId id="457" r:id="rId10"/>
    <p:sldId id="456" r:id="rId11"/>
    <p:sldId id="442" r:id="rId12"/>
    <p:sldId id="436" r:id="rId13"/>
    <p:sldId id="437" r:id="rId14"/>
    <p:sldId id="452" r:id="rId15"/>
    <p:sldId id="441" r:id="rId16"/>
    <p:sldId id="433" r:id="rId17"/>
    <p:sldId id="466" r:id="rId18"/>
    <p:sldId id="461" r:id="rId19"/>
    <p:sldId id="462" r:id="rId20"/>
    <p:sldId id="463" r:id="rId21"/>
    <p:sldId id="444" r:id="rId22"/>
    <p:sldId id="443" r:id="rId23"/>
    <p:sldId id="465"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5">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8289" autoAdjust="0"/>
  </p:normalViewPr>
  <p:slideViewPr>
    <p:cSldViewPr snapToGrid="0">
      <p:cViewPr varScale="1">
        <p:scale>
          <a:sx n="81" d="100"/>
          <a:sy n="81" d="100"/>
        </p:scale>
        <p:origin x="-156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4" d="100"/>
          <a:sy n="84" d="100"/>
        </p:scale>
        <p:origin x="-3096" y="-9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160" cy="464181"/>
          </a:xfrm>
          <a:prstGeom prst="rect">
            <a:avLst/>
          </a:prstGeom>
        </p:spPr>
        <p:txBody>
          <a:bodyPr vert="horz" lIns="92269" tIns="46137" rIns="92269" bIns="46137" rtlCol="0"/>
          <a:lstStyle>
            <a:lvl1pPr algn="l">
              <a:defRPr sz="1200"/>
            </a:lvl1pPr>
          </a:lstStyle>
          <a:p>
            <a:endParaRPr lang="en-US" dirty="0"/>
          </a:p>
        </p:txBody>
      </p:sp>
      <p:sp>
        <p:nvSpPr>
          <p:cNvPr id="3" name="Date Placeholder 2"/>
          <p:cNvSpPr>
            <a:spLocks noGrp="1"/>
          </p:cNvSpPr>
          <p:nvPr>
            <p:ph type="dt" sz="quarter" idx="1"/>
          </p:nvPr>
        </p:nvSpPr>
        <p:spPr>
          <a:xfrm>
            <a:off x="3970636" y="1"/>
            <a:ext cx="3038160" cy="464181"/>
          </a:xfrm>
          <a:prstGeom prst="rect">
            <a:avLst/>
          </a:prstGeom>
        </p:spPr>
        <p:txBody>
          <a:bodyPr vert="horz" lIns="92269" tIns="46137" rIns="92269" bIns="46137" rtlCol="0"/>
          <a:lstStyle>
            <a:lvl1pPr algn="r">
              <a:defRPr sz="1200"/>
            </a:lvl1pPr>
          </a:lstStyle>
          <a:p>
            <a:fld id="{F0C3C512-FC09-4E9C-B0C0-195BD6A524BB}" type="datetimeFigureOut">
              <a:rPr lang="en-US" smtClean="0"/>
              <a:pPr/>
              <a:t>9/8/15</a:t>
            </a:fld>
            <a:endParaRPr lang="en-US" dirty="0"/>
          </a:p>
        </p:txBody>
      </p:sp>
      <p:sp>
        <p:nvSpPr>
          <p:cNvPr id="4" name="Footer Placeholder 3"/>
          <p:cNvSpPr>
            <a:spLocks noGrp="1"/>
          </p:cNvSpPr>
          <p:nvPr>
            <p:ph type="ftr" sz="quarter" idx="2"/>
          </p:nvPr>
        </p:nvSpPr>
        <p:spPr>
          <a:xfrm>
            <a:off x="3" y="8830621"/>
            <a:ext cx="3038160" cy="464181"/>
          </a:xfrm>
          <a:prstGeom prst="rect">
            <a:avLst/>
          </a:prstGeom>
        </p:spPr>
        <p:txBody>
          <a:bodyPr vert="horz" lIns="92269" tIns="46137" rIns="92269" bIns="4613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636" y="8830621"/>
            <a:ext cx="3038160" cy="464181"/>
          </a:xfrm>
          <a:prstGeom prst="rect">
            <a:avLst/>
          </a:prstGeom>
        </p:spPr>
        <p:txBody>
          <a:bodyPr vert="horz" lIns="92269" tIns="46137" rIns="92269" bIns="46137" rtlCol="0" anchor="b"/>
          <a:lstStyle>
            <a:lvl1pPr algn="r">
              <a:defRPr sz="1200"/>
            </a:lvl1pPr>
          </a:lstStyle>
          <a:p>
            <a:fld id="{4901E976-88FA-418B-980A-256F0C620BC0}" type="slidenum">
              <a:rPr lang="en-US" smtClean="0"/>
              <a:pPr/>
              <a:t>‹#›</a:t>
            </a:fld>
            <a:endParaRPr lang="en-US" dirty="0"/>
          </a:p>
        </p:txBody>
      </p:sp>
    </p:spTree>
    <p:extLst>
      <p:ext uri="{BB962C8B-B14F-4D97-AF65-F5344CB8AC3E}">
        <p14:creationId xmlns:p14="http://schemas.microsoft.com/office/powerpoint/2010/main" val="354681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7" tIns="46573" rIns="93147" bIns="46573"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1182688" y="700088"/>
            <a:ext cx="4645025" cy="3484562"/>
          </a:xfrm>
          <a:prstGeom prst="rect">
            <a:avLst/>
          </a:prstGeom>
          <a:noFill/>
          <a:ln w="12700">
            <a:solidFill>
              <a:prstClr val="black"/>
            </a:solidFill>
          </a:ln>
        </p:spPr>
        <p:txBody>
          <a:bodyPr vert="horz" lIns="93147" tIns="46573" rIns="93147" bIns="46573"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47" tIns="46573" rIns="93147" bIns="465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47" tIns="46573" rIns="93147" bIns="465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6" y="8829967"/>
            <a:ext cx="3037840" cy="464820"/>
          </a:xfrm>
          <a:prstGeom prst="rect">
            <a:avLst/>
          </a:prstGeom>
        </p:spPr>
        <p:txBody>
          <a:bodyPr vert="horz" lIns="93147" tIns="46573" rIns="93147" bIns="46573" rtlCol="0" anchor="b"/>
          <a:lstStyle>
            <a:lvl1pPr algn="r">
              <a:defRPr sz="1200"/>
            </a:lvl1pPr>
          </a:lstStyle>
          <a:p>
            <a:fld id="{CBDEEF37-4C6B-4085-A195-D67E5C34F028}" type="slidenum">
              <a:rPr lang="en-US" smtClean="0"/>
              <a:pPr/>
              <a:t>‹#›</a:t>
            </a:fld>
            <a:endParaRPr lang="en-US" dirty="0"/>
          </a:p>
        </p:txBody>
      </p:sp>
    </p:spTree>
    <p:extLst>
      <p:ext uri="{BB962C8B-B14F-4D97-AF65-F5344CB8AC3E}">
        <p14:creationId xmlns:p14="http://schemas.microsoft.com/office/powerpoint/2010/main" val="205173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a:t>
            </a:fld>
            <a:endParaRPr lang="en-US" dirty="0"/>
          </a:p>
        </p:txBody>
      </p:sp>
    </p:spTree>
    <p:extLst>
      <p:ext uri="{BB962C8B-B14F-4D97-AF65-F5344CB8AC3E}">
        <p14:creationId xmlns:p14="http://schemas.microsoft.com/office/powerpoint/2010/main" val="2070637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701362" y="4416430"/>
            <a:ext cx="5609282" cy="41830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701357" y="4415791"/>
            <a:ext cx="5607683" cy="4183378"/>
          </a:xfrm>
          <a:prstGeom prst="rect">
            <a:avLst/>
          </a:prstGeom>
          <a:noFill/>
          <a:ln>
            <a:noFill/>
          </a:ln>
        </p:spPr>
        <p:txBody>
          <a:bodyPr lIns="91262" tIns="91262" rIns="91262" bIns="91262" anchor="t" anchorCtr="0">
            <a:noAutofit/>
          </a:bodyPr>
          <a:lstStyle/>
          <a:p>
            <a:pPr>
              <a:buSzPct val="25000"/>
            </a:pPr>
            <a:r>
              <a:rPr lang="en-US">
                <a:solidFill>
                  <a:schemeClr val="dk1"/>
                </a:solidFill>
                <a:latin typeface="Arial"/>
                <a:ea typeface="Arial"/>
                <a:cs typeface="Arial"/>
                <a:sym typeface="Arial"/>
              </a:rPr>
              <a:t>EOP: Executive Office of the President</a:t>
            </a:r>
          </a:p>
          <a:p>
            <a:pPr>
              <a:spcBef>
                <a:spcPts val="360"/>
              </a:spcBef>
              <a:buSzPct val="25000"/>
            </a:pPr>
            <a:r>
              <a:rPr lang="en-US">
                <a:solidFill>
                  <a:schemeClr val="dk1"/>
                </a:solidFill>
                <a:latin typeface="Arial"/>
                <a:ea typeface="Arial"/>
                <a:cs typeface="Arial"/>
                <a:sym typeface="Arial"/>
              </a:rPr>
              <a:t>OSTP: White House’s Office of Science and Technology Policy</a:t>
            </a:r>
          </a:p>
          <a:p>
            <a:pPr>
              <a:spcBef>
                <a:spcPts val="360"/>
              </a:spcBef>
              <a:buSzPct val="25000"/>
            </a:pPr>
            <a:r>
              <a:rPr lang="en-US">
                <a:solidFill>
                  <a:schemeClr val="dk1"/>
                </a:solidFill>
                <a:latin typeface="Arial"/>
                <a:ea typeface="Arial"/>
                <a:cs typeface="Arial"/>
                <a:sym typeface="Arial"/>
              </a:rPr>
              <a:t>JPSS: Joint Polar Satellite System</a:t>
            </a:r>
          </a:p>
          <a:p>
            <a:pPr>
              <a:spcBef>
                <a:spcPts val="360"/>
              </a:spcBef>
              <a:buSzPct val="25000"/>
            </a:pPr>
            <a:r>
              <a:rPr lang="en-US">
                <a:solidFill>
                  <a:schemeClr val="dk1"/>
                </a:solidFill>
                <a:latin typeface="Arial"/>
                <a:ea typeface="Arial"/>
                <a:cs typeface="Arial"/>
                <a:sym typeface="Arial"/>
              </a:rPr>
              <a:t>DWSS: Defense Weather Satellite System</a:t>
            </a:r>
          </a:p>
        </p:txBody>
      </p:sp>
      <p:sp>
        <p:nvSpPr>
          <p:cNvPr id="165" name="Shape 165"/>
          <p:cNvSpPr txBox="1">
            <a:spLocks noGrp="1"/>
          </p:cNvSpPr>
          <p:nvPr>
            <p:ph type="sldNum" idx="12"/>
          </p:nvPr>
        </p:nvSpPr>
        <p:spPr>
          <a:xfrm>
            <a:off x="3971182" y="8829988"/>
            <a:ext cx="3037626" cy="464818"/>
          </a:xfrm>
          <a:prstGeom prst="rect">
            <a:avLst/>
          </a:prstGeom>
          <a:noFill/>
          <a:ln>
            <a:noFill/>
          </a:ln>
        </p:spPr>
        <p:txBody>
          <a:bodyPr lIns="93140" tIns="46570" rIns="93140" bIns="46570" anchor="b" anchorCtr="0">
            <a:noAutofit/>
          </a:bodyPr>
          <a:lstStyle/>
          <a:p>
            <a:pPr>
              <a:buClr>
                <a:srgbClr val="000000"/>
              </a:buClr>
              <a:buFont typeface="Calibri"/>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701040" y="6320968"/>
            <a:ext cx="5608318" cy="373025"/>
          </a:xfrm>
          <a:prstGeom prst="rect">
            <a:avLst/>
          </a:prstGeom>
          <a:noFill/>
          <a:ln>
            <a:noFill/>
          </a:ln>
        </p:spPr>
        <p:txBody>
          <a:bodyPr lIns="93140" tIns="93140" rIns="93140" bIns="93140" anchor="ctr" anchorCtr="0">
            <a:noAutofit/>
          </a:bodyPr>
          <a:lstStyle/>
          <a:p>
            <a:endParaRPr>
              <a:solidFill>
                <a:schemeClr val="dk1"/>
              </a:solidFill>
              <a:latin typeface="Arial"/>
              <a:ea typeface="Arial"/>
              <a:cs typeface="Arial"/>
              <a:sym typeface="Arial"/>
            </a:endParaRPr>
          </a:p>
        </p:txBody>
      </p:sp>
      <p:sp>
        <p:nvSpPr>
          <p:cNvPr id="386" name="Shape 386"/>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701040" y="4415789"/>
            <a:ext cx="5608318" cy="4183379"/>
          </a:xfrm>
          <a:prstGeom prst="rect">
            <a:avLst/>
          </a:prstGeom>
        </p:spPr>
        <p:txBody>
          <a:bodyPr lIns="91562" tIns="91562" rIns="91562" bIns="91562" anchor="ctr" anchorCtr="0">
            <a:noAutofit/>
          </a:bodyPr>
          <a:lstStyle/>
          <a:p>
            <a:endParaRPr/>
          </a:p>
        </p:txBody>
      </p:sp>
      <p:sp>
        <p:nvSpPr>
          <p:cNvPr id="577" name="Shape 577"/>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701040" y="4415789"/>
            <a:ext cx="5608318" cy="4183379"/>
          </a:xfrm>
          <a:prstGeom prst="rect">
            <a:avLst/>
          </a:prstGeom>
        </p:spPr>
        <p:txBody>
          <a:bodyPr lIns="91562" tIns="91562" rIns="91562" bIns="91562" anchor="ctr" anchorCtr="0">
            <a:noAutofit/>
          </a:bodyPr>
          <a:lstStyle/>
          <a:p>
            <a:endParaRPr/>
          </a:p>
        </p:txBody>
      </p:sp>
      <p:sp>
        <p:nvSpPr>
          <p:cNvPr id="525" name="Shape 52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701362" y="4416430"/>
            <a:ext cx="5609282" cy="41830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11</a:t>
            </a:fld>
            <a:endParaRPr lang="en-US" dirty="0"/>
          </a:p>
        </p:txBody>
      </p:sp>
    </p:spTree>
    <p:extLst>
      <p:ext uri="{BB962C8B-B14F-4D97-AF65-F5344CB8AC3E}">
        <p14:creationId xmlns:p14="http://schemas.microsoft.com/office/powerpoint/2010/main" val="2943961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67" name="Shape 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57200" y="2133600"/>
            <a:ext cx="8229600" cy="857250"/>
          </a:xfrm>
        </p:spPr>
        <p:txBody>
          <a:bodyPr anchor="t">
            <a:normAutofit/>
          </a:bodyPr>
          <a:lstStyle>
            <a:lvl1pPr algn="l">
              <a:defRPr sz="2800" baseline="0"/>
            </a:lvl1pPr>
          </a:lstStyle>
          <a:p>
            <a:endParaRPr lang="en-US" dirty="0"/>
          </a:p>
        </p:txBody>
      </p:sp>
      <p:sp>
        <p:nvSpPr>
          <p:cNvPr id="8" name="Subtitle 2"/>
          <p:cNvSpPr>
            <a:spLocks noGrp="1"/>
          </p:cNvSpPr>
          <p:nvPr>
            <p:ph type="subTitle" idx="1" hasCustomPrompt="1"/>
          </p:nvPr>
        </p:nvSpPr>
        <p:spPr>
          <a:xfrm>
            <a:off x="457200" y="3352800"/>
            <a:ext cx="8229600" cy="2133600"/>
          </a:xfrm>
        </p:spPr>
        <p:txBody>
          <a:bodyPr/>
          <a:lstStyle>
            <a:lvl1pPr marL="0" marR="0" indent="0" algn="r" defTabSz="914400" rtl="0" eaLnBrk="1" fontAlgn="auto" latinLnBrk="0" hangingPunct="1">
              <a:lnSpc>
                <a:spcPct val="100000"/>
              </a:lnSpc>
              <a:spcBef>
                <a:spcPts val="0"/>
              </a:spcBef>
              <a:spcAft>
                <a:spcPts val="0"/>
              </a:spcAft>
              <a:buClrTx/>
              <a:buSzTx/>
              <a:buFont typeface="Arial" pitchFamily="34" charset="0"/>
              <a:buNone/>
              <a:tabLst/>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Name                                                          Presenter Title – Code or Organization</a:t>
            </a:r>
          </a:p>
        </p:txBody>
      </p:sp>
      <p:cxnSp>
        <p:nvCxnSpPr>
          <p:cNvPr id="10" name="Straight Connector 9"/>
          <p:cNvCxnSpPr/>
          <p:nvPr userDrawn="1"/>
        </p:nvCxnSpPr>
        <p:spPr>
          <a:xfrm>
            <a:off x="457200" y="2057400"/>
            <a:ext cx="822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txBox="1">
            <a:spLocks/>
          </p:cNvSpPr>
          <p:nvPr userDrawn="1"/>
        </p:nvSpPr>
        <p:spPr>
          <a:xfrm>
            <a:off x="952500" y="1252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31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457200" y="2133600"/>
            <a:ext cx="8229600" cy="857250"/>
          </a:xfrm>
        </p:spPr>
        <p:txBody>
          <a:bodyPr anchor="t">
            <a:normAutofit/>
          </a:bodyPr>
          <a:lstStyle>
            <a:lvl1pPr algn="l">
              <a:defRPr sz="2800" baseline="0"/>
            </a:lvl1pPr>
          </a:lstStyle>
          <a:p>
            <a:endParaRPr lang="en-US" dirty="0"/>
          </a:p>
        </p:txBody>
      </p:sp>
      <p:sp>
        <p:nvSpPr>
          <p:cNvPr id="8" name="Subtitle 2"/>
          <p:cNvSpPr>
            <a:spLocks noGrp="1"/>
          </p:cNvSpPr>
          <p:nvPr>
            <p:ph type="subTitle" idx="1" hasCustomPrompt="1"/>
          </p:nvPr>
        </p:nvSpPr>
        <p:spPr>
          <a:xfrm>
            <a:off x="457200" y="3352800"/>
            <a:ext cx="8229600" cy="2133600"/>
          </a:xfrm>
        </p:spPr>
        <p:txBody>
          <a:bodyPr/>
          <a:lstStyle>
            <a:lvl1pPr marL="0" marR="0" indent="0" algn="r" defTabSz="914400" rtl="0" eaLnBrk="1" fontAlgn="auto" latinLnBrk="0" hangingPunct="1">
              <a:lnSpc>
                <a:spcPct val="100000"/>
              </a:lnSpc>
              <a:spcBef>
                <a:spcPts val="0"/>
              </a:spcBef>
              <a:spcAft>
                <a:spcPts val="0"/>
              </a:spcAft>
              <a:buClrTx/>
              <a:buSzTx/>
              <a:buFont typeface="Arial" pitchFamily="34" charset="0"/>
              <a:buNone/>
              <a:tabLst/>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Name                                                          Presenter Title – Code or Organization</a:t>
            </a:r>
          </a:p>
        </p:txBody>
      </p:sp>
      <p:cxnSp>
        <p:nvCxnSpPr>
          <p:cNvPr id="10" name="Straight Connector 9"/>
          <p:cNvCxnSpPr/>
          <p:nvPr userDrawn="1"/>
        </p:nvCxnSpPr>
        <p:spPr>
          <a:xfrm>
            <a:off x="457200" y="2057400"/>
            <a:ext cx="822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txBox="1">
            <a:spLocks/>
          </p:cNvSpPr>
          <p:nvPr userDrawn="1"/>
        </p:nvSpPr>
        <p:spPr>
          <a:xfrm>
            <a:off x="952500" y="1252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31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p:nvPr>
        </p:nvSpPr>
        <p:spPr>
          <a:xfrm>
            <a:off x="952500" y="125240"/>
            <a:ext cx="7239000" cy="865359"/>
          </a:xfrm>
          <a:prstGeom prst="rect">
            <a:avLst/>
          </a:prstGeom>
        </p:spPr>
        <p:txBody>
          <a:bodyPr vert="horz" lIns="91440" tIns="45720" rIns="91440" bIns="45720" rtlCol="0" anchor="ctr">
            <a:normAutofit/>
          </a:bodyPr>
          <a:lstStyle>
            <a:lvl1pPr>
              <a:defRPr sz="2800" b="1">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143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p:spPr>
        <p:txBody>
          <a:bodyPr>
            <a:normAutofit/>
          </a:bodyPr>
          <a:lstStyle>
            <a:lvl1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1pPr>
            <a:lvl2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2pPr>
            <a:lvl3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Wingdings" panose="05000000000000000000" pitchFamily="2" charset="2"/>
              <a:buChar char="Ø"/>
              <a:defRPr lang="en-US" sz="2000" kern="1200" dirty="0" smtClean="0">
                <a:solidFill>
                  <a:schemeClr val="tx1"/>
                </a:solidFill>
                <a:latin typeface="Times New Roman" panose="02020603050405020304" pitchFamily="18" charset="0"/>
                <a:ea typeface="+mn-ea"/>
                <a:cs typeface="Times New Roman" panose="02020603050405020304" pitchFamily="18" charset="0"/>
              </a:defRPr>
            </a:lvl4pPr>
            <a:lvl5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0"/>
            <a:ext cx="4038600" cy="4830763"/>
          </a:xfrm>
        </p:spPr>
        <p:txBody>
          <a:bodyPr>
            <a:normAutofit/>
          </a:bodyPr>
          <a:lstStyle>
            <a:lvl1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1pPr>
            <a:lvl2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2pPr>
            <a:lvl3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Wingdings" panose="05000000000000000000" pitchFamily="2" charset="2"/>
              <a:buChar char="Ø"/>
              <a:defRPr lang="en-US" sz="2000" kern="1200" dirty="0" smtClean="0">
                <a:solidFill>
                  <a:schemeClr val="tx1"/>
                </a:solidFill>
                <a:latin typeface="Times New Roman" panose="02020603050405020304" pitchFamily="18" charset="0"/>
                <a:ea typeface="+mn-ea"/>
                <a:cs typeface="Times New Roman" panose="02020603050405020304" pitchFamily="18" charset="0"/>
              </a:defRPr>
            </a:lvl4pPr>
            <a:lvl5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2"/>
          </p:nvPr>
        </p:nvSpPr>
        <p:spPr>
          <a:xfrm>
            <a:off x="6553200" y="6356350"/>
            <a:ext cx="2133600" cy="365125"/>
          </a:xfrm>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4916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smtClean="0">
              <a:solidFill>
                <a:prstClr val="black">
                  <a:tint val="75000"/>
                </a:prstClr>
              </a:solidFill>
            </a:endParaRPr>
          </a:p>
        </p:txBody>
      </p:sp>
      <p:sp>
        <p:nvSpPr>
          <p:cNvPr id="6" name="Title Placeholder 1"/>
          <p:cNvSpPr txBox="1">
            <a:spLocks/>
          </p:cNvSpPr>
          <p:nvPr userDrawn="1"/>
        </p:nvSpPr>
        <p:spPr>
          <a:xfrm>
            <a:off x="952500" y="1252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sz="2800" dirty="0" smtClean="0">
                <a:solidFill>
                  <a:srgbClr val="1F497D">
                    <a:lumMod val="50000"/>
                  </a:srgbClr>
                </a:solidFill>
                <a:latin typeface="Times New Roman" panose="02020603050405020304" pitchFamily="18" charset="0"/>
                <a:cs typeface="Times New Roman" panose="02020603050405020304" pitchFamily="18" charset="0"/>
              </a:rPr>
              <a:t>Click to edit Master title style</a:t>
            </a:r>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9873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952500" y="125240"/>
            <a:ext cx="7239000" cy="865359"/>
          </a:xfrm>
          <a:prstGeom prst="rect">
            <a:avLst/>
          </a:prstGeom>
        </p:spPr>
        <p:txBody>
          <a:bodyPr vert="horz" lIns="91440" tIns="45720" rIns="91440" bIns="45720" rtlCol="0" anchor="ctr">
            <a:normAutofit/>
          </a:bodyPr>
          <a:lstStyle>
            <a:lvl1pPr>
              <a:defRPr sz="2800" b="1">
                <a:solidFill>
                  <a:schemeClr val="tx2">
                    <a:lumMod val="50000"/>
                  </a:schemeClr>
                </a:solidFill>
              </a:defRPr>
            </a:lvl1pPr>
          </a:lstStyle>
          <a:p>
            <a:r>
              <a:rPr lang="en-US" dirty="0" smtClean="0"/>
              <a:t>Acronym List</a:t>
            </a:r>
            <a:endParaRPr lang="en-US" dirty="0"/>
          </a:p>
        </p:txBody>
      </p:sp>
    </p:spTree>
    <p:extLst>
      <p:ext uri="{BB962C8B-B14F-4D97-AF65-F5344CB8AC3E}">
        <p14:creationId xmlns:p14="http://schemas.microsoft.com/office/powerpoint/2010/main" val="150848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1"/>
          <p:cNvSpPr>
            <a:spLocks noGrp="1"/>
          </p:cNvSpPr>
          <p:nvPr>
            <p:ph type="ctrTitle" hasCustomPrompt="1"/>
          </p:nvPr>
        </p:nvSpPr>
        <p:spPr>
          <a:xfrm>
            <a:off x="457200" y="3048000"/>
            <a:ext cx="8229600" cy="857250"/>
          </a:xfrm>
        </p:spPr>
        <p:txBody>
          <a:bodyPr anchor="ctr">
            <a:normAutofit/>
          </a:bodyPr>
          <a:lstStyle>
            <a:lvl1pPr algn="ctr">
              <a:defRPr sz="3200" baseline="0"/>
            </a:lvl1pPr>
          </a:lstStyle>
          <a:p>
            <a:r>
              <a:rPr lang="en-US" dirty="0" smtClean="0"/>
              <a:t>Backup Slides</a:t>
            </a:r>
            <a:endParaRPr lang="en-US" dirty="0"/>
          </a:p>
        </p:txBody>
      </p:sp>
      <p:sp>
        <p:nvSpPr>
          <p:cNvPr id="8" name="Title Placeholder 1"/>
          <p:cNvSpPr txBox="1">
            <a:spLocks/>
          </p:cNvSpPr>
          <p:nvPr userDrawn="1"/>
        </p:nvSpPr>
        <p:spPr>
          <a:xfrm>
            <a:off x="952500" y="1252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sz="2800" dirty="0" smtClean="0">
                <a:solidFill>
                  <a:srgbClr val="1F497D">
                    <a:lumMod val="50000"/>
                  </a:srgbClr>
                </a:solidFill>
                <a:latin typeface="Times New Roman" panose="02020603050405020304" pitchFamily="18" charset="0"/>
                <a:cs typeface="Times New Roman" panose="02020603050405020304" pitchFamily="18" charset="0"/>
              </a:rPr>
              <a:t>Critical Design Review - JPSS Ground Project </a:t>
            </a:r>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112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8"/>
        <p:cNvGrpSpPr/>
        <p:nvPr/>
      </p:nvGrpSpPr>
      <p:grpSpPr>
        <a:xfrm>
          <a:off x="0" y="0"/>
          <a:ext cx="0" cy="0"/>
          <a:chOff x="0" y="0"/>
          <a:chExt cx="0" cy="0"/>
        </a:xfrm>
      </p:grpSpPr>
      <p:cxnSp>
        <p:nvCxnSpPr>
          <p:cNvPr id="19" name="Shape 19"/>
          <p:cNvCxnSpPr/>
          <p:nvPr/>
        </p:nvCxnSpPr>
        <p:spPr>
          <a:xfrm>
            <a:off x="8428038" y="6608763"/>
            <a:ext cx="0" cy="200024"/>
          </a:xfrm>
          <a:prstGeom prst="straightConnector1">
            <a:avLst/>
          </a:prstGeom>
          <a:noFill/>
          <a:ln w="12700" cap="flat" cmpd="sng">
            <a:solidFill>
              <a:schemeClr val="dk1"/>
            </a:solidFill>
            <a:prstDash val="solid"/>
            <a:round/>
            <a:headEnd type="none" w="med" len="med"/>
            <a:tailEnd type="none" w="med" len="med"/>
          </a:ln>
        </p:spPr>
      </p:cxnSp>
      <p:sp>
        <p:nvSpPr>
          <p:cNvPr id="20" name="Shape 20"/>
          <p:cNvSpPr txBox="1">
            <a:spLocks noGrp="1"/>
          </p:cNvSpPr>
          <p:nvPr>
            <p:ph type="body" idx="1"/>
          </p:nvPr>
        </p:nvSpPr>
        <p:spPr>
          <a:xfrm>
            <a:off x="304800" y="1066800"/>
            <a:ext cx="8229600" cy="5486399"/>
          </a:xfrm>
          <a:prstGeom prst="rect">
            <a:avLst/>
          </a:prstGeom>
          <a:noFill/>
          <a:ln>
            <a:noFill/>
          </a:ln>
        </p:spPr>
        <p:txBody>
          <a:bodyPr lIns="91425" tIns="91425" rIns="91425" bIns="91425" anchor="t" anchorCtr="0"/>
          <a:lstStyle>
            <a:lvl1pPr marL="342900" marR="0" indent="-25400" algn="l" rtl="0">
              <a:spcBef>
                <a:spcPts val="640"/>
              </a:spcBef>
              <a:buClr>
                <a:schemeClr val="dk1"/>
              </a:buClr>
              <a:buFont typeface="Arial"/>
              <a:buChar char="•"/>
              <a:defRPr/>
            </a:lvl1pPr>
            <a:lvl2pPr marL="742950" marR="0" indent="-6350" algn="l" rtl="0">
              <a:spcBef>
                <a:spcPts val="560"/>
              </a:spcBef>
              <a:buClr>
                <a:schemeClr val="dk1"/>
              </a:buClr>
              <a:buFont typeface="Arial"/>
              <a:buChar char="•"/>
              <a:defRPr/>
            </a:lvl2pPr>
            <a:lvl3pPr marL="1143000" marR="0" indent="12700" algn="l" rtl="0">
              <a:spcBef>
                <a:spcPts val="480"/>
              </a:spcBef>
              <a:buClr>
                <a:schemeClr val="dk1"/>
              </a:buClr>
              <a:buFont typeface="Arial"/>
              <a:buChar char="•"/>
              <a:defRPr/>
            </a:lvl3pPr>
            <a:lvl4pPr marL="1600200" marR="0" indent="-25400" algn="l" rtl="0">
              <a:spcBef>
                <a:spcPts val="400"/>
              </a:spcBef>
              <a:buClr>
                <a:schemeClr val="dk1"/>
              </a:buClr>
              <a:buFont typeface="Arial"/>
              <a:buChar char="•"/>
              <a:defRPr/>
            </a:lvl4pPr>
            <a:lvl5pPr marL="2057400" marR="0" indent="-25400" algn="l" rtl="0">
              <a:spcBef>
                <a:spcPts val="400"/>
              </a:spcBef>
              <a:buClr>
                <a:schemeClr val="dk1"/>
              </a:buClr>
              <a:buFont typeface="Arial"/>
              <a:buChar char="•"/>
              <a:defRPr/>
            </a:lvl5pPr>
            <a:lvl6pPr marL="2514600" marR="0" indent="-25400" algn="l" rtl="0">
              <a:spcBef>
                <a:spcPts val="400"/>
              </a:spcBef>
              <a:buClr>
                <a:schemeClr val="dk1"/>
              </a:buClr>
              <a:buFont typeface="Arial"/>
              <a:buChar char="•"/>
              <a:defRPr/>
            </a:lvl6pPr>
            <a:lvl7pPr marL="2971800" marR="0" indent="-25400" algn="l" rtl="0">
              <a:spcBef>
                <a:spcPts val="400"/>
              </a:spcBef>
              <a:buClr>
                <a:schemeClr val="dk1"/>
              </a:buClr>
              <a:buFont typeface="Arial"/>
              <a:buChar char="•"/>
              <a:defRPr/>
            </a:lvl7pPr>
            <a:lvl8pPr marL="3429000" marR="0" indent="-25400" algn="l" rtl="0">
              <a:spcBef>
                <a:spcPts val="400"/>
              </a:spcBef>
              <a:buClr>
                <a:schemeClr val="dk1"/>
              </a:buClr>
              <a:buFont typeface="Arial"/>
              <a:buChar char="•"/>
              <a:defRPr/>
            </a:lvl8pPr>
            <a:lvl9pPr marL="3886200" marR="0" indent="-25400" algn="l" rtl="0">
              <a:spcBef>
                <a:spcPts val="400"/>
              </a:spcBef>
              <a:buClr>
                <a:schemeClr val="dk1"/>
              </a:buClr>
              <a:buFont typeface="Arial"/>
              <a:buChar char="•"/>
              <a:defRPr/>
            </a:lvl9pPr>
          </a:lstStyle>
          <a:p>
            <a:endParaRPr/>
          </a:p>
        </p:txBody>
      </p:sp>
      <p:sp>
        <p:nvSpPr>
          <p:cNvPr id="21" name="Shape 21"/>
          <p:cNvSpPr txBox="1">
            <a:spLocks noGrp="1"/>
          </p:cNvSpPr>
          <p:nvPr>
            <p:ph type="title"/>
          </p:nvPr>
        </p:nvSpPr>
        <p:spPr>
          <a:xfrm>
            <a:off x="1600200" y="304800"/>
            <a:ext cx="5943599" cy="615949"/>
          </a:xfrm>
          <a:prstGeom prst="rect">
            <a:avLst/>
          </a:prstGeom>
          <a:noFill/>
          <a:ln>
            <a:noFill/>
          </a:ln>
        </p:spPr>
        <p:txBody>
          <a:bodyPr lIns="91425" tIns="91425" rIns="91425" bIns="91425" anchor="t" anchorCtr="0"/>
          <a:lstStyle>
            <a:lvl1pPr marR="0" algn="l" rtl="0">
              <a:lnSpc>
                <a:spcPct val="100000"/>
              </a:lnSpc>
              <a:spcBef>
                <a:spcPts val="0"/>
              </a:spcBef>
              <a:spcAft>
                <a:spcPts val="0"/>
              </a:spcAft>
              <a:buClr>
                <a:srgbClr val="000000"/>
              </a:buClr>
              <a:buFont typeface="Arial"/>
              <a:buNone/>
              <a:defRPr/>
            </a:lvl1pPr>
            <a:lvl2pPr marR="0" algn="l" rtl="0">
              <a:lnSpc>
                <a:spcPct val="100000"/>
              </a:lnSpc>
              <a:spcBef>
                <a:spcPts val="0"/>
              </a:spcBef>
              <a:spcAft>
                <a:spcPts val="0"/>
              </a:spcAft>
              <a:buClr>
                <a:srgbClr val="000000"/>
              </a:buClr>
              <a:buFont typeface="Arial"/>
              <a:buNone/>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dt" idx="10"/>
          </p:nvPr>
        </p:nvSpPr>
        <p:spPr>
          <a:xfrm>
            <a:off x="7086600" y="6615113"/>
            <a:ext cx="1295400" cy="1523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cxnSp>
        <p:nvCxnSpPr>
          <p:cNvPr id="23" name="Shape 23"/>
          <p:cNvCxnSpPr/>
          <p:nvPr/>
        </p:nvCxnSpPr>
        <p:spPr>
          <a:xfrm>
            <a:off x="8428038" y="6608763"/>
            <a:ext cx="0" cy="200024"/>
          </a:xfrm>
          <a:prstGeom prst="straightConnector1">
            <a:avLst/>
          </a:prstGeom>
          <a:noFill/>
          <a:ln w="12700" cap="flat" cmpd="sng">
            <a:solidFill>
              <a:schemeClr val="dk1"/>
            </a:solidFill>
            <a:prstDash val="solid"/>
            <a:round/>
            <a:headEnd type="none" w="med" len="med"/>
            <a:tailEnd type="none" w="med" len="med"/>
          </a:ln>
        </p:spPr>
      </p:cxnSp>
      <p:pic>
        <p:nvPicPr>
          <p:cNvPr id="24" name="Shape 24"/>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1721576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28" name="Shape 28"/>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29" name="Shape 29"/>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30" name="Shape 30"/>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3614637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obj">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34" name="Shape 34"/>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35" name="Shape 35"/>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36" name="Shape 36"/>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37" name="Shape 37"/>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1829866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40" name="Shape 40"/>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41" name="Shape 41"/>
          <p:cNvSpPr txBox="1">
            <a:spLocks noGrp="1"/>
          </p:cNvSpPr>
          <p:nvPr>
            <p:ph type="sldNum" idx="12"/>
          </p:nvPr>
        </p:nvSpPr>
        <p:spPr>
          <a:xfrm>
            <a:off x="6553203" y="6356362"/>
            <a:ext cx="2133599" cy="365125"/>
          </a:xfrm>
          <a:prstGeom prst="rect">
            <a:avLst/>
          </a:prstGeom>
          <a:noFill/>
          <a:ln>
            <a:noFill/>
          </a:ln>
        </p:spPr>
        <p:txBody>
          <a:bodyPr lIns="91425" tIns="45700" rIns="91425" bIns="45700" anchor="t" anchorCtr="0">
            <a:noAutofit/>
          </a:bodyPr>
          <a:lstStyle/>
          <a:p>
            <a:pPr>
              <a:buClr>
                <a:srgbClr val="000000"/>
              </a:buClr>
              <a:buSzPct val="25000"/>
              <a:buFont typeface="Arial"/>
              <a:buNone/>
            </a:pPr>
            <a:fld id="{00000000-1234-1234-1234-123412341234}" type="slidenum">
              <a:rPr lang="en-US" sz="1400" kern="0">
                <a:solidFill>
                  <a:srgbClr val="000000"/>
                </a:solidFill>
                <a:latin typeface="Arial"/>
                <a:ea typeface="Arial"/>
                <a:cs typeface="Arial"/>
                <a:sym typeface="Arial"/>
              </a:rPr>
              <a:pPr>
                <a:buClr>
                  <a:srgbClr val="000000"/>
                </a:buClr>
                <a:buSzPct val="25000"/>
                <a:buFont typeface="Arial"/>
                <a:buNone/>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44364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p:nvPr>
        </p:nvSpPr>
        <p:spPr>
          <a:xfrm>
            <a:off x="952500" y="125240"/>
            <a:ext cx="7239000" cy="865359"/>
          </a:xfrm>
          <a:prstGeom prst="rect">
            <a:avLst/>
          </a:prstGeom>
        </p:spPr>
        <p:txBody>
          <a:bodyPr vert="horz" lIns="91440" tIns="45720" rIns="91440" bIns="45720" rtlCol="0" anchor="ctr">
            <a:normAutofit/>
          </a:bodyPr>
          <a:lstStyle>
            <a:lvl1pPr>
              <a:defRPr sz="2800" b="1">
                <a:solidFill>
                  <a:schemeClr val="tx2">
                    <a:lumMod val="5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1430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vertTx">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45" name="Shape 45"/>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46" name="Shape 46"/>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47" name="Shape 47"/>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48" name="Shape 48"/>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3418024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objTx">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3" name="Shape 53"/>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54" name="Shape 54"/>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55" name="Shape 55"/>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56" name="Shape 56"/>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130729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x">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2"/>
          </p:nvPr>
        </p:nvSpPr>
        <p:spPr>
          <a:xfrm>
            <a:off x="1792288" y="612775"/>
            <a:ext cx="5486399" cy="4114800"/>
          </a:xfrm>
          <a:prstGeom prst="rect">
            <a:avLst/>
          </a:prstGeom>
          <a:noFill/>
          <a:ln>
            <a:noFill/>
          </a:ln>
        </p:spPr>
      </p:sp>
      <p:sp>
        <p:nvSpPr>
          <p:cNvPr id="60" name="Shape 6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62" name="Shape 62"/>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63" name="Shape 63"/>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64" name="Shape 64"/>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2671879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TitleAndTx">
    <p:spTree>
      <p:nvGrpSpPr>
        <p:cNvPr id="1" name="Shape 65"/>
        <p:cNvGrpSpPr/>
        <p:nvPr/>
      </p:nvGrpSpPr>
      <p:grpSpPr>
        <a:xfrm>
          <a:off x="0" y="0"/>
          <a:ext cx="0" cy="0"/>
          <a:chOff x="0" y="0"/>
          <a:chExt cx="0" cy="0"/>
        </a:xfrm>
      </p:grpSpPr>
      <p:sp>
        <p:nvSpPr>
          <p:cNvPr id="66" name="Shape 66"/>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68" name="Shape 68"/>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69" name="Shape 69"/>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70" name="Shape 70"/>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71" name="Shape 71"/>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3949467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8"/>
        <p:cNvGrpSpPr/>
        <p:nvPr/>
      </p:nvGrpSpPr>
      <p:grpSpPr>
        <a:xfrm>
          <a:off x="0" y="0"/>
          <a:ext cx="0" cy="0"/>
          <a:chOff x="0" y="0"/>
          <a:chExt cx="0" cy="0"/>
        </a:xfrm>
      </p:grpSpPr>
      <p:cxnSp>
        <p:nvCxnSpPr>
          <p:cNvPr id="19" name="Shape 19"/>
          <p:cNvCxnSpPr/>
          <p:nvPr/>
        </p:nvCxnSpPr>
        <p:spPr>
          <a:xfrm>
            <a:off x="8428038" y="6608763"/>
            <a:ext cx="0" cy="200024"/>
          </a:xfrm>
          <a:prstGeom prst="straightConnector1">
            <a:avLst/>
          </a:prstGeom>
          <a:noFill/>
          <a:ln w="12700" cap="flat" cmpd="sng">
            <a:solidFill>
              <a:schemeClr val="dk1"/>
            </a:solidFill>
            <a:prstDash val="solid"/>
            <a:round/>
            <a:headEnd type="none" w="med" len="med"/>
            <a:tailEnd type="none" w="med" len="med"/>
          </a:ln>
        </p:spPr>
      </p:cxnSp>
      <p:sp>
        <p:nvSpPr>
          <p:cNvPr id="20" name="Shape 20"/>
          <p:cNvSpPr txBox="1">
            <a:spLocks noGrp="1"/>
          </p:cNvSpPr>
          <p:nvPr>
            <p:ph type="body" idx="1"/>
          </p:nvPr>
        </p:nvSpPr>
        <p:spPr>
          <a:xfrm>
            <a:off x="304800" y="1066800"/>
            <a:ext cx="8229600" cy="5486399"/>
          </a:xfrm>
          <a:prstGeom prst="rect">
            <a:avLst/>
          </a:prstGeom>
          <a:noFill/>
          <a:ln>
            <a:noFill/>
          </a:ln>
        </p:spPr>
        <p:txBody>
          <a:bodyPr lIns="91425" tIns="91425" rIns="91425" bIns="91425" anchor="t" anchorCtr="0"/>
          <a:lstStyle>
            <a:lvl1pPr marL="342900" marR="0" indent="-25400" algn="l" rtl="0">
              <a:spcBef>
                <a:spcPts val="640"/>
              </a:spcBef>
              <a:buClr>
                <a:schemeClr val="dk1"/>
              </a:buClr>
              <a:buFont typeface="Arial"/>
              <a:buChar char="•"/>
              <a:defRPr/>
            </a:lvl1pPr>
            <a:lvl2pPr marL="742950" marR="0" indent="-6350" algn="l" rtl="0">
              <a:spcBef>
                <a:spcPts val="560"/>
              </a:spcBef>
              <a:buClr>
                <a:schemeClr val="dk1"/>
              </a:buClr>
              <a:buFont typeface="Arial"/>
              <a:buChar char="•"/>
              <a:defRPr/>
            </a:lvl2pPr>
            <a:lvl3pPr marL="1143000" marR="0" indent="12700" algn="l" rtl="0">
              <a:spcBef>
                <a:spcPts val="480"/>
              </a:spcBef>
              <a:buClr>
                <a:schemeClr val="dk1"/>
              </a:buClr>
              <a:buFont typeface="Arial"/>
              <a:buChar char="•"/>
              <a:defRPr/>
            </a:lvl3pPr>
            <a:lvl4pPr marL="1600200" marR="0" indent="-25400" algn="l" rtl="0">
              <a:spcBef>
                <a:spcPts val="400"/>
              </a:spcBef>
              <a:buClr>
                <a:schemeClr val="dk1"/>
              </a:buClr>
              <a:buFont typeface="Arial"/>
              <a:buChar char="•"/>
              <a:defRPr/>
            </a:lvl4pPr>
            <a:lvl5pPr marL="2057400" marR="0" indent="-25400" algn="l" rtl="0">
              <a:spcBef>
                <a:spcPts val="400"/>
              </a:spcBef>
              <a:buClr>
                <a:schemeClr val="dk1"/>
              </a:buClr>
              <a:buFont typeface="Arial"/>
              <a:buChar char="•"/>
              <a:defRPr/>
            </a:lvl5pPr>
            <a:lvl6pPr marL="2514600" marR="0" indent="-25400" algn="l" rtl="0">
              <a:spcBef>
                <a:spcPts val="400"/>
              </a:spcBef>
              <a:buClr>
                <a:schemeClr val="dk1"/>
              </a:buClr>
              <a:buFont typeface="Arial"/>
              <a:buChar char="•"/>
              <a:defRPr/>
            </a:lvl6pPr>
            <a:lvl7pPr marL="2971800" marR="0" indent="-25400" algn="l" rtl="0">
              <a:spcBef>
                <a:spcPts val="400"/>
              </a:spcBef>
              <a:buClr>
                <a:schemeClr val="dk1"/>
              </a:buClr>
              <a:buFont typeface="Arial"/>
              <a:buChar char="•"/>
              <a:defRPr/>
            </a:lvl7pPr>
            <a:lvl8pPr marL="3429000" marR="0" indent="-25400" algn="l" rtl="0">
              <a:spcBef>
                <a:spcPts val="400"/>
              </a:spcBef>
              <a:buClr>
                <a:schemeClr val="dk1"/>
              </a:buClr>
              <a:buFont typeface="Arial"/>
              <a:buChar char="•"/>
              <a:defRPr/>
            </a:lvl8pPr>
            <a:lvl9pPr marL="3886200" marR="0" indent="-25400" algn="l" rtl="0">
              <a:spcBef>
                <a:spcPts val="400"/>
              </a:spcBef>
              <a:buClr>
                <a:schemeClr val="dk1"/>
              </a:buClr>
              <a:buFont typeface="Arial"/>
              <a:buChar char="•"/>
              <a:defRPr/>
            </a:lvl9pPr>
          </a:lstStyle>
          <a:p>
            <a:endParaRPr/>
          </a:p>
        </p:txBody>
      </p:sp>
      <p:sp>
        <p:nvSpPr>
          <p:cNvPr id="21" name="Shape 21"/>
          <p:cNvSpPr txBox="1">
            <a:spLocks noGrp="1"/>
          </p:cNvSpPr>
          <p:nvPr>
            <p:ph type="title"/>
          </p:nvPr>
        </p:nvSpPr>
        <p:spPr>
          <a:xfrm>
            <a:off x="1600200" y="304800"/>
            <a:ext cx="5943599" cy="615949"/>
          </a:xfrm>
          <a:prstGeom prst="rect">
            <a:avLst/>
          </a:prstGeom>
          <a:noFill/>
          <a:ln>
            <a:noFill/>
          </a:ln>
        </p:spPr>
        <p:txBody>
          <a:bodyPr lIns="91425" tIns="91425" rIns="91425" bIns="91425" anchor="t" anchorCtr="0"/>
          <a:lstStyle>
            <a:lvl1pPr marR="0" algn="l" rtl="0">
              <a:lnSpc>
                <a:spcPct val="100000"/>
              </a:lnSpc>
              <a:spcBef>
                <a:spcPts val="0"/>
              </a:spcBef>
              <a:spcAft>
                <a:spcPts val="0"/>
              </a:spcAft>
              <a:buClr>
                <a:srgbClr val="000000"/>
              </a:buClr>
              <a:buFont typeface="Arial"/>
              <a:buNone/>
              <a:defRPr/>
            </a:lvl1pPr>
            <a:lvl2pPr marR="0" algn="l" rtl="0">
              <a:lnSpc>
                <a:spcPct val="100000"/>
              </a:lnSpc>
              <a:spcBef>
                <a:spcPts val="0"/>
              </a:spcBef>
              <a:spcAft>
                <a:spcPts val="0"/>
              </a:spcAft>
              <a:buClr>
                <a:srgbClr val="000000"/>
              </a:buClr>
              <a:buFont typeface="Arial"/>
              <a:buNone/>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dt" idx="10"/>
          </p:nvPr>
        </p:nvSpPr>
        <p:spPr>
          <a:xfrm>
            <a:off x="7086600" y="6615113"/>
            <a:ext cx="1295400" cy="1523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cxnSp>
        <p:nvCxnSpPr>
          <p:cNvPr id="23" name="Shape 23"/>
          <p:cNvCxnSpPr/>
          <p:nvPr/>
        </p:nvCxnSpPr>
        <p:spPr>
          <a:xfrm>
            <a:off x="8428038" y="6608763"/>
            <a:ext cx="0" cy="200024"/>
          </a:xfrm>
          <a:prstGeom prst="straightConnector1">
            <a:avLst/>
          </a:prstGeom>
          <a:noFill/>
          <a:ln w="12700" cap="flat" cmpd="sng">
            <a:solidFill>
              <a:schemeClr val="dk1"/>
            </a:solidFill>
            <a:prstDash val="solid"/>
            <a:round/>
            <a:headEnd type="none" w="med" len="med"/>
            <a:tailEnd type="none" w="med" len="med"/>
          </a:ln>
        </p:spPr>
      </p:cxnSp>
      <p:pic>
        <p:nvPicPr>
          <p:cNvPr id="24" name="Shape 24"/>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1151529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28" name="Shape 28"/>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29" name="Shape 29"/>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30" name="Shape 30"/>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2195525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obj">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34" name="Shape 34"/>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35" name="Shape 35"/>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36" name="Shape 36"/>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37" name="Shape 37"/>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2812184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40" name="Shape 40"/>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41" name="Shape 41"/>
          <p:cNvSpPr txBox="1">
            <a:spLocks noGrp="1"/>
          </p:cNvSpPr>
          <p:nvPr>
            <p:ph type="sldNum" idx="12"/>
          </p:nvPr>
        </p:nvSpPr>
        <p:spPr>
          <a:xfrm>
            <a:off x="6553203" y="6356362"/>
            <a:ext cx="2133599" cy="365125"/>
          </a:xfrm>
          <a:prstGeom prst="rect">
            <a:avLst/>
          </a:prstGeom>
          <a:noFill/>
          <a:ln>
            <a:noFill/>
          </a:ln>
        </p:spPr>
        <p:txBody>
          <a:bodyPr lIns="91425" tIns="45700" rIns="91425" bIns="45700" anchor="t" anchorCtr="0">
            <a:noAutofit/>
          </a:bodyPr>
          <a:lstStyle/>
          <a:p>
            <a:pPr>
              <a:buClr>
                <a:srgbClr val="000000"/>
              </a:buClr>
              <a:buSzPct val="25000"/>
              <a:buFont typeface="Arial"/>
              <a:buNone/>
            </a:pPr>
            <a:fld id="{00000000-1234-1234-1234-123412341234}" type="slidenum">
              <a:rPr lang="en-US" sz="1400" kern="0">
                <a:solidFill>
                  <a:srgbClr val="000000"/>
                </a:solidFill>
                <a:latin typeface="Arial"/>
                <a:ea typeface="Arial"/>
                <a:cs typeface="Arial"/>
                <a:sym typeface="Arial"/>
              </a:rPr>
              <a:pPr>
                <a:buClr>
                  <a:srgbClr val="000000"/>
                </a:buClr>
                <a:buSzPct val="25000"/>
                <a:buFont typeface="Arial"/>
                <a:buNone/>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823962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cSld name="vertTx">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45" name="Shape 45"/>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46" name="Shape 46"/>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47" name="Shape 47"/>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48" name="Shape 48"/>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230344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objTx">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3" name="Shape 53"/>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54" name="Shape 54"/>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55" name="Shape 55"/>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56" name="Shape 56"/>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103686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p:spPr>
        <p:txBody>
          <a:bodyPr>
            <a:normAutofit/>
          </a:bodyPr>
          <a:lstStyle>
            <a:lvl1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1pPr>
            <a:lvl2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2pPr>
            <a:lvl3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Wingdings" panose="05000000000000000000" pitchFamily="2" charset="2"/>
              <a:buChar char="Ø"/>
              <a:defRPr lang="en-US" sz="2000" kern="1200" dirty="0" smtClean="0">
                <a:solidFill>
                  <a:schemeClr val="tx1"/>
                </a:solidFill>
                <a:latin typeface="Times New Roman" panose="02020603050405020304" pitchFamily="18" charset="0"/>
                <a:ea typeface="+mn-ea"/>
                <a:cs typeface="Times New Roman" panose="02020603050405020304" pitchFamily="18" charset="0"/>
              </a:defRPr>
            </a:lvl4pPr>
            <a:lvl5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0"/>
            <a:ext cx="4038600" cy="4830763"/>
          </a:xfrm>
        </p:spPr>
        <p:txBody>
          <a:bodyPr>
            <a:normAutofit/>
          </a:bodyPr>
          <a:lstStyle>
            <a:lvl1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1pPr>
            <a:lvl2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2pPr>
            <a:lvl3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Wingdings" panose="05000000000000000000" pitchFamily="2" charset="2"/>
              <a:buChar char="Ø"/>
              <a:defRPr lang="en-US" sz="2000" kern="1200" dirty="0" smtClean="0">
                <a:solidFill>
                  <a:schemeClr val="tx1"/>
                </a:solidFill>
                <a:latin typeface="Times New Roman" panose="02020603050405020304" pitchFamily="18" charset="0"/>
                <a:ea typeface="+mn-ea"/>
                <a:cs typeface="Times New Roman" panose="02020603050405020304" pitchFamily="18" charset="0"/>
              </a:defRPr>
            </a:lvl4pPr>
            <a:lvl5pPr algn="l" defTabSz="914400" rtl="0" eaLnBrk="1" latinLnBrk="0" hangingPunct="1">
              <a:spcBef>
                <a:spcPct val="20000"/>
              </a:spcBef>
              <a:buFont typeface="Arial" panose="020B0604020202020204" pitchFamily="34" charset="0"/>
              <a:defRPr lang="en-US" sz="2000" kern="1200" dirty="0" smtClean="0">
                <a:solidFill>
                  <a:schemeClr val="tx1"/>
                </a:solidFill>
                <a:latin typeface="Times New Roman" panose="02020603050405020304" pitchFamily="18" charset="0"/>
                <a:ea typeface="+mn-ea"/>
                <a:cs typeface="Times New Roman" panose="02020603050405020304" pitchFamily="18"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12"/>
          </p:nvPr>
        </p:nvSpPr>
        <p:spPr>
          <a:xfrm>
            <a:off x="6553200" y="6356350"/>
            <a:ext cx="2133600" cy="365125"/>
          </a:xfrm>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4916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picTx">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2"/>
          </p:nvPr>
        </p:nvSpPr>
        <p:spPr>
          <a:xfrm>
            <a:off x="1792288" y="612775"/>
            <a:ext cx="5486399" cy="4114800"/>
          </a:xfrm>
          <a:prstGeom prst="rect">
            <a:avLst/>
          </a:prstGeom>
          <a:noFill/>
          <a:ln>
            <a:noFill/>
          </a:ln>
        </p:spPr>
      </p:sp>
      <p:sp>
        <p:nvSpPr>
          <p:cNvPr id="60" name="Shape 6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62" name="Shape 62"/>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63" name="Shape 63"/>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64" name="Shape 64"/>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1148314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cSld name="vertTitleAndTx">
    <p:spTree>
      <p:nvGrpSpPr>
        <p:cNvPr id="1" name="Shape 65"/>
        <p:cNvGrpSpPr/>
        <p:nvPr/>
      </p:nvGrpSpPr>
      <p:grpSpPr>
        <a:xfrm>
          <a:off x="0" y="0"/>
          <a:ext cx="0" cy="0"/>
          <a:chOff x="0" y="0"/>
          <a:chExt cx="0" cy="0"/>
        </a:xfrm>
      </p:grpSpPr>
      <p:sp>
        <p:nvSpPr>
          <p:cNvPr id="66" name="Shape 66"/>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68" name="Shape 68"/>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69" name="Shape 69"/>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70" name="Shape 70"/>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71" name="Shape 71"/>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2594731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Only">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pic>
        <p:nvPicPr>
          <p:cNvPr id="102" name="Shape 102"/>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3705770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obj">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5" name="Shape 10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106" name="Shape 106"/>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pic>
        <p:nvPicPr>
          <p:cNvPr id="107" name="Shape 107"/>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592008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cSld name="picTx">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0" name="Shape 110"/>
          <p:cNvSpPr>
            <a:spLocks noGrp="1"/>
          </p:cNvSpPr>
          <p:nvPr>
            <p:ph type="pic" idx="2"/>
          </p:nvPr>
        </p:nvSpPr>
        <p:spPr>
          <a:xfrm>
            <a:off x="1792288" y="612775"/>
            <a:ext cx="5486399" cy="4114800"/>
          </a:xfrm>
          <a:prstGeom prst="rect">
            <a:avLst/>
          </a:prstGeom>
          <a:noFill/>
          <a:ln>
            <a:noFill/>
          </a:ln>
        </p:spPr>
      </p:sp>
      <p:sp>
        <p:nvSpPr>
          <p:cNvPr id="111" name="Shape 11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12" name="Shape 112"/>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pic>
        <p:nvPicPr>
          <p:cNvPr id="113" name="Shape 113"/>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517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cSld name="vertTx">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6" name="Shape 116"/>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117" name="Shape 117"/>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pic>
        <p:nvPicPr>
          <p:cNvPr id="118" name="Shape 118"/>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3485103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cSld name="vertTitleAndTx">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1" name="Shape 121"/>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25400" algn="l" rtl="0">
              <a:spcBef>
                <a:spcPts val="640"/>
              </a:spcBef>
              <a:buClr>
                <a:schemeClr val="dk1"/>
              </a:buClr>
              <a:buFont typeface="Arial"/>
              <a:buChar char="•"/>
              <a:defRPr/>
            </a:lvl1pPr>
            <a:lvl2pPr marL="742950" indent="-63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25400" algn="l" rtl="0">
              <a:spcBef>
                <a:spcPts val="400"/>
              </a:spcBef>
              <a:buClr>
                <a:schemeClr val="dk1"/>
              </a:buClr>
              <a:buFont typeface="Arial"/>
              <a:buChar char="•"/>
              <a:defRPr/>
            </a:lvl4pPr>
            <a:lvl5pPr marL="2057400" indent="-25400" algn="l" rtl="0">
              <a:spcBef>
                <a:spcPts val="400"/>
              </a:spcBef>
              <a:buClr>
                <a:schemeClr val="dk1"/>
              </a:buClr>
              <a:buFont typeface="Arial"/>
              <a:buChar char="•"/>
              <a:defRPr/>
            </a:lvl5pPr>
            <a:lvl6pPr marL="2514600" indent="-25400" algn="l" rtl="0">
              <a:spcBef>
                <a:spcPts val="400"/>
              </a:spcBef>
              <a:buClr>
                <a:schemeClr val="dk1"/>
              </a:buClr>
              <a:buFont typeface="Arial"/>
              <a:buChar char="•"/>
              <a:defRPr/>
            </a:lvl6pPr>
            <a:lvl7pPr marL="2971800" indent="-25400" algn="l" rtl="0">
              <a:spcBef>
                <a:spcPts val="400"/>
              </a:spcBef>
              <a:buClr>
                <a:schemeClr val="dk1"/>
              </a:buClr>
              <a:buFont typeface="Arial"/>
              <a:buChar char="•"/>
              <a:defRPr/>
            </a:lvl7pPr>
            <a:lvl8pPr marL="3429000" indent="-25400" algn="l" rtl="0">
              <a:spcBef>
                <a:spcPts val="400"/>
              </a:spcBef>
              <a:buClr>
                <a:schemeClr val="dk1"/>
              </a:buClr>
              <a:buFont typeface="Arial"/>
              <a:buChar char="•"/>
              <a:defRPr/>
            </a:lvl8pPr>
            <a:lvl9pPr marL="3886200" indent="-25400" algn="l" rtl="0">
              <a:spcBef>
                <a:spcPts val="400"/>
              </a:spcBef>
              <a:buClr>
                <a:schemeClr val="dk1"/>
              </a:buClr>
              <a:buFont typeface="Arial"/>
              <a:buChar char="•"/>
              <a:defRPr/>
            </a:lvl9pPr>
          </a:lstStyle>
          <a:p>
            <a:endParaRPr/>
          </a:p>
        </p:txBody>
      </p:sp>
      <p:sp>
        <p:nvSpPr>
          <p:cNvPr id="122" name="Shape 122"/>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123" name="Shape 123"/>
          <p:cNvSpPr txBox="1">
            <a:spLocks noGrp="1"/>
          </p:cNvSpPr>
          <p:nvPr>
            <p:ph type="sldNum" idx="12"/>
          </p:nvPr>
        </p:nvSpPr>
        <p:spPr>
          <a:xfrm>
            <a:off x="6553200" y="6492875"/>
            <a:ext cx="2133598" cy="365125"/>
          </a:xfrm>
          <a:prstGeom prst="rect">
            <a:avLst/>
          </a:prstGeom>
          <a:noFill/>
          <a:ln>
            <a:noFill/>
          </a:ln>
        </p:spPr>
        <p:txBody>
          <a:bodyPr lIns="91425" tIns="91425" rIns="91425" bIns="91425" anchor="ctr" anchorCtr="0">
            <a:noAutofit/>
          </a:bodyPr>
          <a:lstStyle/>
          <a:p>
            <a:pPr algn="r">
              <a:buClr>
                <a:srgbClr val="FFFFFF"/>
              </a:buClr>
              <a:buFont typeface="Calibri"/>
              <a:buNone/>
            </a:pPr>
            <a:endParaRPr sz="1200" kern="0">
              <a:solidFill>
                <a:srgbClr val="FFFFFF"/>
              </a:solidFill>
              <a:latin typeface="Calibri"/>
              <a:ea typeface="Calibri"/>
              <a:cs typeface="Calibri"/>
              <a:sym typeface="Calibri"/>
            </a:endParaRPr>
          </a:p>
        </p:txBody>
      </p:sp>
      <p:sp>
        <p:nvSpPr>
          <p:cNvPr id="124" name="Shape 124"/>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125" name="Shape 125"/>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4031863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26"/>
        <p:cNvGrpSpPr/>
        <p:nvPr/>
      </p:nvGrpSpPr>
      <p:grpSpPr>
        <a:xfrm>
          <a:off x="0" y="0"/>
          <a:ext cx="0" cy="0"/>
          <a:chOff x="0" y="0"/>
          <a:chExt cx="0" cy="0"/>
        </a:xfrm>
      </p:grpSpPr>
      <p:cxnSp>
        <p:nvCxnSpPr>
          <p:cNvPr id="127" name="Shape 127"/>
          <p:cNvCxnSpPr/>
          <p:nvPr/>
        </p:nvCxnSpPr>
        <p:spPr>
          <a:xfrm>
            <a:off x="8428038" y="6608763"/>
            <a:ext cx="0" cy="200024"/>
          </a:xfrm>
          <a:prstGeom prst="straightConnector1">
            <a:avLst/>
          </a:prstGeom>
          <a:noFill/>
          <a:ln w="12700" cap="flat" cmpd="sng">
            <a:solidFill>
              <a:schemeClr val="dk1"/>
            </a:solidFill>
            <a:prstDash val="solid"/>
            <a:round/>
            <a:headEnd type="none" w="med" len="med"/>
            <a:tailEnd type="none" w="med" len="med"/>
          </a:ln>
        </p:spPr>
      </p:cxnSp>
      <p:sp>
        <p:nvSpPr>
          <p:cNvPr id="128" name="Shape 128"/>
          <p:cNvSpPr txBox="1">
            <a:spLocks noGrp="1"/>
          </p:cNvSpPr>
          <p:nvPr>
            <p:ph type="body" idx="1"/>
          </p:nvPr>
        </p:nvSpPr>
        <p:spPr>
          <a:xfrm>
            <a:off x="304800" y="1066800"/>
            <a:ext cx="8229600" cy="5486399"/>
          </a:xfrm>
          <a:prstGeom prst="rect">
            <a:avLst/>
          </a:prstGeom>
          <a:noFill/>
          <a:ln>
            <a:noFill/>
          </a:ln>
        </p:spPr>
        <p:txBody>
          <a:bodyPr lIns="91425" tIns="91425" rIns="91425" bIns="91425" anchor="t" anchorCtr="0"/>
          <a:lstStyle>
            <a:lvl1pPr marL="342900" marR="0" indent="-25400" algn="l" rtl="0">
              <a:spcBef>
                <a:spcPts val="640"/>
              </a:spcBef>
              <a:buClr>
                <a:schemeClr val="dk1"/>
              </a:buClr>
              <a:buFont typeface="Arial"/>
              <a:buChar char="•"/>
              <a:defRPr/>
            </a:lvl1pPr>
            <a:lvl2pPr marL="742950" marR="0" indent="-6350" algn="l" rtl="0">
              <a:spcBef>
                <a:spcPts val="560"/>
              </a:spcBef>
              <a:buClr>
                <a:schemeClr val="dk1"/>
              </a:buClr>
              <a:buFont typeface="Arial"/>
              <a:buChar char="•"/>
              <a:defRPr/>
            </a:lvl2pPr>
            <a:lvl3pPr marL="1143000" marR="0" indent="12700" algn="l" rtl="0">
              <a:spcBef>
                <a:spcPts val="480"/>
              </a:spcBef>
              <a:buClr>
                <a:schemeClr val="dk1"/>
              </a:buClr>
              <a:buFont typeface="Arial"/>
              <a:buChar char="•"/>
              <a:defRPr/>
            </a:lvl3pPr>
            <a:lvl4pPr marL="1600200" marR="0" indent="-25400" algn="l" rtl="0">
              <a:spcBef>
                <a:spcPts val="400"/>
              </a:spcBef>
              <a:buClr>
                <a:schemeClr val="dk1"/>
              </a:buClr>
              <a:buFont typeface="Arial"/>
              <a:buChar char="•"/>
              <a:defRPr/>
            </a:lvl4pPr>
            <a:lvl5pPr marL="2057400" marR="0" indent="-25400" algn="l" rtl="0">
              <a:spcBef>
                <a:spcPts val="400"/>
              </a:spcBef>
              <a:buClr>
                <a:schemeClr val="dk1"/>
              </a:buClr>
              <a:buFont typeface="Arial"/>
              <a:buChar char="•"/>
              <a:defRPr/>
            </a:lvl5pPr>
            <a:lvl6pPr marL="2514600" marR="0" indent="-25400" algn="l" rtl="0">
              <a:spcBef>
                <a:spcPts val="400"/>
              </a:spcBef>
              <a:buClr>
                <a:schemeClr val="dk1"/>
              </a:buClr>
              <a:buFont typeface="Arial"/>
              <a:buChar char="•"/>
              <a:defRPr/>
            </a:lvl6pPr>
            <a:lvl7pPr marL="2971800" marR="0" indent="-25400" algn="l" rtl="0">
              <a:spcBef>
                <a:spcPts val="400"/>
              </a:spcBef>
              <a:buClr>
                <a:schemeClr val="dk1"/>
              </a:buClr>
              <a:buFont typeface="Arial"/>
              <a:buChar char="•"/>
              <a:defRPr/>
            </a:lvl7pPr>
            <a:lvl8pPr marL="3429000" marR="0" indent="-25400" algn="l" rtl="0">
              <a:spcBef>
                <a:spcPts val="400"/>
              </a:spcBef>
              <a:buClr>
                <a:schemeClr val="dk1"/>
              </a:buClr>
              <a:buFont typeface="Arial"/>
              <a:buChar char="•"/>
              <a:defRPr/>
            </a:lvl8pPr>
            <a:lvl9pPr marL="3886200" marR="0" indent="-25400" algn="l" rtl="0">
              <a:spcBef>
                <a:spcPts val="400"/>
              </a:spcBef>
              <a:buClr>
                <a:schemeClr val="dk1"/>
              </a:buClr>
              <a:buFont typeface="Arial"/>
              <a:buChar char="•"/>
              <a:defRPr/>
            </a:lvl9pPr>
          </a:lstStyle>
          <a:p>
            <a:endParaRPr/>
          </a:p>
        </p:txBody>
      </p:sp>
      <p:sp>
        <p:nvSpPr>
          <p:cNvPr id="129" name="Shape 129"/>
          <p:cNvSpPr txBox="1">
            <a:spLocks noGrp="1"/>
          </p:cNvSpPr>
          <p:nvPr>
            <p:ph type="title"/>
          </p:nvPr>
        </p:nvSpPr>
        <p:spPr>
          <a:xfrm>
            <a:off x="1600200" y="304800"/>
            <a:ext cx="5943599" cy="615949"/>
          </a:xfrm>
          <a:prstGeom prst="rect">
            <a:avLst/>
          </a:prstGeom>
          <a:noFill/>
          <a:ln>
            <a:noFill/>
          </a:ln>
        </p:spPr>
        <p:txBody>
          <a:bodyPr lIns="91425" tIns="91425" rIns="91425" bIns="91425" anchor="t" anchorCtr="0"/>
          <a:lstStyle>
            <a:lvl1pPr marR="0" algn="l" rtl="0">
              <a:lnSpc>
                <a:spcPct val="100000"/>
              </a:lnSpc>
              <a:spcBef>
                <a:spcPts val="0"/>
              </a:spcBef>
              <a:spcAft>
                <a:spcPts val="0"/>
              </a:spcAft>
              <a:buClr>
                <a:srgbClr val="000000"/>
              </a:buClr>
              <a:buFont typeface="Arial"/>
              <a:buNone/>
              <a:defRPr/>
            </a:lvl1pPr>
            <a:lvl2pPr marR="0" algn="l" rtl="0">
              <a:lnSpc>
                <a:spcPct val="100000"/>
              </a:lnSpc>
              <a:spcBef>
                <a:spcPts val="0"/>
              </a:spcBef>
              <a:spcAft>
                <a:spcPts val="0"/>
              </a:spcAft>
              <a:buClr>
                <a:srgbClr val="000000"/>
              </a:buClr>
              <a:buFont typeface="Arial"/>
              <a:buNone/>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130" name="Shape 130"/>
          <p:cNvCxnSpPr/>
          <p:nvPr/>
        </p:nvCxnSpPr>
        <p:spPr>
          <a:xfrm>
            <a:off x="8428038" y="6608763"/>
            <a:ext cx="0" cy="200024"/>
          </a:xfrm>
          <a:prstGeom prst="straightConnector1">
            <a:avLst/>
          </a:prstGeom>
          <a:noFill/>
          <a:ln w="12700" cap="flat" cmpd="sng">
            <a:solidFill>
              <a:schemeClr val="dk1"/>
            </a:solidFill>
            <a:prstDash val="solid"/>
            <a:round/>
            <a:headEnd type="none" w="med" len="med"/>
            <a:tailEnd type="none" w="med" len="med"/>
          </a:ln>
        </p:spPr>
      </p:cxnSp>
      <p:pic>
        <p:nvPicPr>
          <p:cNvPr id="131" name="Shape 131"/>
          <p:cNvPicPr preferRelativeResize="0"/>
          <p:nvPr/>
        </p:nvPicPr>
        <p:blipFill rotWithShape="1">
          <a:blip r:embed="rId2">
            <a:alphaModFix/>
          </a:blip>
          <a:srcRect/>
          <a:stretch/>
        </p:blipFill>
        <p:spPr>
          <a:xfrm>
            <a:off x="175505" y="188056"/>
            <a:ext cx="1390828" cy="881794"/>
          </a:xfrm>
          <a:prstGeom prst="rect">
            <a:avLst/>
          </a:prstGeom>
          <a:noFill/>
          <a:ln>
            <a:noFill/>
          </a:ln>
        </p:spPr>
      </p:pic>
    </p:spTree>
    <p:extLst>
      <p:ext uri="{BB962C8B-B14F-4D97-AF65-F5344CB8AC3E}">
        <p14:creationId xmlns:p14="http://schemas.microsoft.com/office/powerpoint/2010/main" val="2981180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2"/>
        <p:cNvGrpSpPr/>
        <p:nvPr/>
      </p:nvGrpSpPr>
      <p:grpSpPr>
        <a:xfrm>
          <a:off x="0" y="0"/>
          <a:ext cx="0" cy="0"/>
          <a:chOff x="0" y="0"/>
          <a:chExt cx="0" cy="0"/>
        </a:xfrm>
      </p:grpSpPr>
      <p:sp>
        <p:nvSpPr>
          <p:cNvPr id="133" name="Shape 133"/>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134" name="Shape 134"/>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135" name="Shape 13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p>
            <a:pPr>
              <a:buClr>
                <a:srgbClr val="000000"/>
              </a:buClr>
              <a:buSzPct val="25000"/>
              <a:buFont typeface="Arial"/>
              <a:buNone/>
            </a:pPr>
            <a:fld id="{00000000-1234-1234-1234-123412341234}" type="slidenum">
              <a:rPr lang="en-US" sz="1400" kern="0">
                <a:solidFill>
                  <a:srgbClr val="000000"/>
                </a:solidFill>
                <a:latin typeface="Arial"/>
                <a:ea typeface="Arial"/>
                <a:cs typeface="Arial"/>
                <a:sym typeface="Arial"/>
              </a:rPr>
              <a:pPr>
                <a:buClr>
                  <a:srgbClr val="000000"/>
                </a:buClr>
                <a:buSzPct val="25000"/>
                <a:buFont typeface="Arial"/>
                <a:buNone/>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554953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8" name="Shape 13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9" name="Shape 13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extLst>
      <p:ext uri="{BB962C8B-B14F-4D97-AF65-F5344CB8AC3E}">
        <p14:creationId xmlns:p14="http://schemas.microsoft.com/office/powerpoint/2010/main" val="50143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smtClean="0">
              <a:solidFill>
                <a:prstClr val="black">
                  <a:tint val="75000"/>
                </a:prstClr>
              </a:solidFill>
            </a:endParaRPr>
          </a:p>
        </p:txBody>
      </p:sp>
      <p:sp>
        <p:nvSpPr>
          <p:cNvPr id="6" name="Title Placeholder 1"/>
          <p:cNvSpPr txBox="1">
            <a:spLocks/>
          </p:cNvSpPr>
          <p:nvPr userDrawn="1"/>
        </p:nvSpPr>
        <p:spPr>
          <a:xfrm>
            <a:off x="952500" y="1252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sz="2800" dirty="0" smtClean="0">
                <a:solidFill>
                  <a:srgbClr val="1F497D">
                    <a:lumMod val="50000"/>
                  </a:srgbClr>
                </a:solidFill>
                <a:latin typeface="Times New Roman" panose="02020603050405020304" pitchFamily="18" charset="0"/>
                <a:cs typeface="Times New Roman" panose="02020603050405020304" pitchFamily="18" charset="0"/>
              </a:rPr>
              <a:t>Click to edit Master title style</a:t>
            </a:r>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9873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wo Content">
    <p:spTree>
      <p:nvGrpSpPr>
        <p:cNvPr id="1" name="Shape 140"/>
        <p:cNvGrpSpPr/>
        <p:nvPr/>
      </p:nvGrpSpPr>
      <p:grpSpPr>
        <a:xfrm>
          <a:off x="0" y="0"/>
          <a:ext cx="0" cy="0"/>
          <a:chOff x="0" y="0"/>
          <a:chExt cx="0" cy="0"/>
        </a:xfrm>
      </p:grpSpPr>
      <p:sp>
        <p:nvSpPr>
          <p:cNvPr id="141" name="Shape 141"/>
          <p:cNvSpPr/>
          <p:nvPr/>
        </p:nvSpPr>
        <p:spPr>
          <a:xfrm>
            <a:off x="0" y="0"/>
            <a:ext cx="9144000" cy="838199"/>
          </a:xfrm>
          <a:prstGeom prst="rect">
            <a:avLst/>
          </a:prstGeom>
          <a:solidFill>
            <a:srgbClr val="016295"/>
          </a:solidFill>
          <a:ln w="25400" cap="flat" cmpd="sng">
            <a:solidFill>
              <a:srgbClr val="2385B9"/>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sz="1400" kern="0">
              <a:solidFill>
                <a:srgbClr val="000000"/>
              </a:solidFill>
              <a:latin typeface="Arial"/>
              <a:ea typeface="Arial"/>
              <a:cs typeface="Arial"/>
              <a:sym typeface="Arial"/>
            </a:endParaRPr>
          </a:p>
        </p:txBody>
      </p:sp>
      <p:sp>
        <p:nvSpPr>
          <p:cNvPr id="142" name="Shape 14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143" name="Shape 1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pic>
        <p:nvPicPr>
          <p:cNvPr id="144" name="Shape 144"/>
          <p:cNvPicPr preferRelativeResize="0"/>
          <p:nvPr/>
        </p:nvPicPr>
        <p:blipFill rotWithShape="1">
          <a:blip r:embed="rId2">
            <a:alphaModFix/>
          </a:blip>
          <a:srcRect/>
          <a:stretch/>
        </p:blipFill>
        <p:spPr>
          <a:xfrm>
            <a:off x="0" y="14286"/>
            <a:ext cx="3016415" cy="747713"/>
          </a:xfrm>
          <a:prstGeom prst="rect">
            <a:avLst/>
          </a:prstGeom>
          <a:noFill/>
          <a:ln>
            <a:noFill/>
          </a:ln>
        </p:spPr>
      </p:pic>
      <p:pic>
        <p:nvPicPr>
          <p:cNvPr id="145" name="Shape 145"/>
          <p:cNvPicPr preferRelativeResize="0"/>
          <p:nvPr/>
        </p:nvPicPr>
        <p:blipFill rotWithShape="1">
          <a:blip r:embed="rId3">
            <a:alphaModFix/>
          </a:blip>
          <a:srcRect/>
          <a:stretch/>
        </p:blipFill>
        <p:spPr>
          <a:xfrm>
            <a:off x="7996989" y="139225"/>
            <a:ext cx="601607" cy="492173"/>
          </a:xfrm>
          <a:prstGeom prst="rect">
            <a:avLst/>
          </a:prstGeom>
          <a:noFill/>
          <a:ln>
            <a:noFill/>
          </a:ln>
        </p:spPr>
      </p:pic>
      <p:pic>
        <p:nvPicPr>
          <p:cNvPr id="146" name="Shape 146"/>
          <p:cNvPicPr preferRelativeResize="0"/>
          <p:nvPr/>
        </p:nvPicPr>
        <p:blipFill rotWithShape="1">
          <a:blip r:embed="rId4">
            <a:alphaModFix/>
          </a:blip>
          <a:srcRect/>
          <a:stretch/>
        </p:blipFill>
        <p:spPr>
          <a:xfrm>
            <a:off x="8558463" y="139225"/>
            <a:ext cx="519648" cy="492171"/>
          </a:xfrm>
          <a:prstGeom prst="rect">
            <a:avLst/>
          </a:prstGeom>
          <a:noFill/>
          <a:ln>
            <a:noFill/>
          </a:ln>
        </p:spPr>
      </p:pic>
    </p:spTree>
    <p:extLst>
      <p:ext uri="{BB962C8B-B14F-4D97-AF65-F5344CB8AC3E}">
        <p14:creationId xmlns:p14="http://schemas.microsoft.com/office/powerpoint/2010/main" val="106892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Only">
    <p:spTree>
      <p:nvGrpSpPr>
        <p:cNvPr id="1" name="Shape 147"/>
        <p:cNvGrpSpPr/>
        <p:nvPr/>
      </p:nvGrpSpPr>
      <p:grpSpPr>
        <a:xfrm>
          <a:off x="0" y="0"/>
          <a:ext cx="0" cy="0"/>
          <a:chOff x="0" y="0"/>
          <a:chExt cx="0" cy="0"/>
        </a:xfrm>
      </p:grpSpPr>
      <p:sp>
        <p:nvSpPr>
          <p:cNvPr id="148" name="Shape 14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149" name="Shape 14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a:p>
        </p:txBody>
      </p:sp>
      <p:sp>
        <p:nvSpPr>
          <p:cNvPr id="150" name="Shape 15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algn="r">
              <a:buClr>
                <a:srgbClr val="000000"/>
              </a:buClr>
              <a:buSzPct val="25000"/>
              <a:buFont typeface="Calibri"/>
              <a:buNone/>
            </a:pPr>
            <a:fld id="{00000000-1234-1234-1234-123412341234}" type="slidenum">
              <a:rPr lang="en-US" sz="1200" kern="0">
                <a:solidFill>
                  <a:srgbClr val="000000"/>
                </a:solidFill>
                <a:latin typeface="Calibri"/>
                <a:ea typeface="Calibri"/>
                <a:cs typeface="Calibri"/>
                <a:sym typeface="Calibri"/>
              </a:rPr>
              <a:pPr algn="r">
                <a:buClr>
                  <a:srgbClr val="000000"/>
                </a:buClr>
                <a:buSzPct val="25000"/>
                <a:buFont typeface="Calibri"/>
                <a:buNone/>
              </a:pPr>
              <a:t>‹#›</a:t>
            </a:fld>
            <a:endParaRPr lang="en-US" sz="12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070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952500" y="125240"/>
            <a:ext cx="7239000" cy="865359"/>
          </a:xfrm>
          <a:prstGeom prst="rect">
            <a:avLst/>
          </a:prstGeom>
        </p:spPr>
        <p:txBody>
          <a:bodyPr vert="horz" lIns="91440" tIns="45720" rIns="91440" bIns="45720" rtlCol="0" anchor="ctr">
            <a:normAutofit/>
          </a:bodyPr>
          <a:lstStyle>
            <a:lvl1pPr>
              <a:defRPr sz="2800" b="1">
                <a:solidFill>
                  <a:schemeClr val="tx2">
                    <a:lumMod val="50000"/>
                  </a:schemeClr>
                </a:solidFill>
              </a:defRPr>
            </a:lvl1pPr>
          </a:lstStyle>
          <a:p>
            <a:r>
              <a:rPr lang="en-US" dirty="0" smtClean="0"/>
              <a:t>Acronym List</a:t>
            </a:r>
            <a:endParaRPr lang="en-US" dirty="0"/>
          </a:p>
        </p:txBody>
      </p:sp>
    </p:spTree>
    <p:extLst>
      <p:ext uri="{BB962C8B-B14F-4D97-AF65-F5344CB8AC3E}">
        <p14:creationId xmlns:p14="http://schemas.microsoft.com/office/powerpoint/2010/main" val="1508487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1"/>
          <p:cNvSpPr>
            <a:spLocks noGrp="1"/>
          </p:cNvSpPr>
          <p:nvPr>
            <p:ph type="ctrTitle" hasCustomPrompt="1"/>
          </p:nvPr>
        </p:nvSpPr>
        <p:spPr>
          <a:xfrm>
            <a:off x="457200" y="3048000"/>
            <a:ext cx="8229600" cy="857250"/>
          </a:xfrm>
        </p:spPr>
        <p:txBody>
          <a:bodyPr anchor="ctr">
            <a:normAutofit/>
          </a:bodyPr>
          <a:lstStyle>
            <a:lvl1pPr algn="ctr">
              <a:defRPr sz="3200" baseline="0"/>
            </a:lvl1pPr>
          </a:lstStyle>
          <a:p>
            <a:r>
              <a:rPr lang="en-US" dirty="0" smtClean="0"/>
              <a:t>Backup Slides</a:t>
            </a:r>
            <a:endParaRPr lang="en-US" dirty="0"/>
          </a:p>
        </p:txBody>
      </p:sp>
      <p:sp>
        <p:nvSpPr>
          <p:cNvPr id="8" name="Title Placeholder 1"/>
          <p:cNvSpPr txBox="1">
            <a:spLocks/>
          </p:cNvSpPr>
          <p:nvPr userDrawn="1"/>
        </p:nvSpPr>
        <p:spPr>
          <a:xfrm>
            <a:off x="952500" y="1252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US" sz="2800" dirty="0" smtClean="0">
                <a:solidFill>
                  <a:srgbClr val="1F497D">
                    <a:lumMod val="50000"/>
                  </a:srgbClr>
                </a:solidFill>
                <a:latin typeface="Times New Roman" panose="02020603050405020304" pitchFamily="18" charset="0"/>
                <a:cs typeface="Times New Roman" panose="02020603050405020304" pitchFamily="18" charset="0"/>
              </a:rPr>
              <a:t>Critical Design Review - JPSS Ground Project </a:t>
            </a:r>
            <a:endParaRPr lang="en-US" sz="2800" dirty="0">
              <a:solidFill>
                <a:srgbClr val="1F497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112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Default">
    <p:spTree>
      <p:nvGrpSpPr>
        <p:cNvPr id="1" name=""/>
        <p:cNvGrpSpPr/>
        <p:nvPr/>
      </p:nvGrpSpPr>
      <p:grpSpPr>
        <a:xfrm>
          <a:off x="0" y="0"/>
          <a:ext cx="0" cy="0"/>
          <a:chOff x="0" y="0"/>
          <a:chExt cx="0" cy="0"/>
        </a:xfrm>
      </p:grpSpPr>
      <p:sp>
        <p:nvSpPr>
          <p:cNvPr id="2" name="Title 1"/>
          <p:cNvSpPr>
            <a:spLocks noGrp="1"/>
          </p:cNvSpPr>
          <p:nvPr>
            <p:ph type="title"/>
          </p:nvPr>
        </p:nvSpPr>
        <p:spPr>
          <a:xfrm>
            <a:off x="864638" y="274638"/>
            <a:ext cx="7414724" cy="496433"/>
          </a:xfrm>
          <a:prstGeom prst="rect">
            <a:avLst/>
          </a:prstGeom>
        </p:spPr>
        <p:txBody>
          <a:bodyPr anchor="t"/>
          <a:lstStyle>
            <a:lvl1pPr>
              <a:lnSpc>
                <a:spcPct val="85000"/>
              </a:lnSpc>
              <a:defRPr sz="2400" b="1">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0285" y="1119481"/>
            <a:ext cx="8599716" cy="5428075"/>
          </a:xfrm>
        </p:spPr>
        <p:txBody>
          <a:bodyPr/>
          <a:lstStyle>
            <a:lvl1pPr>
              <a:lnSpc>
                <a:spcPct val="90000"/>
              </a:lnSpc>
              <a:spcBef>
                <a:spcPts val="300"/>
              </a:spcBef>
              <a:spcAft>
                <a:spcPts val="600"/>
              </a:spcAft>
              <a:buClr>
                <a:srgbClr val="0000FF"/>
              </a:buClr>
              <a:buSzPct val="125000"/>
              <a:buFont typeface="Lucida Grande"/>
              <a:buChar char="●"/>
              <a:defRPr sz="2000" b="1">
                <a:latin typeface="Helvetica"/>
                <a:cs typeface="Helvetica"/>
              </a:defRPr>
            </a:lvl1pPr>
            <a:lvl2pPr>
              <a:lnSpc>
                <a:spcPct val="90000"/>
              </a:lnSpc>
              <a:spcBef>
                <a:spcPts val="0"/>
              </a:spcBef>
              <a:spcAft>
                <a:spcPts val="600"/>
              </a:spcAft>
              <a:buClr>
                <a:srgbClr val="0000FF"/>
              </a:buClr>
              <a:defRPr sz="1800">
                <a:latin typeface="Helvetica"/>
                <a:cs typeface="Helvetica"/>
              </a:defRPr>
            </a:lvl2pPr>
            <a:lvl3pPr>
              <a:lnSpc>
                <a:spcPct val="90000"/>
              </a:lnSpc>
              <a:spcBef>
                <a:spcPts val="0"/>
              </a:spcBef>
              <a:spcAft>
                <a:spcPts val="600"/>
              </a:spcAft>
              <a:buClr>
                <a:srgbClr val="0000FF"/>
              </a:buClr>
              <a:defRPr sz="1600">
                <a:latin typeface="Helvetica"/>
                <a:cs typeface="Helvetica"/>
              </a:defRPr>
            </a:lvl3pPr>
            <a:lvl4pPr>
              <a:lnSpc>
                <a:spcPct val="90000"/>
              </a:lnSpc>
              <a:spcBef>
                <a:spcPts val="0"/>
              </a:spcBef>
              <a:spcAft>
                <a:spcPts val="600"/>
              </a:spcAft>
              <a:buClr>
                <a:srgbClr val="0000FF"/>
              </a:buClr>
              <a:defRPr sz="1600">
                <a:latin typeface="Helvetica"/>
                <a:cs typeface="Helvetica"/>
              </a:defRPr>
            </a:lvl4pPr>
            <a:lvl5pPr>
              <a:lnSpc>
                <a:spcPct val="90000"/>
              </a:lnSpc>
              <a:spcBef>
                <a:spcPts val="0"/>
              </a:spcBef>
              <a:spcAft>
                <a:spcPts val="600"/>
              </a:spcAft>
              <a:buClr>
                <a:srgbClr val="0000FF"/>
              </a:buClr>
              <a:defRPr sz="1600">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14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24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4326" y="228600"/>
            <a:ext cx="6553200" cy="8382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232446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theme" Target="../theme/theme2.xml"/><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image" Target="../media/image7.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theme" Target="../theme/theme3.xml"/><Relationship Id="rId10"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theme" Target="../theme/theme4.xml"/><Relationship Id="rId10"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4.jpeg"/><Relationship Id="rId13" Type="http://schemas.openxmlformats.org/officeDocument/2006/relationships/image" Target="../media/image5.png"/><Relationship Id="rId14" Type="http://schemas.openxmlformats.org/officeDocument/2006/relationships/image" Target="../media/image6.png"/><Relationship Id="rId15" Type="http://schemas.openxmlformats.org/officeDocument/2006/relationships/image" Target="../media/image7.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b"/>
          <a:lstStyle>
            <a:lvl1pPr algn="r">
              <a:defRPr sz="11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Rectangle 22"/>
          <p:cNvSpPr>
            <a:spLocks noChangeArrowheads="1"/>
          </p:cNvSpPr>
          <p:nvPr userDrawn="1"/>
        </p:nvSpPr>
        <p:spPr bwMode="auto">
          <a:xfrm>
            <a:off x="-9144" y="-13855"/>
            <a:ext cx="9162288" cy="1066800"/>
          </a:xfrm>
          <a:prstGeom prst="rect">
            <a:avLst/>
          </a:prstGeom>
          <a:gradFill flip="none" rotWithShape="1">
            <a:gsLst>
              <a:gs pos="47000">
                <a:srgbClr val="2661AA"/>
              </a:gs>
              <a:gs pos="0">
                <a:srgbClr val="FFFFFF"/>
              </a:gs>
            </a:gsLst>
            <a:lin ang="17820000" scaled="0"/>
            <a:tileRect/>
          </a:gradFill>
          <a:ln w="9525">
            <a:noFill/>
            <a:miter lim="800000"/>
            <a:headEnd/>
            <a:tailEnd/>
          </a:ln>
        </p:spPr>
        <p:txBody>
          <a:bodyPr wrap="none" anchor="ctr"/>
          <a:lstStyle/>
          <a:p>
            <a:pPr>
              <a:defRPr/>
            </a:pPr>
            <a:endParaRPr lang="en-US" dirty="0">
              <a:solidFill>
                <a:prstClr val="black"/>
              </a:solidFill>
              <a:latin typeface="Times New Roman" panose="02020603050405020304" pitchFamily="18" charset="0"/>
              <a:ea typeface="ＭＳ Ｐゴシック" pitchFamily="-108" charset="-128"/>
              <a:cs typeface="Times New Roman" panose="02020603050405020304" pitchFamily="18" charset="0"/>
            </a:endParaRPr>
          </a:p>
        </p:txBody>
      </p:sp>
      <p:sp>
        <p:nvSpPr>
          <p:cNvPr id="8" name="Line 6"/>
          <p:cNvSpPr>
            <a:spLocks noChangeShapeType="1"/>
          </p:cNvSpPr>
          <p:nvPr userDrawn="1"/>
        </p:nvSpPr>
        <p:spPr bwMode="auto">
          <a:xfrm>
            <a:off x="0" y="105294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userDrawn="1"/>
        </p:nvPicPr>
        <p:blipFill>
          <a:blip r:embed="rId11" cstate="print"/>
          <a:srcRect/>
          <a:stretch>
            <a:fillRect/>
          </a:stretch>
        </p:blipFill>
        <p:spPr bwMode="auto">
          <a:xfrm>
            <a:off x="172734" y="218712"/>
            <a:ext cx="661255" cy="659969"/>
          </a:xfrm>
          <a:prstGeom prst="rect">
            <a:avLst/>
          </a:prstGeom>
          <a:noFill/>
          <a:ln w="9525">
            <a:noFill/>
            <a:miter lim="800000"/>
            <a:headEnd/>
            <a:tailEnd/>
          </a:ln>
          <a:effectLst>
            <a:outerShdw blurRad="50800" dist="38100" dir="2700000" algn="t" rotWithShape="0">
              <a:prstClr val="black">
                <a:alpha val="43000"/>
              </a:prstClr>
            </a:outerShdw>
          </a:effectLst>
        </p:spPr>
      </p:pic>
      <p:sp>
        <p:nvSpPr>
          <p:cNvPr id="11" name="Title Placeholder 1"/>
          <p:cNvSpPr>
            <a:spLocks noGrp="1"/>
          </p:cNvSpPr>
          <p:nvPr>
            <p:ph type="title"/>
          </p:nvPr>
        </p:nvSpPr>
        <p:spPr>
          <a:xfrm>
            <a:off x="952500" y="125240"/>
            <a:ext cx="7239000" cy="86535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0" name="Picture 4" descr="JPSS Logo5.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275320" y="219456"/>
            <a:ext cx="713477" cy="6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28477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73" r:id="rId7"/>
    <p:sldLayoutId id="2147483974" r:id="rId8"/>
    <p:sldLayoutId id="2147483978" r:id="rId9"/>
  </p:sldLayoutIdLst>
  <p:hf hdr="0" ftr="0" dt="0"/>
  <p:txStyles>
    <p:titleStyle>
      <a:lvl1pPr algn="ctr" defTabSz="914400" rtl="0" eaLnBrk="1" latinLnBrk="0" hangingPunct="1">
        <a:spcBef>
          <a:spcPct val="0"/>
        </a:spcBef>
        <a:buNone/>
        <a:defRPr sz="28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ts val="600"/>
        </a:spcBef>
        <a:buFont typeface="Arial" panose="020B0604020202020204" pitchFamily="34" charset="0"/>
        <a:buChar char="•"/>
        <a:defRPr lang="en-US" sz="2400" kern="1200" dirty="0" smtClean="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ts val="600"/>
        </a:spcBef>
        <a:buFont typeface="Arial" panose="020B0604020202020204" pitchFamily="34" charset="0"/>
        <a:buChar char="–"/>
        <a:defRPr lang="en-US" sz="24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ts val="600"/>
        </a:spcBef>
        <a:buFont typeface="Arial" panose="020B0604020202020204" pitchFamily="34" charset="0"/>
        <a:buChar char="•"/>
        <a:defRPr lang="en-US" sz="20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ts val="600"/>
        </a:spcBef>
        <a:buFont typeface="Wingdings" panose="05000000000000000000" pitchFamily="2" charset="2"/>
        <a:buChar char="Ø"/>
        <a:defRPr lang="en-US" sz="2000" kern="1200" dirty="0" smtClean="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ts val="600"/>
        </a:spcBef>
        <a:buFont typeface="Arial" panose="020B0604020202020204" pitchFamily="34" charset="0"/>
        <a:buChar char="»"/>
        <a:defRPr lang="en-US" sz="2000" kern="1200" dirty="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b"/>
          <a:lstStyle>
            <a:lvl1pPr algn="r">
              <a:defRPr sz="11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Rectangle 22"/>
          <p:cNvSpPr>
            <a:spLocks noChangeArrowheads="1"/>
          </p:cNvSpPr>
          <p:nvPr userDrawn="1"/>
        </p:nvSpPr>
        <p:spPr bwMode="auto">
          <a:xfrm>
            <a:off x="-9144" y="-13855"/>
            <a:ext cx="9162288" cy="1066800"/>
          </a:xfrm>
          <a:prstGeom prst="rect">
            <a:avLst/>
          </a:prstGeom>
          <a:gradFill flip="none" rotWithShape="1">
            <a:gsLst>
              <a:gs pos="47000">
                <a:srgbClr val="2661AA"/>
              </a:gs>
              <a:gs pos="0">
                <a:srgbClr val="FFFFFF"/>
              </a:gs>
            </a:gsLst>
            <a:lin ang="17820000" scaled="0"/>
            <a:tileRect/>
          </a:gradFill>
          <a:ln w="9525">
            <a:noFill/>
            <a:miter lim="800000"/>
            <a:headEnd/>
            <a:tailEnd/>
          </a:ln>
        </p:spPr>
        <p:txBody>
          <a:bodyPr wrap="none" anchor="ctr"/>
          <a:lstStyle/>
          <a:p>
            <a:pPr>
              <a:defRPr/>
            </a:pPr>
            <a:endParaRPr lang="en-US" dirty="0">
              <a:solidFill>
                <a:prstClr val="black"/>
              </a:solidFill>
              <a:latin typeface="Times New Roman" panose="02020603050405020304" pitchFamily="18" charset="0"/>
              <a:ea typeface="ＭＳ Ｐゴシック" pitchFamily="-108" charset="-128"/>
              <a:cs typeface="Times New Roman" panose="02020603050405020304" pitchFamily="18" charset="0"/>
            </a:endParaRPr>
          </a:p>
        </p:txBody>
      </p:sp>
      <p:sp>
        <p:nvSpPr>
          <p:cNvPr id="8" name="Line 6"/>
          <p:cNvSpPr>
            <a:spLocks noChangeShapeType="1"/>
          </p:cNvSpPr>
          <p:nvPr userDrawn="1"/>
        </p:nvSpPr>
        <p:spPr bwMode="auto">
          <a:xfrm>
            <a:off x="0" y="105294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solidFill>
                <a:prstClr val="black"/>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userDrawn="1"/>
        </p:nvPicPr>
        <p:blipFill>
          <a:blip r:embed="rId8" cstate="print"/>
          <a:srcRect/>
          <a:stretch>
            <a:fillRect/>
          </a:stretch>
        </p:blipFill>
        <p:spPr bwMode="auto">
          <a:xfrm>
            <a:off x="8277649" y="210399"/>
            <a:ext cx="661255" cy="659969"/>
          </a:xfrm>
          <a:prstGeom prst="rect">
            <a:avLst/>
          </a:prstGeom>
          <a:noFill/>
          <a:ln w="9525">
            <a:noFill/>
            <a:miter lim="800000"/>
            <a:headEnd/>
            <a:tailEnd/>
          </a:ln>
          <a:effectLst>
            <a:outerShdw blurRad="50800" dist="38100" dir="2700000" algn="t" rotWithShape="0">
              <a:prstClr val="black">
                <a:alpha val="43000"/>
              </a:prstClr>
            </a:outerShdw>
          </a:effectLst>
        </p:spPr>
      </p:pic>
      <p:pic>
        <p:nvPicPr>
          <p:cNvPr id="10" name="Picture 2"/>
          <p:cNvPicPr>
            <a:picLocks noChangeAspect="1" noChangeArrowheads="1"/>
          </p:cNvPicPr>
          <p:nvPr userDrawn="1"/>
        </p:nvPicPr>
        <p:blipFill>
          <a:blip r:embed="rId9" cstate="print"/>
          <a:srcRect/>
          <a:stretch>
            <a:fillRect/>
          </a:stretch>
        </p:blipFill>
        <p:spPr bwMode="auto">
          <a:xfrm>
            <a:off x="193889" y="215018"/>
            <a:ext cx="794612" cy="658368"/>
          </a:xfrm>
          <a:prstGeom prst="rect">
            <a:avLst/>
          </a:prstGeom>
          <a:noFill/>
          <a:ln w="9525">
            <a:noFill/>
            <a:miter lim="800000"/>
            <a:headEnd/>
            <a:tailEnd/>
          </a:ln>
          <a:effectLst>
            <a:outerShdw blurRad="50800" dist="38100" dir="2700000">
              <a:srgbClr val="000000">
                <a:alpha val="43000"/>
              </a:srgbClr>
            </a:outerShdw>
          </a:effectLst>
        </p:spPr>
      </p:pic>
      <p:sp>
        <p:nvSpPr>
          <p:cNvPr id="11" name="Title Placeholder 1"/>
          <p:cNvSpPr>
            <a:spLocks noGrp="1"/>
          </p:cNvSpPr>
          <p:nvPr>
            <p:ph type="title"/>
          </p:nvPr>
        </p:nvSpPr>
        <p:spPr>
          <a:xfrm>
            <a:off x="952500" y="125240"/>
            <a:ext cx="7239000" cy="86535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55928477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Lst>
  <p:hf hdr="0" ftr="0" dt="0"/>
  <p:txStyles>
    <p:titleStyle>
      <a:lvl1pPr algn="ctr" defTabSz="914400" rtl="0" eaLnBrk="1" latinLnBrk="0" hangingPunct="1">
        <a:spcBef>
          <a:spcPct val="0"/>
        </a:spcBef>
        <a:buNone/>
        <a:defRPr sz="28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ts val="600"/>
        </a:spcBef>
        <a:buFont typeface="Arial" panose="020B0604020202020204" pitchFamily="34" charset="0"/>
        <a:buChar char="•"/>
        <a:defRPr lang="en-US" sz="2400" kern="1200" dirty="0" smtClean="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ts val="600"/>
        </a:spcBef>
        <a:buFont typeface="Arial" panose="020B0604020202020204" pitchFamily="34" charset="0"/>
        <a:buChar char="–"/>
        <a:defRPr lang="en-US" sz="2400" kern="1200" dirty="0" smtClean="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ts val="600"/>
        </a:spcBef>
        <a:buFont typeface="Arial" panose="020B0604020202020204" pitchFamily="34" charset="0"/>
        <a:buChar char="•"/>
        <a:defRPr lang="en-US" sz="2000" kern="1200" dirty="0" smtClean="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ts val="600"/>
        </a:spcBef>
        <a:buFont typeface="Wingdings" panose="05000000000000000000" pitchFamily="2" charset="2"/>
        <a:buChar char="Ø"/>
        <a:defRPr lang="en-US" sz="2000" kern="1200" dirty="0" smtClean="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ts val="600"/>
        </a:spcBef>
        <a:buFont typeface="Arial" panose="020B0604020202020204" pitchFamily="34" charset="0"/>
        <a:buChar char="»"/>
        <a:defRPr lang="en-US" sz="2000" kern="1200" dirty="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p:nvPr/>
        </p:nvSpPr>
        <p:spPr>
          <a:xfrm>
            <a:off x="0" y="0"/>
            <a:ext cx="9144000" cy="6858000"/>
          </a:xfrm>
          <a:prstGeom prst="rect">
            <a:avLst/>
          </a:prstGeom>
          <a:solidFill>
            <a:srgbClr val="000E2A"/>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sz="1400" kern="0">
              <a:solidFill>
                <a:srgbClr val="000000"/>
              </a:solidFill>
              <a:latin typeface="Arial"/>
              <a:ea typeface="Arial"/>
              <a:cs typeface="Arial"/>
              <a:sym typeface="Arial"/>
            </a:endParaRPr>
          </a:p>
        </p:txBody>
      </p:sp>
      <p:pic>
        <p:nvPicPr>
          <p:cNvPr id="10" name="Shape 10"/>
          <p:cNvPicPr preferRelativeResize="0"/>
          <p:nvPr/>
        </p:nvPicPr>
        <p:blipFill rotWithShape="1">
          <a:blip r:embed="rId10">
            <a:alphaModFix amt="40000"/>
          </a:blip>
          <a:srcRect/>
          <a:stretch/>
        </p:blipFill>
        <p:spPr>
          <a:xfrm>
            <a:off x="0" y="1238778"/>
            <a:ext cx="9144000" cy="5619221"/>
          </a:xfrm>
          <a:prstGeom prst="rect">
            <a:avLst/>
          </a:prstGeom>
          <a:noFill/>
          <a:ln>
            <a:noFill/>
          </a:ln>
        </p:spPr>
      </p:pic>
      <p:pic>
        <p:nvPicPr>
          <p:cNvPr id="11" name="Shape 11"/>
          <p:cNvPicPr preferRelativeResize="0"/>
          <p:nvPr/>
        </p:nvPicPr>
        <p:blipFill rotWithShape="1">
          <a:blip r:embed="rId11">
            <a:alphaModFix amt="40000"/>
          </a:blip>
          <a:srcRect b="72905"/>
          <a:stretch/>
        </p:blipFill>
        <p:spPr>
          <a:xfrm>
            <a:off x="0" y="0"/>
            <a:ext cx="9144000" cy="1238777"/>
          </a:xfrm>
          <a:prstGeom prst="rect">
            <a:avLst/>
          </a:prstGeom>
          <a:noFill/>
          <a:ln>
            <a:noFill/>
          </a:ln>
        </p:spPr>
      </p:pic>
      <p:sp>
        <p:nvSpPr>
          <p:cNvPr id="12" name="Shape 1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5400" algn="l" rtl="0">
              <a:lnSpc>
                <a:spcPct val="100000"/>
              </a:lnSpc>
              <a:spcBef>
                <a:spcPts val="640"/>
              </a:spcBef>
              <a:spcAft>
                <a:spcPts val="0"/>
              </a:spcAft>
              <a:buClr>
                <a:schemeClr val="dk1"/>
              </a:buClr>
              <a:buFont typeface="Arial"/>
              <a:buChar char="•"/>
              <a:defRPr/>
            </a:lvl1pPr>
            <a:lvl2pPr marL="742950" marR="0" indent="-63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25400" algn="l" rtl="0">
              <a:lnSpc>
                <a:spcPct val="100000"/>
              </a:lnSpc>
              <a:spcBef>
                <a:spcPts val="400"/>
              </a:spcBef>
              <a:spcAft>
                <a:spcPts val="0"/>
              </a:spcAft>
              <a:buClr>
                <a:schemeClr val="dk1"/>
              </a:buClr>
              <a:buFont typeface="Arial"/>
              <a:buChar char="•"/>
              <a:defRPr/>
            </a:lvl4pPr>
            <a:lvl5pPr marL="2057400" marR="0" indent="-25400" algn="l" rtl="0">
              <a:lnSpc>
                <a:spcPct val="100000"/>
              </a:lnSpc>
              <a:spcBef>
                <a:spcPts val="400"/>
              </a:spcBef>
              <a:spcAft>
                <a:spcPts val="0"/>
              </a:spcAft>
              <a:buClr>
                <a:schemeClr val="dk1"/>
              </a:buClr>
              <a:buFont typeface="Arial"/>
              <a:buChar char="•"/>
              <a:defRPr/>
            </a:lvl5pPr>
            <a:lvl6pPr marL="2514600" marR="0" indent="-25400" algn="l" rtl="0">
              <a:lnSpc>
                <a:spcPct val="100000"/>
              </a:lnSpc>
              <a:spcBef>
                <a:spcPts val="400"/>
              </a:spcBef>
              <a:spcAft>
                <a:spcPts val="0"/>
              </a:spcAft>
              <a:buClr>
                <a:schemeClr val="dk1"/>
              </a:buClr>
              <a:buFont typeface="Arial"/>
              <a:buChar char="•"/>
              <a:defRPr/>
            </a:lvl6pPr>
            <a:lvl7pPr marL="2971800" marR="0" indent="-25400" algn="l" rtl="0">
              <a:lnSpc>
                <a:spcPct val="100000"/>
              </a:lnSpc>
              <a:spcBef>
                <a:spcPts val="400"/>
              </a:spcBef>
              <a:spcAft>
                <a:spcPts val="0"/>
              </a:spcAft>
              <a:buClr>
                <a:schemeClr val="dk1"/>
              </a:buClr>
              <a:buFont typeface="Arial"/>
              <a:buChar char="•"/>
              <a:defRPr/>
            </a:lvl7pPr>
            <a:lvl8pPr marL="3429000" marR="0" indent="-25400" algn="l" rtl="0">
              <a:lnSpc>
                <a:spcPct val="100000"/>
              </a:lnSpc>
              <a:spcBef>
                <a:spcPts val="400"/>
              </a:spcBef>
              <a:spcAft>
                <a:spcPts val="0"/>
              </a:spcAft>
              <a:buClr>
                <a:schemeClr val="dk1"/>
              </a:buClr>
              <a:buFont typeface="Arial"/>
              <a:buChar char="•"/>
              <a:defRPr/>
            </a:lvl8pPr>
            <a:lvl9pPr marL="3886200" marR="0" indent="-25400" algn="l" rtl="0">
              <a:lnSpc>
                <a:spcPct val="100000"/>
              </a:lnSpc>
              <a:spcBef>
                <a:spcPts val="400"/>
              </a:spcBef>
              <a:spcAft>
                <a:spcPts val="0"/>
              </a:spcAft>
              <a:buClr>
                <a:schemeClr val="dk1"/>
              </a:buClr>
              <a:buFont typeface="Arial"/>
              <a:buChar char="•"/>
              <a:defRPr/>
            </a:lvl9pPr>
          </a:lstStyle>
          <a:p>
            <a:endParaRPr/>
          </a:p>
        </p:txBody>
      </p:sp>
      <p:sp>
        <p:nvSpPr>
          <p:cNvPr id="13" name="Shape 13"/>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sz="1400" kern="0">
              <a:solidFill>
                <a:srgbClr val="000000"/>
              </a:solidFill>
              <a:latin typeface="Arial"/>
              <a:ea typeface="Arial"/>
              <a:cs typeface="Arial"/>
              <a:sym typeface="Arial"/>
            </a:endParaRPr>
          </a:p>
        </p:txBody>
      </p:sp>
      <p:sp>
        <p:nvSpPr>
          <p:cNvPr id="14" name="Shape 14"/>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sz="1400" kern="0">
              <a:solidFill>
                <a:srgbClr val="000000"/>
              </a:solidFill>
              <a:latin typeface="Arial"/>
              <a:ea typeface="Arial"/>
              <a:cs typeface="Arial"/>
              <a:sym typeface="Arial"/>
            </a:endParaRPr>
          </a:p>
        </p:txBody>
      </p:sp>
      <p:cxnSp>
        <p:nvCxnSpPr>
          <p:cNvPr id="15" name="Shape 15"/>
          <p:cNvCxnSpPr/>
          <p:nvPr/>
        </p:nvCxnSpPr>
        <p:spPr>
          <a:xfrm>
            <a:off x="0" y="1238779"/>
            <a:ext cx="9144000" cy="0"/>
          </a:xfrm>
          <a:prstGeom prst="straightConnector1">
            <a:avLst/>
          </a:prstGeom>
          <a:noFill/>
          <a:ln w="38100" cap="flat" cmpd="sng">
            <a:solidFill>
              <a:srgbClr val="DC9F0B"/>
            </a:solidFill>
            <a:prstDash val="solid"/>
            <a:round/>
            <a:headEnd type="none" w="med" len="med"/>
            <a:tailEnd type="none" w="med" len="med"/>
          </a:ln>
        </p:spPr>
      </p:cxnSp>
      <p:pic>
        <p:nvPicPr>
          <p:cNvPr id="16" name="Shape 16"/>
          <p:cNvPicPr preferRelativeResize="0"/>
          <p:nvPr/>
        </p:nvPicPr>
        <p:blipFill rotWithShape="1">
          <a:blip r:embed="rId12">
            <a:alphaModFix/>
          </a:blip>
          <a:srcRect/>
          <a:stretch/>
        </p:blipFill>
        <p:spPr>
          <a:xfrm>
            <a:off x="8147781" y="946121"/>
            <a:ext cx="580808" cy="580808"/>
          </a:xfrm>
          <a:prstGeom prst="rect">
            <a:avLst/>
          </a:prstGeom>
          <a:noFill/>
          <a:ln>
            <a:noFill/>
          </a:ln>
        </p:spPr>
      </p:pic>
      <p:pic>
        <p:nvPicPr>
          <p:cNvPr id="17" name="Shape 17"/>
          <p:cNvPicPr preferRelativeResize="0"/>
          <p:nvPr/>
        </p:nvPicPr>
        <p:blipFill rotWithShape="1">
          <a:blip r:embed="rId13">
            <a:alphaModFix/>
          </a:blip>
          <a:srcRect/>
          <a:stretch/>
        </p:blipFill>
        <p:spPr>
          <a:xfrm>
            <a:off x="8582389" y="969030"/>
            <a:ext cx="539495" cy="539495"/>
          </a:xfrm>
          <a:prstGeom prst="rect">
            <a:avLst/>
          </a:prstGeom>
          <a:noFill/>
          <a:ln>
            <a:noFill/>
          </a:ln>
        </p:spPr>
      </p:pic>
    </p:spTree>
    <p:extLst>
      <p:ext uri="{BB962C8B-B14F-4D97-AF65-F5344CB8AC3E}">
        <p14:creationId xmlns:p14="http://schemas.microsoft.com/office/powerpoint/2010/main" val="1726004332"/>
      </p:ext>
    </p:extLst>
  </p:cSld>
  <p:clrMap bg1="lt1" tx1="dk1" bg2="dk2"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p:nvPr/>
        </p:nvSpPr>
        <p:spPr>
          <a:xfrm>
            <a:off x="0" y="0"/>
            <a:ext cx="9144000" cy="6858000"/>
          </a:xfrm>
          <a:prstGeom prst="rect">
            <a:avLst/>
          </a:prstGeom>
          <a:solidFill>
            <a:srgbClr val="000E2A"/>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sz="1400" kern="0">
              <a:solidFill>
                <a:srgbClr val="000000"/>
              </a:solidFill>
              <a:latin typeface="Arial"/>
              <a:ea typeface="Arial"/>
              <a:cs typeface="Arial"/>
              <a:sym typeface="Arial"/>
            </a:endParaRPr>
          </a:p>
        </p:txBody>
      </p:sp>
      <p:pic>
        <p:nvPicPr>
          <p:cNvPr id="10" name="Shape 10"/>
          <p:cNvPicPr preferRelativeResize="0"/>
          <p:nvPr/>
        </p:nvPicPr>
        <p:blipFill rotWithShape="1">
          <a:blip r:embed="rId10">
            <a:alphaModFix amt="40000"/>
          </a:blip>
          <a:srcRect/>
          <a:stretch/>
        </p:blipFill>
        <p:spPr>
          <a:xfrm>
            <a:off x="0" y="1238778"/>
            <a:ext cx="9144000" cy="5619221"/>
          </a:xfrm>
          <a:prstGeom prst="rect">
            <a:avLst/>
          </a:prstGeom>
          <a:noFill/>
          <a:ln>
            <a:noFill/>
          </a:ln>
        </p:spPr>
      </p:pic>
      <p:pic>
        <p:nvPicPr>
          <p:cNvPr id="11" name="Shape 11"/>
          <p:cNvPicPr preferRelativeResize="0"/>
          <p:nvPr/>
        </p:nvPicPr>
        <p:blipFill rotWithShape="1">
          <a:blip r:embed="rId11">
            <a:alphaModFix amt="40000"/>
          </a:blip>
          <a:srcRect b="72905"/>
          <a:stretch/>
        </p:blipFill>
        <p:spPr>
          <a:xfrm>
            <a:off x="0" y="0"/>
            <a:ext cx="9144000" cy="1238777"/>
          </a:xfrm>
          <a:prstGeom prst="rect">
            <a:avLst/>
          </a:prstGeom>
          <a:noFill/>
          <a:ln>
            <a:noFill/>
          </a:ln>
        </p:spPr>
      </p:pic>
      <p:sp>
        <p:nvSpPr>
          <p:cNvPr id="12" name="Shape 1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5400" algn="l" rtl="0">
              <a:lnSpc>
                <a:spcPct val="100000"/>
              </a:lnSpc>
              <a:spcBef>
                <a:spcPts val="640"/>
              </a:spcBef>
              <a:spcAft>
                <a:spcPts val="0"/>
              </a:spcAft>
              <a:buClr>
                <a:schemeClr val="dk1"/>
              </a:buClr>
              <a:buFont typeface="Arial"/>
              <a:buChar char="•"/>
              <a:defRPr/>
            </a:lvl1pPr>
            <a:lvl2pPr marL="742950" marR="0" indent="-63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25400" algn="l" rtl="0">
              <a:lnSpc>
                <a:spcPct val="100000"/>
              </a:lnSpc>
              <a:spcBef>
                <a:spcPts val="400"/>
              </a:spcBef>
              <a:spcAft>
                <a:spcPts val="0"/>
              </a:spcAft>
              <a:buClr>
                <a:schemeClr val="dk1"/>
              </a:buClr>
              <a:buFont typeface="Arial"/>
              <a:buChar char="•"/>
              <a:defRPr/>
            </a:lvl4pPr>
            <a:lvl5pPr marL="2057400" marR="0" indent="-25400" algn="l" rtl="0">
              <a:lnSpc>
                <a:spcPct val="100000"/>
              </a:lnSpc>
              <a:spcBef>
                <a:spcPts val="400"/>
              </a:spcBef>
              <a:spcAft>
                <a:spcPts val="0"/>
              </a:spcAft>
              <a:buClr>
                <a:schemeClr val="dk1"/>
              </a:buClr>
              <a:buFont typeface="Arial"/>
              <a:buChar char="•"/>
              <a:defRPr/>
            </a:lvl5pPr>
            <a:lvl6pPr marL="2514600" marR="0" indent="-25400" algn="l" rtl="0">
              <a:lnSpc>
                <a:spcPct val="100000"/>
              </a:lnSpc>
              <a:spcBef>
                <a:spcPts val="400"/>
              </a:spcBef>
              <a:spcAft>
                <a:spcPts val="0"/>
              </a:spcAft>
              <a:buClr>
                <a:schemeClr val="dk1"/>
              </a:buClr>
              <a:buFont typeface="Arial"/>
              <a:buChar char="•"/>
              <a:defRPr/>
            </a:lvl6pPr>
            <a:lvl7pPr marL="2971800" marR="0" indent="-25400" algn="l" rtl="0">
              <a:lnSpc>
                <a:spcPct val="100000"/>
              </a:lnSpc>
              <a:spcBef>
                <a:spcPts val="400"/>
              </a:spcBef>
              <a:spcAft>
                <a:spcPts val="0"/>
              </a:spcAft>
              <a:buClr>
                <a:schemeClr val="dk1"/>
              </a:buClr>
              <a:buFont typeface="Arial"/>
              <a:buChar char="•"/>
              <a:defRPr/>
            </a:lvl7pPr>
            <a:lvl8pPr marL="3429000" marR="0" indent="-25400" algn="l" rtl="0">
              <a:lnSpc>
                <a:spcPct val="100000"/>
              </a:lnSpc>
              <a:spcBef>
                <a:spcPts val="400"/>
              </a:spcBef>
              <a:spcAft>
                <a:spcPts val="0"/>
              </a:spcAft>
              <a:buClr>
                <a:schemeClr val="dk1"/>
              </a:buClr>
              <a:buFont typeface="Arial"/>
              <a:buChar char="•"/>
              <a:defRPr/>
            </a:lvl8pPr>
            <a:lvl9pPr marL="3886200" marR="0" indent="-25400" algn="l" rtl="0">
              <a:lnSpc>
                <a:spcPct val="100000"/>
              </a:lnSpc>
              <a:spcBef>
                <a:spcPts val="400"/>
              </a:spcBef>
              <a:spcAft>
                <a:spcPts val="0"/>
              </a:spcAft>
              <a:buClr>
                <a:schemeClr val="dk1"/>
              </a:buClr>
              <a:buFont typeface="Arial"/>
              <a:buChar char="•"/>
              <a:defRPr/>
            </a:lvl9pPr>
          </a:lstStyle>
          <a:p>
            <a:endParaRPr/>
          </a:p>
        </p:txBody>
      </p:sp>
      <p:sp>
        <p:nvSpPr>
          <p:cNvPr id="13" name="Shape 13"/>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sz="1400" kern="0">
              <a:solidFill>
                <a:srgbClr val="000000"/>
              </a:solidFill>
              <a:latin typeface="Arial"/>
              <a:ea typeface="Arial"/>
              <a:cs typeface="Arial"/>
              <a:sym typeface="Arial"/>
            </a:endParaRPr>
          </a:p>
        </p:txBody>
      </p:sp>
      <p:sp>
        <p:nvSpPr>
          <p:cNvPr id="14" name="Shape 14"/>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sz="1400" kern="0">
              <a:solidFill>
                <a:srgbClr val="000000"/>
              </a:solidFill>
              <a:latin typeface="Arial"/>
              <a:ea typeface="Arial"/>
              <a:cs typeface="Arial"/>
              <a:sym typeface="Arial"/>
            </a:endParaRPr>
          </a:p>
        </p:txBody>
      </p:sp>
      <p:cxnSp>
        <p:nvCxnSpPr>
          <p:cNvPr id="15" name="Shape 15"/>
          <p:cNvCxnSpPr/>
          <p:nvPr/>
        </p:nvCxnSpPr>
        <p:spPr>
          <a:xfrm>
            <a:off x="0" y="1238779"/>
            <a:ext cx="9144000" cy="0"/>
          </a:xfrm>
          <a:prstGeom prst="straightConnector1">
            <a:avLst/>
          </a:prstGeom>
          <a:noFill/>
          <a:ln w="38100" cap="flat" cmpd="sng">
            <a:solidFill>
              <a:srgbClr val="DC9F0B"/>
            </a:solidFill>
            <a:prstDash val="solid"/>
            <a:round/>
            <a:headEnd type="none" w="med" len="med"/>
            <a:tailEnd type="none" w="med" len="med"/>
          </a:ln>
        </p:spPr>
      </p:cxnSp>
      <p:pic>
        <p:nvPicPr>
          <p:cNvPr id="16" name="Shape 16"/>
          <p:cNvPicPr preferRelativeResize="0"/>
          <p:nvPr/>
        </p:nvPicPr>
        <p:blipFill rotWithShape="1">
          <a:blip r:embed="rId12">
            <a:alphaModFix/>
          </a:blip>
          <a:srcRect/>
          <a:stretch/>
        </p:blipFill>
        <p:spPr>
          <a:xfrm>
            <a:off x="8147781" y="946121"/>
            <a:ext cx="580808" cy="580808"/>
          </a:xfrm>
          <a:prstGeom prst="rect">
            <a:avLst/>
          </a:prstGeom>
          <a:noFill/>
          <a:ln>
            <a:noFill/>
          </a:ln>
        </p:spPr>
      </p:pic>
      <p:pic>
        <p:nvPicPr>
          <p:cNvPr id="17" name="Shape 17"/>
          <p:cNvPicPr preferRelativeResize="0"/>
          <p:nvPr/>
        </p:nvPicPr>
        <p:blipFill rotWithShape="1">
          <a:blip r:embed="rId13">
            <a:alphaModFix/>
          </a:blip>
          <a:srcRect/>
          <a:stretch/>
        </p:blipFill>
        <p:spPr>
          <a:xfrm>
            <a:off x="8582389" y="969030"/>
            <a:ext cx="539495" cy="539495"/>
          </a:xfrm>
          <a:prstGeom prst="rect">
            <a:avLst/>
          </a:prstGeom>
          <a:noFill/>
          <a:ln>
            <a:noFill/>
          </a:ln>
        </p:spPr>
      </p:pic>
    </p:spTree>
    <p:extLst>
      <p:ext uri="{BB962C8B-B14F-4D97-AF65-F5344CB8AC3E}">
        <p14:creationId xmlns:p14="http://schemas.microsoft.com/office/powerpoint/2010/main" val="2796933398"/>
      </p:ext>
    </p:extLst>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Shape 90"/>
          <p:cNvSpPr/>
          <p:nvPr/>
        </p:nvSpPr>
        <p:spPr>
          <a:xfrm>
            <a:off x="0" y="0"/>
            <a:ext cx="9144000" cy="6858000"/>
          </a:xfrm>
          <a:prstGeom prst="rect">
            <a:avLst/>
          </a:prstGeom>
          <a:solidFill>
            <a:srgbClr val="000E2A"/>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sz="1400" kern="0">
              <a:solidFill>
                <a:srgbClr val="000000"/>
              </a:solidFill>
              <a:latin typeface="Arial"/>
              <a:ea typeface="Arial"/>
              <a:cs typeface="Arial"/>
              <a:sym typeface="Arial"/>
            </a:endParaRPr>
          </a:p>
        </p:txBody>
      </p:sp>
      <p:pic>
        <p:nvPicPr>
          <p:cNvPr id="91" name="Shape 91"/>
          <p:cNvPicPr preferRelativeResize="0"/>
          <p:nvPr/>
        </p:nvPicPr>
        <p:blipFill rotWithShape="1">
          <a:blip r:embed="rId12">
            <a:alphaModFix amt="40000"/>
          </a:blip>
          <a:srcRect/>
          <a:stretch/>
        </p:blipFill>
        <p:spPr>
          <a:xfrm>
            <a:off x="0" y="1238778"/>
            <a:ext cx="9144000" cy="5619221"/>
          </a:xfrm>
          <a:prstGeom prst="rect">
            <a:avLst/>
          </a:prstGeom>
          <a:noFill/>
          <a:ln>
            <a:noFill/>
          </a:ln>
        </p:spPr>
      </p:pic>
      <p:pic>
        <p:nvPicPr>
          <p:cNvPr id="92" name="Shape 92"/>
          <p:cNvPicPr preferRelativeResize="0"/>
          <p:nvPr/>
        </p:nvPicPr>
        <p:blipFill rotWithShape="1">
          <a:blip r:embed="rId13">
            <a:alphaModFix amt="40000"/>
          </a:blip>
          <a:srcRect b="72905"/>
          <a:stretch/>
        </p:blipFill>
        <p:spPr>
          <a:xfrm>
            <a:off x="0" y="0"/>
            <a:ext cx="9144000" cy="1238777"/>
          </a:xfrm>
          <a:prstGeom prst="rect">
            <a:avLst/>
          </a:prstGeom>
          <a:noFill/>
          <a:ln>
            <a:noFill/>
          </a:ln>
        </p:spPr>
      </p:pic>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5400" algn="l" rtl="0">
              <a:lnSpc>
                <a:spcPct val="100000"/>
              </a:lnSpc>
              <a:spcBef>
                <a:spcPts val="640"/>
              </a:spcBef>
              <a:spcAft>
                <a:spcPts val="0"/>
              </a:spcAft>
              <a:buClr>
                <a:schemeClr val="dk1"/>
              </a:buClr>
              <a:buFont typeface="Arial"/>
              <a:buChar char="•"/>
              <a:defRPr/>
            </a:lvl1pPr>
            <a:lvl2pPr marL="742950" marR="0" indent="-63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25400" algn="l" rtl="0">
              <a:lnSpc>
                <a:spcPct val="100000"/>
              </a:lnSpc>
              <a:spcBef>
                <a:spcPts val="400"/>
              </a:spcBef>
              <a:spcAft>
                <a:spcPts val="0"/>
              </a:spcAft>
              <a:buClr>
                <a:schemeClr val="dk1"/>
              </a:buClr>
              <a:buFont typeface="Arial"/>
              <a:buChar char="•"/>
              <a:defRPr/>
            </a:lvl4pPr>
            <a:lvl5pPr marL="2057400" marR="0" indent="-25400" algn="l" rtl="0">
              <a:lnSpc>
                <a:spcPct val="100000"/>
              </a:lnSpc>
              <a:spcBef>
                <a:spcPts val="400"/>
              </a:spcBef>
              <a:spcAft>
                <a:spcPts val="0"/>
              </a:spcAft>
              <a:buClr>
                <a:schemeClr val="dk1"/>
              </a:buClr>
              <a:buFont typeface="Arial"/>
              <a:buChar char="•"/>
              <a:defRPr/>
            </a:lvl5pPr>
            <a:lvl6pPr marL="2514600" marR="0" indent="-25400" algn="l" rtl="0">
              <a:lnSpc>
                <a:spcPct val="100000"/>
              </a:lnSpc>
              <a:spcBef>
                <a:spcPts val="400"/>
              </a:spcBef>
              <a:spcAft>
                <a:spcPts val="0"/>
              </a:spcAft>
              <a:buClr>
                <a:schemeClr val="dk1"/>
              </a:buClr>
              <a:buFont typeface="Arial"/>
              <a:buChar char="•"/>
              <a:defRPr/>
            </a:lvl6pPr>
            <a:lvl7pPr marL="2971800" marR="0" indent="-25400" algn="l" rtl="0">
              <a:lnSpc>
                <a:spcPct val="100000"/>
              </a:lnSpc>
              <a:spcBef>
                <a:spcPts val="400"/>
              </a:spcBef>
              <a:spcAft>
                <a:spcPts val="0"/>
              </a:spcAft>
              <a:buClr>
                <a:schemeClr val="dk1"/>
              </a:buClr>
              <a:buFont typeface="Arial"/>
              <a:buChar char="•"/>
              <a:defRPr/>
            </a:lvl7pPr>
            <a:lvl8pPr marL="3429000" marR="0" indent="-25400" algn="l" rtl="0">
              <a:lnSpc>
                <a:spcPct val="100000"/>
              </a:lnSpc>
              <a:spcBef>
                <a:spcPts val="400"/>
              </a:spcBef>
              <a:spcAft>
                <a:spcPts val="0"/>
              </a:spcAft>
              <a:buClr>
                <a:schemeClr val="dk1"/>
              </a:buClr>
              <a:buFont typeface="Arial"/>
              <a:buChar char="•"/>
              <a:defRPr/>
            </a:lvl8pPr>
            <a:lvl9pPr marL="3886200" marR="0" indent="-25400" algn="l" rtl="0">
              <a:lnSpc>
                <a:spcPct val="100000"/>
              </a:lnSpc>
              <a:spcBef>
                <a:spcPts val="400"/>
              </a:spcBef>
              <a:spcAft>
                <a:spcPts val="0"/>
              </a:spcAft>
              <a:buClr>
                <a:schemeClr val="dk1"/>
              </a:buClr>
              <a:buFont typeface="Arial"/>
              <a:buChar char="•"/>
              <a:defRPr/>
            </a:lvl9pPr>
          </a:lstStyle>
          <a:p>
            <a:endParaRPr/>
          </a:p>
        </p:txBody>
      </p:sp>
      <p:sp>
        <p:nvSpPr>
          <p:cNvPr id="94" name="Shape 94"/>
          <p:cNvSpPr txBox="1">
            <a:spLocks noGrp="1"/>
          </p:cNvSpPr>
          <p:nvPr>
            <p:ph type="dt" idx="10"/>
          </p:nvPr>
        </p:nvSpPr>
        <p:spPr>
          <a:xfrm>
            <a:off x="0" y="6492875"/>
            <a:ext cx="25907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sz="1400" kern="0">
              <a:solidFill>
                <a:srgbClr val="000000"/>
              </a:solidFill>
              <a:latin typeface="Arial"/>
              <a:ea typeface="Arial"/>
              <a:cs typeface="Arial"/>
              <a:sym typeface="Arial"/>
            </a:endParaRPr>
          </a:p>
        </p:txBody>
      </p:sp>
      <p:sp>
        <p:nvSpPr>
          <p:cNvPr id="95" name="Shape 95"/>
          <p:cNvSpPr txBox="1">
            <a:spLocks noGrp="1"/>
          </p:cNvSpPr>
          <p:nvPr>
            <p:ph type="ftr" idx="11"/>
          </p:nvPr>
        </p:nvSpPr>
        <p:spPr>
          <a:xfrm>
            <a:off x="3134264" y="6492875"/>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lt1"/>
              </a:buClr>
              <a:buFont typeface="Calibri"/>
              <a:buNone/>
              <a:defRPr/>
            </a:lvl1pPr>
            <a:lvl2pPr marL="457200" marR="0" indent="0" algn="l" rtl="0">
              <a:lnSpc>
                <a:spcPct val="100000"/>
              </a:lnSpc>
              <a:spcBef>
                <a:spcPts val="0"/>
              </a:spcBef>
              <a:spcAft>
                <a:spcPts val="0"/>
              </a:spcAft>
              <a:buClr>
                <a:schemeClr val="dk1"/>
              </a:buClr>
              <a:buFont typeface="Calibri"/>
              <a:buNone/>
              <a:defRPr/>
            </a:lvl2pPr>
            <a:lvl3pPr marL="914400" marR="0" indent="0" algn="l" rtl="0">
              <a:lnSpc>
                <a:spcPct val="100000"/>
              </a:lnSpc>
              <a:spcBef>
                <a:spcPts val="0"/>
              </a:spcBef>
              <a:spcAft>
                <a:spcPts val="0"/>
              </a:spcAft>
              <a:buClr>
                <a:schemeClr val="dk1"/>
              </a:buClr>
              <a:buFont typeface="Calibri"/>
              <a:buNone/>
              <a:defRPr/>
            </a:lvl3pPr>
            <a:lvl4pPr marL="1371600" marR="0" indent="0" algn="l" rtl="0">
              <a:lnSpc>
                <a:spcPct val="100000"/>
              </a:lnSpc>
              <a:spcBef>
                <a:spcPts val="0"/>
              </a:spcBef>
              <a:spcAft>
                <a:spcPts val="0"/>
              </a:spcAft>
              <a:buClr>
                <a:schemeClr val="dk1"/>
              </a:buClr>
              <a:buFont typeface="Calibri"/>
              <a:buNone/>
              <a:defRPr/>
            </a:lvl4pPr>
            <a:lvl5pPr marL="1828800" marR="0" indent="0" algn="l" rtl="0">
              <a:lnSpc>
                <a:spcPct val="100000"/>
              </a:lnSpc>
              <a:spcBef>
                <a:spcPts val="0"/>
              </a:spcBef>
              <a:spcAft>
                <a:spcPts val="0"/>
              </a:spcAft>
              <a:buClr>
                <a:schemeClr val="dk1"/>
              </a:buClr>
              <a:buFont typeface="Calibri"/>
              <a:buNone/>
              <a:defRPr/>
            </a:lvl5pPr>
            <a:lvl6pPr marL="2286000" marR="0" indent="0" algn="l" rtl="0">
              <a:lnSpc>
                <a:spcPct val="100000"/>
              </a:lnSpc>
              <a:spcBef>
                <a:spcPts val="0"/>
              </a:spcBef>
              <a:spcAft>
                <a:spcPts val="0"/>
              </a:spcAft>
              <a:buClr>
                <a:schemeClr val="dk1"/>
              </a:buClr>
              <a:buFont typeface="Calibri"/>
              <a:buNone/>
              <a:defRPr/>
            </a:lvl6pPr>
            <a:lvl7pPr marL="2743200" marR="0" indent="0" algn="l" rtl="0">
              <a:lnSpc>
                <a:spcPct val="100000"/>
              </a:lnSpc>
              <a:spcBef>
                <a:spcPts val="0"/>
              </a:spcBef>
              <a:spcAft>
                <a:spcPts val="0"/>
              </a:spcAft>
              <a:buClr>
                <a:schemeClr val="dk1"/>
              </a:buClr>
              <a:buFont typeface="Calibri"/>
              <a:buNone/>
              <a:defRPr/>
            </a:lvl7pPr>
            <a:lvl8pPr marL="3200400" marR="0" indent="0" algn="l" rtl="0">
              <a:lnSpc>
                <a:spcPct val="100000"/>
              </a:lnSpc>
              <a:spcBef>
                <a:spcPts val="0"/>
              </a:spcBef>
              <a:spcAft>
                <a:spcPts val="0"/>
              </a:spcAft>
              <a:buClr>
                <a:schemeClr val="dk1"/>
              </a:buClr>
              <a:buFont typeface="Calibri"/>
              <a:buNone/>
              <a:defRPr/>
            </a:lvl8pPr>
            <a:lvl9pPr marL="3657600" marR="0" indent="0" algn="l" rtl="0">
              <a:lnSpc>
                <a:spcPct val="100000"/>
              </a:lnSpc>
              <a:spcBef>
                <a:spcPts val="0"/>
              </a:spcBef>
              <a:spcAft>
                <a:spcPts val="0"/>
              </a:spcAft>
              <a:buClr>
                <a:schemeClr val="dk1"/>
              </a:buClr>
              <a:buFont typeface="Calibri"/>
              <a:buNone/>
              <a:defRPr/>
            </a:lvl9pPr>
          </a:lstStyle>
          <a:p>
            <a:pPr>
              <a:buClr>
                <a:srgbClr val="FFFFFF"/>
              </a:buClr>
            </a:pPr>
            <a:endParaRPr sz="1400" kern="0">
              <a:solidFill>
                <a:srgbClr val="000000"/>
              </a:solidFill>
              <a:latin typeface="Arial"/>
              <a:ea typeface="Arial"/>
              <a:cs typeface="Arial"/>
              <a:sym typeface="Arial"/>
            </a:endParaRPr>
          </a:p>
        </p:txBody>
      </p:sp>
      <p:cxnSp>
        <p:nvCxnSpPr>
          <p:cNvPr id="96" name="Shape 96"/>
          <p:cNvCxnSpPr/>
          <p:nvPr/>
        </p:nvCxnSpPr>
        <p:spPr>
          <a:xfrm>
            <a:off x="0" y="1238779"/>
            <a:ext cx="9144000" cy="0"/>
          </a:xfrm>
          <a:prstGeom prst="straightConnector1">
            <a:avLst/>
          </a:prstGeom>
          <a:noFill/>
          <a:ln w="38100" cap="flat" cmpd="sng">
            <a:solidFill>
              <a:srgbClr val="DC9F0B"/>
            </a:solidFill>
            <a:prstDash val="solid"/>
            <a:round/>
            <a:headEnd type="none" w="med" len="med"/>
            <a:tailEnd type="none" w="med" len="med"/>
          </a:ln>
        </p:spPr>
      </p:cxnSp>
      <p:pic>
        <p:nvPicPr>
          <p:cNvPr id="97" name="Shape 97"/>
          <p:cNvPicPr preferRelativeResize="0"/>
          <p:nvPr/>
        </p:nvPicPr>
        <p:blipFill rotWithShape="1">
          <a:blip r:embed="rId14">
            <a:alphaModFix/>
          </a:blip>
          <a:srcRect/>
          <a:stretch/>
        </p:blipFill>
        <p:spPr>
          <a:xfrm>
            <a:off x="8147781" y="946121"/>
            <a:ext cx="580808" cy="580808"/>
          </a:xfrm>
          <a:prstGeom prst="rect">
            <a:avLst/>
          </a:prstGeom>
          <a:noFill/>
          <a:ln>
            <a:noFill/>
          </a:ln>
        </p:spPr>
      </p:pic>
      <p:pic>
        <p:nvPicPr>
          <p:cNvPr id="98" name="Shape 98"/>
          <p:cNvPicPr preferRelativeResize="0"/>
          <p:nvPr/>
        </p:nvPicPr>
        <p:blipFill rotWithShape="1">
          <a:blip r:embed="rId15">
            <a:alphaModFix/>
          </a:blip>
          <a:srcRect/>
          <a:stretch/>
        </p:blipFill>
        <p:spPr>
          <a:xfrm>
            <a:off x="8582389" y="969030"/>
            <a:ext cx="539495" cy="539495"/>
          </a:xfrm>
          <a:prstGeom prst="rect">
            <a:avLst/>
          </a:prstGeom>
          <a:noFill/>
          <a:ln>
            <a:noFill/>
          </a:ln>
        </p:spPr>
      </p:pic>
    </p:spTree>
    <p:extLst>
      <p:ext uri="{BB962C8B-B14F-4D97-AF65-F5344CB8AC3E}">
        <p14:creationId xmlns:p14="http://schemas.microsoft.com/office/powerpoint/2010/main" val="557639777"/>
      </p:ext>
    </p:extLst>
  </p:cSld>
  <p:clrMap bg1="lt1" tx1="dk1" bg2="dk2"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gif"/><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88412" y="1132632"/>
            <a:ext cx="8058351" cy="5459265"/>
          </a:xfrm>
        </p:spPr>
        <p:txBody>
          <a:bodyPr>
            <a:normAutofit fontScale="90000"/>
          </a:bodyPr>
          <a:lstStyle/>
          <a:p>
            <a:pPr>
              <a:lnSpc>
                <a:spcPct val="100000"/>
              </a:lnSpc>
            </a:pPr>
            <a:r>
              <a:rPr lang="en-US" sz="3600" b="1" dirty="0" smtClean="0">
                <a:solidFill>
                  <a:srgbClr val="000000"/>
                </a:solidFill>
                <a:latin typeface="Arial" charset="0"/>
              </a:rPr>
              <a:t/>
            </a:r>
            <a:br>
              <a:rPr lang="en-US" sz="3600" b="1" dirty="0" smtClean="0">
                <a:solidFill>
                  <a:srgbClr val="000000"/>
                </a:solidFill>
                <a:latin typeface="Arial" charset="0"/>
              </a:rPr>
            </a:br>
            <a:r>
              <a:rPr lang="en-US" sz="3600" dirty="0" smtClean="0"/>
              <a:t>Updates on the JPSS Program</a:t>
            </a:r>
            <a:r>
              <a:rPr lang="en-US" sz="3600" dirty="0" smtClean="0"/>
              <a:t/>
            </a:r>
            <a:br>
              <a:rPr lang="en-US" sz="3600" dirty="0" smtClean="0"/>
            </a:br>
            <a:r>
              <a:rPr lang="en-US" sz="2700" dirty="0"/>
              <a:t/>
            </a:r>
            <a:br>
              <a:rPr lang="en-US" sz="2700" dirty="0"/>
            </a:br>
            <a:r>
              <a:rPr lang="en-US" sz="2700" dirty="0" smtClean="0"/>
              <a:t/>
            </a:r>
            <a:br>
              <a:rPr lang="en-US" sz="2700" dirty="0" smtClean="0"/>
            </a:br>
            <a:r>
              <a:rPr lang="en-US" sz="2700" dirty="0"/>
              <a:t/>
            </a:r>
            <a:br>
              <a:rPr lang="en-US" sz="2700" dirty="0"/>
            </a:br>
            <a:r>
              <a:rPr lang="en-US" sz="2200" b="0" dirty="0"/>
              <a:t>Lihang </a:t>
            </a:r>
            <a:r>
              <a:rPr lang="en-US" sz="2200" b="0" dirty="0" smtClean="0"/>
              <a:t>Zhou</a:t>
            </a:r>
            <a:r>
              <a:rPr lang="en-US" sz="2200" b="0" dirty="0"/>
              <a:t/>
            </a:r>
            <a:br>
              <a:rPr lang="en-US" sz="2200" b="0" dirty="0"/>
            </a:br>
            <a:r>
              <a:rPr lang="en-US" sz="2200" b="0" dirty="0" smtClean="0"/>
              <a:t>AMP </a:t>
            </a:r>
            <a:r>
              <a:rPr lang="en-US" sz="2200" b="0" dirty="0"/>
              <a:t>Deputy for Science &amp; JPSS STAR Program </a:t>
            </a:r>
            <a:r>
              <a:rPr lang="en-US" sz="2200" b="0" dirty="0" smtClean="0"/>
              <a:t>Manager</a:t>
            </a:r>
            <a:br>
              <a:rPr lang="en-US" sz="2200" b="0" dirty="0" smtClean="0"/>
            </a:br>
            <a:r>
              <a:rPr lang="en-US" sz="2200" b="0" dirty="0" smtClean="0"/>
              <a:t/>
            </a:r>
            <a:br>
              <a:rPr lang="en-US" sz="2200" b="0" dirty="0" smtClean="0"/>
            </a:br>
            <a:r>
              <a:rPr lang="en-US" sz="2200" b="0" dirty="0" smtClean="0"/>
              <a:t>Mitch Goldberg</a:t>
            </a:r>
            <a:br>
              <a:rPr lang="en-US" sz="2200" b="0" dirty="0" smtClean="0"/>
            </a:br>
            <a:r>
              <a:rPr lang="en-US" sz="2200" b="0" dirty="0" smtClean="0"/>
              <a:t>JPSS Program Scientist</a:t>
            </a: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000" b="0" dirty="0" smtClean="0"/>
              <a:t>Sept 9</a:t>
            </a:r>
            <a:r>
              <a:rPr lang="en-US" sz="2000" b="0" baseline="30000" dirty="0" smtClean="0"/>
              <a:t>nd</a:t>
            </a:r>
            <a:r>
              <a:rPr lang="en-US" sz="2000" b="0" dirty="0" smtClean="0"/>
              <a:t>, 2015</a:t>
            </a:r>
            <a:r>
              <a:rPr lang="en-US" sz="2000" b="0" dirty="0" smtClean="0">
                <a:solidFill>
                  <a:srgbClr val="000000"/>
                </a:solidFill>
                <a:latin typeface="Arial" charset="0"/>
              </a:rPr>
              <a:t/>
            </a:r>
            <a:br>
              <a:rPr lang="en-US" sz="2000" b="0" dirty="0" smtClean="0">
                <a:solidFill>
                  <a:srgbClr val="000000"/>
                </a:solidFill>
                <a:latin typeface="Arial" charset="0"/>
              </a:rPr>
            </a:br>
            <a:r>
              <a:rPr lang="en-US" sz="2000" b="0" dirty="0" smtClean="0"/>
              <a:t>NOAA Satellite Air Quality Proving Ground </a:t>
            </a:r>
            <a:br>
              <a:rPr lang="en-US" sz="2000" b="0" dirty="0" smtClean="0"/>
            </a:br>
            <a:r>
              <a:rPr lang="en-US" sz="2000" b="0" dirty="0" smtClean="0"/>
              <a:t>Annual Advisory Group Workshop, Silver Spring, </a:t>
            </a:r>
            <a:r>
              <a:rPr lang="en-US" sz="2000" b="0" dirty="0" smtClean="0"/>
              <a:t>MD</a:t>
            </a:r>
            <a:r>
              <a:rPr lang="en-US" sz="2000" b="0" dirty="0" smtClean="0">
                <a:latin typeface="Calibri" pitchFamily="34" charset="0"/>
                <a:ea typeface="ＭＳ Ｐゴシック" charset="0"/>
                <a:cs typeface="ＭＳ Ｐゴシック" charset="0"/>
              </a:rPr>
              <a:t/>
            </a:r>
            <a:br>
              <a:rPr lang="en-US" sz="2000" b="0" dirty="0" smtClean="0">
                <a:latin typeface="Calibri" pitchFamily="34" charset="0"/>
                <a:ea typeface="ＭＳ Ｐゴシック" charset="0"/>
                <a:cs typeface="ＭＳ Ｐゴシック" charset="0"/>
              </a:rPr>
            </a:br>
            <a:endParaRPr lang="en-US" sz="2000" b="0" dirty="0" smtClean="0">
              <a:latin typeface="Calibri" pitchFamily="34" charset="0"/>
              <a:ea typeface="ＭＳ Ｐゴシック" charset="0"/>
              <a:cs typeface="ＭＳ Ｐゴシック" charset="0"/>
            </a:endParaRPr>
          </a:p>
        </p:txBody>
      </p:sp>
      <p:sp>
        <p:nvSpPr>
          <p:cNvPr id="14342" name="AutoShape 2" descr="data:image/jpeg;base64,/9j/4AAQSkZJRgABAQAAAQABAAD/2wCEAAkGBhQSERQUEhQVFBUUFxYVGBcUFRQZGBcVFhYXGBQVFRUXGyYeHB4kGRcUHy8gJCcpLCwsGCAxNTAqNSYrLCkBCQoKDgwOGg8PGiwkHyQtLyksLywwLykpMSwtLy0sLDQqKi8sLywsLCwsLCwsLC4sMCwtLC4sLDQtKSwvLiwsLP/AABEIAMoA+gMBIgACEQEDEQH/xAAcAAEAAQUBAQAAAAAAAAAAAAAABwEDBQYIBAL/xABLEAACAQIDBQUEBQcJBgcAAAABAgMAEQQSIQUGMUFRBxMiYXEUMoGRQlJiocEII3KCkrHRFTNTc5Oy0+HwJDVDdKKzGDQ2VGPC8f/EABsBAAEFAQEAAAAAAAAAAAAAAAABAwQFBgIH/8QANxEAAQMCBAMFBwMEAwEAAAAAAQACAwQRBSExQRJRYRNxgZHBIjKhsdHh8BQjQgYzUnJistIV/9oADAMBAAIRAxEAPwCcaUpQhKUpQhKUpQhKUpQhKV5dpbTiw8bSzSLGi8WcgD08z5DU1FO9nb4i5kwEec6jvpQQvqkfE+rW4cDUmCllnNoxf5LkuA1UvPIFBJIAAuSeAA4knlWpbZ7V9nYbQ4hZW+rADIeNjcr4R8SK5429vli8aScRO7i9wl7Rjj7sa2XgbXtesKxq8hwQayu8vqmjLyU4bQ/KIiB/MYV314yyKmnWyhqwWI/KExhJyQYZRfQMJmNuVyHX91RWapVizDKVv8b991zxuUmnt/x9we7woAvp3ctj6/nr6eRHHnX2v5QeO5w4X4JN/jVG2FlQZs6F7qwWzZcrn3WOhuB9XS/WrFd/oKY5cARxFTLgfyin0E2EU9THKR8lZT/erZNldvOAksJRNBe+rJnW1uN47ny92udqrTL8JpnaAjuP1ujtHLrzZG9OFxX/AJfERSmwOVXGYXF9UPiHPQisrXGCyEG4JBHAg6j0Nbxuz2x47C5VZ/aIx9GYktbosvvD43t0qsnwR4zidfocvz4LsS810vStL3R7WMHjyqZu4mNvzcpAuekb8G9ND5VulUckT4ncLxYp0EHRKUpTaVKUpQhKUpQhKUpQhKV5W2gvfCEavlzkC3hW9gW9ToPQ9K9VCUtI1SlKUJEpSlCEpSlCErRd/e1eDZ94ktNif6MHwpcaGVhw5HKNTflxrWO07tiyZ8LgG8XuyTg+6b2ZIeRPIvy5a6iEHe5udSeNX1BhRk/cm02HPvTTn7BZfeXe3E46QviJS2t1QaInkicB68epNYe9UpatO1jWDhaLBMr6vVCaWpaukipVzDxZmVbhczBbsbKLm12PICvUuymaLvEs4UFnC3JiUMFDSaWAYsLamvDXHFxXsUK7i4MkjpmVsrFcyG6tY2zKeYPEGrkmzpFiWYoRG7MivyLLYso8xcV8zYbKiNmQ5wTZWBZbEizgaqel+VWixtblQLm1ihVhUEgEga8TfT5Vm969hw4aRFhxCYgNFG5KBhZmUE8dLHiNb2OoFYIUY3oLTxA3y5IVKUpXaEDVJu4nbRPhcsWLzTwAWDaGWMcrMSM48mN+h0AqMqqBTE9PHO3hkF/zZKCRouxNkbZhxUSy4eRZI24MvUcQRxBHQ617a5R3P32xGzpc8DXVrd5G3uSAdejcbMNRfppXSm6e9kO0MOJoD5Oh96N+asP3HgRWRrqB9MbjNvP6qQ1/Es1SlKrV2lKUoQla/vdvdHgo9bNKw8CX/wCpuij7+A8re92+sWCUjR5iLrHrpf6TkcB955dRH26Gyn2ljjLiCXVDnkJ5n/hxjoPLoCOdck7BXlBhwcw1VTlG3Pq7oOnX8Egbi4KQQGeclpsSRKxNrhbWjXTgAuoHLMa2WgpXSqZ5TNIXnK/w5Dw0SlKUJlKUpQhKiHti7Te7DYLCOe8Ok8in3FI1iU/WPMjgNOJNtp7Ud/Bs7DWjIOImBWMXF0FtZSOi8upt51zNPMWYsxLMxJJJuSTqSSeJJq9wqh7Q9tIMhp1KakdbIL4LVSqUrUplVtW57D7NZZYRiMTLFg8OeEk5sX6FEuCR01F68vZ1sSPEYsNP/MYdGxE1+GSMXyn1NhXh3t3rlx+IaWQkLe0cf0Y0+iqjhw4nnUWR73v7OM25nXwHVC2B91Nle6Nr+Lr7JJkv6g1Yl7NJXBbBT4fGqOUMgEn9k9j8K0u9fUcpBBBII4EaEehFHZSj3X+YHoAjJZMxthveEsWJjkBCsgChV1uQ2ubOF0sRasbNKWYsdSSSeHEm50HnW1YLf92QQ4+NcdDwHem0yecU48Q9DcV9Y3ctJ42n2ZIcRGozPCwAxMI+0g99ftLQJeA/ui3Xbz28fNFlqF6vviFMaqEAYFiXu12BtZSCbWFjwF9dassK+akoX1el6oK9WOmjYp3cfd2RVYZy2ZwPFJrwufo8BS3zSLy3peqUoSqt6revmlF0L6DVnd0t7ptn4hZoT5OhJyyJfVW/A8jWBoK5exr2lrhcFGi6/wB294Ysbh0nha6uNRzRvpI/RgdPvGhFZOuZOy7f07OxNnP+zzELKLXy2uFlHmL624jrYV0fj9sQwxd7JIqx6Wa9734Zbcb+VYmupDTSW2On50UqO8hAaLleytF307RlgzQ4Yh5eDPxWPrbkzeXAc+lavvb2lyYgNHh7xRHQn6bjobe6PIG55nlWmwQl2CqCzMQoAFySdAAKrS/ktphn9P2/eq+/h/8AX08+S92Fw02LnCreSWVjqTrfmzHkANT6VOW7ewlwmHSFbEjVmtbM595j+70ArE7i7nDBxZ5ADO48Z45ByRfuueZ8gK2qla2yrcaxQVTuxi9xvxP05JSlK7WeSlKUISrWKxSxozuQqopZieAVRck/CrtRV2871d1hkwaEZ8RZn1FxEjaDr4nA+CsKfp4TPKIxukJsLqIN9t6X2hjJJ20UnLGv1YlJyL621PmTWBoTS9bxjAxoa3QKIc1SlKV0lW77nHJsva8nPu8PF8JJGzfcK0kVvO4y59m7Xj59xFL/AGUjE/vrRqjw/wByTvH/AFCUr3TzGYNJJImdRGgXLYsoGUZQq5fCFF76m/PWsm+1sL/J6wjD2xAlLGXvG93KBwt8MvDS/OtevS9OGMG3TPkkVK9OztoyQSLJC7RupurKbEf66V5qU4QCLFC39JMPtjRsmF2gRowssGKbow+hIevA1pW0dmyQSPFMjJIhsysNQf8AXPga8wat92XtuLacSYTHsExCjLhsY3H7MOIPFlJ0DcqiEGnzGbeW47unTbZKtCtVKyG2tiS4WZ4Z0KOh1B4WPBlPMHka8FqlghwuEipSlKEJSlXEhJNgCSegvSEhoucglALjYar4FfccRJsBcnkKy2D3eY6uco6Dj/lWawuEVBZRb959TVJVY1FFlF7R+H3WmoP6aqagh03sN6+95bePksTgd3+Bk0+yPxNbDJiGZUVmYrGoRASSFVRYKo5CwFWmYDUm1fDTgDMfCvG56Vl6ipmqTeQ3+XgFuaTD6ShbaMC+5Ovidh5BXFW5AGt9LDr0tUxdnu44wyCedfz7DQHXulPIfaI4nlw63t9ne5MUUUeJkyySyKsiHisast1y9WsdT8B1O9U01ltVlMaxrtwYID7O5593T59yUpSnFlUpSlCEpSlCErlTtI277XtHESg3QN3aagjJH4QRYkWJBP61dIb67XOFwGJmBsyRNlNwCHIyoRfnmINckGtFgkNy6U931TMh2SqVUilq0iaVKVUiqUIW8dkU49uMDnwYuGbDt+st1+9a07G4QxSPGwsyMyH1UkH7xV7ZG0Ww88Uy+9E6yD9Ug2+NbV2tbMVMb7RHrDjEXEIeucDOPnr+tUT3Kjo4fEfY/BLstIpSq2qWkSqVW1LUIVKqDVKrakQt92JtWPacK4HGMFnQZcJiW5Hlh5m5qdADyrTNp7Mkw8rxSqUeMlWU8iP3jnfmKsRRknQEnoOP3VI+H2e21sMqS+HHYdbRuxF8TAOMb9XUcDzqukmjpHZkcJ23B5gcjupEVNLMCWNJA1Ow7zoPFRqBV/DYJnPhUn93zrY4NgonvAsR9br+jXuVbW/Cqupx4DKFvifotZR/0q91nVD7DkMz56fNYTC7uc5G+C/xNZiDCqgsoA9PxPGrhrx4va0cehNz0XU/5VQyT1FY6xJceQ+i1MVJQ4aziADep18z8h5L2ivJiNoqpyr43P0V/E8BWNXETYjRfAnMj+PM+Qq/JNHhlyqLufn+seQ8qcFGWu4Dm/8AxHqdvzRR34r2jDIz2Ix/N2/+jd+8+RV93yDPM2vJRwHko5nzNYHaO0mlOuijgv4nqas4rFtIbsbn7h6CvPWnoMMbB+5Jm74Du+qxOJ4w6pvFFcM35u6uPouj+w7b3f7NETHx4ZzHx1yHxRnhw1Zf1DUiVz32BbY7vHvCTpiIzbj78XiGn6PefKuhKosSi7KocBvn5/dVDDcJSlKr12lKUoQlKUoQo47eNo93swR6XmmjWxOuVA0hI+KKP1q50qbfyipxlwaX1zTNbytGAfvNQka2WEN4aYHmSfT0UeT3ltG4GycHisQIMW00ZkIWJ4mULnOgRwyHjpY9ePGpbH5P2A/pcV+3F/hVDO4f+8sF/wAxD/fFdaLUDFZ5YZBwOIuErGg6rnztP7J02fCk+GaR475ZO8KkqT7jXVRoeHDjatB2GuH75Bi+87kmzGIgOv2hdSDbpaut9qbNTEQyQyjMkilGHkenQ1yjvXu6+BxUuHk4oTlb66HVHHqPvvUjDKw1DDHIfaG+9vske22ilTbnZRsrC4RsVJNijGFDLleK75/cC/muJuK1iNhtHYskag97s1zJGCQzHCvfMtwBfL1t9EVvvad/6eT9HC//AFqHNx95fYsYkrC8ZvHKvHNC+ji3yPwrmkEksJkLiXNdlfp9cwh1gVgKlTs57PtnbTgJL4lJosolUPHl8V8rITHwNjpysa0vffdz2PFtGviicCWFhqGhk1Qg87DT4VMXYzgFwey5MTKCves8pJGvdxjKunwc/GnsQqg2nD43WJtZLHGXG1uir/4f8B/SYn9uL/DqM+1HcFdmzxCEu0UqEqXILZ1NnXwgDmpGnM10tFKGAI1BAI9CLg1q/aVsXv8ABswF3hPeL1sPfH7Nz8KoocTnjdxOPF0KlQU7JZWxuPCCbX5LmnD7DkbllHVtPu41k8Pu8g94lvTQVlrVamxSp7zAep/CmJsVqpzYG3Qfl16HBgFBSjjkHF1ccvLTzWV3b3WkxL93AgAHvNayqOrH8ONSdsjssghyu8shkUhsysIwpHMW1++st2e7OSPAQlLEyqJWYfSL6j5AgVje1Hd3GYvDouCkylGJeO4XvARpZjpproeN6ixx8TgHHM7n1Wcr8Ze+QxQnhjGXsjMj78sle2n2f4PFO8gYq7akxutr9StiNa0rtJ3ch2bgI2jBkkaYKzsbEjI5tYaAacBUe7K2hitk41XmjlQ6rIj5l7yJtHUNz01DA6G1bFvxtjFTRLhGb2iBmTE4bEnRjCQ6hZCNGYXynnddeNWxw1sTmulcCzUn52VbDida5wige48hr8PwLQsRtWSTQmwPJdB/E1ldl7DVks8b96WGXK2hX6pjC3uT51RIIsMMzav9/wCqOXrW3dj0TYraYkbSPDo0gA4Zz4EueZ1Y/CnXzOdG79I3gjGrtCe5WMkcdK7tcQd2kuzL3A/2Pp81tO7HZKXjzYovCCPCkeUMB1YkEA+VqxXaD2PQYXBSYjDNMzxkOwkdWBjvZyLKNRcH0BqXtm7XjmaZYzcwSd046OFDfKzfca9OLwqyI8bi6upVh1DCx+6q2nnfTPBHS/VVFbWS1ruKQ9wGg7guMyKpWU3j2M2ExM0DcYnZdea/Qb4rY/GsXW7a4OaHDdVK2Ls+2h3O0sG+bLaZFJ+y5yP81Yj411gK41wOI7uRH+oyt+ywP4V2RE91B6gH51mcbbZ7HdCPzzT0e6+6UpVAnUpSlCEpSlCFBv5RP8/g/wCrl/vLUP1NH5RWG1wb/wBcn/bP4moXra4WR+lZ4/MqM/3lndw/95YL/mIf74qd9+98P5Px+AZye5lEsco5BS0eWS3VTr6E1BG4f+88F/zEP98VJn5QcRZ8EFBJtNoB5x1ErmxvqmNk0sb+RXcbXOyaLnopnVwQCDcHUEdDUc9tO5ntWE9oiW82GBJtxeHi6/D3h6HrV3sd3ieXC+zzkd7ALLrctD9G/mvu+lqkFlBFjw4VnY5DTy8TDex81JlhfGeCRpB5FRt2jQF9gRqvErhefkp41C+H3dHF2v5L/E1Pfa3OsWzGNtA8QsLdbAVAE+8Z+ioH6Rv9wqXAa2RpbT5NJvfTPv8AorrDRhccXaVebr5DM5dw9VsS5pO6juz5AIowTcqpOirflc1KnaHikwey44AQubJFqR7qDM/H0HzqKey5JMXtSBWbwxkzMBoLRi4H7WUVPG8mwsFiFVsasbrESAZHyhS9rgnMACfDxqLLSOgk4Jjmc8sz6JytxiGWSM07LNYb2NgCdtOSxfZbvIuKwYUMGeA923pxjP7OnwrcJYwwIIuDoR1B4itZ3ewWzMK59kbDo0mVSEmUlrE5RYseZNbQDTUjQ11m3t1yKopZe1kdJYC5vYaLlbfnCS4TGz4csQqNdLaXjbxRnT7JA9Qa1nNU0/lA7u3EOMUcPzMnobtET8c4+IqFAK2OG9m6BrmNAO9uajzzyyu/ccT3m66B7Gd/YpcMmDlcLNCMqBjbvI+K5epA0I46VJ0kwUEsQANSToAOpJ4VyFFsaZWTwshZVkVjcDI2qOCPutW143eydcOsM+JklVeCsdT68yB9q9Z/EYIhNaE3cf4jNWlBh0tQ3tJDwRjVx9OakXfffyGZThoIkxGY5S0iBlv/APGpGp868MO4eKbZToVVXivLhkI8YvrIhA4BrXA+tXs7HsbgZw3dowxSAM/egEhSbXiI0Avp111qUCKrnMkidwyDTY6KTNXQRN7OiFv+Z9493IfllxpK5JOa9+d+N/Op07D8CuG2diMW+gdma9v+HAp4fEvUcdpGyoxiRicMD3GLLOot7squUmj/AGxe3RhU8bM2Vh8NsyHC4po1j7pY3EjhVZmXNILkjiSxtetHiMzTTsa0WDjoOQ1Hms+CXOJJUV9j++B/lOZZDpji76/0oLOvzBZflU9itHwuwdiROskfsauhDKwmW4YG4Pv9a3PD4lXUMjB1OoZSCD6EaGqevkZLJxsaRlbP85JxgsLKEO3/AHdyzQ4tRpIO6f8ATTVCfVbj9WoitXV3aDu77bs+eEC75c8f9YniX58PjXKbitDhE/aQcB1bl4bJqQWK+a7MwX82n6K/uFcawxFmCjUsQAPMmwrszDpZFHRQPkKhY5/Dx9F1FurlKUrOJ5KUpQhKUrwbY27DhUzzuEHIcWY9FUaniOFC6Yxz3BrRcnko+/KA2dnwEUoUkxTi510SRGU3/XEY/wD2oGwuAeQ+FbjrwHzqfd8sRi9oYSbLhu6wqIZT3+kkvdeMWX6PAfLjrUE4jbDsLCyDkF0++r/Dp6h0XZwtGR1Ogv03Uw0tPCeKqfn/AItzPidB8St87MdyA2KjxEsqIsDq+rKLspuFAJueVzW8druG73DrPA8cjQBiyd4tyhsWdQDqRlGnS9c+FqXqW7CXSkOmk4j3ZfPJRzXmOYSUzQy2Q3PiTqfwLYdhb6z4bExzofcNyoFg6n3kJ8x+FdN7O3lw80SSpKmWRQwu6g2I4EE6HkfSuQa+r09PhMMgAZ7NuSjS1UsruOVxceq6h7QNnx4/AywJiIlc5XUmRbFkOYKddAeF65lxmEaKRo3FmQlWFwbEcdRofWrF/SqA1Io6Q0rS3iuD0smHO4s1PPY3usuCjfETyxLLOqhUzpdI75vEb+8TbTkAKw209teybVxUWNZJsDtBrsVYFVU2VHFj4WSwB8gDyFRPisZnyeFFyIE8CBc2W/ia3FjfU86sXpoUBdI6SR1+LLTTlY9EcWVlv8nZjPFtJIEkVY7iaPEkqFEQa6ve4uwNhYcTbka6DTa8IGs0X9on8agnc3a8W0sL/JWMYBxrg5m1KOOERJ5cgOYNuQrScXu3NFPJBImV42ytfgOhBtqCNR61AqoRMbVD+EsHLUc9d+WxT8Eb5HBkTbk7BdMb1R4XGYSaCSeJVkUjNnQ5WHiVgL62IvXN67uBHYSOrKpIBQmzAG2a54A8etfYSLDC58T+gv8ADoKxON2o0nE2HQcP86iUcVRICyncRGf5EW8lfGnpcP8Aaqvbk2YNB/sfT5qXt0NzsO2HjxWLnSPDv4Y1LhA1iVAZ2ItqOA+YrN4nsQ2fPd45Zhm5pKjj5sp/fUCYjaUjoiO7MsYKopJyoCSSFHAak18QY6RPcd0/RYr+41Oiwl8PtRyWPcqqsxGardeTQaAZAdwXUG6+5GD2SrtGbMwAeWZxfKNbX0Ci+thWodovbJCkTwYF+8lYFGlX3IwdCUP0m5C2g61B8+Pkf33d/wBJmb95qwTT0WEjtO0mcXFQS/KwUrdkey1xkLRYggRQYiPFREst86fzqZSb5CoUk8KzfbtH3+HhkhmieOFmLoroWu9gsgsdQOFvOon3O2x7LjcPKfdWQB/ON/DIPiparW82y/ZsXPDyjldQeqhjlP7NjThpSasScWmYFvA+nmkv7Nlj4ISzBVFyxAA8ybAa6ca6X7O4FwOAignxMLOMzWEkdkzG/dg31trr5muaPZmyZ8pyXy5rHLmtfLm4Xtravj5U/WUn6pobxWA6XSNNs12B/LuH/p4f7RP41z12pbnph53xGHkjkgmctZHQmN2uSpUH3TrY/CtE+VUJpikw39M/ia/vFvulc/iWW3SwXe47Cx/XniX4Zxf7q66Fc3diOyO+2ojkXWBHlOlxmtkS/Q3fMP0a6SqqxqTimDeQ+acjGSUpSqNOpSlKEJWHwm6sCTNOQ0srG4eVs5QclS/ugcufnWYpQnGSvYCGm18iqMoIIIuDxB5iuRt7tieyY2eDW0cjBb/UOsZ4D6JWuuqhX8oHdnWHGoOQgksBx1aJj/1LfyUVcYRP2c3AdHfPZR5BcXUL1SqmqVrkwlKrShCXqlKqBQhKqFr3vs9G7sQM0jFAZAyZRG9zdQbnMLWN9OPCsgkEWGALHM/+uA5DzquqcQZFZjBxPOgHryVnRYa+pBkceGMauOnhzKs7N2QQRI5KW8Q1sdNQSeWvxrft2d3v5WixLxYq2JQiwcE3vwZmOtjYgEXsRrUZ4/abS8dByUcPj1r17r7yS4HELPCfEvEH3XQ+8jeR+7jUB+HT1A7Wd3tbDYd6my4nFTNMNALDd594/QfmSs7a2RPhpmixCMkgOobn9oHgwPUaVja6WtgN4MHrYOo6gTQP+I+5hXOe0sH3UskeZX7t2TMvutlJFx5G1WFFVdsCxzeFzdRt4Khdre97ry0pSp65VaVSruGkCspZQ4BBKkkBgDqpI1F+GlBKFc2fh1eRFdxErMAZGBIQHixC66eVbF2hENPBMDf2jC4eRiLgF1XumYA9TH99YLCGJp173NHCXu3d+JlQngmY62041n98FHsmzCP/AG0g9VGJly387VHf/dafD5n0QsFgcjJIsszRhVLxoFZleXQBSAbLcX8XlV/dlcP7VF7Vn7nOubJbhccb/R621tWKr0YJELHvHKDKxuFzEsASi2uNC1hfle9Oubkczny9Eiv7cEPfyez5+6zNkz2va+nDl0rH17JcUhhVBEodWZjLmbMykAKhXgALHUda+dl7OeeaOGMXeVlRR5sbC/lzPkDSt9lue3PpuhTj+T/u/wB3hZcU3vTvkX+rj4njzcsNfqDrUr14Ng7IXC4aKBPdiRUB4XsNWtfmbn4176wlTN20rpOZ+GyltFhZKUpUdKlKUoQlKUoQlY/eDYyYvDS4eT3ZVKnS9jxVh5hgGHmKyFKVpLTcIXHW2dlSYaeSGUWeN2VvUcx5EWIPQirWGxKqrhkVyy5VJLXQ5gc62NibAjW41qcu23cHvo/boFvJEv54C3iiW57zzK8/s/o1ApFbmkqW1MQdvv3qK5tjZerZcDvMgiXO+a6qQCCV8ViDoRpwNfOPxZlkeRgoLsWIRQqgnWyqNAPKvODXrxGMDxxII0Ux5gXW+aTMbjPrbTgLVJOR4kisYfDl3VQQCxCgswUC5tdmOgHma92E2OzMb2CqSCwIINjY5CNCNOPCruD2UFGebQclPP1/hVrH7XL+FfCnTgT6/wAKqJKqWpeY6XTd2w7leRUUVK0TVu+bWfyPfyHxXqxO00iXJCBfmeV/xNYeSUkkkkk9a+VaxBIvrw6+VX9o4lZJXdI1iVjcRqSQo6AtrU2lo46f3RcnVx1UKtxCWrIDsmjRoyaPBec0U1SgFTlXq7HMV1UkctCRp00q0TQ1SkQq0q/NKhRAqEOM2dsxOe5GWy28NhcedfEUoF7qGv1vcehFJfJKrdquYaHO6rcLmIGZjZRc2ux5AVfSOJr+Jo+l1zD5rY/dXrg2LG3HF4dR9r2i/wCyISa4LwELHnDHvMi2c5soyahjewy9bnh61snaBZJocMDc4PDxQPbh3urzW9Hcj4GvvA7VwuA/OYcticUPclkQpDCeTpGxLO45FrAdK1aacuxZiSzEkkm5JJuST1vTTbveHWyHPc/nzQruDwyvnu+UhboMrEyPcAIMvA2JNzppVhltWU3X2wuFxUUzRpIEdSVdb6Ai5XXiOINNrbc715yIoYxMwayJbLZiRkJJK3vrbjanbuD7Wy5pFihUw9gm6OaR8dIuiXjhv9cj8449FOUfpN00jjdDdeTH4qOCPTNqz2JCIPec/uHUkCurNk7Ljw0McEQyxxKFUeQ5k8yeJPMmqjF6vgZ2TdTr3fdOxtubr10pSson0pSlCEpSlCEpSlCEpSlCFRlvoa527W+zU4KQ4mAf7NK3AW/Mu1zkt9Q65Ty4HlfoqsdvBLAuHk9qymEqQ4YXDA/RtzJ5Aa3qZR1bqaTiGm4SdmZCGgZ7LkCOMkgAXJrMxYdMOA0lmkPBRy/11rO7V3dfDQvioMPL7OzlUkkscik+HMRy4DNaxOl60qeUsbsbk9avwX4icjwxfF30Csx2WGC5s6bzaz6u+AV7GY1pGux9ByFfOCxXduGyo9gRlkXMuoIuR5XuPMCvPX3ElyBcC/M8B62q3ZEyNnA0WCppZXyuL3m5OpKpar2KEfh7vP7q5s+X+c+nlt9HpfWsvvTu2mFMWTERT95Ekh7skkFhc8uHTn5VgaGODwHNTapV3DTZGVrBspBswupsb2Ycx5VbpThCF94iXMzNYDMSbKLKLm9lHIDpXxSlGSFSq1SlIhVpelUoQq3pV8undqArd5mJZiwylbDKAttCDm1vrcVYoBQqivRgcA80ixxKXdyFVVFyWPACmA2fJNIsUSM7ucqqouSfL+PKujuzTs0TZ0Ykls+KcWZhqIweMcf4tz9KhVtaymZzJ0CVreJe3s53CTZuHANmnkAMr+dv5tD9VfvOvkNupSsXJI6Rxe45lSQLJSlKbSpSlKEJSlKEJSlKEJSlKELxbY2xHhYmlmbKo+bHkqjmTWq4LYk20ZFxGNGSAeKLDX46e9JoOPGx1N7aDQ5/aG7aT4mOaY51iXwRn3RIWJaQ9dAgA8qzFIp7J208f7XvnU8hyb15nwHM25MMrIUZQUIylSAVKkWKkcLW0tUJdoXYkykz7OUsn0sPcll84ifeH2SbjlfgJxpUumqpKZ3Ew942KrnNDtVxfJEVJBBBBsQRqCOII5V8g11Nvj2aYTaN2kXu5rWE0dg2nDOODjQDXW3AioU3s7Hsbg7sie0wi/jiBLAWvd4veHPUXGnHhWopsThmyPsnkfQpksIWitITx5afDpVKqy2qgq0C4SlDQUqEpSqUiEpSlIhVqlVrI7E3exGLkEeHieVjp4RoP0mNlX1JFclwaLk5IWOrYt0dxcTtGTLAngBs8r3EaepHE+QufTjUmbndgqraTaLZjxEMTHLfpJJxPotvUjjLuBwMcMaxxIsaILKqgAAeQFUtXi7GXbDmee33TjY76rXdx+z3D7Njsn5yZvfmYDMfsqPor5DjzvW00pWZkkdI4uebkp4CyUpSuEqUpShCUpShCUpShCUpShCUpShCUpShCUpShCUpShC17eHcHBY3WeBC/wDSL4H/AG1sT8b1H+2PyeYzc4XEsnRZkDC9+GdMpAt9lqmGlS4a2eHJjjbzC5LQVzdtHsP2lHfIkcwv/wAOQAkdbPlrX8T2ebRjJDYLEafUiZx8DGCDXWNLVYMxqYe8AfguOzC4+n3cxSEh8POpHENDID8itXMPunjJBePCYlwOawSsPmFrrs0FPf8A3H29weaOzXKuC7MtpS+7g5h/WKI/+4RW1bK7Aca5/PSQwrccCZGtzsq2HzYV0FSo8mMzu90AfFL2YUcbD7CsDDYzZ8S1h75ypfmQiWPHkSfjUgYPAxwoEijSNBwWNVVR6KoAq/SqyWeSY3kcSuwANEpSlMpUpSlCEpSlCEpSlCEpSlCEpSlC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prstClr val="black"/>
              </a:solidFill>
              <a:ea typeface="ＭＳ Ｐゴシック" charset="0"/>
            </a:endParaRPr>
          </a:p>
        </p:txBody>
      </p:sp>
    </p:spTree>
    <p:extLst>
      <p:ext uri="{BB962C8B-B14F-4D97-AF65-F5344CB8AC3E}">
        <p14:creationId xmlns:p14="http://schemas.microsoft.com/office/powerpoint/2010/main" val="8334348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3142"/>
            <a:ext cx="9144000" cy="838200"/>
          </a:xfrm>
        </p:spPr>
        <p:txBody>
          <a:bodyPr>
            <a:normAutofit/>
          </a:bodyPr>
          <a:lstStyle/>
          <a:p>
            <a:pPr lvl="1" indent="-457200" algn="ctr" rtl="0">
              <a:lnSpc>
                <a:spcPct val="85000"/>
              </a:lnSpc>
              <a:spcBef>
                <a:spcPct val="0"/>
              </a:spcBef>
              <a:defRPr/>
            </a:pPr>
            <a:r>
              <a:rPr lang="en-US" sz="3600" b="1" kern="1200" dirty="0" smtClean="0">
                <a:solidFill>
                  <a:schemeClr val="bg1"/>
                </a:solidFill>
                <a:latin typeface="+mj-lt"/>
                <a:ea typeface="+mj-ea"/>
                <a:cs typeface="Helvetica"/>
              </a:rPr>
              <a:t>Suomi NPP </a:t>
            </a:r>
            <a:r>
              <a:rPr lang="en-US" sz="3600" b="1" kern="1200" dirty="0">
                <a:solidFill>
                  <a:schemeClr val="bg1"/>
                </a:solidFill>
                <a:latin typeface="+mj-lt"/>
                <a:ea typeface="+mj-ea"/>
                <a:cs typeface="Helvetica"/>
              </a:rPr>
              <a:t>Product </a:t>
            </a:r>
            <a:r>
              <a:rPr lang="en-US" sz="3600" b="1" kern="1200" dirty="0" smtClean="0">
                <a:solidFill>
                  <a:schemeClr val="bg1"/>
                </a:solidFill>
                <a:latin typeface="+mj-lt"/>
                <a:ea typeface="+mj-ea"/>
                <a:cs typeface="Helvetica"/>
              </a:rPr>
              <a:t>Maturity</a:t>
            </a:r>
            <a:r>
              <a:rPr lang="en-US" sz="3600" b="1" kern="1200" dirty="0" smtClean="0">
                <a:solidFill>
                  <a:schemeClr val="bg1"/>
                </a:solidFill>
                <a:latin typeface="Helvetica"/>
                <a:ea typeface="+mj-ea"/>
                <a:cs typeface="Helvetica"/>
              </a:rPr>
              <a:t/>
            </a:r>
            <a:br>
              <a:rPr lang="en-US" sz="3600" b="1" kern="1200" dirty="0" smtClean="0">
                <a:solidFill>
                  <a:schemeClr val="bg1"/>
                </a:solidFill>
                <a:latin typeface="Helvetica"/>
                <a:ea typeface="+mj-ea"/>
                <a:cs typeface="Helvetica"/>
              </a:rPr>
            </a:br>
            <a:r>
              <a:rPr lang="en-US" sz="2000" b="1" kern="1200" dirty="0" smtClean="0">
                <a:solidFill>
                  <a:schemeClr val="bg1"/>
                </a:solidFill>
                <a:latin typeface="Helvetica"/>
                <a:ea typeface="+mj-ea"/>
                <a:cs typeface="Helvetica"/>
              </a:rPr>
              <a:t>Will be applied to all JPSS-1 products</a:t>
            </a:r>
            <a:endParaRPr lang="en-US" sz="2000" b="1" kern="1200" dirty="0">
              <a:solidFill>
                <a:schemeClr val="bg1"/>
              </a:solidFill>
              <a:latin typeface="Helvetica"/>
              <a:ea typeface="+mj-ea"/>
              <a:cs typeface="Helvetica"/>
            </a:endParaRPr>
          </a:p>
        </p:txBody>
      </p:sp>
      <p:pic>
        <p:nvPicPr>
          <p:cNvPr id="1026" name="Picture 2" descr="C:\Users\xingpin.liu\xluo\JPSS-QA\Schedule\AMM\Validation_Schedule_Chart_20150416-1.png"/>
          <p:cNvPicPr>
            <a:picLocks noChangeAspect="1" noChangeArrowheads="1"/>
          </p:cNvPicPr>
          <p:nvPr/>
        </p:nvPicPr>
        <p:blipFill>
          <a:blip r:embed="rId3" cstate="print"/>
          <a:srcRect/>
          <a:stretch>
            <a:fillRect/>
          </a:stretch>
        </p:blipFill>
        <p:spPr bwMode="auto">
          <a:xfrm>
            <a:off x="395470" y="1228695"/>
            <a:ext cx="8353061" cy="5276099"/>
          </a:xfrm>
          <a:prstGeom prst="rect">
            <a:avLst/>
          </a:prstGeom>
          <a:noFill/>
        </p:spPr>
      </p:pic>
      <p:sp>
        <p:nvSpPr>
          <p:cNvPr id="4" name="Rectangle 6"/>
          <p:cNvSpPr txBox="1">
            <a:spLocks noChangeArrowheads="1"/>
          </p:cNvSpPr>
          <p:nvPr/>
        </p:nvSpPr>
        <p:spPr>
          <a:xfrm>
            <a:off x="6870677"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0" latinLnBrk="0" hangingPunct="0">
              <a:defRPr sz="1100" kern="1200">
                <a:solidFill>
                  <a:schemeClr val="tx1"/>
                </a:solidFill>
                <a:latin typeface="Arial" charset="0"/>
                <a:ea typeface="ＭＳ Ｐゴシック" charset="0"/>
                <a:cs typeface="Times New Roman" panose="02020603050405020304" pitchFamily="18" charset="0"/>
              </a:defRPr>
            </a:lvl1pPr>
            <a:lvl2pPr marL="742950" indent="-285750" algn="l" defTabSz="914400" rtl="0" eaLnBrk="0" latinLnBrk="0" hangingPunct="0">
              <a:defRPr sz="1800" kern="1200">
                <a:solidFill>
                  <a:schemeClr val="tx1"/>
                </a:solidFill>
                <a:latin typeface="Arial" charset="0"/>
                <a:ea typeface="ＭＳ Ｐゴシック" charset="0"/>
                <a:cs typeface="+mn-cs"/>
              </a:defRPr>
            </a:lvl2pPr>
            <a:lvl3pPr marL="1143000" indent="-228600" algn="l" defTabSz="914400" rtl="0" eaLnBrk="0" latinLnBrk="0" hangingPunct="0">
              <a:defRPr sz="1800" kern="1200">
                <a:solidFill>
                  <a:schemeClr val="tx1"/>
                </a:solidFill>
                <a:latin typeface="Arial" charset="0"/>
                <a:ea typeface="ＭＳ Ｐゴシック" charset="0"/>
                <a:cs typeface="+mn-cs"/>
              </a:defRPr>
            </a:lvl3pPr>
            <a:lvl4pPr marL="1600200" indent="-228600" algn="l" defTabSz="914400" rtl="0" eaLnBrk="0" latinLnBrk="0" hangingPunct="0">
              <a:defRPr sz="1800" kern="1200">
                <a:solidFill>
                  <a:schemeClr val="tx1"/>
                </a:solidFill>
                <a:latin typeface="Arial" charset="0"/>
                <a:ea typeface="ＭＳ Ｐゴシック" charset="0"/>
                <a:cs typeface="+mn-cs"/>
              </a:defRPr>
            </a:lvl4pPr>
            <a:lvl5pPr marL="2057400" indent="-228600" algn="l" defTabSz="914400" rtl="0" eaLnBrk="0" latinLnBrk="0" hangingPunct="0">
              <a:defRPr sz="1800" kern="1200">
                <a:solidFill>
                  <a:schemeClr val="tx1"/>
                </a:solidFill>
                <a:latin typeface="Arial" charset="0"/>
                <a:ea typeface="ＭＳ Ｐゴシック" charset="0"/>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fld id="{11594D74-0748-964A-BED5-C8C668BB1609}" type="slidenum">
              <a:rPr lang="en-US" smtClean="0"/>
              <a:pPr eaLnBrk="1" hangingPunct="1"/>
              <a:t>10</a:t>
            </a:fld>
            <a:endParaRPr lang="en-US" dirty="0"/>
          </a:p>
        </p:txBody>
      </p:sp>
    </p:spTree>
    <p:extLst>
      <p:ext uri="{BB962C8B-B14F-4D97-AF65-F5344CB8AC3E}">
        <p14:creationId xmlns:p14="http://schemas.microsoft.com/office/powerpoint/2010/main" val="13978012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0953" y="151688"/>
            <a:ext cx="6708449" cy="838200"/>
          </a:xfrm>
        </p:spPr>
        <p:txBody>
          <a:bodyPr>
            <a:normAutofit/>
          </a:bodyPr>
          <a:lstStyle/>
          <a:p>
            <a:pPr algn="ctr"/>
            <a:r>
              <a:rPr lang="en-US" sz="3600" dirty="0" smtClean="0">
                <a:solidFill>
                  <a:schemeClr val="bg1"/>
                </a:solidFill>
                <a:latin typeface="+mn-lt"/>
              </a:rPr>
              <a:t>JPSS-1 Test Data Sets</a:t>
            </a:r>
          </a:p>
        </p:txBody>
      </p:sp>
      <p:sp>
        <p:nvSpPr>
          <p:cNvPr id="3" name="Content Placeholder 2"/>
          <p:cNvSpPr>
            <a:spLocks noGrp="1"/>
          </p:cNvSpPr>
          <p:nvPr>
            <p:ph idx="4294967295"/>
          </p:nvPr>
        </p:nvSpPr>
        <p:spPr>
          <a:xfrm>
            <a:off x="307648" y="1121651"/>
            <a:ext cx="8491538" cy="5569706"/>
          </a:xfrm>
        </p:spPr>
        <p:txBody>
          <a:bodyPr>
            <a:normAutofit fontScale="92500" lnSpcReduction="10000"/>
          </a:bodyPr>
          <a:lstStyle/>
          <a:p>
            <a:r>
              <a:rPr lang="en-US" sz="2800" dirty="0" smtClean="0">
                <a:latin typeface="+mn-lt"/>
              </a:rPr>
              <a:t>JPSS Test </a:t>
            </a:r>
            <a:r>
              <a:rPr lang="en-US" sz="2800" dirty="0">
                <a:latin typeface="+mn-lt"/>
              </a:rPr>
              <a:t>Data </a:t>
            </a:r>
            <a:r>
              <a:rPr lang="en-US" sz="2800" dirty="0" smtClean="0">
                <a:latin typeface="+mn-lt"/>
              </a:rPr>
              <a:t>Working </a:t>
            </a:r>
            <a:r>
              <a:rPr lang="en-US" sz="2800" dirty="0">
                <a:latin typeface="+mn-lt"/>
              </a:rPr>
              <a:t>Group (TDWG</a:t>
            </a:r>
            <a:r>
              <a:rPr lang="en-US" sz="2800" dirty="0" smtClean="0">
                <a:latin typeface="+mn-lt"/>
              </a:rPr>
              <a:t>) generated </a:t>
            </a:r>
            <a:r>
              <a:rPr lang="en-US" sz="2800" dirty="0" smtClean="0">
                <a:solidFill>
                  <a:srgbClr val="000000"/>
                </a:solidFill>
                <a:latin typeface="+mn-lt"/>
              </a:rPr>
              <a:t>J1 </a:t>
            </a:r>
            <a:r>
              <a:rPr lang="en-US" sz="2800" dirty="0">
                <a:solidFill>
                  <a:srgbClr val="000000"/>
                </a:solidFill>
                <a:latin typeface="+mn-lt"/>
              </a:rPr>
              <a:t>RDRs </a:t>
            </a:r>
            <a:r>
              <a:rPr lang="en-US" sz="2800" dirty="0" smtClean="0">
                <a:solidFill>
                  <a:srgbClr val="000000"/>
                </a:solidFill>
                <a:latin typeface="+mn-lt"/>
              </a:rPr>
              <a:t>from J1 TVAC and Suomi</a:t>
            </a:r>
            <a:r>
              <a:rPr lang="en-US" sz="2800" dirty="0">
                <a:solidFill>
                  <a:srgbClr val="000000"/>
                </a:solidFill>
                <a:latin typeface="+mn-lt"/>
              </a:rPr>
              <a:t> </a:t>
            </a:r>
            <a:r>
              <a:rPr lang="en-US" sz="2800" dirty="0" smtClean="0">
                <a:solidFill>
                  <a:srgbClr val="000000"/>
                </a:solidFill>
                <a:latin typeface="+mn-lt"/>
              </a:rPr>
              <a:t>NPP data sets as desired </a:t>
            </a:r>
            <a:r>
              <a:rPr lang="en-US" sz="2800" dirty="0">
                <a:solidFill>
                  <a:srgbClr val="000000"/>
                </a:solidFill>
                <a:latin typeface="+mn-lt"/>
              </a:rPr>
              <a:t>by STAR SDR </a:t>
            </a:r>
            <a:r>
              <a:rPr lang="en-US" sz="2800" dirty="0" smtClean="0">
                <a:solidFill>
                  <a:srgbClr val="000000"/>
                </a:solidFill>
                <a:latin typeface="+mn-lt"/>
              </a:rPr>
              <a:t>teams.</a:t>
            </a:r>
          </a:p>
          <a:p>
            <a:endParaRPr lang="en-US" sz="2800" dirty="0" smtClean="0">
              <a:latin typeface="+mn-lt"/>
            </a:endParaRPr>
          </a:p>
          <a:p>
            <a:r>
              <a:rPr lang="en-US" sz="2800" dirty="0" smtClean="0">
                <a:latin typeface="+mn-lt"/>
              </a:rPr>
              <a:t>STAR teams utilized J1 RDRs to develop and test SDR algorithms for sensor changes and  waiver mitigations.</a:t>
            </a:r>
          </a:p>
          <a:p>
            <a:endParaRPr lang="en-US" sz="2800" dirty="0" smtClean="0">
              <a:latin typeface="+mn-lt"/>
            </a:endParaRPr>
          </a:p>
          <a:p>
            <a:r>
              <a:rPr lang="en-US" sz="2800" dirty="0" smtClean="0">
                <a:latin typeface="+mn-lt"/>
              </a:rPr>
              <a:t>STAR SDR teams also developed tools to manipulate the data sets and create new proxy data sets to verify SDR and EDR algorithms at several levels.</a:t>
            </a:r>
          </a:p>
          <a:p>
            <a:endParaRPr lang="en-US" sz="2800" dirty="0" smtClean="0">
              <a:latin typeface="+mn-lt"/>
            </a:endParaRPr>
          </a:p>
          <a:p>
            <a:r>
              <a:rPr lang="en-US" sz="2800" dirty="0" smtClean="0">
                <a:latin typeface="+mn-lt"/>
              </a:rPr>
              <a:t>Running J1 test data sets though the algorithms helps us better prepare for J1 post launch cal val activities.</a:t>
            </a:r>
            <a:endParaRPr lang="en-US" sz="2800" dirty="0">
              <a:latin typeface="+mn-lt"/>
            </a:endParaRPr>
          </a:p>
        </p:txBody>
      </p:sp>
      <p:sp>
        <p:nvSpPr>
          <p:cNvPr id="4" name="Slide Number Placeholder 3"/>
          <p:cNvSpPr>
            <a:spLocks noGrp="1"/>
          </p:cNvSpPr>
          <p:nvPr>
            <p:ph type="sldNum" sz="quarter" idx="4294967295"/>
          </p:nvPr>
        </p:nvSpPr>
        <p:spPr>
          <a:xfrm>
            <a:off x="7010400" y="6467475"/>
            <a:ext cx="2133600" cy="301625"/>
          </a:xfrm>
        </p:spPr>
        <p:txBody>
          <a:bodyPr/>
          <a:lstStyle/>
          <a:p>
            <a:fld id="{0366E3C5-DB28-42EA-8850-ED63D32FEEDB}"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17645312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474470" y="191787"/>
            <a:ext cx="8191572" cy="682625"/>
          </a:xfrm>
          <a:prstGeom prst="rect">
            <a:avLst/>
          </a:prstGeom>
        </p:spPr>
        <p:txBody>
          <a:bodyPr vert="horz" lIns="91440" tIns="45720" rIns="91440" bIns="45720" rtlCol="0" anchor="ctr">
            <a:noAutofit/>
          </a:bodyPr>
          <a:lstStyle/>
          <a:p>
            <a:pPr algn="ctr">
              <a:lnSpc>
                <a:spcPct val="85000"/>
              </a:lnSpc>
              <a:spcBef>
                <a:spcPct val="0"/>
              </a:spcBef>
              <a:defRPr/>
            </a:pPr>
            <a:r>
              <a:rPr lang="en-US" sz="3200" b="1" dirty="0" smtClean="0">
                <a:solidFill>
                  <a:schemeClr val="bg1"/>
                </a:solidFill>
                <a:latin typeface="+mj-lt"/>
                <a:ea typeface="+mj-ea"/>
                <a:cs typeface="Helvetica"/>
              </a:rPr>
              <a:t>Priorities Moving Forward</a:t>
            </a:r>
          </a:p>
        </p:txBody>
      </p:sp>
      <p:sp>
        <p:nvSpPr>
          <p:cNvPr id="3" name="Content Placeholder 2"/>
          <p:cNvSpPr txBox="1">
            <a:spLocks/>
          </p:cNvSpPr>
          <p:nvPr/>
        </p:nvSpPr>
        <p:spPr>
          <a:xfrm>
            <a:off x="330868" y="1156679"/>
            <a:ext cx="8599487" cy="5577407"/>
          </a:xfrm>
          <a:prstGeom prst="rect">
            <a:avLst/>
          </a:prstGeom>
        </p:spPr>
        <p:txBody>
          <a:bodyPr vert="horz" lIns="91440" tIns="45720" rIns="91440" bIns="45720" rtlCol="0">
            <a:normAutofit/>
          </a:bodyPr>
          <a:lstStyle/>
          <a:p>
            <a:pPr marL="342900" indent="-342900" eaLnBrk="0" fontAlgn="base" hangingPunct="0">
              <a:spcBef>
                <a:spcPct val="20000"/>
              </a:spcBef>
              <a:spcAft>
                <a:spcPct val="0"/>
              </a:spcAft>
              <a:buFont typeface="Lucida Grande"/>
              <a:buChar char="•"/>
            </a:pPr>
            <a:r>
              <a:rPr lang="en-US" sz="2800" b="1" dirty="0" smtClean="0">
                <a:latin typeface="Calibri" pitchFamily="34" charset="0"/>
                <a:ea typeface="ＭＳ Ｐゴシック" charset="0"/>
                <a:cs typeface="ＭＳ Ｐゴシック" charset="0"/>
              </a:rPr>
              <a:t>Ensure Cal/Val Team Readiness for JPSS-1</a:t>
            </a:r>
          </a:p>
          <a:p>
            <a:pPr marL="800100" lvl="1" indent="-342900" eaLnBrk="0" fontAlgn="base" hangingPunct="0">
              <a:lnSpc>
                <a:spcPct val="100000"/>
              </a:lnSpc>
              <a:spcBef>
                <a:spcPct val="20000"/>
              </a:spcBef>
              <a:spcAft>
                <a:spcPct val="0"/>
              </a:spcAft>
              <a:buSzPct val="125000"/>
              <a:buFont typeface="Lucida Grande"/>
              <a:buChar char="•"/>
            </a:pPr>
            <a:r>
              <a:rPr lang="en-US" sz="2800" dirty="0" smtClean="0">
                <a:latin typeface="Calibri" pitchFamily="34" charset="0"/>
                <a:ea typeface="ＭＳ Ｐゴシック" charset="0"/>
                <a:cs typeface="ＭＳ Ｐゴシック" charset="0"/>
              </a:rPr>
              <a:t>Develop roadmap/plans toward</a:t>
            </a:r>
            <a:r>
              <a:rPr lang="en-US" sz="2800" b="1" i="1" dirty="0" smtClean="0">
                <a:solidFill>
                  <a:srgbClr val="0000FF"/>
                </a:solidFill>
                <a:latin typeface="Calibri" pitchFamily="34" charset="0"/>
                <a:ea typeface="ＭＳ Ｐゴシック" charset="0"/>
                <a:cs typeface="ＭＳ Ｐゴシック" charset="0"/>
              </a:rPr>
              <a:t> </a:t>
            </a:r>
            <a:r>
              <a:rPr lang="en-US" sz="2800" dirty="0" smtClean="0">
                <a:latin typeface="Calibri" pitchFamily="34" charset="0"/>
                <a:ea typeface="ＭＳ Ｐゴシック" charset="0"/>
                <a:cs typeface="ＭＳ Ｐゴシック" charset="0"/>
              </a:rPr>
              <a:t>enterprise </a:t>
            </a:r>
            <a:r>
              <a:rPr lang="en-US" sz="2800" dirty="0">
                <a:latin typeface="Calibri" pitchFamily="34" charset="0"/>
                <a:ea typeface="ＭＳ Ｐゴシック" charset="0"/>
                <a:cs typeface="ＭＳ Ｐゴシック" charset="0"/>
              </a:rPr>
              <a:t>a</a:t>
            </a:r>
            <a:r>
              <a:rPr lang="en-US" sz="2800" dirty="0" smtClean="0">
                <a:latin typeface="Calibri" pitchFamily="34" charset="0"/>
                <a:ea typeface="ＭＳ Ｐゴシック" charset="0"/>
                <a:cs typeface="ＭＳ Ｐゴシック" charset="0"/>
              </a:rPr>
              <a:t>lgorithms</a:t>
            </a:r>
          </a:p>
          <a:p>
            <a:pPr marL="800100" lvl="1" indent="-342900" eaLnBrk="0" fontAlgn="base" hangingPunct="0">
              <a:lnSpc>
                <a:spcPct val="100000"/>
              </a:lnSpc>
              <a:spcBef>
                <a:spcPct val="20000"/>
              </a:spcBef>
              <a:spcAft>
                <a:spcPct val="0"/>
              </a:spcAft>
              <a:buSzPct val="125000"/>
              <a:buFont typeface="Lucida Grande"/>
              <a:buChar char="•"/>
            </a:pPr>
            <a:r>
              <a:rPr lang="en-US" sz="2800" dirty="0" smtClean="0">
                <a:latin typeface="Calibri" pitchFamily="34" charset="0"/>
                <a:ea typeface="ＭＳ Ｐゴシック" charset="0"/>
                <a:cs typeface="ＭＳ Ｐゴシック" charset="0"/>
              </a:rPr>
              <a:t>Algorithm </a:t>
            </a:r>
            <a:r>
              <a:rPr lang="en-US" sz="2800" dirty="0">
                <a:latin typeface="Calibri" pitchFamily="34" charset="0"/>
                <a:ea typeface="ＭＳ Ｐゴシック" charset="0"/>
                <a:cs typeface="ＭＳ Ｐゴシック" charset="0"/>
              </a:rPr>
              <a:t>d</a:t>
            </a:r>
            <a:r>
              <a:rPr lang="en-US" sz="2800" dirty="0" smtClean="0">
                <a:latin typeface="Calibri" pitchFamily="34" charset="0"/>
                <a:ea typeface="ＭＳ Ｐゴシック" charset="0"/>
                <a:cs typeface="ＭＳ Ｐゴシック" charset="0"/>
              </a:rPr>
              <a:t>evelopment/Improvements for J1</a:t>
            </a:r>
          </a:p>
          <a:p>
            <a:pPr marL="800100" lvl="1" indent="-342900" eaLnBrk="0" fontAlgn="base" hangingPunct="0">
              <a:spcBef>
                <a:spcPct val="20000"/>
              </a:spcBef>
              <a:spcAft>
                <a:spcPct val="0"/>
              </a:spcAft>
              <a:buSzPct val="125000"/>
              <a:buFont typeface="Lucida Grande"/>
              <a:buChar char="•"/>
            </a:pPr>
            <a:r>
              <a:rPr lang="en-US" sz="2800" dirty="0" smtClean="0"/>
              <a:t>Implement code to meet JPSS-1 requirements </a:t>
            </a:r>
            <a:endParaRPr lang="en-US" sz="2800" dirty="0" smtClean="0">
              <a:latin typeface="Calibri" pitchFamily="34" charset="0"/>
              <a:ea typeface="ＭＳ Ｐゴシック" charset="0"/>
              <a:cs typeface="ＭＳ Ｐゴシック" charset="0"/>
            </a:endParaRPr>
          </a:p>
          <a:p>
            <a:pPr marL="800100" lvl="1" indent="-342900" eaLnBrk="0" fontAlgn="base" hangingPunct="0">
              <a:spcBef>
                <a:spcPct val="20000"/>
              </a:spcBef>
              <a:spcAft>
                <a:spcPct val="0"/>
              </a:spcAft>
              <a:buSzPct val="125000"/>
              <a:buFont typeface="Lucida Grande"/>
              <a:buChar char="•"/>
            </a:pPr>
            <a:r>
              <a:rPr lang="en-US" sz="2800" dirty="0" smtClean="0">
                <a:latin typeface="Calibri" pitchFamily="34" charset="0"/>
                <a:ea typeface="ＭＳ Ｐゴシック" charset="0"/>
                <a:cs typeface="ＭＳ Ｐゴシック" charset="0"/>
              </a:rPr>
              <a:t>Develop and update the Cal/Val plans </a:t>
            </a:r>
          </a:p>
          <a:p>
            <a:pPr marL="342900" lvl="1" indent="-342900" eaLnBrk="0" fontAlgn="base" hangingPunct="0">
              <a:spcBef>
                <a:spcPct val="20000"/>
              </a:spcBef>
              <a:spcAft>
                <a:spcPct val="0"/>
              </a:spcAft>
              <a:buFont typeface="Lucida Grande"/>
              <a:buChar char="•"/>
            </a:pPr>
            <a:r>
              <a:rPr lang="en-US" sz="2800" b="1" dirty="0" smtClean="0">
                <a:latin typeface="Calibri" pitchFamily="34" charset="0"/>
                <a:ea typeface="ＭＳ Ｐゴシック" charset="0"/>
                <a:cs typeface="ＭＳ Ｐゴシック" charset="0"/>
              </a:rPr>
              <a:t>Continue Support for Suomi</a:t>
            </a:r>
            <a:r>
              <a:rPr lang="en-US" sz="2800" b="1" dirty="0">
                <a:latin typeface="Calibri" pitchFamily="34" charset="0"/>
                <a:ea typeface="ＭＳ Ｐゴシック" charset="0"/>
                <a:cs typeface="ＭＳ Ｐゴシック" charset="0"/>
              </a:rPr>
              <a:t> </a:t>
            </a:r>
            <a:r>
              <a:rPr lang="en-US" sz="2800" b="1" dirty="0" smtClean="0">
                <a:latin typeface="Calibri" pitchFamily="34" charset="0"/>
                <a:ea typeface="ＭＳ Ｐゴシック" charset="0"/>
                <a:cs typeface="ＭＳ Ｐゴシック" charset="0"/>
              </a:rPr>
              <a:t>NPP Mission Objectives</a:t>
            </a:r>
          </a:p>
          <a:p>
            <a:pPr marL="800100" lvl="1" indent="-342900" eaLnBrk="0" fontAlgn="base" hangingPunct="0">
              <a:spcBef>
                <a:spcPct val="20000"/>
              </a:spcBef>
              <a:spcAft>
                <a:spcPct val="0"/>
              </a:spcAft>
              <a:buSzPct val="125000"/>
              <a:buFont typeface="Lucida Grande"/>
              <a:buChar char="•"/>
            </a:pPr>
            <a:r>
              <a:rPr lang="en-US" sz="2800" dirty="0" smtClean="0">
                <a:latin typeface="Calibri" pitchFamily="34" charset="0"/>
                <a:ea typeface="ＭＳ Ｐゴシック" charset="0"/>
                <a:cs typeface="ＭＳ Ｐゴシック" charset="0"/>
              </a:rPr>
              <a:t>Provide Suomi</a:t>
            </a:r>
            <a:r>
              <a:rPr lang="en-US" sz="2800" dirty="0">
                <a:latin typeface="Calibri" pitchFamily="34" charset="0"/>
                <a:ea typeface="ＭＳ Ｐゴシック" charset="0"/>
                <a:cs typeface="ＭＳ Ｐゴシック" charset="0"/>
              </a:rPr>
              <a:t> </a:t>
            </a:r>
            <a:r>
              <a:rPr lang="en-US" sz="2800" dirty="0" smtClean="0">
                <a:latin typeface="Calibri" pitchFamily="34" charset="0"/>
                <a:ea typeface="ＭＳ Ｐゴシック" charset="0"/>
                <a:cs typeface="ＭＳ Ｐゴシック" charset="0"/>
              </a:rPr>
              <a:t>NPP data products to support NOAA’s operational missions.</a:t>
            </a:r>
          </a:p>
          <a:p>
            <a:pPr marL="800100" lvl="1" indent="-342900" eaLnBrk="0" fontAlgn="base" hangingPunct="0">
              <a:spcBef>
                <a:spcPct val="20000"/>
              </a:spcBef>
              <a:spcAft>
                <a:spcPct val="0"/>
              </a:spcAft>
              <a:buSzPct val="125000"/>
              <a:buFont typeface="Lucida Grande"/>
              <a:buChar char="•"/>
            </a:pPr>
            <a:r>
              <a:rPr lang="en-US" sz="2800" dirty="0" smtClean="0"/>
              <a:t>Provide a pre-operational demonstration for JPSS </a:t>
            </a:r>
            <a:r>
              <a:rPr lang="en-US" sz="2800" dirty="0" smtClean="0">
                <a:solidFill>
                  <a:srgbClr val="000000"/>
                </a:solidFill>
              </a:rPr>
              <a:t>user engagement </a:t>
            </a:r>
            <a:r>
              <a:rPr lang="en-US" sz="2800" dirty="0" smtClean="0"/>
              <a:t>(</a:t>
            </a:r>
            <a:r>
              <a:rPr lang="en-US" sz="2800" dirty="0" err="1" smtClean="0"/>
              <a:t>Testbed</a:t>
            </a:r>
            <a:r>
              <a:rPr lang="en-US" sz="2800" dirty="0" smtClean="0"/>
              <a:t>) </a:t>
            </a:r>
            <a:endParaRPr lang="en-US" sz="2800" b="1" i="1" dirty="0" smtClean="0">
              <a:solidFill>
                <a:srgbClr val="0000FF"/>
              </a:solidFill>
              <a:latin typeface="Calibri" pitchFamily="34" charset="0"/>
              <a:ea typeface="ＭＳ Ｐゴシック" charset="0"/>
              <a:cs typeface="ＭＳ Ｐゴシック" charset="0"/>
            </a:endParaRPr>
          </a:p>
          <a:p>
            <a:pPr marL="800100" lvl="1" indent="-342900" eaLnBrk="0" fontAlgn="base" hangingPunct="0">
              <a:spcBef>
                <a:spcPct val="20000"/>
              </a:spcBef>
              <a:spcAft>
                <a:spcPct val="0"/>
              </a:spcAft>
              <a:buSzPct val="125000"/>
              <a:buFont typeface="Lucida Grande"/>
              <a:buChar char="•"/>
            </a:pPr>
            <a:endParaRPr kumimoji="0" lang="en-US" sz="28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ct val="0"/>
              </a:spcAft>
              <a:buClrTx/>
              <a:buSzTx/>
              <a:buFont typeface="Lucida Grande"/>
              <a:buChar char="•"/>
              <a:tabLst/>
              <a:defRPr/>
            </a:pPr>
            <a:endParaRPr lang="en-US" sz="2400" dirty="0" smtClean="0">
              <a:latin typeface="Calibri" pitchFamily="34" charset="0"/>
              <a:ea typeface="ＭＳ Ｐゴシック" charset="0"/>
              <a:cs typeface="ＭＳ Ｐゴシック" charset="0"/>
            </a:endParaRPr>
          </a:p>
          <a:p>
            <a:pPr marL="800100" lvl="1" indent="-342900" eaLnBrk="0" fontAlgn="base" hangingPunct="0">
              <a:spcBef>
                <a:spcPct val="20000"/>
              </a:spcBef>
              <a:spcAft>
                <a:spcPct val="0"/>
              </a:spcAft>
              <a:buFont typeface="Lucida Grande"/>
              <a:buChar char="•"/>
            </a:pPr>
            <a:endParaRPr lang="en-US" sz="2400" dirty="0" smtClean="0">
              <a:latin typeface="Calibri" pitchFamily="34" charset="0"/>
              <a:ea typeface="ＭＳ Ｐゴシック" charset="0"/>
              <a:cs typeface="ＭＳ Ｐゴシック" charset="0"/>
            </a:endParaRPr>
          </a:p>
          <a:p>
            <a:pPr marL="800100" lvl="1" indent="-342900" eaLnBrk="0" fontAlgn="base" hangingPunct="0">
              <a:spcBef>
                <a:spcPct val="20000"/>
              </a:spcBef>
              <a:spcAft>
                <a:spcPct val="0"/>
              </a:spcAft>
              <a:buFont typeface="Lucida Grande"/>
              <a:buChar char="•"/>
            </a:pPr>
            <a:endParaRPr lang="en-US" sz="2400" dirty="0" smtClean="0">
              <a:latin typeface="Calibri" pitchFamily="34" charset="0"/>
              <a:ea typeface="ＭＳ Ｐゴシック" charset="0"/>
              <a:cs typeface="ＭＳ Ｐゴシック" charset="0"/>
            </a:endParaRPr>
          </a:p>
          <a:p>
            <a:pPr marL="800100" lvl="1" indent="-342900" eaLnBrk="0" fontAlgn="base" hangingPunct="0">
              <a:lnSpc>
                <a:spcPct val="100000"/>
              </a:lnSpc>
              <a:spcBef>
                <a:spcPct val="20000"/>
              </a:spcBef>
              <a:spcAft>
                <a:spcPct val="0"/>
              </a:spcAft>
              <a:buFont typeface="Lucida Grande"/>
              <a:buChar char="•"/>
            </a:pPr>
            <a:endParaRPr lang="en-US" sz="2400" dirty="0" smtClean="0">
              <a:latin typeface="Calibri" pitchFamily="34" charset="0"/>
              <a:ea typeface="ＭＳ Ｐゴシック" charset="0"/>
              <a:cs typeface="ＭＳ Ｐゴシック" charset="0"/>
            </a:endParaRPr>
          </a:p>
          <a:p>
            <a:pPr marL="342900" indent="-342900" eaLnBrk="0" fontAlgn="base" hangingPunct="0">
              <a:spcBef>
                <a:spcPct val="20000"/>
              </a:spcBef>
              <a:spcAft>
                <a:spcPct val="0"/>
              </a:spcAft>
              <a:buFont typeface="Lucida Grande"/>
              <a:buChar char="•"/>
            </a:pPr>
            <a:endParaRPr lang="en-US" sz="2400" dirty="0" smtClean="0">
              <a:latin typeface="Calibri" pitchFamily="34" charset="0"/>
              <a:ea typeface="ＭＳ Ｐゴシック" charset="0"/>
              <a:cs typeface="ＭＳ Ｐゴシック" charset="0"/>
            </a:endParaRPr>
          </a:p>
          <a:p>
            <a:pPr marL="800100" lvl="1" indent="-342900" eaLnBrk="0" fontAlgn="base" hangingPunct="0">
              <a:spcBef>
                <a:spcPct val="20000"/>
              </a:spcBef>
              <a:spcAft>
                <a:spcPct val="0"/>
              </a:spcAft>
              <a:buFont typeface="Lucida Grande"/>
              <a:buChar char="•"/>
            </a:pPr>
            <a:endPar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800100" lvl="1" indent="-342900" eaLnBrk="0" fontAlgn="base" hangingPunct="0">
              <a:spcBef>
                <a:spcPct val="20000"/>
              </a:spcBef>
              <a:spcAft>
                <a:spcPct val="0"/>
              </a:spcAft>
            </a:pPr>
            <a:endPar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ct val="0"/>
              </a:spcAft>
              <a:buClrTx/>
              <a:buSzTx/>
              <a:buFont typeface="Lucida Grande"/>
              <a:buChar char="•"/>
              <a:tabLst/>
              <a:defRPr/>
            </a:pPr>
            <a:endPar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ct val="0"/>
              </a:spcAft>
              <a:buClrTx/>
              <a:buSzTx/>
              <a:buFont typeface="Lucida Grande"/>
              <a:buChar char="•"/>
              <a:tabLst/>
              <a:defRPr/>
            </a:pPr>
            <a:endPar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ct val="0"/>
              </a:spcAft>
              <a:buClrTx/>
              <a:buSzTx/>
              <a:buFont typeface="Lucida Grande"/>
              <a:buChar char="•"/>
              <a:tabLst/>
              <a:defRPr/>
            </a:pPr>
            <a:endPar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endParaRPr>
          </a:p>
        </p:txBody>
      </p:sp>
      <p:sp>
        <p:nvSpPr>
          <p:cNvPr id="4" name="Rectangle 6"/>
          <p:cNvSpPr txBox="1">
            <a:spLocks noChangeArrowheads="1"/>
          </p:cNvSpPr>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0" latinLnBrk="0" hangingPunct="0">
              <a:defRPr sz="1100" kern="1200">
                <a:solidFill>
                  <a:schemeClr val="tx1"/>
                </a:solidFill>
                <a:latin typeface="Arial" charset="0"/>
                <a:ea typeface="ＭＳ Ｐゴシック" charset="0"/>
                <a:cs typeface="Times New Roman" panose="02020603050405020304" pitchFamily="18" charset="0"/>
              </a:defRPr>
            </a:lvl1pPr>
            <a:lvl2pPr marL="742950" indent="-285750" algn="l" defTabSz="914400" rtl="0" eaLnBrk="0" latinLnBrk="0" hangingPunct="0">
              <a:defRPr sz="1800" kern="1200">
                <a:solidFill>
                  <a:schemeClr val="tx1"/>
                </a:solidFill>
                <a:latin typeface="Arial" charset="0"/>
                <a:ea typeface="ＭＳ Ｐゴシック" charset="0"/>
                <a:cs typeface="+mn-cs"/>
              </a:defRPr>
            </a:lvl2pPr>
            <a:lvl3pPr marL="1143000" indent="-228600" algn="l" defTabSz="914400" rtl="0" eaLnBrk="0" latinLnBrk="0" hangingPunct="0">
              <a:defRPr sz="1800" kern="1200">
                <a:solidFill>
                  <a:schemeClr val="tx1"/>
                </a:solidFill>
                <a:latin typeface="Arial" charset="0"/>
                <a:ea typeface="ＭＳ Ｐゴシック" charset="0"/>
                <a:cs typeface="+mn-cs"/>
              </a:defRPr>
            </a:lvl3pPr>
            <a:lvl4pPr marL="1600200" indent="-228600" algn="l" defTabSz="914400" rtl="0" eaLnBrk="0" latinLnBrk="0" hangingPunct="0">
              <a:defRPr sz="1800" kern="1200">
                <a:solidFill>
                  <a:schemeClr val="tx1"/>
                </a:solidFill>
                <a:latin typeface="Arial" charset="0"/>
                <a:ea typeface="ＭＳ Ｐゴシック" charset="0"/>
                <a:cs typeface="+mn-cs"/>
              </a:defRPr>
            </a:lvl4pPr>
            <a:lvl5pPr marL="2057400" indent="-228600" algn="l" defTabSz="914400" rtl="0" eaLnBrk="0" latinLnBrk="0" hangingPunct="0">
              <a:defRPr sz="1800" kern="1200">
                <a:solidFill>
                  <a:schemeClr val="tx1"/>
                </a:solidFill>
                <a:latin typeface="Arial" charset="0"/>
                <a:ea typeface="ＭＳ Ｐゴシック" charset="0"/>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fld id="{11594D74-0748-964A-BED5-C8C668BB1609}" type="slidenum">
              <a:rPr lang="en-US" smtClean="0"/>
              <a:pPr eaLnBrk="1" hangingPunct="1"/>
              <a:t>12</a:t>
            </a:fld>
            <a:endParaRPr lang="en-US" dirty="0"/>
          </a:p>
        </p:txBody>
      </p:sp>
    </p:spTree>
    <p:extLst>
      <p:ext uri="{BB962C8B-B14F-4D97-AF65-F5344CB8AC3E}">
        <p14:creationId xmlns:p14="http://schemas.microsoft.com/office/powerpoint/2010/main" val="6535756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304800"/>
            <a:ext cx="8153399" cy="6857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030305"/>
              </a:buClr>
              <a:buSzPct val="25000"/>
              <a:buFont typeface="Times New Roman"/>
              <a:buNone/>
            </a:pPr>
            <a:r>
              <a:rPr lang="en-US" sz="4000" b="1" i="0" u="none" strike="noStrike" cap="none" baseline="0" dirty="0" smtClean="0">
                <a:solidFill>
                  <a:srgbClr val="FFFFFF"/>
                </a:solidFill>
                <a:latin typeface="Times New Roman"/>
                <a:ea typeface="Times New Roman"/>
                <a:cs typeface="Times New Roman"/>
                <a:sym typeface="Times New Roman"/>
              </a:rPr>
              <a:t>More Future Improvements</a:t>
            </a:r>
            <a:endParaRPr lang="en-US" sz="4000" b="1" i="0" u="none" strike="noStrike" cap="none" baseline="0" dirty="0">
              <a:solidFill>
                <a:srgbClr val="FFFFFF"/>
              </a:solidFill>
              <a:latin typeface="Times New Roman"/>
              <a:ea typeface="Times New Roman"/>
              <a:cs typeface="Times New Roman"/>
              <a:sym typeface="Times New Roman"/>
            </a:endParaRPr>
          </a:p>
        </p:txBody>
      </p:sp>
      <p:sp>
        <p:nvSpPr>
          <p:cNvPr id="64" name="Shape 64"/>
          <p:cNvSpPr txBox="1"/>
          <p:nvPr/>
        </p:nvSpPr>
        <p:spPr>
          <a:xfrm>
            <a:off x="0" y="1295400"/>
            <a:ext cx="9144000" cy="5324474"/>
          </a:xfrm>
          <a:prstGeom prst="rect">
            <a:avLst/>
          </a:prstGeom>
          <a:noFill/>
          <a:ln>
            <a:noFill/>
          </a:ln>
        </p:spPr>
        <p:txBody>
          <a:bodyPr lIns="91425" tIns="45700" rIns="91425" bIns="45700" anchor="t" anchorCtr="0">
            <a:noAutofit/>
          </a:bodyPr>
          <a:lstStyle/>
          <a:p>
            <a:pPr marL="914400" lvl="1" indent="-457200" eaLnBrk="0" fontAlgn="base" hangingPunct="0">
              <a:buClr>
                <a:srgbClr val="009900"/>
              </a:buClr>
              <a:buSzPct val="125000"/>
            </a:pPr>
            <a:endParaRPr lang="en-US" sz="2000" dirty="0" smtClean="0">
              <a:solidFill>
                <a:schemeClr val="dk1"/>
              </a:solidFill>
              <a:latin typeface="Verdana"/>
              <a:ea typeface="Verdana"/>
              <a:cs typeface="Verdana"/>
              <a:sym typeface="Verdana"/>
            </a:endParaRPr>
          </a:p>
          <a:p>
            <a:pPr marL="914400" lvl="1" indent="-457200" eaLnBrk="0" fontAlgn="base" hangingPunct="0">
              <a:buClr>
                <a:srgbClr val="009900"/>
              </a:buClr>
              <a:buSzPct val="125000"/>
              <a:buFont typeface="Verdana"/>
              <a:buChar char="√"/>
            </a:pPr>
            <a:r>
              <a:rPr lang="en-US" sz="2000" dirty="0" smtClean="0">
                <a:solidFill>
                  <a:schemeClr val="dk1"/>
                </a:solidFill>
                <a:latin typeface="Verdana"/>
                <a:ea typeface="Verdana"/>
                <a:cs typeface="Verdana"/>
                <a:sym typeface="Verdana"/>
              </a:rPr>
              <a:t>Optimal and reliable data products and uses from a fusion of </a:t>
            </a:r>
            <a:r>
              <a:rPr lang="en-US" sz="2000" dirty="0" smtClean="0">
                <a:solidFill>
                  <a:schemeClr val="dk1"/>
                </a:solidFill>
                <a:latin typeface="Verdana"/>
                <a:ea typeface="Verdana"/>
                <a:cs typeface="Verdana"/>
                <a:sym typeface="Verdana"/>
              </a:rPr>
              <a:t>sensors onboard U.S. and international POES</a:t>
            </a:r>
            <a:r>
              <a:rPr lang="en-US" sz="2000" dirty="0" smtClean="0">
                <a:solidFill>
                  <a:schemeClr val="dk1"/>
                </a:solidFill>
                <a:latin typeface="Verdana"/>
                <a:ea typeface="Verdana"/>
                <a:cs typeface="Verdana"/>
                <a:sym typeface="Verdana"/>
              </a:rPr>
              <a:t>/GOES satellite </a:t>
            </a:r>
            <a:r>
              <a:rPr lang="en-US" sz="2000" dirty="0" smtClean="0">
                <a:solidFill>
                  <a:schemeClr val="dk1"/>
                </a:solidFill>
                <a:latin typeface="Verdana"/>
                <a:ea typeface="Verdana"/>
                <a:cs typeface="Verdana"/>
                <a:sym typeface="Verdana"/>
              </a:rPr>
              <a:t>constellation</a:t>
            </a:r>
          </a:p>
          <a:p>
            <a:pPr marL="914400" lvl="1" indent="-457200" eaLnBrk="0" fontAlgn="base" hangingPunct="0">
              <a:buClr>
                <a:srgbClr val="009900"/>
              </a:buClr>
              <a:buSzPct val="125000"/>
              <a:buFont typeface="Verdana"/>
              <a:buChar char="√"/>
            </a:pPr>
            <a:endParaRPr lang="en-US" sz="2000" dirty="0" smtClean="0">
              <a:solidFill>
                <a:schemeClr val="dk1"/>
              </a:solidFill>
              <a:latin typeface="Verdana"/>
              <a:ea typeface="Verdana"/>
              <a:cs typeface="Verdana"/>
              <a:sym typeface="Verdana"/>
            </a:endParaRPr>
          </a:p>
          <a:p>
            <a:pPr marL="914400" lvl="1" indent="-457200" eaLnBrk="0" fontAlgn="base" hangingPunct="0">
              <a:buClr>
                <a:srgbClr val="009900"/>
              </a:buClr>
              <a:buSzPct val="125000"/>
              <a:buFont typeface="Verdana"/>
              <a:buChar char="√"/>
            </a:pPr>
            <a:r>
              <a:rPr lang="en-US" sz="2000" dirty="0" smtClean="0">
                <a:solidFill>
                  <a:schemeClr val="dk1"/>
                </a:solidFill>
                <a:latin typeface="Verdana"/>
                <a:ea typeface="Verdana"/>
                <a:cs typeface="Verdana"/>
                <a:sym typeface="Verdana"/>
              </a:rPr>
              <a:t>Science Quality Data Processing (Reprocessing) is necessary for Cal </a:t>
            </a:r>
            <a:r>
              <a:rPr lang="en-US" sz="2000" dirty="0" smtClean="0">
                <a:solidFill>
                  <a:schemeClr val="dk1"/>
                </a:solidFill>
                <a:latin typeface="Verdana"/>
                <a:ea typeface="Verdana"/>
                <a:cs typeface="Verdana"/>
                <a:sym typeface="Verdana"/>
              </a:rPr>
              <a:t>Val and users. </a:t>
            </a:r>
          </a:p>
          <a:p>
            <a:pPr lvl="1" eaLnBrk="0" fontAlgn="base" hangingPunct="0">
              <a:buClr>
                <a:srgbClr val="009900"/>
              </a:buClr>
              <a:buSzPct val="125000"/>
            </a:pPr>
            <a:endParaRPr lang="en-US" sz="2000" dirty="0" smtClean="0">
              <a:solidFill>
                <a:schemeClr val="dk1"/>
              </a:solidFill>
              <a:latin typeface="Verdana"/>
              <a:ea typeface="Verdana"/>
              <a:cs typeface="Verdana"/>
              <a:sym typeface="Verdana"/>
            </a:endParaRPr>
          </a:p>
          <a:p>
            <a:pPr marL="914400" lvl="1" indent="-457200" eaLnBrk="0" fontAlgn="base" hangingPunct="0">
              <a:buClr>
                <a:srgbClr val="009900"/>
              </a:buClr>
              <a:buSzPct val="125000"/>
              <a:buFont typeface="Verdana"/>
              <a:buChar char="√"/>
            </a:pPr>
            <a:r>
              <a:rPr lang="en-US" sz="2000" dirty="0" smtClean="0">
                <a:solidFill>
                  <a:schemeClr val="dk1"/>
                </a:solidFill>
                <a:latin typeface="Verdana"/>
                <a:ea typeface="Verdana"/>
                <a:cs typeface="Verdana"/>
                <a:sym typeface="Verdana"/>
              </a:rPr>
              <a:t>Globalization and unification of Cal/Val processes and Maturity Definition of products derived from a variety of satellite </a:t>
            </a:r>
            <a:r>
              <a:rPr lang="en-US" sz="2000" dirty="0" smtClean="0">
                <a:solidFill>
                  <a:schemeClr val="dk1"/>
                </a:solidFill>
                <a:latin typeface="Verdana"/>
                <a:ea typeface="Verdana"/>
                <a:cs typeface="Verdana"/>
                <a:sym typeface="Verdana"/>
              </a:rPr>
              <a:t>Platforms</a:t>
            </a:r>
          </a:p>
          <a:p>
            <a:pPr marL="914400" lvl="1" indent="-457200" eaLnBrk="0" fontAlgn="base" hangingPunct="0">
              <a:buClr>
                <a:srgbClr val="009900"/>
              </a:buClr>
              <a:buSzPct val="125000"/>
              <a:buFont typeface="Verdana"/>
              <a:buChar char="√"/>
            </a:pPr>
            <a:endParaRPr lang="en-US" sz="2000" dirty="0">
              <a:solidFill>
                <a:schemeClr val="dk1"/>
              </a:solidFill>
              <a:latin typeface="Verdana"/>
              <a:ea typeface="Verdana"/>
              <a:cs typeface="Verdana"/>
              <a:sym typeface="Verdana"/>
            </a:endParaRPr>
          </a:p>
          <a:p>
            <a:pPr marL="914400" lvl="1" indent="-457200" eaLnBrk="0" fontAlgn="base" hangingPunct="0">
              <a:buClr>
                <a:srgbClr val="009900"/>
              </a:buClr>
              <a:buSzPct val="125000"/>
              <a:buFont typeface="Verdana"/>
              <a:buChar char="√"/>
            </a:pPr>
            <a:r>
              <a:rPr lang="en-US" sz="2000" dirty="0" smtClean="0">
                <a:solidFill>
                  <a:schemeClr val="dk1"/>
                </a:solidFill>
                <a:latin typeface="Verdana"/>
                <a:ea typeface="Verdana"/>
                <a:cs typeface="Verdana"/>
                <a:sym typeface="Verdana"/>
              </a:rPr>
              <a:t>Further promote the SNPP/JPSS products for operational uses</a:t>
            </a:r>
            <a:endParaRPr lang="en-US" sz="2000" dirty="0" smtClean="0">
              <a:solidFill>
                <a:schemeClr val="dk1"/>
              </a:solidFill>
              <a:latin typeface="Verdana"/>
              <a:ea typeface="Verdana"/>
              <a:cs typeface="Verdana"/>
              <a:sym typeface="Verdana"/>
            </a:endParaRPr>
          </a:p>
          <a:p>
            <a:pPr marL="1258888" lvl="8" indent="-457200" eaLnBrk="0" fontAlgn="base" hangingPunct="0">
              <a:buClr>
                <a:srgbClr val="009900"/>
              </a:buClr>
              <a:buSzPct val="125000"/>
            </a:pPr>
            <a:endParaRPr lang="en-US" sz="2000" dirty="0" smtClean="0">
              <a:solidFill>
                <a:schemeClr val="dk1"/>
              </a:solidFill>
              <a:latin typeface="Verdana"/>
              <a:ea typeface="Verdana"/>
              <a:cs typeface="Verdana"/>
              <a:sym typeface="Verdana"/>
            </a:endParaRPr>
          </a:p>
          <a:p>
            <a:pPr marL="1258888" lvl="8" indent="-457200" eaLnBrk="0" fontAlgn="base" hangingPunct="0">
              <a:buClr>
                <a:srgbClr val="009900"/>
              </a:buClr>
              <a:buSzPct val="125000"/>
            </a:pPr>
            <a:endParaRPr lang="en-US" sz="2000" dirty="0" smtClean="0">
              <a:solidFill>
                <a:schemeClr val="dk1"/>
              </a:solidFill>
              <a:latin typeface="Verdana"/>
              <a:ea typeface="Verdana"/>
              <a:cs typeface="Verdana"/>
              <a:sym typeface="Verdana"/>
            </a:endParaRPr>
          </a:p>
          <a:p>
            <a:pPr marL="914400" lvl="1" indent="-457200" eaLnBrk="0" fontAlgn="base" hangingPunct="0">
              <a:buClr>
                <a:srgbClr val="009900"/>
              </a:buClr>
              <a:buSzPct val="125000"/>
            </a:pPr>
            <a:endParaRPr lang="en-US" sz="2000"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305296945"/>
      </p:ext>
    </p:extLst>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36" y="152994"/>
            <a:ext cx="7414724" cy="764975"/>
          </a:xfrm>
        </p:spPr>
        <p:txBody>
          <a:bodyPr>
            <a:noAutofit/>
          </a:bodyPr>
          <a:lstStyle/>
          <a:p>
            <a:r>
              <a:rPr lang="en-US" sz="2800" dirty="0" smtClean="0">
                <a:solidFill>
                  <a:srgbClr val="FFFFFF"/>
                </a:solidFill>
              </a:rPr>
              <a:t>JPSS-1 vs. SNPP Cal Val Timeline</a:t>
            </a:r>
            <a:br>
              <a:rPr lang="en-US" sz="2800" dirty="0" smtClean="0">
                <a:solidFill>
                  <a:srgbClr val="FFFFFF"/>
                </a:solidFill>
              </a:rPr>
            </a:br>
            <a:r>
              <a:rPr lang="en-US" sz="2800" dirty="0" smtClean="0">
                <a:solidFill>
                  <a:srgbClr val="FFFFFF"/>
                </a:solidFill>
              </a:rPr>
              <a:t>Beta </a:t>
            </a:r>
            <a:endParaRPr lang="en-US" sz="2800" dirty="0">
              <a:solidFill>
                <a:srgbClr val="FFFFFF"/>
              </a:solidFill>
            </a:endParaRPr>
          </a:p>
        </p:txBody>
      </p:sp>
      <p:sp>
        <p:nvSpPr>
          <p:cNvPr id="9" name="TextBox 8"/>
          <p:cNvSpPr txBox="1"/>
          <p:nvPr/>
        </p:nvSpPr>
        <p:spPr>
          <a:xfrm>
            <a:off x="7328972" y="6550223"/>
            <a:ext cx="1499456" cy="307777"/>
          </a:xfrm>
          <a:prstGeom prst="rect">
            <a:avLst/>
          </a:prstGeom>
          <a:noFill/>
        </p:spPr>
        <p:txBody>
          <a:bodyPr wrap="square" rtlCol="0">
            <a:spAutoFit/>
          </a:bodyPr>
          <a:lstStyle/>
          <a:p>
            <a:r>
              <a:rPr lang="en-US" sz="1400" b="1" dirty="0" smtClean="0">
                <a:solidFill>
                  <a:srgbClr val="FF0000"/>
                </a:solidFill>
              </a:rPr>
              <a:t>DRAFT</a:t>
            </a:r>
            <a:endParaRPr lang="en-US" sz="1400" b="1" dirty="0">
              <a:solidFill>
                <a:srgbClr val="FF0000"/>
              </a:solidFill>
            </a:endParaRPr>
          </a:p>
        </p:txBody>
      </p:sp>
      <p:pic>
        <p:nvPicPr>
          <p:cNvPr id="3" name="Picture 2"/>
          <p:cNvPicPr>
            <a:picLocks noChangeAspect="1"/>
          </p:cNvPicPr>
          <p:nvPr/>
        </p:nvPicPr>
        <p:blipFill>
          <a:blip r:embed="rId2"/>
          <a:stretch>
            <a:fillRect/>
          </a:stretch>
        </p:blipFill>
        <p:spPr>
          <a:xfrm>
            <a:off x="0" y="1225656"/>
            <a:ext cx="8915400" cy="5397500"/>
          </a:xfrm>
          <a:prstGeom prst="rect">
            <a:avLst/>
          </a:prstGeom>
        </p:spPr>
      </p:pic>
    </p:spTree>
    <p:extLst>
      <p:ext uri="{BB962C8B-B14F-4D97-AF65-F5344CB8AC3E}">
        <p14:creationId xmlns:p14="http://schemas.microsoft.com/office/powerpoint/2010/main" val="14057314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38" y="137694"/>
            <a:ext cx="7414724" cy="749675"/>
          </a:xfrm>
        </p:spPr>
        <p:txBody>
          <a:bodyPr>
            <a:noAutofit/>
          </a:bodyPr>
          <a:lstStyle/>
          <a:p>
            <a:r>
              <a:rPr lang="en-US" sz="2800" dirty="0" smtClean="0">
                <a:solidFill>
                  <a:srgbClr val="FFFFFF"/>
                </a:solidFill>
              </a:rPr>
              <a:t>JPSS-1 vs. SNPP Cal Val Timeline  Provisional</a:t>
            </a:r>
            <a:endParaRPr lang="en-US" sz="2800" dirty="0">
              <a:solidFill>
                <a:srgbClr val="FFFFFF"/>
              </a:solidFill>
            </a:endParaRPr>
          </a:p>
        </p:txBody>
      </p:sp>
      <p:sp>
        <p:nvSpPr>
          <p:cNvPr id="9" name="TextBox 8"/>
          <p:cNvSpPr txBox="1"/>
          <p:nvPr/>
        </p:nvSpPr>
        <p:spPr>
          <a:xfrm>
            <a:off x="7328972" y="6550223"/>
            <a:ext cx="1499456" cy="307777"/>
          </a:xfrm>
          <a:prstGeom prst="rect">
            <a:avLst/>
          </a:prstGeom>
          <a:noFill/>
        </p:spPr>
        <p:txBody>
          <a:bodyPr wrap="square" rtlCol="0">
            <a:spAutoFit/>
          </a:bodyPr>
          <a:lstStyle/>
          <a:p>
            <a:r>
              <a:rPr lang="en-US" sz="1400" b="1" dirty="0" smtClean="0">
                <a:solidFill>
                  <a:srgbClr val="FF0000"/>
                </a:solidFill>
              </a:rPr>
              <a:t>DRAFT</a:t>
            </a:r>
            <a:endParaRPr lang="en-US" sz="1400" b="1" dirty="0">
              <a:solidFill>
                <a:srgbClr val="FF0000"/>
              </a:solidFill>
            </a:endParaRPr>
          </a:p>
        </p:txBody>
      </p:sp>
      <p:pic>
        <p:nvPicPr>
          <p:cNvPr id="4" name="Picture 3"/>
          <p:cNvPicPr>
            <a:picLocks noChangeAspect="1"/>
          </p:cNvPicPr>
          <p:nvPr/>
        </p:nvPicPr>
        <p:blipFill>
          <a:blip r:embed="rId2"/>
          <a:stretch>
            <a:fillRect/>
          </a:stretch>
        </p:blipFill>
        <p:spPr>
          <a:xfrm>
            <a:off x="180778" y="1223458"/>
            <a:ext cx="8801100" cy="5257800"/>
          </a:xfrm>
          <a:prstGeom prst="rect">
            <a:avLst/>
          </a:prstGeom>
        </p:spPr>
      </p:pic>
    </p:spTree>
    <p:extLst>
      <p:ext uri="{BB962C8B-B14F-4D97-AF65-F5344CB8AC3E}">
        <p14:creationId xmlns:p14="http://schemas.microsoft.com/office/powerpoint/2010/main" val="6757858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38" y="137694"/>
            <a:ext cx="7414724" cy="749675"/>
          </a:xfrm>
        </p:spPr>
        <p:txBody>
          <a:bodyPr>
            <a:noAutofit/>
          </a:bodyPr>
          <a:lstStyle/>
          <a:p>
            <a:r>
              <a:rPr lang="en-US" sz="2800" dirty="0" smtClean="0">
                <a:solidFill>
                  <a:srgbClr val="FFFFFF"/>
                </a:solidFill>
              </a:rPr>
              <a:t>JPSS-1 vs. SNPP Cal Val Timeline  Validated</a:t>
            </a:r>
            <a:endParaRPr lang="en-US" sz="2800" dirty="0">
              <a:solidFill>
                <a:srgbClr val="FFFFFF"/>
              </a:solidFill>
            </a:endParaRPr>
          </a:p>
        </p:txBody>
      </p:sp>
      <p:sp>
        <p:nvSpPr>
          <p:cNvPr id="9" name="TextBox 8"/>
          <p:cNvSpPr txBox="1"/>
          <p:nvPr/>
        </p:nvSpPr>
        <p:spPr>
          <a:xfrm>
            <a:off x="7328972" y="6550223"/>
            <a:ext cx="1499456" cy="307777"/>
          </a:xfrm>
          <a:prstGeom prst="rect">
            <a:avLst/>
          </a:prstGeom>
          <a:noFill/>
        </p:spPr>
        <p:txBody>
          <a:bodyPr wrap="square" rtlCol="0">
            <a:spAutoFit/>
          </a:bodyPr>
          <a:lstStyle/>
          <a:p>
            <a:r>
              <a:rPr lang="en-US" sz="1400" b="1" dirty="0" smtClean="0">
                <a:solidFill>
                  <a:srgbClr val="FF0000"/>
                </a:solidFill>
              </a:rPr>
              <a:t>DRAFT</a:t>
            </a:r>
            <a:endParaRPr lang="en-US" sz="1400" b="1" dirty="0">
              <a:solidFill>
                <a:srgbClr val="FF0000"/>
              </a:solidFill>
            </a:endParaRPr>
          </a:p>
        </p:txBody>
      </p:sp>
      <p:pic>
        <p:nvPicPr>
          <p:cNvPr id="3" name="Picture 2"/>
          <p:cNvPicPr>
            <a:picLocks noChangeAspect="1"/>
          </p:cNvPicPr>
          <p:nvPr/>
        </p:nvPicPr>
        <p:blipFill>
          <a:blip r:embed="rId2"/>
          <a:stretch>
            <a:fillRect/>
          </a:stretch>
        </p:blipFill>
        <p:spPr>
          <a:xfrm>
            <a:off x="262933" y="1236158"/>
            <a:ext cx="8699500" cy="5219700"/>
          </a:xfrm>
          <a:prstGeom prst="rect">
            <a:avLst/>
          </a:prstGeom>
        </p:spPr>
      </p:pic>
    </p:spTree>
    <p:extLst>
      <p:ext uri="{BB962C8B-B14F-4D97-AF65-F5344CB8AC3E}">
        <p14:creationId xmlns:p14="http://schemas.microsoft.com/office/powerpoint/2010/main" val="41415546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515566" y="2395116"/>
            <a:ext cx="8112868" cy="3185488"/>
          </a:xfrm>
          <a:prstGeom prst="rect">
            <a:avLst/>
          </a:prstGeom>
          <a:noFill/>
        </p:spPr>
        <p:txBody>
          <a:bodyPr wrap="square" rtlCol="0" anchor="ctr">
            <a:spAutoFit/>
          </a:bodyPr>
          <a:lstStyle/>
          <a:p>
            <a:pPr marL="457200" indent="-457200"/>
            <a:r>
              <a:rPr lang="en-US" sz="2800" b="1" kern="0" dirty="0" smtClean="0"/>
              <a:t>http://www.star.nesdis.noaa.gov/jpss/index.php</a:t>
            </a:r>
          </a:p>
          <a:p>
            <a:pPr marL="457200" indent="-457200">
              <a:spcBef>
                <a:spcPts val="600"/>
              </a:spcBef>
              <a:buFont typeface="Arial" pitchFamily="34" charset="0"/>
              <a:buChar char="•"/>
            </a:pPr>
            <a:r>
              <a:rPr lang="en-US" sz="2400" kern="0" dirty="0" smtClean="0"/>
              <a:t>Algorithm Theoretic Basis Documents</a:t>
            </a:r>
            <a:endParaRPr lang="en-US" sz="2400" kern="0" dirty="0" smtClean="0"/>
          </a:p>
          <a:p>
            <a:pPr marL="457200" indent="-457200">
              <a:buFont typeface="Arial" pitchFamily="34" charset="0"/>
              <a:buChar char="•"/>
            </a:pPr>
            <a:r>
              <a:rPr lang="en-US" sz="2400" kern="0" dirty="0" smtClean="0"/>
              <a:t>Cal/Val Docs</a:t>
            </a:r>
          </a:p>
          <a:p>
            <a:pPr marL="457200" indent="-457200">
              <a:buFont typeface="Arial" pitchFamily="34" charset="0"/>
              <a:buChar char="•"/>
            </a:pPr>
            <a:r>
              <a:rPr lang="en-US" sz="2400" kern="0" dirty="0" smtClean="0"/>
              <a:t>OAD and CDFCB</a:t>
            </a:r>
          </a:p>
          <a:p>
            <a:pPr marL="457200" indent="-457200">
              <a:buFont typeface="Arial" pitchFamily="34" charset="0"/>
              <a:buChar char="•"/>
            </a:pPr>
            <a:r>
              <a:rPr lang="en-US" sz="2400" kern="0" dirty="0" smtClean="0"/>
              <a:t>Requirements Documents</a:t>
            </a:r>
          </a:p>
          <a:p>
            <a:pPr marL="457200" indent="-457200">
              <a:buFont typeface="Arial" pitchFamily="34" charset="0"/>
              <a:buChar char="•"/>
            </a:pPr>
            <a:r>
              <a:rPr lang="en-US" sz="2400" kern="0" dirty="0" smtClean="0"/>
              <a:t>SDR/EDR Team Leads/Contacts</a:t>
            </a:r>
            <a:endParaRPr lang="en-US" sz="2400" kern="0" dirty="0"/>
          </a:p>
          <a:p>
            <a:pPr marL="457200" indent="-457200">
              <a:buFont typeface="Arial" pitchFamily="34" charset="0"/>
              <a:buChar char="•"/>
            </a:pPr>
            <a:r>
              <a:rPr lang="en-US" sz="2400" kern="0" dirty="0" smtClean="0"/>
              <a:t>Links to ICVS</a:t>
            </a:r>
          </a:p>
          <a:p>
            <a:pPr marL="457200" indent="-457200">
              <a:buFont typeface="Arial" pitchFamily="34" charset="0"/>
              <a:buChar char="•"/>
            </a:pPr>
            <a:r>
              <a:rPr lang="en-US" sz="2400" kern="0" dirty="0" smtClean="0"/>
              <a:t>Links to EDR websites</a:t>
            </a:r>
          </a:p>
        </p:txBody>
      </p:sp>
      <p:sp>
        <p:nvSpPr>
          <p:cNvPr id="10" name="Oval 9"/>
          <p:cNvSpPr/>
          <p:nvPr/>
        </p:nvSpPr>
        <p:spPr>
          <a:xfrm>
            <a:off x="417512" y="1277282"/>
            <a:ext cx="175346" cy="233795"/>
          </a:xfrm>
          <a:prstGeom prst="ellipse">
            <a:avLst/>
          </a:prstGeom>
          <a:solidFill>
            <a:srgbClr val="EBEBE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prstClr val="white"/>
              </a:solidFill>
            </a:endParaRPr>
          </a:p>
        </p:txBody>
      </p:sp>
      <p:sp>
        <p:nvSpPr>
          <p:cNvPr id="17" name="Rectangle 2"/>
          <p:cNvSpPr>
            <a:spLocks noGrp="1" noChangeArrowheads="1"/>
          </p:cNvSpPr>
          <p:nvPr>
            <p:ph type="title" idx="4294967295"/>
          </p:nvPr>
        </p:nvSpPr>
        <p:spPr>
          <a:xfrm>
            <a:off x="1316182" y="228600"/>
            <a:ext cx="6858000" cy="838200"/>
          </a:xfrm>
        </p:spPr>
        <p:txBody>
          <a:bodyPr>
            <a:normAutofit/>
          </a:bodyPr>
          <a:lstStyle/>
          <a:p>
            <a:pPr>
              <a:defRPr/>
            </a:pPr>
            <a:r>
              <a:rPr lang="en-US" sz="3200" dirty="0" smtClean="0">
                <a:solidFill>
                  <a:schemeClr val="bg1"/>
                </a:solidFill>
              </a:rPr>
              <a:t>Want to Learn More</a:t>
            </a:r>
            <a:endParaRPr lang="en-US" sz="3200" b="0" dirty="0" smtClean="0">
              <a:solidFill>
                <a:srgbClr val="FF0000"/>
              </a:solidFill>
              <a:latin typeface="+mn-lt"/>
            </a:endParaRPr>
          </a:p>
        </p:txBody>
      </p:sp>
      <p:sp>
        <p:nvSpPr>
          <p:cNvPr id="18" name="Rectangle 17"/>
          <p:cNvSpPr/>
          <p:nvPr/>
        </p:nvSpPr>
        <p:spPr>
          <a:xfrm>
            <a:off x="3720353" y="1823882"/>
            <a:ext cx="4572000" cy="923330"/>
          </a:xfrm>
          <a:prstGeom prst="rect">
            <a:avLst/>
          </a:prstGeom>
        </p:spPr>
        <p:txBody>
          <a:bodyPr>
            <a:spAutoFit/>
          </a:bodyPr>
          <a:lstStyle/>
          <a:p>
            <a:endParaRPr lang="en-US" dirty="0" smtClean="0"/>
          </a:p>
          <a:p>
            <a:endParaRPr lang="en-US" dirty="0" smtClean="0"/>
          </a:p>
          <a:p>
            <a:endParaRPr lang="en-US" dirty="0" smtClean="0"/>
          </a:p>
        </p:txBody>
      </p:sp>
      <p:sp>
        <p:nvSpPr>
          <p:cNvPr id="21" name="TextBox 20"/>
          <p:cNvSpPr txBox="1"/>
          <p:nvPr/>
        </p:nvSpPr>
        <p:spPr>
          <a:xfrm flipH="1">
            <a:off x="645661" y="1185155"/>
            <a:ext cx="7747212" cy="461665"/>
          </a:xfrm>
          <a:prstGeom prst="rect">
            <a:avLst/>
          </a:prstGeom>
          <a:noFill/>
        </p:spPr>
        <p:txBody>
          <a:bodyPr wrap="square" rtlCol="0" anchor="ctr">
            <a:spAutoFit/>
          </a:bodyPr>
          <a:lstStyle>
            <a:defPPr>
              <a:defRPr lang="en-US"/>
            </a:defPPr>
            <a:lvl1pPr>
              <a:defRPr sz="2100">
                <a:solidFill>
                  <a:schemeClr val="accent1">
                    <a:lumMod val="75000"/>
                  </a:schemeClr>
                </a:solidFill>
              </a:defRPr>
            </a:lvl1pPr>
          </a:lstStyle>
          <a:p>
            <a:pPr defTabSz="457200"/>
            <a:r>
              <a:rPr lang="en-US" sz="2400" b="1" dirty="0" smtClean="0">
                <a:solidFill>
                  <a:srgbClr val="0070C0"/>
                </a:solidFill>
              </a:rPr>
              <a:t>STAR JPSS Website</a:t>
            </a:r>
          </a:p>
        </p:txBody>
      </p:sp>
      <p:pic>
        <p:nvPicPr>
          <p:cNvPr id="22" name="Picture 21" descr="Screen Shot 2015-06-15 at 3.48.37 PM.png"/>
          <p:cNvPicPr>
            <a:picLocks noChangeAspect="1"/>
          </p:cNvPicPr>
          <p:nvPr/>
        </p:nvPicPr>
        <p:blipFill rotWithShape="1">
          <a:blip r:embed="rId2" cstate="print">
            <a:extLst>
              <a:ext uri="{28A0092B-C50C-407E-A947-70E740481C1C}">
                <a14:useLocalDpi xmlns:a14="http://schemas.microsoft.com/office/drawing/2010/main" val="0"/>
              </a:ext>
            </a:extLst>
          </a:blip>
          <a:srcRect l="5187" t="13022" r="20687" b="72328"/>
          <a:stretch/>
        </p:blipFill>
        <p:spPr>
          <a:xfrm>
            <a:off x="457200" y="1772340"/>
            <a:ext cx="8229600" cy="648477"/>
          </a:xfrm>
          <a:prstGeom prst="rect">
            <a:avLst/>
          </a:prstGeom>
        </p:spPr>
      </p:pic>
      <p:sp>
        <p:nvSpPr>
          <p:cNvPr id="8" name="Rectangle 6"/>
          <p:cNvSpPr txBox="1">
            <a:spLocks noChangeArrowheads="1"/>
          </p:cNvSpPr>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0" latinLnBrk="0" hangingPunct="0">
              <a:defRPr sz="1100" kern="1200">
                <a:solidFill>
                  <a:schemeClr val="tx1"/>
                </a:solidFill>
                <a:latin typeface="Arial" charset="0"/>
                <a:ea typeface="ＭＳ Ｐゴシック" charset="0"/>
                <a:cs typeface="Times New Roman" panose="02020603050405020304" pitchFamily="18" charset="0"/>
              </a:defRPr>
            </a:lvl1pPr>
            <a:lvl2pPr marL="742950" indent="-285750" algn="l" defTabSz="914400" rtl="0" eaLnBrk="0" latinLnBrk="0" hangingPunct="0">
              <a:defRPr sz="1800" kern="1200">
                <a:solidFill>
                  <a:schemeClr val="tx1"/>
                </a:solidFill>
                <a:latin typeface="Arial" charset="0"/>
                <a:ea typeface="ＭＳ Ｐゴシック" charset="0"/>
                <a:cs typeface="+mn-cs"/>
              </a:defRPr>
            </a:lvl2pPr>
            <a:lvl3pPr marL="1143000" indent="-228600" algn="l" defTabSz="914400" rtl="0" eaLnBrk="0" latinLnBrk="0" hangingPunct="0">
              <a:defRPr sz="1800" kern="1200">
                <a:solidFill>
                  <a:schemeClr val="tx1"/>
                </a:solidFill>
                <a:latin typeface="Arial" charset="0"/>
                <a:ea typeface="ＭＳ Ｐゴシック" charset="0"/>
                <a:cs typeface="+mn-cs"/>
              </a:defRPr>
            </a:lvl3pPr>
            <a:lvl4pPr marL="1600200" indent="-228600" algn="l" defTabSz="914400" rtl="0" eaLnBrk="0" latinLnBrk="0" hangingPunct="0">
              <a:defRPr sz="1800" kern="1200">
                <a:solidFill>
                  <a:schemeClr val="tx1"/>
                </a:solidFill>
                <a:latin typeface="Arial" charset="0"/>
                <a:ea typeface="ＭＳ Ｐゴシック" charset="0"/>
                <a:cs typeface="+mn-cs"/>
              </a:defRPr>
            </a:lvl4pPr>
            <a:lvl5pPr marL="2057400" indent="-228600" algn="l" defTabSz="914400" rtl="0" eaLnBrk="0" latinLnBrk="0" hangingPunct="0">
              <a:defRPr sz="1800" kern="1200">
                <a:solidFill>
                  <a:schemeClr val="tx1"/>
                </a:solidFill>
                <a:latin typeface="Arial" charset="0"/>
                <a:ea typeface="ＭＳ Ｐゴシック" charset="0"/>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fld id="{11594D74-0748-964A-BED5-C8C668BB1609}" type="slidenum">
              <a:rPr lang="en-US" smtClean="0"/>
              <a:pPr eaLnBrk="1" hangingPunct="1"/>
              <a:t>17</a:t>
            </a:fld>
            <a:endParaRPr lang="en-US" dirty="0"/>
          </a:p>
        </p:txBody>
      </p:sp>
    </p:spTree>
    <p:extLst>
      <p:ext uri="{BB962C8B-B14F-4D97-AF65-F5344CB8AC3E}">
        <p14:creationId xmlns:p14="http://schemas.microsoft.com/office/powerpoint/2010/main" val="40429665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ftr" sz="quarter" idx="4294967295"/>
          </p:nvPr>
        </p:nvSpPr>
        <p:spPr>
          <a:xfrm>
            <a:off x="2560638" y="6221413"/>
            <a:ext cx="4024312"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a:p>
          <a:p>
            <a:pPr eaLnBrk="1" hangingPunct="1"/>
            <a:endParaRPr lang="en-US"/>
          </a:p>
        </p:txBody>
      </p:sp>
      <p:sp>
        <p:nvSpPr>
          <p:cNvPr id="19459" name="Rectangle 6"/>
          <p:cNvSpPr>
            <a:spLocks noGrp="1" noChangeArrowheads="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B63D543-0AE8-D841-8281-D30F698658F8}" type="slidenum">
              <a:rPr lang="en-US"/>
              <a:pPr eaLnBrk="1" hangingPunct="1"/>
              <a:t>18</a:t>
            </a:fld>
            <a:endParaRPr lang="en-US"/>
          </a:p>
        </p:txBody>
      </p:sp>
      <p:sp>
        <p:nvSpPr>
          <p:cNvPr id="19460" name="Rectangle 2"/>
          <p:cNvSpPr>
            <a:spLocks noGrp="1" noChangeArrowheads="1"/>
          </p:cNvSpPr>
          <p:nvPr>
            <p:ph type="title"/>
          </p:nvPr>
        </p:nvSpPr>
        <p:spPr/>
        <p:txBody>
          <a:bodyPr>
            <a:normAutofit/>
          </a:bodyPr>
          <a:lstStyle/>
          <a:p>
            <a:r>
              <a:rPr lang="en-US" sz="3600" dirty="0">
                <a:solidFill>
                  <a:schemeClr val="bg1"/>
                </a:solidFill>
                <a:latin typeface="+mj-lt"/>
              </a:rPr>
              <a:t>Summary</a:t>
            </a:r>
          </a:p>
        </p:txBody>
      </p:sp>
      <p:sp>
        <p:nvSpPr>
          <p:cNvPr id="19461" name="Rectangle 3"/>
          <p:cNvSpPr>
            <a:spLocks noGrp="1" noChangeArrowheads="1"/>
          </p:cNvSpPr>
          <p:nvPr>
            <p:ph type="body" idx="1"/>
          </p:nvPr>
        </p:nvSpPr>
        <p:spPr>
          <a:xfrm>
            <a:off x="470427" y="1189560"/>
            <a:ext cx="8362347" cy="5345963"/>
          </a:xfrm>
        </p:spPr>
        <p:txBody>
          <a:bodyPr>
            <a:normAutofit lnSpcReduction="10000"/>
          </a:bodyPr>
          <a:lstStyle/>
          <a:p>
            <a:pPr>
              <a:lnSpc>
                <a:spcPct val="80000"/>
              </a:lnSpc>
            </a:pPr>
            <a:r>
              <a:rPr lang="en-US" sz="1800" b="1" dirty="0">
                <a:latin typeface="Arial" charset="0"/>
              </a:rPr>
              <a:t>Suomi NPP is producing outstanding </a:t>
            </a:r>
            <a:r>
              <a:rPr lang="en-US" sz="1800" b="1" dirty="0" smtClean="0">
                <a:latin typeface="Arial" charset="0"/>
              </a:rPr>
              <a:t>data – great job done by JSTAR teams on algorithms and cal val</a:t>
            </a:r>
          </a:p>
          <a:p>
            <a:pPr lvl="1">
              <a:lnSpc>
                <a:spcPct val="80000"/>
              </a:lnSpc>
            </a:pPr>
            <a:r>
              <a:rPr lang="en-US" sz="1800" dirty="0" smtClean="0">
                <a:latin typeface="Arial" charset="0"/>
              </a:rPr>
              <a:t>The </a:t>
            </a:r>
            <a:r>
              <a:rPr lang="en-US" sz="1800" dirty="0">
                <a:latin typeface="Arial" charset="0"/>
              </a:rPr>
              <a:t>satellite is healthy and producing a high availability of data (~99.99%</a:t>
            </a:r>
            <a:r>
              <a:rPr lang="en-US" sz="1800" dirty="0" smtClean="0">
                <a:latin typeface="Arial" charset="0"/>
              </a:rPr>
              <a:t>)</a:t>
            </a:r>
          </a:p>
          <a:p>
            <a:pPr lvl="1">
              <a:lnSpc>
                <a:spcPct val="80000"/>
              </a:lnSpc>
            </a:pPr>
            <a:r>
              <a:rPr lang="en-US" sz="1800" dirty="0" smtClean="0">
                <a:latin typeface="Arial" charset="0"/>
              </a:rPr>
              <a:t>Operations </a:t>
            </a:r>
            <a:r>
              <a:rPr lang="en-US" sz="1800" dirty="0">
                <a:latin typeface="Arial" charset="0"/>
              </a:rPr>
              <a:t>of the satellite transferred from NASA to NOAA in </a:t>
            </a:r>
            <a:r>
              <a:rPr lang="en-US" sz="1800" dirty="0" smtClean="0">
                <a:latin typeface="Arial" charset="0"/>
              </a:rPr>
              <a:t>2013</a:t>
            </a:r>
          </a:p>
          <a:p>
            <a:pPr lvl="1">
              <a:lnSpc>
                <a:spcPct val="80000"/>
              </a:lnSpc>
            </a:pPr>
            <a:r>
              <a:rPr lang="en-US" sz="1800" dirty="0" smtClean="0">
                <a:latin typeface="Arial" charset="0"/>
              </a:rPr>
              <a:t>Suomi </a:t>
            </a:r>
            <a:r>
              <a:rPr lang="en-US" sz="1800" dirty="0">
                <a:latin typeface="Arial" charset="0"/>
              </a:rPr>
              <a:t>NPP is the primary operational polar-orbiting satellite for </a:t>
            </a:r>
            <a:r>
              <a:rPr lang="en-US" sz="1800" dirty="0" smtClean="0">
                <a:latin typeface="Arial" charset="0"/>
              </a:rPr>
              <a:t>NOAA</a:t>
            </a:r>
          </a:p>
          <a:p>
            <a:pPr marL="457200" lvl="1" indent="0">
              <a:lnSpc>
                <a:spcPct val="80000"/>
              </a:lnSpc>
              <a:buNone/>
            </a:pPr>
            <a:endParaRPr lang="en-US" sz="1800" b="1" dirty="0">
              <a:latin typeface="Arial" charset="0"/>
            </a:endParaRPr>
          </a:p>
          <a:p>
            <a:pPr>
              <a:lnSpc>
                <a:spcPct val="80000"/>
              </a:lnSpc>
            </a:pPr>
            <a:r>
              <a:rPr lang="en-US" sz="1800" b="1" dirty="0">
                <a:latin typeface="Arial" charset="0"/>
              </a:rPr>
              <a:t>JPSS-1 is executing as </a:t>
            </a:r>
            <a:r>
              <a:rPr lang="en-US" sz="1800" b="1" dirty="0" smtClean="0">
                <a:latin typeface="Arial" charset="0"/>
              </a:rPr>
              <a:t>planned – algorithms upgrades deliveries, pre-launch and post launch preparation </a:t>
            </a:r>
          </a:p>
          <a:p>
            <a:pPr lvl="1">
              <a:lnSpc>
                <a:spcPct val="80000"/>
              </a:lnSpc>
            </a:pPr>
            <a:r>
              <a:rPr lang="en-US" sz="1800" dirty="0" smtClean="0">
                <a:latin typeface="Arial" charset="0"/>
              </a:rPr>
              <a:t>Instruments </a:t>
            </a:r>
            <a:r>
              <a:rPr lang="en-US" sz="1800" dirty="0">
                <a:latin typeface="Arial" charset="0"/>
              </a:rPr>
              <a:t>and spacecraft are proceeding </a:t>
            </a:r>
            <a:r>
              <a:rPr lang="en-US" sz="1800" dirty="0" smtClean="0">
                <a:latin typeface="Arial" charset="0"/>
              </a:rPr>
              <a:t>well</a:t>
            </a:r>
          </a:p>
          <a:p>
            <a:pPr lvl="1">
              <a:lnSpc>
                <a:spcPct val="80000"/>
              </a:lnSpc>
            </a:pPr>
            <a:r>
              <a:rPr lang="en-US" sz="1800" dirty="0" smtClean="0">
                <a:latin typeface="Arial" charset="0"/>
              </a:rPr>
              <a:t>Instruments </a:t>
            </a:r>
            <a:r>
              <a:rPr lang="en-US" sz="1800" dirty="0">
                <a:latin typeface="Arial" charset="0"/>
              </a:rPr>
              <a:t>are assembled and undergoing testing; one is prepared for </a:t>
            </a:r>
            <a:r>
              <a:rPr lang="en-US" sz="1800" dirty="0" smtClean="0">
                <a:latin typeface="Arial" charset="0"/>
              </a:rPr>
              <a:t>integration</a:t>
            </a:r>
          </a:p>
          <a:p>
            <a:pPr lvl="1">
              <a:lnSpc>
                <a:spcPct val="80000"/>
              </a:lnSpc>
            </a:pPr>
            <a:r>
              <a:rPr lang="en-US" sz="1800" dirty="0" smtClean="0">
                <a:latin typeface="Arial" charset="0"/>
              </a:rPr>
              <a:t>The </a:t>
            </a:r>
            <a:r>
              <a:rPr lang="en-US" sz="1800" dirty="0">
                <a:latin typeface="Arial" charset="0"/>
              </a:rPr>
              <a:t>spacecraft bus is built and undergoing </a:t>
            </a:r>
            <a:r>
              <a:rPr lang="en-US" sz="1800" dirty="0" smtClean="0">
                <a:latin typeface="Arial" charset="0"/>
              </a:rPr>
              <a:t>testing</a:t>
            </a:r>
          </a:p>
          <a:p>
            <a:pPr lvl="1">
              <a:lnSpc>
                <a:spcPct val="80000"/>
              </a:lnSpc>
            </a:pPr>
            <a:r>
              <a:rPr lang="en-US" sz="1800" dirty="0" smtClean="0">
                <a:latin typeface="Arial" charset="0"/>
              </a:rPr>
              <a:t>Development </a:t>
            </a:r>
            <a:r>
              <a:rPr lang="en-US" sz="1800" dirty="0">
                <a:latin typeface="Arial" charset="0"/>
              </a:rPr>
              <a:t>and implementation of the new ground data processing system </a:t>
            </a:r>
            <a:r>
              <a:rPr lang="en-US" sz="1800" dirty="0" smtClean="0">
                <a:latin typeface="Arial" charset="0"/>
              </a:rPr>
              <a:t>are underway</a:t>
            </a:r>
          </a:p>
          <a:p>
            <a:pPr lvl="1">
              <a:lnSpc>
                <a:spcPct val="80000"/>
              </a:lnSpc>
            </a:pPr>
            <a:endParaRPr lang="en-US" sz="1800" b="1" dirty="0">
              <a:latin typeface="Arial" charset="0"/>
            </a:endParaRPr>
          </a:p>
          <a:p>
            <a:pPr>
              <a:lnSpc>
                <a:spcPct val="80000"/>
              </a:lnSpc>
            </a:pPr>
            <a:r>
              <a:rPr lang="en-US" sz="1800" b="1" dirty="0">
                <a:latin typeface="Arial" charset="0"/>
              </a:rPr>
              <a:t>JPSS-2 procurement activities are progressing </a:t>
            </a:r>
            <a:r>
              <a:rPr lang="en-US" sz="1800" b="1" dirty="0" smtClean="0">
                <a:latin typeface="Arial" charset="0"/>
              </a:rPr>
              <a:t>well</a:t>
            </a:r>
          </a:p>
          <a:p>
            <a:pPr lvl="1">
              <a:lnSpc>
                <a:spcPct val="80000"/>
              </a:lnSpc>
            </a:pPr>
            <a:r>
              <a:rPr lang="en-US" sz="1800" dirty="0" smtClean="0">
                <a:latin typeface="Arial" charset="0"/>
              </a:rPr>
              <a:t>The </a:t>
            </a:r>
            <a:r>
              <a:rPr lang="en-US" sz="1800" dirty="0">
                <a:latin typeface="Arial" charset="0"/>
              </a:rPr>
              <a:t>VIIRS, OMPS, CrIS, and ATMS and Radiation Budget Instrument are </a:t>
            </a:r>
            <a:r>
              <a:rPr lang="en-US" sz="1800" dirty="0" smtClean="0">
                <a:latin typeface="Arial" charset="0"/>
              </a:rPr>
              <a:t>under contract</a:t>
            </a:r>
          </a:p>
          <a:p>
            <a:pPr lvl="1">
              <a:lnSpc>
                <a:spcPct val="80000"/>
              </a:lnSpc>
            </a:pPr>
            <a:r>
              <a:rPr lang="en-US" sz="1800" dirty="0" smtClean="0">
                <a:latin typeface="Arial" charset="0"/>
              </a:rPr>
              <a:t>The </a:t>
            </a:r>
            <a:r>
              <a:rPr lang="en-US" sz="1800" dirty="0">
                <a:latin typeface="Arial" charset="0"/>
              </a:rPr>
              <a:t>spacecraft bus procurement is underway</a:t>
            </a:r>
          </a:p>
        </p:txBody>
      </p:sp>
    </p:spTree>
    <p:extLst>
      <p:ext uri="{BB962C8B-B14F-4D97-AF65-F5344CB8AC3E}">
        <p14:creationId xmlns:p14="http://schemas.microsoft.com/office/powerpoint/2010/main" val="10708607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VI01_SVI02_SVI03_20150829224825_crop.png"/>
          <p:cNvPicPr>
            <a:picLocks noGrp="1" noChangeAspect="1"/>
          </p:cNvPicPr>
          <p:nvPr>
            <p:ph idx="1"/>
          </p:nvPr>
        </p:nvPicPr>
        <p:blipFill>
          <a:blip r:embed="rId2" cstate="print">
            <a:extLst>
              <a:ext uri="{28A0092B-C50C-407E-A947-70E740481C1C}">
                <a14:useLocalDpi xmlns:a14="http://schemas.microsoft.com/office/drawing/2010/main" val="0"/>
              </a:ext>
            </a:extLst>
          </a:blip>
          <a:srcRect t="12712" b="12712"/>
          <a:stretch>
            <a:fillRect/>
          </a:stretch>
        </p:blipFill>
        <p:spPr>
          <a:xfrm>
            <a:off x="564303" y="1111806"/>
            <a:ext cx="8229600" cy="4830763"/>
          </a:xfrm>
        </p:spPr>
      </p:pic>
      <p:sp>
        <p:nvSpPr>
          <p:cNvPr id="3" name="Slide Number Placeholder 2"/>
          <p:cNvSpPr>
            <a:spLocks noGrp="1"/>
          </p:cNvSpPr>
          <p:nvPr>
            <p:ph type="sldNum" sz="quarter" idx="12"/>
          </p:nvPr>
        </p:nvSpPr>
        <p:spPr/>
        <p:txBody>
          <a:bodyPr/>
          <a:lstStyle/>
          <a:p>
            <a:r>
              <a:rPr lang="en-US" smtClean="0">
                <a:solidFill>
                  <a:prstClr val="black">
                    <a:tint val="75000"/>
                  </a:prstClr>
                </a:solidFill>
              </a:rPr>
              <a:t>|   Page </a:t>
            </a:r>
            <a:fld id="{387C982D-2350-455C-B016-E72D8176222C}" type="slidenum">
              <a:rPr lang="en-US" smtClean="0">
                <a:solidFill>
                  <a:prstClr val="black">
                    <a:tint val="75000"/>
                  </a:prstClr>
                </a:solidFill>
              </a:rPr>
              <a:pPr/>
              <a:t>19</a:t>
            </a:fld>
            <a:endParaRPr lang="en-US" dirty="0">
              <a:solidFill>
                <a:prstClr val="black">
                  <a:tint val="75000"/>
                </a:prstClr>
              </a:solidFill>
            </a:endParaRPr>
          </a:p>
        </p:txBody>
      </p:sp>
      <p:sp>
        <p:nvSpPr>
          <p:cNvPr id="4" name="Title 3"/>
          <p:cNvSpPr>
            <a:spLocks noGrp="1"/>
          </p:cNvSpPr>
          <p:nvPr>
            <p:ph type="title"/>
          </p:nvPr>
        </p:nvSpPr>
        <p:spPr/>
        <p:txBody>
          <a:bodyPr>
            <a:normAutofit/>
          </a:bodyPr>
          <a:lstStyle/>
          <a:p>
            <a:r>
              <a:rPr lang="en-US" dirty="0" smtClean="0"/>
              <a:t>JSTAR Imagery of the Month</a:t>
            </a:r>
            <a:br>
              <a:rPr lang="en-US" dirty="0" smtClean="0"/>
            </a:br>
            <a:r>
              <a:rPr lang="en-US" sz="2000" b="0" dirty="0" smtClean="0"/>
              <a:t>VIIRS Imagery Team: Curtis Seaman, Don </a:t>
            </a:r>
            <a:r>
              <a:rPr lang="en-US" sz="2000" b="0" dirty="0" err="1" smtClean="0"/>
              <a:t>Hillger</a:t>
            </a:r>
            <a:endParaRPr lang="en-US" sz="2000" b="0" dirty="0"/>
          </a:p>
        </p:txBody>
      </p:sp>
      <p:sp>
        <p:nvSpPr>
          <p:cNvPr id="6" name="Rectangle 5"/>
          <p:cNvSpPr/>
          <p:nvPr/>
        </p:nvSpPr>
        <p:spPr>
          <a:xfrm>
            <a:off x="229507" y="6011167"/>
            <a:ext cx="8736623" cy="646331"/>
          </a:xfrm>
          <a:prstGeom prst="rect">
            <a:avLst/>
          </a:prstGeom>
        </p:spPr>
        <p:txBody>
          <a:bodyPr wrap="square">
            <a:spAutoFit/>
          </a:bodyPr>
          <a:lstStyle/>
          <a:p>
            <a:r>
              <a:rPr lang="en-US" dirty="0"/>
              <a:t>False color (Natural Color) image of Hurricane Ignacio as a Category 4 hurricane approaching Hawaii seen by VIIRS with 375 m resolution on 29 August 2015 at 22:48 UTC.</a:t>
            </a:r>
          </a:p>
        </p:txBody>
      </p:sp>
    </p:spTree>
    <p:extLst>
      <p:ext uri="{BB962C8B-B14F-4D97-AF65-F5344CB8AC3E}">
        <p14:creationId xmlns:p14="http://schemas.microsoft.com/office/powerpoint/2010/main" val="8293068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110864"/>
            <a:ext cx="8229600" cy="1143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US" sz="3200" b="1" i="0" u="none" strike="noStrike" cap="none" baseline="0" dirty="0">
                <a:solidFill>
                  <a:srgbClr val="FFFFFF"/>
                </a:solidFill>
                <a:latin typeface="Calibri"/>
                <a:ea typeface="Calibri"/>
                <a:cs typeface="Calibri"/>
                <a:sym typeface="Calibri"/>
              </a:rPr>
              <a:t>Why JPSS?  </a:t>
            </a:r>
            <a:br>
              <a:rPr lang="en-US" sz="3200" b="1" i="0" u="none" strike="noStrike" cap="none" baseline="0" dirty="0">
                <a:solidFill>
                  <a:srgbClr val="FFFFFF"/>
                </a:solidFill>
                <a:latin typeface="Calibri"/>
                <a:ea typeface="Calibri"/>
                <a:cs typeface="Calibri"/>
                <a:sym typeface="Calibri"/>
              </a:rPr>
            </a:br>
            <a:r>
              <a:rPr lang="en-US" sz="3200" b="1" i="0" u="none" strike="noStrike" cap="none" baseline="0" dirty="0">
                <a:solidFill>
                  <a:srgbClr val="FFFFFF"/>
                </a:solidFill>
                <a:latin typeface="Calibri"/>
                <a:ea typeface="Calibri"/>
                <a:cs typeface="Calibri"/>
                <a:sym typeface="Calibri"/>
              </a:rPr>
              <a:t>JPSS provides…</a:t>
            </a:r>
          </a:p>
        </p:txBody>
      </p:sp>
      <p:sp>
        <p:nvSpPr>
          <p:cNvPr id="153" name="Shape 153"/>
          <p:cNvSpPr txBox="1"/>
          <p:nvPr/>
        </p:nvSpPr>
        <p:spPr>
          <a:xfrm>
            <a:off x="0" y="1333500"/>
            <a:ext cx="6365875" cy="4349750"/>
          </a:xfrm>
          <a:prstGeom prst="rect">
            <a:avLst/>
          </a:prstGeom>
          <a:noFill/>
          <a:ln>
            <a:noFill/>
          </a:ln>
        </p:spPr>
        <p:txBody>
          <a:bodyPr lIns="91425" tIns="91425" rIns="91425" bIns="91425" anchor="t" anchorCtr="0">
            <a:noAutofit/>
          </a:bodyPr>
          <a:lstStyle/>
          <a:p>
            <a:pPr marL="565150" lvl="1" indent="-6350">
              <a:buClr>
                <a:srgbClr val="FF0000"/>
              </a:buClr>
              <a:buSzPct val="25000"/>
              <a:buFont typeface="Arial"/>
              <a:buNone/>
            </a:pPr>
            <a:r>
              <a:rPr lang="en-US" sz="2000" kern="0" dirty="0">
                <a:solidFill>
                  <a:srgbClr val="FFFFFF"/>
                </a:solidFill>
                <a:latin typeface="Calibri"/>
                <a:ea typeface="Calibri"/>
                <a:cs typeface="Calibri"/>
                <a:sym typeface="Calibri"/>
              </a:rPr>
              <a:t>…the most critical data for numerical weather prediction</a:t>
            </a:r>
          </a:p>
          <a:p>
            <a:pPr marL="565150" lvl="1" indent="-6350">
              <a:buClr>
                <a:srgbClr val="FF0000"/>
              </a:buClr>
              <a:buSzPct val="25000"/>
              <a:buFont typeface="Arial"/>
              <a:buNone/>
            </a:pPr>
            <a:r>
              <a:rPr lang="en-US" sz="2000" kern="0" dirty="0">
                <a:solidFill>
                  <a:srgbClr val="FFFFFF"/>
                </a:solidFill>
                <a:latin typeface="Calibri"/>
                <a:ea typeface="Calibri"/>
                <a:cs typeface="Calibri"/>
                <a:sym typeface="Calibri"/>
              </a:rPr>
              <a:t>to enable accurate 3-7 day ahead  forecasts, giving high confidence to emergency managers in advance of  severe weather events</a:t>
            </a:r>
          </a:p>
          <a:p>
            <a:pPr marL="565150" lvl="1" indent="-6350">
              <a:spcBef>
                <a:spcPts val="560"/>
              </a:spcBef>
              <a:buClr>
                <a:srgbClr val="FF0000"/>
              </a:buClr>
              <a:buFont typeface="Arial"/>
              <a:buNone/>
            </a:pPr>
            <a:endParaRPr sz="2000" kern="0" dirty="0">
              <a:solidFill>
                <a:srgbClr val="FFFFFF"/>
              </a:solidFill>
              <a:latin typeface="Calibri"/>
              <a:ea typeface="Calibri"/>
              <a:cs typeface="Calibri"/>
              <a:sym typeface="Calibri"/>
            </a:endParaRPr>
          </a:p>
          <a:p>
            <a:pPr marL="565150" lvl="1" indent="-6350">
              <a:spcBef>
                <a:spcPts val="560"/>
              </a:spcBef>
              <a:buClr>
                <a:srgbClr val="FF0000"/>
              </a:buClr>
              <a:buSzPct val="25000"/>
              <a:buFont typeface="Arial"/>
              <a:buNone/>
            </a:pPr>
            <a:r>
              <a:rPr lang="en-US" sz="2000" kern="0" dirty="0">
                <a:solidFill>
                  <a:srgbClr val="FFFFFF"/>
                </a:solidFill>
                <a:latin typeface="Calibri"/>
                <a:ea typeface="Calibri"/>
                <a:cs typeface="Calibri"/>
                <a:sym typeface="Calibri"/>
              </a:rPr>
              <a:t>…operational weather and environment satellite observations for Alaska and Polar Regions operational forecasting</a:t>
            </a:r>
          </a:p>
          <a:p>
            <a:pPr marL="565150" lvl="1" indent="-6350">
              <a:spcBef>
                <a:spcPts val="560"/>
              </a:spcBef>
              <a:buClr>
                <a:srgbClr val="FF0000"/>
              </a:buClr>
              <a:buFont typeface="Arial"/>
              <a:buNone/>
            </a:pPr>
            <a:endParaRPr sz="2000" kern="0" dirty="0">
              <a:solidFill>
                <a:srgbClr val="FFFFFF"/>
              </a:solidFill>
              <a:latin typeface="Calibri"/>
              <a:ea typeface="Calibri"/>
              <a:cs typeface="Calibri"/>
              <a:sym typeface="Calibri"/>
            </a:endParaRPr>
          </a:p>
          <a:p>
            <a:pPr marL="565150" lvl="1" indent="-6350">
              <a:spcBef>
                <a:spcPts val="560"/>
              </a:spcBef>
              <a:buClr>
                <a:srgbClr val="FF0000"/>
              </a:buClr>
              <a:buSzPct val="25000"/>
              <a:buFont typeface="Arial"/>
              <a:buNone/>
            </a:pPr>
            <a:r>
              <a:rPr lang="en-US" sz="2000" kern="0" dirty="0">
                <a:solidFill>
                  <a:srgbClr val="FFFFFF"/>
                </a:solidFill>
                <a:latin typeface="Calibri"/>
                <a:ea typeface="Calibri"/>
                <a:cs typeface="Calibri"/>
                <a:sym typeface="Calibri"/>
              </a:rPr>
              <a:t>…global coverage and unique day and night imaging capabilities in support of civilian and military </a:t>
            </a:r>
            <a:r>
              <a:rPr lang="en-US" sz="2000" kern="0" dirty="0" smtClean="0">
                <a:solidFill>
                  <a:srgbClr val="FFFFFF"/>
                </a:solidFill>
                <a:latin typeface="Calibri"/>
                <a:ea typeface="Calibri"/>
                <a:cs typeface="Calibri"/>
                <a:sym typeface="Calibri"/>
              </a:rPr>
              <a:t>needs</a:t>
            </a:r>
          </a:p>
          <a:p>
            <a:pPr marL="565150" lvl="1" indent="-6350">
              <a:spcBef>
                <a:spcPts val="560"/>
              </a:spcBef>
              <a:buClr>
                <a:srgbClr val="FF0000"/>
              </a:buClr>
              <a:buSzPct val="25000"/>
              <a:buFont typeface="Arial"/>
              <a:buNone/>
            </a:pPr>
            <a:endParaRPr lang="en-US" sz="2000" kern="0" dirty="0" smtClean="0">
              <a:solidFill>
                <a:srgbClr val="FFFFFF"/>
              </a:solidFill>
              <a:latin typeface="Calibri"/>
              <a:ea typeface="Calibri"/>
              <a:cs typeface="Calibri"/>
              <a:sym typeface="Calibri"/>
            </a:endParaRPr>
          </a:p>
          <a:p>
            <a:pPr marL="565150" lvl="1" indent="-6350">
              <a:spcBef>
                <a:spcPts val="560"/>
              </a:spcBef>
              <a:buClr>
                <a:srgbClr val="FF0000"/>
              </a:buClr>
              <a:buSzPct val="25000"/>
              <a:buFont typeface="Arial"/>
              <a:buNone/>
            </a:pPr>
            <a:r>
              <a:rPr lang="en-US" sz="2000" kern="0" dirty="0">
                <a:solidFill>
                  <a:srgbClr val="FFFFFF"/>
                </a:solidFill>
                <a:latin typeface="Calibri"/>
                <a:ea typeface="Calibri"/>
                <a:cs typeface="Calibri"/>
                <a:sym typeface="Calibri"/>
              </a:rPr>
              <a:t/>
            </a:r>
            <a:br>
              <a:rPr lang="en-US" sz="2000" kern="0" dirty="0">
                <a:solidFill>
                  <a:srgbClr val="FFFFFF"/>
                </a:solidFill>
                <a:latin typeface="Calibri"/>
                <a:ea typeface="Calibri"/>
                <a:cs typeface="Calibri"/>
                <a:sym typeface="Calibri"/>
              </a:rPr>
            </a:br>
            <a:endParaRPr lang="en-US" sz="2000" kern="0" dirty="0">
              <a:solidFill>
                <a:srgbClr val="FFFFFF"/>
              </a:solidFill>
              <a:latin typeface="Calibri"/>
              <a:ea typeface="Calibri"/>
              <a:cs typeface="Calibri"/>
              <a:sym typeface="Calibri"/>
            </a:endParaRPr>
          </a:p>
          <a:p>
            <a:pPr marL="91440" indent="-2539">
              <a:spcBef>
                <a:spcPts val="640"/>
              </a:spcBef>
              <a:buClr>
                <a:srgbClr val="FF0000"/>
              </a:buClr>
              <a:buFont typeface="Arial"/>
              <a:buNone/>
            </a:pPr>
            <a:endParaRPr sz="1000" kern="0" dirty="0">
              <a:solidFill>
                <a:srgbClr val="FFFFFF"/>
              </a:solidFill>
              <a:latin typeface="Calibri"/>
              <a:ea typeface="Calibri"/>
              <a:cs typeface="Calibri"/>
              <a:sym typeface="Calibri"/>
            </a:endParaRPr>
          </a:p>
          <a:p>
            <a:pPr marL="120650" indent="-6350">
              <a:spcBef>
                <a:spcPts val="640"/>
              </a:spcBef>
              <a:buClr>
                <a:srgbClr val="FF0000"/>
              </a:buClr>
              <a:buFont typeface="Arial"/>
              <a:buNone/>
            </a:pPr>
            <a:endParaRPr sz="1000" kern="0" dirty="0">
              <a:solidFill>
                <a:srgbClr val="FFFFFF"/>
              </a:solidFill>
              <a:latin typeface="Calibri"/>
              <a:ea typeface="Calibri"/>
              <a:cs typeface="Calibri"/>
              <a:sym typeface="Calibri"/>
            </a:endParaRPr>
          </a:p>
        </p:txBody>
      </p:sp>
      <p:sp>
        <p:nvSpPr>
          <p:cNvPr id="154" name="Shape 154"/>
          <p:cNvSpPr/>
          <p:nvPr/>
        </p:nvSpPr>
        <p:spPr>
          <a:xfrm>
            <a:off x="0" y="6120137"/>
            <a:ext cx="6556375" cy="557127"/>
          </a:xfrm>
          <a:prstGeom prst="flowChartAlternateProcess">
            <a:avLst/>
          </a:prstGeom>
          <a:solidFill>
            <a:srgbClr val="B7D4FC"/>
          </a:solidFill>
          <a:ln w="9525" cap="flat" cmpd="sng">
            <a:solidFill>
              <a:srgbClr val="3F80D2"/>
            </a:solidFill>
            <a:prstDash val="solid"/>
            <a:round/>
            <a:headEnd type="none" w="med" len="med"/>
            <a:tailEnd type="none" w="med" len="med"/>
          </a:ln>
        </p:spPr>
        <p:txBody>
          <a:bodyPr lIns="91425" tIns="45700" rIns="91425" bIns="45700" anchor="ctr" anchorCtr="0">
            <a:noAutofit/>
          </a:bodyPr>
          <a:lstStyle/>
          <a:p>
            <a:pPr marL="120650" indent="-6350" algn="ctr">
              <a:buClr>
                <a:srgbClr val="FF0000"/>
              </a:buClr>
              <a:buSzPct val="25000"/>
              <a:buFont typeface="Times New Roman"/>
              <a:buNone/>
            </a:pPr>
            <a:r>
              <a:rPr lang="en-US" i="1" kern="0" dirty="0">
                <a:solidFill>
                  <a:srgbClr val="000000"/>
                </a:solidFill>
                <a:latin typeface="Calibri"/>
                <a:ea typeface="Calibri"/>
                <a:cs typeface="Calibri"/>
                <a:sym typeface="Calibri"/>
              </a:rPr>
              <a:t>Without JPSS, the Nation will experience an immediate degradation in </a:t>
            </a:r>
            <a:r>
              <a:rPr lang="en-US" i="1" kern="0" dirty="0" smtClean="0">
                <a:solidFill>
                  <a:srgbClr val="000000"/>
                </a:solidFill>
                <a:latin typeface="Calibri"/>
                <a:ea typeface="Calibri"/>
                <a:cs typeface="Calibri"/>
                <a:sym typeface="Calibri"/>
              </a:rPr>
              <a:t>weather &amp; environmental  </a:t>
            </a:r>
            <a:r>
              <a:rPr lang="en-US" i="1" kern="0" dirty="0">
                <a:solidFill>
                  <a:srgbClr val="000000"/>
                </a:solidFill>
                <a:latin typeface="Calibri"/>
                <a:ea typeface="Calibri"/>
                <a:cs typeface="Calibri"/>
                <a:sym typeface="Calibri"/>
              </a:rPr>
              <a:t>forecasting capability</a:t>
            </a:r>
          </a:p>
        </p:txBody>
      </p:sp>
      <p:sp>
        <p:nvSpPr>
          <p:cNvPr id="155" name="Shape 155"/>
          <p:cNvSpPr txBox="1"/>
          <p:nvPr/>
        </p:nvSpPr>
        <p:spPr>
          <a:xfrm>
            <a:off x="6521570" y="3431739"/>
            <a:ext cx="2622430" cy="469358"/>
          </a:xfrm>
          <a:prstGeom prst="rect">
            <a:avLst/>
          </a:prstGeom>
          <a:noFill/>
          <a:ln>
            <a:noFill/>
          </a:ln>
        </p:spPr>
        <p:txBody>
          <a:bodyPr lIns="91425" tIns="45700" rIns="91425" bIns="45700" anchor="t" anchorCtr="0">
            <a:noAutofit/>
          </a:bodyPr>
          <a:lstStyle/>
          <a:p>
            <a:pPr>
              <a:buClr>
                <a:srgbClr val="FFFFFF"/>
              </a:buClr>
              <a:buSzPct val="25000"/>
              <a:buFont typeface="Calibri"/>
              <a:buNone/>
            </a:pPr>
            <a:r>
              <a:rPr lang="en-US" sz="1050" b="1" kern="0" dirty="0">
                <a:solidFill>
                  <a:srgbClr val="FFFFFF"/>
                </a:solidFill>
                <a:latin typeface="Calibri"/>
                <a:ea typeface="Calibri"/>
                <a:cs typeface="Calibri"/>
                <a:sym typeface="Calibri"/>
              </a:rPr>
              <a:t>March 2015 - ice congests Chesapeake Bay</a:t>
            </a:r>
          </a:p>
          <a:p>
            <a:pPr>
              <a:buClr>
                <a:srgbClr val="000000"/>
              </a:buClr>
              <a:buFont typeface="Arial"/>
              <a:buNone/>
            </a:pPr>
            <a:endParaRPr sz="1400" kern="0" dirty="0">
              <a:solidFill>
                <a:srgbClr val="000000"/>
              </a:solidFill>
              <a:latin typeface="Arial"/>
              <a:ea typeface="Arial"/>
              <a:cs typeface="Arial"/>
              <a:sym typeface="Arial"/>
            </a:endParaRPr>
          </a:p>
        </p:txBody>
      </p:sp>
      <p:pic>
        <p:nvPicPr>
          <p:cNvPr id="156" name="Shape 156"/>
          <p:cNvPicPr preferRelativeResize="0"/>
          <p:nvPr/>
        </p:nvPicPr>
        <p:blipFill rotWithShape="1">
          <a:blip r:embed="rId3">
            <a:alphaModFix/>
          </a:blip>
          <a:srcRect/>
          <a:stretch/>
        </p:blipFill>
        <p:spPr>
          <a:xfrm>
            <a:off x="6625088" y="226024"/>
            <a:ext cx="2518912" cy="1416887"/>
          </a:xfrm>
          <a:prstGeom prst="rect">
            <a:avLst/>
          </a:prstGeom>
          <a:noFill/>
          <a:ln>
            <a:noFill/>
          </a:ln>
        </p:spPr>
      </p:pic>
      <p:sp>
        <p:nvSpPr>
          <p:cNvPr id="157" name="Shape 157"/>
          <p:cNvSpPr/>
          <p:nvPr/>
        </p:nvSpPr>
        <p:spPr>
          <a:xfrm>
            <a:off x="6618557" y="1663191"/>
            <a:ext cx="1758814" cy="253916"/>
          </a:xfrm>
          <a:prstGeom prst="rect">
            <a:avLst/>
          </a:prstGeom>
          <a:noFill/>
          <a:ln>
            <a:noFill/>
          </a:ln>
        </p:spPr>
        <p:txBody>
          <a:bodyPr lIns="91425" tIns="45700" rIns="91425" bIns="45700" anchor="t" anchorCtr="0">
            <a:noAutofit/>
          </a:bodyPr>
          <a:lstStyle/>
          <a:p>
            <a:pPr>
              <a:buClr>
                <a:srgbClr val="FFFFFF"/>
              </a:buClr>
              <a:buSzPct val="25000"/>
              <a:buFont typeface="Calibri"/>
              <a:buNone/>
            </a:pPr>
            <a:r>
              <a:rPr lang="en-US" sz="1050" b="1" kern="0" dirty="0">
                <a:solidFill>
                  <a:srgbClr val="FFFFFF"/>
                </a:solidFill>
                <a:latin typeface="Calibri"/>
                <a:ea typeface="Calibri"/>
                <a:cs typeface="Calibri"/>
                <a:sym typeface="Calibri"/>
              </a:rPr>
              <a:t>October 2014 - </a:t>
            </a:r>
            <a:r>
              <a:rPr lang="en-US" sz="1050" b="1" kern="0" dirty="0" err="1">
                <a:solidFill>
                  <a:srgbClr val="FFFFFF"/>
                </a:solidFill>
                <a:latin typeface="Calibri"/>
                <a:ea typeface="Calibri"/>
                <a:cs typeface="Calibri"/>
                <a:sym typeface="Calibri"/>
              </a:rPr>
              <a:t>Vongfong</a:t>
            </a:r>
            <a:r>
              <a:rPr lang="en-US" sz="1050" b="1" kern="0" dirty="0">
                <a:solidFill>
                  <a:srgbClr val="FFFFFF"/>
                </a:solidFill>
                <a:latin typeface="Calibri"/>
                <a:ea typeface="Calibri"/>
                <a:cs typeface="Calibri"/>
                <a:sym typeface="Calibri"/>
              </a:rPr>
              <a:t> IR</a:t>
            </a:r>
          </a:p>
        </p:txBody>
      </p:sp>
      <p:pic>
        <p:nvPicPr>
          <p:cNvPr id="158" name="Shape 158"/>
          <p:cNvPicPr preferRelativeResize="0"/>
          <p:nvPr/>
        </p:nvPicPr>
        <p:blipFill rotWithShape="1">
          <a:blip r:embed="rId4">
            <a:alphaModFix/>
          </a:blip>
          <a:srcRect/>
          <a:stretch/>
        </p:blipFill>
        <p:spPr>
          <a:xfrm>
            <a:off x="6618857" y="5157489"/>
            <a:ext cx="2398143" cy="1349371"/>
          </a:xfrm>
          <a:prstGeom prst="rect">
            <a:avLst/>
          </a:prstGeom>
          <a:noFill/>
          <a:ln>
            <a:noFill/>
          </a:ln>
        </p:spPr>
      </p:pic>
      <p:sp>
        <p:nvSpPr>
          <p:cNvPr id="159" name="Shape 159"/>
          <p:cNvSpPr/>
          <p:nvPr/>
        </p:nvSpPr>
        <p:spPr>
          <a:xfrm>
            <a:off x="6650307" y="6604084"/>
            <a:ext cx="2300629" cy="253916"/>
          </a:xfrm>
          <a:prstGeom prst="rect">
            <a:avLst/>
          </a:prstGeom>
          <a:noFill/>
          <a:ln>
            <a:noFill/>
          </a:ln>
        </p:spPr>
        <p:txBody>
          <a:bodyPr lIns="91425" tIns="45700" rIns="91425" bIns="45700" anchor="t" anchorCtr="0">
            <a:noAutofit/>
          </a:bodyPr>
          <a:lstStyle/>
          <a:p>
            <a:pPr>
              <a:buClr>
                <a:srgbClr val="FFFFFF"/>
              </a:buClr>
              <a:buSzPct val="25000"/>
              <a:buFont typeface="Calibri"/>
              <a:buNone/>
            </a:pPr>
            <a:r>
              <a:rPr lang="en-US" sz="1050" b="1" kern="0" dirty="0">
                <a:solidFill>
                  <a:srgbClr val="FFFFFF"/>
                </a:solidFill>
                <a:latin typeface="Calibri"/>
                <a:ea typeface="Calibri"/>
                <a:cs typeface="Calibri"/>
                <a:sym typeface="Calibri"/>
              </a:rPr>
              <a:t>May 2013 - Tropical Cyclone </a:t>
            </a:r>
            <a:r>
              <a:rPr lang="en-US" sz="1050" b="1" kern="0" dirty="0" err="1">
                <a:solidFill>
                  <a:srgbClr val="FFFFFF"/>
                </a:solidFill>
                <a:latin typeface="Calibri"/>
                <a:ea typeface="Calibri"/>
                <a:cs typeface="Calibri"/>
                <a:sym typeface="Calibri"/>
              </a:rPr>
              <a:t>Mahasen</a:t>
            </a:r>
            <a:endParaRPr lang="en-US" sz="1050" b="1" kern="0" dirty="0">
              <a:solidFill>
                <a:srgbClr val="FFFFFF"/>
              </a:solidFill>
              <a:latin typeface="Calibri"/>
              <a:ea typeface="Calibri"/>
              <a:cs typeface="Calibri"/>
              <a:sym typeface="Calibri"/>
            </a:endParaRPr>
          </a:p>
        </p:txBody>
      </p:sp>
      <p:pic>
        <p:nvPicPr>
          <p:cNvPr id="160" name="Shape 160"/>
          <p:cNvPicPr preferRelativeResize="0"/>
          <p:nvPr/>
        </p:nvPicPr>
        <p:blipFill rotWithShape="1">
          <a:blip r:embed="rId5">
            <a:alphaModFix/>
          </a:blip>
          <a:srcRect l="20072" t="21830" r="16838" b="5228"/>
          <a:stretch/>
        </p:blipFill>
        <p:spPr>
          <a:xfrm>
            <a:off x="6656826" y="1943203"/>
            <a:ext cx="2339759" cy="1521660"/>
          </a:xfrm>
          <a:prstGeom prst="rect">
            <a:avLst/>
          </a:prstGeom>
          <a:noFill/>
          <a:ln>
            <a:noFill/>
          </a:ln>
        </p:spPr>
      </p:pic>
      <p:sp>
        <p:nvSpPr>
          <p:cNvPr id="161" name="Shape 161"/>
          <p:cNvSpPr/>
          <p:nvPr/>
        </p:nvSpPr>
        <p:spPr>
          <a:xfrm>
            <a:off x="7475874" y="2341703"/>
            <a:ext cx="559743" cy="563181"/>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algn="ctr">
              <a:buClr>
                <a:srgbClr val="000000"/>
              </a:buClr>
              <a:buFont typeface="Arial"/>
              <a:buNone/>
            </a:pPr>
            <a:endParaRPr sz="1400" kern="0" dirty="0">
              <a:solidFill>
                <a:srgbClr val="000000"/>
              </a:solidFill>
              <a:latin typeface="Arial"/>
              <a:ea typeface="Arial"/>
              <a:cs typeface="Arial"/>
              <a:sym typeface="Arial"/>
            </a:endParaRPr>
          </a:p>
        </p:txBody>
      </p:sp>
      <p:pic>
        <p:nvPicPr>
          <p:cNvPr id="12" name="Picture 11" descr="test1.gif"/>
          <p:cNvPicPr>
            <a:picLocks noChangeAspect="1"/>
          </p:cNvPicPr>
          <p:nvPr/>
        </p:nvPicPr>
        <p:blipFill>
          <a:blip r:embed="rId6" cstate="print"/>
          <a:stretch>
            <a:fillRect/>
          </a:stretch>
        </p:blipFill>
        <p:spPr>
          <a:xfrm>
            <a:off x="6635750" y="3717925"/>
            <a:ext cx="2438400" cy="1219200"/>
          </a:xfrm>
          <a:prstGeom prst="rect">
            <a:avLst/>
          </a:prstGeom>
        </p:spPr>
      </p:pic>
      <p:sp>
        <p:nvSpPr>
          <p:cNvPr id="2" name="Rectangle 1"/>
          <p:cNvSpPr/>
          <p:nvPr/>
        </p:nvSpPr>
        <p:spPr>
          <a:xfrm>
            <a:off x="6500227" y="4974709"/>
            <a:ext cx="2643773" cy="246221"/>
          </a:xfrm>
          <a:prstGeom prst="rect">
            <a:avLst/>
          </a:prstGeom>
        </p:spPr>
        <p:txBody>
          <a:bodyPr wrap="none">
            <a:spAutoFit/>
          </a:bodyPr>
          <a:lstStyle/>
          <a:p>
            <a:r>
              <a:rPr lang="en-US" sz="1000" b="1" dirty="0" smtClean="0">
                <a:solidFill>
                  <a:schemeClr val="bg1"/>
                </a:solidFill>
              </a:rPr>
              <a:t>6/8/15-7/15/15: Smoke </a:t>
            </a:r>
            <a:r>
              <a:rPr lang="en-US" sz="1000" b="1" dirty="0">
                <a:solidFill>
                  <a:schemeClr val="bg1"/>
                </a:solidFill>
              </a:rPr>
              <a:t>outbreak over U.S</a:t>
            </a:r>
            <a:endParaRPr lang="en-US" sz="1000" dirty="0">
              <a:solidFill>
                <a:schemeClr val="bg1"/>
              </a:solidFill>
            </a:endParaRPr>
          </a:p>
        </p:txBody>
      </p:sp>
    </p:spTree>
    <p:extLst>
      <p:ext uri="{BB962C8B-B14F-4D97-AF65-F5344CB8AC3E}">
        <p14:creationId xmlns:p14="http://schemas.microsoft.com/office/powerpoint/2010/main" val="34049764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aphicFrame>
        <p:nvGraphicFramePr>
          <p:cNvPr id="376" name="Shape 376"/>
          <p:cNvGraphicFramePr/>
          <p:nvPr/>
        </p:nvGraphicFramePr>
        <p:xfrm>
          <a:off x="358775" y="1586173"/>
          <a:ext cx="8328025" cy="4871334"/>
        </p:xfrm>
        <a:graphic>
          <a:graphicData uri="http://schemas.openxmlformats.org/drawingml/2006/table">
            <a:tbl>
              <a:tblPr>
                <a:noFill/>
              </a:tblPr>
              <a:tblGrid>
                <a:gridCol w="1447800"/>
                <a:gridCol w="3676650"/>
                <a:gridCol w="3203575"/>
              </a:tblGrid>
              <a:tr h="299000">
                <a:tc gridSpan="2">
                  <a:txBody>
                    <a:bodyPr/>
                    <a:lstStyle/>
                    <a:p>
                      <a:pPr marL="0" marR="0" lvl="0" indent="0" algn="ctr" rtl="0">
                        <a:lnSpc>
                          <a:spcPct val="100000"/>
                        </a:lnSpc>
                        <a:spcBef>
                          <a:spcPts val="0"/>
                        </a:spcBef>
                        <a:spcAft>
                          <a:spcPts val="0"/>
                        </a:spcAft>
                        <a:buClr>
                          <a:schemeClr val="dk1"/>
                        </a:buClr>
                        <a:buSzPct val="25000"/>
                        <a:buFont typeface="Times New Roman"/>
                        <a:buNone/>
                      </a:pPr>
                      <a:r>
                        <a:rPr lang="en-US" sz="1600" b="1" i="0" u="none" strike="noStrike" cap="none" baseline="0">
                          <a:solidFill>
                            <a:schemeClr val="lt1"/>
                          </a:solidFill>
                          <a:latin typeface="Times New Roman"/>
                          <a:ea typeface="Times New Roman"/>
                          <a:cs typeface="Times New Roman"/>
                          <a:sym typeface="Times New Roman"/>
                        </a:rPr>
                        <a:t>JPSS Instruments</a:t>
                      </a:r>
                    </a:p>
                  </a:txBody>
                  <a:tcPr marL="91450" marR="91450" marT="45725" marB="45725">
                    <a:lnL w="12700" cap="flat" cmpd="sng">
                      <a:solidFill>
                        <a:srgbClr val="2D83F4"/>
                      </a:solidFill>
                      <a:prstDash val="solid"/>
                      <a:round/>
                      <a:headEnd type="none" w="med" len="med"/>
                      <a:tailEnd type="none" w="med" len="med"/>
                    </a:lnL>
                    <a:lnR w="12700" cap="flat" cmpd="sng">
                      <a:solidFill>
                        <a:srgbClr val="031F43"/>
                      </a:solidFill>
                      <a:prstDash val="solid"/>
                      <a:round/>
                      <a:headEnd type="none" w="med" len="med"/>
                      <a:tailEnd type="none" w="med" len="med"/>
                    </a:lnR>
                    <a:lnT w="12700" cap="flat" cmpd="sng">
                      <a:solidFill>
                        <a:srgbClr val="031F43"/>
                      </a:solidFill>
                      <a:prstDash val="solid"/>
                      <a:round/>
                      <a:headEnd type="none" w="med" len="med"/>
                      <a:tailEnd type="none" w="med" len="med"/>
                    </a:lnT>
                    <a:lnB w="12700" cap="flat" cmpd="sng">
                      <a:solidFill>
                        <a:srgbClr val="2D83F4"/>
                      </a:solidFill>
                      <a:prstDash val="solid"/>
                      <a:round/>
                      <a:headEnd type="none" w="med" len="med"/>
                      <a:tailEnd type="none" w="med" len="med"/>
                    </a:lnB>
                    <a:solidFill>
                      <a:srgbClr val="2C82F4"/>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1600" b="1" i="0" u="none" strike="noStrike" cap="none" baseline="0">
                          <a:solidFill>
                            <a:schemeClr val="lt1"/>
                          </a:solidFill>
                          <a:latin typeface="Times New Roman"/>
                          <a:ea typeface="Times New Roman"/>
                          <a:cs typeface="Times New Roman"/>
                          <a:sym typeface="Times New Roman"/>
                        </a:rPr>
                        <a:t>Measurements</a:t>
                      </a:r>
                    </a:p>
                  </a:txBody>
                  <a:tcPr marL="91450" marR="91450" marT="45725" marB="45725">
                    <a:lnL w="12700" cap="flat" cmpd="sng">
                      <a:solidFill>
                        <a:srgbClr val="031F43"/>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031F43"/>
                      </a:solidFill>
                      <a:prstDash val="solid"/>
                      <a:round/>
                      <a:headEnd type="none" w="med" len="med"/>
                      <a:tailEnd type="none" w="med" len="med"/>
                    </a:lnT>
                    <a:lnB w="12700" cap="flat" cmpd="sng">
                      <a:solidFill>
                        <a:srgbClr val="2D83F4"/>
                      </a:solidFill>
                      <a:prstDash val="solid"/>
                      <a:round/>
                      <a:headEnd type="none" w="med" len="med"/>
                      <a:tailEnd type="none" w="med" len="med"/>
                    </a:lnB>
                    <a:solidFill>
                      <a:srgbClr val="2C82F4"/>
                    </a:solidFill>
                  </a:tcPr>
                </a:tc>
              </a:tr>
              <a:tr h="790375">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400" b="1" i="0" u="none" strike="noStrike" cap="none" baseline="0">
                          <a:solidFill>
                            <a:schemeClr val="accent5"/>
                          </a:solidFill>
                          <a:latin typeface="Times New Roman"/>
                          <a:ea typeface="Times New Roman"/>
                          <a:cs typeface="Times New Roman"/>
                          <a:sym typeface="Times New Roman"/>
                        </a:rPr>
                        <a:t>ATMS</a:t>
                      </a:r>
                      <a:r>
                        <a:rPr lang="en-US" sz="1400" b="1" i="0" u="none" strike="noStrike" cap="none" baseline="0">
                          <a:solidFill>
                            <a:srgbClr val="FFFFFF"/>
                          </a:solidFill>
                          <a:latin typeface="Times New Roman"/>
                          <a:ea typeface="Times New Roman"/>
                          <a:cs typeface="Times New Roman"/>
                          <a:sym typeface="Times New Roman"/>
                        </a:rPr>
                        <a:t> </a:t>
                      </a:r>
                      <a:r>
                        <a:rPr lang="en-US" sz="1400" b="0" i="0" u="none" strike="noStrike" cap="none" baseline="0">
                          <a:solidFill>
                            <a:srgbClr val="FFFFFF"/>
                          </a:solidFill>
                          <a:latin typeface="Times New Roman"/>
                          <a:ea typeface="Times New Roman"/>
                          <a:cs typeface="Times New Roman"/>
                          <a:sym typeface="Times New Roman"/>
                        </a:rPr>
                        <a:t>- Advanced Technology Microwave Sounder </a:t>
                      </a: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rowSpan="2">
                  <a:txBody>
                    <a:bodyPr/>
                    <a:lstStyle/>
                    <a:p>
                      <a:pPr marL="0" marR="0" lvl="0" indent="0" algn="l" rtl="0">
                        <a:lnSpc>
                          <a:spcPct val="100000"/>
                        </a:lnSpc>
                        <a:spcBef>
                          <a:spcPts val="0"/>
                        </a:spcBef>
                        <a:spcAft>
                          <a:spcPts val="0"/>
                        </a:spcAft>
                        <a:buClr>
                          <a:srgbClr val="FFFFFF"/>
                        </a:buClr>
                        <a:buSzPct val="25000"/>
                        <a:buFont typeface="Times New Roman"/>
                        <a:buNone/>
                      </a:pPr>
                      <a:r>
                        <a:rPr lang="en-US" sz="1400" b="0" u="none" strike="noStrike" cap="none" baseline="0">
                          <a:solidFill>
                            <a:srgbClr val="FFFFFF"/>
                          </a:solidFill>
                          <a:latin typeface="Times New Roman"/>
                          <a:ea typeface="Times New Roman"/>
                          <a:cs typeface="Times New Roman"/>
                          <a:sym typeface="Times New Roman"/>
                        </a:rPr>
                        <a:t>ATMS and CrIS together provide high vertical resolution temperature and water vapor information </a:t>
                      </a:r>
                      <a:r>
                        <a:rPr lang="en-US" sz="1400" b="0" i="0" u="none" strike="noStrike" cap="none" baseline="0">
                          <a:solidFill>
                            <a:srgbClr val="FFFFFF"/>
                          </a:solidFill>
                          <a:latin typeface="Times New Roman"/>
                          <a:ea typeface="Times New Roman"/>
                          <a:cs typeface="Times New Roman"/>
                          <a:sym typeface="Times New Roman"/>
                        </a:rPr>
                        <a:t>needed to maintain and improve forecast skill out to 5 to 7 days in advance for extreme weather events, including hurricanes and severe weather outbreaks</a:t>
                      </a: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r>
              <a:tr h="763075">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400" b="1" i="0" u="none" strike="noStrike" cap="none" baseline="0">
                          <a:solidFill>
                            <a:srgbClr val="F5C040"/>
                          </a:solidFill>
                          <a:latin typeface="Times New Roman"/>
                          <a:ea typeface="Times New Roman"/>
                          <a:cs typeface="Times New Roman"/>
                          <a:sym typeface="Times New Roman"/>
                        </a:rPr>
                        <a:t>CrIS</a:t>
                      </a:r>
                      <a:r>
                        <a:rPr lang="en-US" sz="1400" b="0" i="0" u="none" strike="noStrike" cap="none" baseline="0">
                          <a:solidFill>
                            <a:srgbClr val="FFFFFF"/>
                          </a:solidFill>
                          <a:latin typeface="Times New Roman"/>
                          <a:ea typeface="Times New Roman"/>
                          <a:cs typeface="Times New Roman"/>
                          <a:sym typeface="Times New Roman"/>
                        </a:rPr>
                        <a:t> - Cross-track Infrared Sounder </a:t>
                      </a: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vMerge="1">
                  <a:txBody>
                    <a:bodyPr/>
                    <a:lstStyle/>
                    <a:p>
                      <a:endParaRPr lang="en-US"/>
                    </a:p>
                  </a:txBody>
                  <a:tcPr/>
                </a:tc>
              </a:tr>
              <a:tr h="1118175">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400" b="1" i="0" u="none" strike="noStrike" cap="none" baseline="0">
                          <a:solidFill>
                            <a:srgbClr val="F5C040"/>
                          </a:solidFill>
                          <a:latin typeface="Times New Roman"/>
                          <a:ea typeface="Times New Roman"/>
                          <a:cs typeface="Times New Roman"/>
                          <a:sym typeface="Times New Roman"/>
                        </a:rPr>
                        <a:t>VIIRS</a:t>
                      </a:r>
                      <a:r>
                        <a:rPr lang="en-US" sz="1400" b="0" i="0" u="none" strike="noStrike" cap="none" baseline="0">
                          <a:solidFill>
                            <a:srgbClr val="FFFFFF"/>
                          </a:solidFill>
                          <a:latin typeface="Times New Roman"/>
                          <a:ea typeface="Times New Roman"/>
                          <a:cs typeface="Times New Roman"/>
                          <a:sym typeface="Times New Roman"/>
                        </a:rPr>
                        <a:t> – Visible Infrared Imaging Radiometer Suite</a:t>
                      </a: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FFFFFF"/>
                        </a:buClr>
                        <a:buSzPct val="25000"/>
                        <a:buFont typeface="Times New Roman"/>
                        <a:buNone/>
                      </a:pPr>
                      <a:r>
                        <a:rPr lang="en-US" sz="1400" b="0" u="none" strike="noStrike" cap="none" baseline="0">
                          <a:solidFill>
                            <a:srgbClr val="FFFFFF"/>
                          </a:solidFill>
                          <a:latin typeface="Times New Roman"/>
                          <a:ea typeface="Times New Roman"/>
                          <a:cs typeface="Times New Roman"/>
                          <a:sym typeface="Times New Roman"/>
                        </a:rPr>
                        <a:t>VIIRS provides many critical imagery products including snow/ice cover, clouds, fog, aerosols, fire, smoke plumes, vegetation health, phytoplankton abundance/chlorophyll</a:t>
                      </a: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r>
              <a:tr h="865950">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400" b="1" i="0" u="none" strike="noStrike" cap="none" baseline="0">
                          <a:solidFill>
                            <a:srgbClr val="F5C040"/>
                          </a:solidFill>
                          <a:latin typeface="Times New Roman"/>
                          <a:ea typeface="Times New Roman"/>
                          <a:cs typeface="Times New Roman"/>
                          <a:sym typeface="Times New Roman"/>
                        </a:rPr>
                        <a:t>OMPS</a:t>
                      </a:r>
                      <a:r>
                        <a:rPr lang="en-US" sz="1400" b="0" i="0" u="none" strike="noStrike" cap="none" baseline="0">
                          <a:solidFill>
                            <a:srgbClr val="FFFFFF"/>
                          </a:solidFill>
                          <a:latin typeface="Times New Roman"/>
                          <a:ea typeface="Times New Roman"/>
                          <a:cs typeface="Times New Roman"/>
                          <a:sym typeface="Times New Roman"/>
                        </a:rPr>
                        <a:t> - Ozone Mapping and Profiler Suite</a:t>
                      </a:r>
                    </a:p>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FFFFFF"/>
                        </a:solidFill>
                        <a:latin typeface="Times New Roman"/>
                        <a:ea typeface="Times New Roman"/>
                        <a:cs typeface="Times New Roman"/>
                        <a:sym typeface="Times New Roman"/>
                      </a:endParaRP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1" indent="0" algn="l" rtl="0">
                        <a:lnSpc>
                          <a:spcPct val="100000"/>
                        </a:lnSpc>
                        <a:spcBef>
                          <a:spcPts val="0"/>
                        </a:spcBef>
                        <a:spcAft>
                          <a:spcPts val="0"/>
                        </a:spcAft>
                        <a:buClr>
                          <a:schemeClr val="dk1"/>
                        </a:buClr>
                        <a:buSzPct val="25000"/>
                        <a:buFont typeface="Calibri"/>
                        <a:buNone/>
                      </a:pPr>
                      <a:r>
                        <a:rPr lang="en-US" sz="1400" b="0" u="none" strike="noStrike" cap="none" baseline="0">
                          <a:solidFill>
                            <a:srgbClr val="FFFFFF"/>
                          </a:solidFill>
                          <a:latin typeface="Times New Roman"/>
                          <a:ea typeface="Times New Roman"/>
                          <a:cs typeface="Times New Roman"/>
                          <a:sym typeface="Times New Roman"/>
                        </a:rPr>
                        <a:t>Ozone spectrometers for monitoring ozone hole and recovery of stratospheric ozone and for UV index forecasts</a:t>
                      </a: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r>
              <a:tr h="926875">
                <a:tc>
                  <a:txBody>
                    <a:bodyPr/>
                    <a:lstStyle/>
                    <a:p>
                      <a:pPr marL="0" marR="0" lvl="0" indent="0" algn="l" rtl="0">
                        <a:lnSpc>
                          <a:spcPct val="100000"/>
                        </a:lnSpc>
                        <a:spcBef>
                          <a:spcPts val="0"/>
                        </a:spcBef>
                        <a:spcAft>
                          <a:spcPts val="0"/>
                        </a:spcAft>
                        <a:buClr>
                          <a:srgbClr val="000000"/>
                        </a:buClr>
                        <a:buFont typeface="Arial"/>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Times New Roman"/>
                        <a:buNone/>
                      </a:pPr>
                      <a:r>
                        <a:rPr lang="en-US" sz="1400" b="1" i="0" u="none" strike="noStrike" cap="none" baseline="0">
                          <a:solidFill>
                            <a:srgbClr val="F5C040"/>
                          </a:solidFill>
                          <a:latin typeface="Times New Roman"/>
                          <a:ea typeface="Times New Roman"/>
                          <a:cs typeface="Times New Roman"/>
                          <a:sym typeface="Times New Roman"/>
                        </a:rPr>
                        <a:t>CERES</a:t>
                      </a:r>
                      <a:r>
                        <a:rPr lang="en-US" sz="1400" b="0" i="0" u="none" strike="noStrike" cap="none" baseline="0">
                          <a:solidFill>
                            <a:srgbClr val="FFFFFF"/>
                          </a:solidFill>
                          <a:latin typeface="Times New Roman"/>
                          <a:ea typeface="Times New Roman"/>
                          <a:cs typeface="Times New Roman"/>
                          <a:sym typeface="Times New Roman"/>
                        </a:rPr>
                        <a:t> - Clouds and the Earth’s Radiant Energy System</a:t>
                      </a:r>
                    </a:p>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FFFFFF"/>
                        </a:solidFill>
                        <a:latin typeface="Times New Roman"/>
                        <a:ea typeface="Times New Roman"/>
                        <a:cs typeface="Times New Roman"/>
                        <a:sym typeface="Times New Roman"/>
                      </a:endParaRP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c>
                  <a:txBody>
                    <a:bodyPr/>
                    <a:lstStyle/>
                    <a:p>
                      <a:pPr marL="0" marR="0" lvl="1" indent="0" algn="l" rtl="0">
                        <a:lnSpc>
                          <a:spcPct val="100000"/>
                        </a:lnSpc>
                        <a:spcBef>
                          <a:spcPts val="0"/>
                        </a:spcBef>
                        <a:spcAft>
                          <a:spcPts val="0"/>
                        </a:spcAft>
                        <a:buClr>
                          <a:schemeClr val="dk1"/>
                        </a:buClr>
                        <a:buSzPct val="25000"/>
                        <a:buFont typeface="Times New Roman"/>
                        <a:buNone/>
                      </a:pPr>
                      <a:r>
                        <a:rPr lang="en-US" sz="1400" b="0" i="0" u="none" strike="noStrike" cap="none" baseline="0">
                          <a:solidFill>
                            <a:srgbClr val="FFFFFF"/>
                          </a:solidFill>
                          <a:latin typeface="Times New Roman"/>
                          <a:ea typeface="Times New Roman"/>
                          <a:cs typeface="Times New Roman"/>
                          <a:sym typeface="Times New Roman"/>
                        </a:rPr>
                        <a:t>Scanning radiometer which supports studies of Earth Radiation Budget (ERB)</a:t>
                      </a:r>
                    </a:p>
                    <a:p>
                      <a:pPr marL="0" marR="0" lvl="1" indent="0" algn="l" rtl="0">
                        <a:lnSpc>
                          <a:spcPct val="100000"/>
                        </a:lnSpc>
                        <a:spcBef>
                          <a:spcPts val="0"/>
                        </a:spcBef>
                        <a:spcAft>
                          <a:spcPts val="0"/>
                        </a:spcAft>
                        <a:buClr>
                          <a:schemeClr val="dk1"/>
                        </a:buClr>
                        <a:buFont typeface="Arial"/>
                        <a:buNone/>
                      </a:pPr>
                      <a:endParaRPr sz="1400" b="0" i="0" u="none" strike="noStrike" cap="none" baseline="0">
                        <a:solidFill>
                          <a:srgbClr val="FFFFFF"/>
                        </a:solidFill>
                        <a:latin typeface="Times New Roman"/>
                        <a:ea typeface="Times New Roman"/>
                        <a:cs typeface="Times New Roman"/>
                        <a:sym typeface="Times New Roman"/>
                      </a:endParaRPr>
                    </a:p>
                  </a:txBody>
                  <a:tcPr marL="91450" marR="91450" marT="45725" marB="45725" anchor="ctr">
                    <a:lnL w="12700" cap="flat" cmpd="sng">
                      <a:solidFill>
                        <a:srgbClr val="2D83F4"/>
                      </a:solidFill>
                      <a:prstDash val="solid"/>
                      <a:round/>
                      <a:headEnd type="none" w="med" len="med"/>
                      <a:tailEnd type="none" w="med" len="med"/>
                    </a:lnL>
                    <a:lnR w="12700" cap="flat" cmpd="sng">
                      <a:solidFill>
                        <a:srgbClr val="2D83F4"/>
                      </a:solidFill>
                      <a:prstDash val="solid"/>
                      <a:round/>
                      <a:headEnd type="none" w="med" len="med"/>
                      <a:tailEnd type="none" w="med" len="med"/>
                    </a:lnR>
                    <a:lnT w="12700" cap="flat" cmpd="sng">
                      <a:solidFill>
                        <a:srgbClr val="2D83F4"/>
                      </a:solidFill>
                      <a:prstDash val="solid"/>
                      <a:round/>
                      <a:headEnd type="none" w="med" len="med"/>
                      <a:tailEnd type="none" w="med" len="med"/>
                    </a:lnT>
                    <a:lnB w="12700" cap="flat" cmpd="sng">
                      <a:solidFill>
                        <a:srgbClr val="2D83F4"/>
                      </a:solidFill>
                      <a:prstDash val="solid"/>
                      <a:round/>
                      <a:headEnd type="none" w="med" len="med"/>
                      <a:tailEnd type="none" w="med" len="med"/>
                    </a:lnB>
                  </a:tcPr>
                </a:tc>
              </a:tr>
            </a:tbl>
          </a:graphicData>
        </a:graphic>
      </p:graphicFrame>
      <p:sp>
        <p:nvSpPr>
          <p:cNvPr id="377" name="Shape 377"/>
          <p:cNvSpPr/>
          <p:nvPr/>
        </p:nvSpPr>
        <p:spPr>
          <a:xfrm>
            <a:off x="659133" y="1957066"/>
            <a:ext cx="884314" cy="687019"/>
          </a:xfrm>
          <a:prstGeom prst="rect">
            <a:avLst/>
          </a:prstGeom>
          <a:blipFill rotWithShape="1">
            <a:blip r:embed="rId3">
              <a:alphaModFix/>
            </a:blip>
            <a:stretch>
              <a:fillRect/>
            </a:stretch>
          </a:blip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378" name="Shape 378"/>
          <p:cNvSpPr/>
          <p:nvPr/>
        </p:nvSpPr>
        <p:spPr>
          <a:xfrm>
            <a:off x="583764" y="2720690"/>
            <a:ext cx="1035049" cy="765175"/>
          </a:xfrm>
          <a:prstGeom prst="rect">
            <a:avLst/>
          </a:prstGeom>
          <a:blipFill rotWithShape="1">
            <a:blip r:embed="rId4">
              <a:alphaModFix/>
            </a:blip>
            <a:stretch>
              <a:fillRect/>
            </a:stretch>
          </a:blip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379" name="Shape 379"/>
          <p:cNvSpPr/>
          <p:nvPr/>
        </p:nvSpPr>
        <p:spPr>
          <a:xfrm>
            <a:off x="481739" y="3623733"/>
            <a:ext cx="1239100" cy="947245"/>
          </a:xfrm>
          <a:prstGeom prst="rect">
            <a:avLst/>
          </a:prstGeom>
          <a:blipFill rotWithShape="1">
            <a:blip r:embed="rId5">
              <a:alphaModFix/>
            </a:blip>
            <a:stretch>
              <a:fillRect/>
            </a:stretch>
          </a:blip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380" name="Shape 380"/>
          <p:cNvSpPr/>
          <p:nvPr/>
        </p:nvSpPr>
        <p:spPr>
          <a:xfrm>
            <a:off x="583764" y="4693616"/>
            <a:ext cx="1035049" cy="767017"/>
          </a:xfrm>
          <a:prstGeom prst="rect">
            <a:avLst/>
          </a:prstGeom>
          <a:blipFill rotWithShape="1">
            <a:blip r:embed="rId6">
              <a:alphaModFix/>
            </a:blip>
            <a:stretch>
              <a:fillRect/>
            </a:stretch>
          </a:blip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381" name="Shape 381"/>
          <p:cNvSpPr/>
          <p:nvPr/>
        </p:nvSpPr>
        <p:spPr>
          <a:xfrm>
            <a:off x="704414" y="5573467"/>
            <a:ext cx="793749" cy="849107"/>
          </a:xfrm>
          <a:prstGeom prst="rect">
            <a:avLst/>
          </a:prstGeom>
          <a:blipFill rotWithShape="1">
            <a:blip r:embed="rId7">
              <a:alphaModFix/>
            </a:blip>
            <a:stretch>
              <a:fillRect b="-7874"/>
            </a:stretch>
          </a:blipFill>
          <a:ln>
            <a:noFill/>
          </a:ln>
        </p:spPr>
        <p:txBody>
          <a:bodyPr lIns="91425" tIns="91425" rIns="91425" bIns="91425" anchor="ctr" anchorCtr="0">
            <a:noAutofit/>
          </a:bodyPr>
          <a:lstStyle/>
          <a:p>
            <a:endParaRPr sz="1400" kern="0">
              <a:solidFill>
                <a:srgbClr val="000000"/>
              </a:solidFill>
              <a:latin typeface="Arial"/>
              <a:ea typeface="Arial"/>
              <a:cs typeface="Arial"/>
              <a:sym typeface="Arial"/>
            </a:endParaRPr>
          </a:p>
        </p:txBody>
      </p:sp>
      <p:sp>
        <p:nvSpPr>
          <p:cNvPr id="382" name="Shape 382"/>
          <p:cNvSpPr txBox="1"/>
          <p:nvPr/>
        </p:nvSpPr>
        <p:spPr>
          <a:xfrm>
            <a:off x="0" y="126189"/>
            <a:ext cx="9144000" cy="861743"/>
          </a:xfrm>
          <a:prstGeom prst="rect">
            <a:avLst/>
          </a:prstGeom>
          <a:noFill/>
          <a:ln>
            <a:noFill/>
          </a:ln>
        </p:spPr>
        <p:txBody>
          <a:bodyPr lIns="91425" tIns="91425" rIns="91425" bIns="91425" anchor="ctr" anchorCtr="0">
            <a:noAutofit/>
          </a:bodyPr>
          <a:lstStyle/>
          <a:p>
            <a:pPr algn="ctr">
              <a:buClr>
                <a:srgbClr val="FFFFFF"/>
              </a:buClr>
              <a:buSzPct val="25000"/>
              <a:buFont typeface="Calibri"/>
              <a:buNone/>
            </a:pPr>
            <a:r>
              <a:rPr lang="en-US" sz="4400" kern="0">
                <a:solidFill>
                  <a:srgbClr val="FFFFFF"/>
                </a:solidFill>
                <a:latin typeface="Times New Roman"/>
                <a:ea typeface="Times New Roman"/>
                <a:cs typeface="Times New Roman"/>
                <a:sym typeface="Times New Roman"/>
              </a:rPr>
              <a:t> JPSS Instruments</a:t>
            </a:r>
          </a:p>
        </p:txBody>
      </p:sp>
      <p:sp>
        <p:nvSpPr>
          <p:cNvPr id="383" name="Shape 383"/>
          <p:cNvSpPr txBox="1">
            <a:spLocks noGrp="1"/>
          </p:cNvSpPr>
          <p:nvPr>
            <p:ph type="sldNum" idx="12"/>
          </p:nvPr>
        </p:nvSpPr>
        <p:spPr>
          <a:xfrm>
            <a:off x="7010400" y="6553200"/>
            <a:ext cx="2133599" cy="304799"/>
          </a:xfrm>
          <a:prstGeom prst="rect">
            <a:avLst/>
          </a:prstGeom>
          <a:noFill/>
          <a:ln>
            <a:noFill/>
          </a:ln>
        </p:spPr>
        <p:txBody>
          <a:bodyPr lIns="91425" tIns="91425" rIns="91425" bIns="91425" anchor="ctr" anchorCtr="0">
            <a:noAutofit/>
          </a:bodyPr>
          <a:lstStyle/>
          <a:p>
            <a:pPr algn="r">
              <a:buClr>
                <a:srgbClr val="FFFFFF"/>
              </a:buClr>
              <a:buSzPct val="25000"/>
              <a:buFont typeface="Times New Roman"/>
              <a:buNone/>
            </a:pPr>
            <a:fld id="{00000000-1234-1234-1234-123412341234}" type="slidenum">
              <a:rPr lang="en-US" sz="1200">
                <a:solidFill>
                  <a:srgbClr val="FFFFFF"/>
                </a:solidFill>
                <a:latin typeface="Times New Roman"/>
                <a:ea typeface="Times New Roman"/>
                <a:cs typeface="Times New Roman"/>
                <a:sym typeface="Times New Roman"/>
              </a:rPr>
              <a:pPr algn="r">
                <a:buClr>
                  <a:srgbClr val="FFFFFF"/>
                </a:buClr>
                <a:buSzPct val="25000"/>
                <a:buFont typeface="Times New Roman"/>
                <a:buNone/>
              </a:pPr>
              <a:t>3</a:t>
            </a:fld>
            <a:endParaRPr lang="en-US" sz="12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4554889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PSS_Turnaround_SH1_v02_H26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395413"/>
            <a:ext cx="8229600" cy="4629150"/>
          </a:xfrm>
        </p:spPr>
      </p:pic>
      <p:sp>
        <p:nvSpPr>
          <p:cNvPr id="3" name="Slide Number Placeholder 2"/>
          <p:cNvSpPr>
            <a:spLocks noGrp="1"/>
          </p:cNvSpPr>
          <p:nvPr>
            <p:ph type="sldNum" sz="quarter" idx="12"/>
          </p:nvPr>
        </p:nvSpPr>
        <p:spPr/>
        <p:txBody>
          <a:bodyPr/>
          <a:lstStyle/>
          <a:p>
            <a:r>
              <a:rPr lang="en-US" smtClean="0">
                <a:solidFill>
                  <a:prstClr val="black">
                    <a:tint val="75000"/>
                  </a:prstClr>
                </a:solidFill>
              </a:rPr>
              <a:t>|   Page </a:t>
            </a:r>
            <a:fld id="{387C982D-2350-455C-B016-E72D8176222C}" type="slidenum">
              <a:rPr lang="en-US" smtClean="0">
                <a:solidFill>
                  <a:prstClr val="black">
                    <a:tint val="75000"/>
                  </a:prstClr>
                </a:solidFill>
              </a:rPr>
              <a:pPr/>
              <a:t>4</a:t>
            </a:fld>
            <a:endParaRPr lang="en-US" dirty="0">
              <a:solidFill>
                <a:prstClr val="black">
                  <a:tint val="75000"/>
                </a:prstClr>
              </a:solidFill>
            </a:endParaRPr>
          </a:p>
        </p:txBody>
      </p:sp>
      <p:sp>
        <p:nvSpPr>
          <p:cNvPr id="6" name="Title 3"/>
          <p:cNvSpPr>
            <a:spLocks noGrp="1"/>
          </p:cNvSpPr>
          <p:nvPr>
            <p:ph type="title"/>
          </p:nvPr>
        </p:nvSpPr>
        <p:spPr>
          <a:xfrm>
            <a:off x="952500" y="125240"/>
            <a:ext cx="7239000" cy="865359"/>
          </a:xfrm>
        </p:spPr>
        <p:txBody>
          <a:bodyPr/>
          <a:lstStyle/>
          <a:p>
            <a:r>
              <a:rPr lang="en-US" dirty="0" smtClean="0"/>
              <a:t>A Glance of JPSS</a:t>
            </a:r>
            <a:endParaRPr lang="en-US" dirty="0"/>
          </a:p>
        </p:txBody>
      </p:sp>
    </p:spTree>
    <p:extLst>
      <p:ext uri="{BB962C8B-B14F-4D97-AF65-F5344CB8AC3E}">
        <p14:creationId xmlns:p14="http://schemas.microsoft.com/office/powerpoint/2010/main" val="115660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444371" y="0"/>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950" b="0" i="0" u="none" strike="noStrike" cap="none" baseline="0" dirty="0">
                <a:solidFill>
                  <a:schemeClr val="lt1"/>
                </a:solidFill>
                <a:latin typeface="Calibri"/>
                <a:ea typeface="Calibri"/>
                <a:cs typeface="Calibri"/>
                <a:sym typeface="Calibri"/>
              </a:rPr>
              <a:t>Much improved latency </a:t>
            </a:r>
            <a:r>
              <a:rPr lang="en-US" sz="3950" b="0" i="0" u="none" strike="noStrike" cap="none" baseline="0" dirty="0" smtClean="0">
                <a:solidFill>
                  <a:schemeClr val="lt1"/>
                </a:solidFill>
                <a:latin typeface="Calibri"/>
                <a:ea typeface="Calibri"/>
                <a:cs typeface="Calibri"/>
                <a:sym typeface="Calibri"/>
              </a:rPr>
              <a:t/>
            </a:r>
            <a:br>
              <a:rPr lang="en-US" sz="3950" b="0" i="0" u="none" strike="noStrike" cap="none" baseline="0" dirty="0" smtClean="0">
                <a:solidFill>
                  <a:schemeClr val="lt1"/>
                </a:solidFill>
                <a:latin typeface="Calibri"/>
                <a:ea typeface="Calibri"/>
                <a:cs typeface="Calibri"/>
                <a:sym typeface="Calibri"/>
              </a:rPr>
            </a:br>
            <a:r>
              <a:rPr lang="en-US" sz="3950" b="0" i="0" u="none" strike="noStrike" cap="none" baseline="0" dirty="0" smtClean="0">
                <a:solidFill>
                  <a:schemeClr val="lt1"/>
                </a:solidFill>
                <a:latin typeface="Calibri"/>
                <a:ea typeface="Calibri"/>
                <a:cs typeface="Calibri"/>
                <a:sym typeface="Calibri"/>
              </a:rPr>
              <a:t>starting </a:t>
            </a:r>
            <a:r>
              <a:rPr lang="en-US" sz="3950" b="0" i="0" u="none" strike="noStrike" cap="none" baseline="0" dirty="0">
                <a:solidFill>
                  <a:schemeClr val="lt1"/>
                </a:solidFill>
                <a:latin typeface="Calibri"/>
                <a:ea typeface="Calibri"/>
                <a:cs typeface="Calibri"/>
                <a:sym typeface="Calibri"/>
              </a:rPr>
              <a:t>with JPSS-1</a:t>
            </a:r>
          </a:p>
        </p:txBody>
      </p:sp>
      <p:pic>
        <p:nvPicPr>
          <p:cNvPr id="569" name="Shape 569"/>
          <p:cNvPicPr preferRelativeResize="0"/>
          <p:nvPr/>
        </p:nvPicPr>
        <p:blipFill rotWithShape="1">
          <a:blip r:embed="rId3">
            <a:alphaModFix/>
          </a:blip>
          <a:srcRect/>
          <a:stretch/>
        </p:blipFill>
        <p:spPr>
          <a:xfrm>
            <a:off x="138509" y="1492774"/>
            <a:ext cx="4662664" cy="3528815"/>
          </a:xfrm>
          <a:prstGeom prst="rect">
            <a:avLst/>
          </a:prstGeom>
          <a:noFill/>
          <a:ln>
            <a:noFill/>
          </a:ln>
        </p:spPr>
      </p:pic>
      <p:pic>
        <p:nvPicPr>
          <p:cNvPr id="570" name="Shape 570"/>
          <p:cNvPicPr preferRelativeResize="0"/>
          <p:nvPr/>
        </p:nvPicPr>
        <p:blipFill rotWithShape="1">
          <a:blip r:embed="rId4">
            <a:alphaModFix/>
          </a:blip>
          <a:srcRect/>
          <a:stretch/>
        </p:blipFill>
        <p:spPr>
          <a:xfrm>
            <a:off x="4409989" y="1484825"/>
            <a:ext cx="4734010" cy="3528815"/>
          </a:xfrm>
          <a:prstGeom prst="rect">
            <a:avLst/>
          </a:prstGeom>
          <a:noFill/>
          <a:ln>
            <a:noFill/>
          </a:ln>
        </p:spPr>
      </p:pic>
      <p:sp>
        <p:nvSpPr>
          <p:cNvPr id="571" name="Shape 571"/>
          <p:cNvSpPr txBox="1"/>
          <p:nvPr/>
        </p:nvSpPr>
        <p:spPr>
          <a:xfrm>
            <a:off x="1185101" y="5045182"/>
            <a:ext cx="7633182" cy="1200329"/>
          </a:xfrm>
          <a:prstGeom prst="rect">
            <a:avLst/>
          </a:prstGeom>
          <a:noFill/>
          <a:ln>
            <a:noFill/>
          </a:ln>
        </p:spPr>
        <p:txBody>
          <a:bodyPr lIns="91425" tIns="45700" rIns="91425" bIns="45700" anchor="t" anchorCtr="0">
            <a:noAutofit/>
          </a:bodyPr>
          <a:lstStyle/>
          <a:p>
            <a:pPr>
              <a:buClr>
                <a:srgbClr val="FFFFFF"/>
              </a:buClr>
              <a:buSzPct val="25000"/>
              <a:buFont typeface="Calibri"/>
              <a:buNone/>
            </a:pPr>
            <a:r>
              <a:rPr lang="en-US" kern="0">
                <a:solidFill>
                  <a:srgbClr val="FFFFFF"/>
                </a:solidFill>
                <a:latin typeface="Calibri"/>
                <a:ea typeface="Calibri"/>
                <a:cs typeface="Calibri"/>
                <a:sym typeface="Calibri"/>
              </a:rPr>
              <a:t>Polar region latency improved from 2 hours to 10 minutes</a:t>
            </a:r>
          </a:p>
          <a:p>
            <a:pPr>
              <a:buClr>
                <a:srgbClr val="FFFFFF"/>
              </a:buClr>
              <a:buSzPct val="25000"/>
              <a:buFont typeface="Calibri"/>
              <a:buNone/>
            </a:pPr>
            <a:r>
              <a:rPr lang="en-US" kern="0">
                <a:solidFill>
                  <a:srgbClr val="FFFFFF"/>
                </a:solidFill>
                <a:latin typeface="Calibri"/>
                <a:ea typeface="Calibri"/>
                <a:cs typeface="Calibri"/>
                <a:sym typeface="Calibri"/>
              </a:rPr>
              <a:t>95% of the data is within 50 minutes (taking into account BUFR conversion, etc)</a:t>
            </a:r>
          </a:p>
          <a:p>
            <a:pPr>
              <a:buClr>
                <a:srgbClr val="FFFFFF"/>
              </a:buClr>
              <a:buSzPct val="25000"/>
              <a:buFont typeface="Calibri"/>
              <a:buNone/>
            </a:pPr>
            <a:r>
              <a:rPr lang="en-US" kern="0">
                <a:solidFill>
                  <a:srgbClr val="FFFFFF"/>
                </a:solidFill>
                <a:latin typeface="Calibri"/>
                <a:ea typeface="Calibri"/>
                <a:cs typeface="Calibri"/>
                <a:sym typeface="Calibri"/>
              </a:rPr>
              <a:t>Between +- 50 degrees latitude ~ 30 minutes</a:t>
            </a:r>
          </a:p>
          <a:p>
            <a:pPr>
              <a:buClr>
                <a:srgbClr val="FFFFFF"/>
              </a:buClr>
              <a:buSzPct val="25000"/>
              <a:buFont typeface="Calibri"/>
              <a:buNone/>
            </a:pPr>
            <a:r>
              <a:rPr lang="en-US" kern="0">
                <a:solidFill>
                  <a:srgbClr val="FFFFFF"/>
                </a:solidFill>
                <a:latin typeface="Calibri"/>
                <a:ea typeface="Calibri"/>
                <a:cs typeface="Calibri"/>
                <a:sym typeface="Calibri"/>
              </a:rPr>
              <a:t>Actual performance will be 50% better than specification</a:t>
            </a:r>
          </a:p>
        </p:txBody>
      </p:sp>
      <p:sp>
        <p:nvSpPr>
          <p:cNvPr id="572" name="Shape 572"/>
          <p:cNvSpPr/>
          <p:nvPr/>
        </p:nvSpPr>
        <p:spPr>
          <a:xfrm>
            <a:off x="1491470" y="6282126"/>
            <a:ext cx="6781532" cy="461664"/>
          </a:xfrm>
          <a:prstGeom prst="rect">
            <a:avLst/>
          </a:prstGeom>
          <a:noFill/>
          <a:ln>
            <a:noFill/>
          </a:ln>
        </p:spPr>
        <p:txBody>
          <a:bodyPr lIns="91425" tIns="45700" rIns="91425" bIns="45700" anchor="t" anchorCtr="0">
            <a:noAutofit/>
          </a:bodyPr>
          <a:lstStyle/>
          <a:p>
            <a:pPr>
              <a:buClr>
                <a:srgbClr val="000000"/>
              </a:buClr>
              <a:buSzPct val="25000"/>
              <a:buFont typeface="Calibri"/>
              <a:buNone/>
            </a:pPr>
            <a:r>
              <a:rPr lang="en-US" sz="1200" kern="0">
                <a:solidFill>
                  <a:srgbClr val="000000"/>
                </a:solidFill>
                <a:latin typeface="Calibri"/>
                <a:ea typeface="Calibri"/>
                <a:cs typeface="Calibri"/>
                <a:sym typeface="Calibri"/>
              </a:rPr>
              <a:t>JPSS-1 uses real-time playback of data at least  while still in view of the ground station, which reduces the minimum latency number, while SNPP plays back  first the oldest data of the entire orbit</a:t>
            </a:r>
          </a:p>
        </p:txBody>
      </p:sp>
      <p:sp>
        <p:nvSpPr>
          <p:cNvPr id="573" name="Shape 573"/>
          <p:cNvSpPr txBox="1"/>
          <p:nvPr/>
        </p:nvSpPr>
        <p:spPr>
          <a:xfrm>
            <a:off x="2883152" y="1786969"/>
            <a:ext cx="589636" cy="369332"/>
          </a:xfrm>
          <a:prstGeom prst="rect">
            <a:avLst/>
          </a:prstGeom>
          <a:noFill/>
          <a:ln>
            <a:noFill/>
          </a:ln>
        </p:spPr>
        <p:txBody>
          <a:bodyPr lIns="91425" tIns="45700" rIns="91425" bIns="45700" anchor="t" anchorCtr="0">
            <a:noAutofit/>
          </a:bodyPr>
          <a:lstStyle/>
          <a:p>
            <a:pPr>
              <a:buClr>
                <a:srgbClr val="000000"/>
              </a:buClr>
              <a:buSzPct val="25000"/>
              <a:buFont typeface="Calibri"/>
              <a:buNone/>
            </a:pPr>
            <a:r>
              <a:rPr lang="en-US" kern="0">
                <a:solidFill>
                  <a:srgbClr val="000000"/>
                </a:solidFill>
                <a:latin typeface="Calibri"/>
                <a:ea typeface="Calibri"/>
                <a:cs typeface="Calibri"/>
                <a:sym typeface="Calibri"/>
              </a:rPr>
              <a:t>JPSS</a:t>
            </a:r>
          </a:p>
        </p:txBody>
      </p:sp>
      <p:sp>
        <p:nvSpPr>
          <p:cNvPr id="574" name="Shape 574"/>
          <p:cNvSpPr txBox="1"/>
          <p:nvPr/>
        </p:nvSpPr>
        <p:spPr>
          <a:xfrm>
            <a:off x="7438979" y="1821080"/>
            <a:ext cx="678228" cy="369332"/>
          </a:xfrm>
          <a:prstGeom prst="rect">
            <a:avLst/>
          </a:prstGeom>
          <a:noFill/>
          <a:ln>
            <a:noFill/>
          </a:ln>
        </p:spPr>
        <p:txBody>
          <a:bodyPr lIns="91425" tIns="45700" rIns="91425" bIns="45700" anchor="t" anchorCtr="0">
            <a:noAutofit/>
          </a:bodyPr>
          <a:lstStyle/>
          <a:p>
            <a:pPr>
              <a:buClr>
                <a:srgbClr val="000000"/>
              </a:buClr>
              <a:buSzPct val="25000"/>
              <a:buFont typeface="Calibri"/>
              <a:buNone/>
            </a:pPr>
            <a:r>
              <a:rPr lang="en-US" kern="0">
                <a:solidFill>
                  <a:srgbClr val="000000"/>
                </a:solidFill>
                <a:latin typeface="Calibri"/>
                <a:ea typeface="Calibri"/>
                <a:cs typeface="Calibri"/>
                <a:sym typeface="Calibri"/>
              </a:rPr>
              <a:t>SNPP</a:t>
            </a:r>
          </a:p>
        </p:txBody>
      </p:sp>
    </p:spTree>
    <p:extLst>
      <p:ext uri="{BB962C8B-B14F-4D97-AF65-F5344CB8AC3E}">
        <p14:creationId xmlns:p14="http://schemas.microsoft.com/office/powerpoint/2010/main" val="36456977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Shape 522"/>
          <p:cNvPicPr preferRelativeResize="0"/>
          <p:nvPr/>
        </p:nvPicPr>
        <p:blipFill rotWithShape="1">
          <a:blip r:embed="rId3">
            <a:alphaModFix/>
          </a:blip>
          <a:srcRect/>
          <a:stretch/>
        </p:blipFill>
        <p:spPr>
          <a:xfrm>
            <a:off x="4699000" y="2238375"/>
            <a:ext cx="4318000" cy="3295649"/>
          </a:xfrm>
          <a:prstGeom prst="rect">
            <a:avLst/>
          </a:prstGeom>
          <a:noFill/>
          <a:ln>
            <a:noFill/>
          </a:ln>
        </p:spPr>
      </p:pic>
      <p:sp>
        <p:nvSpPr>
          <p:cNvPr id="2" name="Rectangle 1"/>
          <p:cNvSpPr/>
          <p:nvPr/>
        </p:nvSpPr>
        <p:spPr>
          <a:xfrm>
            <a:off x="111125" y="1397843"/>
            <a:ext cx="4572000" cy="5078314"/>
          </a:xfrm>
          <a:prstGeom prst="rect">
            <a:avLst/>
          </a:prstGeom>
        </p:spPr>
        <p:txBody>
          <a:bodyPr>
            <a:spAutoFit/>
          </a:bodyPr>
          <a:lstStyle/>
          <a:p>
            <a:pPr marL="285750" indent="-285750">
              <a:buFont typeface="Arial"/>
              <a:buChar char="•"/>
            </a:pPr>
            <a:r>
              <a:rPr lang="en-US" b="1" dirty="0">
                <a:solidFill>
                  <a:srgbClr val="FFFFFF"/>
                </a:solidFill>
              </a:rPr>
              <a:t>User Readiness: Products to</a:t>
            </a:r>
          </a:p>
          <a:p>
            <a:r>
              <a:rPr lang="en-US" b="1" dirty="0" smtClean="0">
                <a:solidFill>
                  <a:srgbClr val="FFFFFF"/>
                </a:solidFill>
              </a:rPr>
              <a:t>Applications</a:t>
            </a:r>
          </a:p>
          <a:p>
            <a:pPr marL="285750" indent="-285750">
              <a:buFont typeface="Arial"/>
              <a:buChar char="•"/>
            </a:pPr>
            <a:r>
              <a:rPr lang="en-US" b="1" dirty="0" smtClean="0">
                <a:solidFill>
                  <a:srgbClr val="FFFFFF"/>
                </a:solidFill>
              </a:rPr>
              <a:t>Ensure </a:t>
            </a:r>
            <a:r>
              <a:rPr lang="en-US" b="1" dirty="0">
                <a:solidFill>
                  <a:srgbClr val="FFFFFF"/>
                </a:solidFill>
              </a:rPr>
              <a:t>users are ready for NPP/JPSS</a:t>
            </a:r>
          </a:p>
          <a:p>
            <a:r>
              <a:rPr lang="en-US" b="1" dirty="0">
                <a:solidFill>
                  <a:srgbClr val="FFFFFF"/>
                </a:solidFill>
              </a:rPr>
              <a:t>data and improve their key</a:t>
            </a:r>
          </a:p>
          <a:p>
            <a:r>
              <a:rPr lang="en-US" b="1" dirty="0">
                <a:solidFill>
                  <a:srgbClr val="FFFFFF"/>
                </a:solidFill>
              </a:rPr>
              <a:t>operational and research product</a:t>
            </a:r>
          </a:p>
          <a:p>
            <a:r>
              <a:rPr lang="en-US" b="1" dirty="0">
                <a:solidFill>
                  <a:srgbClr val="FFFFFF"/>
                </a:solidFill>
              </a:rPr>
              <a:t>and </a:t>
            </a:r>
            <a:r>
              <a:rPr lang="en-US" b="1" dirty="0" smtClean="0">
                <a:solidFill>
                  <a:srgbClr val="FFFFFF"/>
                </a:solidFill>
              </a:rPr>
              <a:t>services</a:t>
            </a:r>
          </a:p>
          <a:p>
            <a:pPr marL="285750" indent="-285750">
              <a:buFontTx/>
              <a:buChar char="-"/>
            </a:pPr>
            <a:r>
              <a:rPr lang="en-US" dirty="0" smtClean="0">
                <a:solidFill>
                  <a:srgbClr val="FFFFFF"/>
                </a:solidFill>
              </a:rPr>
              <a:t>Severe </a:t>
            </a:r>
            <a:r>
              <a:rPr lang="en-US" dirty="0">
                <a:solidFill>
                  <a:srgbClr val="FFFFFF"/>
                </a:solidFill>
              </a:rPr>
              <a:t>weather forecasts and </a:t>
            </a:r>
            <a:r>
              <a:rPr lang="en-US" dirty="0" smtClean="0">
                <a:solidFill>
                  <a:srgbClr val="FFFFFF"/>
                </a:solidFill>
              </a:rPr>
              <a:t>warnings</a:t>
            </a:r>
          </a:p>
          <a:p>
            <a:pPr marL="285750" indent="-285750">
              <a:buFontTx/>
              <a:buChar char="-"/>
            </a:pPr>
            <a:r>
              <a:rPr lang="en-US" dirty="0" smtClean="0">
                <a:solidFill>
                  <a:srgbClr val="FFFFFF"/>
                </a:solidFill>
              </a:rPr>
              <a:t>Aviation </a:t>
            </a:r>
            <a:r>
              <a:rPr lang="en-US" dirty="0">
                <a:solidFill>
                  <a:srgbClr val="FFFFFF"/>
                </a:solidFill>
              </a:rPr>
              <a:t>weather forecasts and warnings</a:t>
            </a:r>
          </a:p>
          <a:p>
            <a:pPr marL="285750" indent="-285750">
              <a:buFontTx/>
              <a:buChar char="-"/>
            </a:pPr>
            <a:r>
              <a:rPr lang="en-US" dirty="0" smtClean="0">
                <a:solidFill>
                  <a:srgbClr val="FFFFFF"/>
                </a:solidFill>
              </a:rPr>
              <a:t>Improve </a:t>
            </a:r>
            <a:r>
              <a:rPr lang="en-US" dirty="0">
                <a:solidFill>
                  <a:srgbClr val="FFFFFF"/>
                </a:solidFill>
              </a:rPr>
              <a:t>fire and air quality forecasts </a:t>
            </a:r>
            <a:r>
              <a:rPr lang="en-US" dirty="0" smtClean="0">
                <a:solidFill>
                  <a:srgbClr val="FFFFFF"/>
                </a:solidFill>
              </a:rPr>
              <a:t>and warnings</a:t>
            </a:r>
          </a:p>
          <a:p>
            <a:pPr marL="285750" indent="-285750">
              <a:buFontTx/>
              <a:buChar char="-"/>
            </a:pPr>
            <a:r>
              <a:rPr lang="en-US" dirty="0" smtClean="0">
                <a:solidFill>
                  <a:srgbClr val="FFFFFF"/>
                </a:solidFill>
              </a:rPr>
              <a:t>Improve </a:t>
            </a:r>
            <a:r>
              <a:rPr lang="en-US" dirty="0">
                <a:solidFill>
                  <a:srgbClr val="FFFFFF"/>
                </a:solidFill>
              </a:rPr>
              <a:t>warnings and prediction of poor</a:t>
            </a:r>
          </a:p>
          <a:p>
            <a:r>
              <a:rPr lang="en-US" dirty="0">
                <a:solidFill>
                  <a:srgbClr val="FFFFFF"/>
                </a:solidFill>
              </a:rPr>
              <a:t>water quality in coastal </a:t>
            </a:r>
            <a:r>
              <a:rPr lang="en-US" dirty="0" smtClean="0">
                <a:solidFill>
                  <a:srgbClr val="FFFFFF"/>
                </a:solidFill>
              </a:rPr>
              <a:t>regions</a:t>
            </a:r>
          </a:p>
          <a:p>
            <a:r>
              <a:rPr lang="en-US" dirty="0" smtClean="0">
                <a:solidFill>
                  <a:srgbClr val="FFFFFF"/>
                </a:solidFill>
              </a:rPr>
              <a:t>-   Improve </a:t>
            </a:r>
            <a:r>
              <a:rPr lang="en-US" dirty="0">
                <a:solidFill>
                  <a:srgbClr val="FFFFFF"/>
                </a:solidFill>
              </a:rPr>
              <a:t>drought, precipitation, snow </a:t>
            </a:r>
            <a:r>
              <a:rPr lang="en-US" dirty="0" smtClean="0">
                <a:solidFill>
                  <a:srgbClr val="FFFFFF"/>
                </a:solidFill>
              </a:rPr>
              <a:t>and ice </a:t>
            </a:r>
            <a:r>
              <a:rPr lang="en-US" dirty="0">
                <a:solidFill>
                  <a:srgbClr val="FFFFFF"/>
                </a:solidFill>
              </a:rPr>
              <a:t>assessments and predictions</a:t>
            </a:r>
          </a:p>
          <a:p>
            <a:r>
              <a:rPr lang="en-US" dirty="0">
                <a:solidFill>
                  <a:srgbClr val="FFFFFF"/>
                </a:solidFill>
              </a:rPr>
              <a:t>• </a:t>
            </a:r>
            <a:r>
              <a:rPr lang="en-US" b="1" dirty="0">
                <a:solidFill>
                  <a:srgbClr val="FFFFFF"/>
                </a:solidFill>
              </a:rPr>
              <a:t>Periodic feedback from keys users</a:t>
            </a:r>
          </a:p>
          <a:p>
            <a:r>
              <a:rPr lang="en-US" b="1" dirty="0">
                <a:solidFill>
                  <a:srgbClr val="FFFFFF"/>
                </a:solidFill>
              </a:rPr>
              <a:t>on the impact of NPP/JPSS data and</a:t>
            </a:r>
          </a:p>
          <a:p>
            <a:r>
              <a:rPr lang="en-US" b="1" dirty="0">
                <a:solidFill>
                  <a:srgbClr val="FFFFFF"/>
                </a:solidFill>
              </a:rPr>
              <a:t>to identify improvements needed</a:t>
            </a:r>
          </a:p>
          <a:p>
            <a:r>
              <a:rPr lang="en-US" b="1" dirty="0">
                <a:solidFill>
                  <a:srgbClr val="FFFFFF"/>
                </a:solidFill>
              </a:rPr>
              <a:t>for products and applications</a:t>
            </a:r>
          </a:p>
        </p:txBody>
      </p:sp>
      <p:sp>
        <p:nvSpPr>
          <p:cNvPr id="4" name="Title 3"/>
          <p:cNvSpPr txBox="1">
            <a:spLocks/>
          </p:cNvSpPr>
          <p:nvPr/>
        </p:nvSpPr>
        <p:spPr>
          <a:xfrm>
            <a:off x="952500" y="125240"/>
            <a:ext cx="7239000" cy="865359"/>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stStyle>
          <a:p>
            <a:r>
              <a:rPr lang="en-US" dirty="0" smtClean="0"/>
              <a:t>A Glance of JPSSC</a:t>
            </a:r>
            <a:endParaRPr lang="en-US" dirty="0"/>
          </a:p>
        </p:txBody>
      </p:sp>
      <p:sp>
        <p:nvSpPr>
          <p:cNvPr id="8" name="Title 3"/>
          <p:cNvSpPr txBox="1">
            <a:spLocks/>
          </p:cNvSpPr>
          <p:nvPr/>
        </p:nvSpPr>
        <p:spPr>
          <a:xfrm>
            <a:off x="1104900" y="277640"/>
            <a:ext cx="7239000" cy="8653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2">
                    <a:lumMod val="50000"/>
                  </a:schemeClr>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mj-ea"/>
                <a:cs typeface="Times New Roman" panose="02020603050405020304" pitchFamily="18" charset="0"/>
              </a:rPr>
              <a:t>Challenges</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47923288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ftr" sz="quarter" idx="4294967295"/>
          </p:nvPr>
        </p:nvSpPr>
        <p:spPr>
          <a:xfrm>
            <a:off x="2560638" y="6221413"/>
            <a:ext cx="4024312"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a:p>
          <a:p>
            <a:pPr eaLnBrk="1" hangingPunct="1"/>
            <a:endParaRPr lang="en-US"/>
          </a:p>
        </p:txBody>
      </p:sp>
      <p:sp>
        <p:nvSpPr>
          <p:cNvPr id="8195" name="Rectangle 6"/>
          <p:cNvSpPr>
            <a:spLocks noGrp="1" noChangeArrowheads="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1594D74-0748-964A-BED5-C8C668BB1609}" type="slidenum">
              <a:rPr lang="en-US"/>
              <a:pPr eaLnBrk="1" hangingPunct="1"/>
              <a:t>7</a:t>
            </a:fld>
            <a:endParaRPr lang="en-US" dirty="0"/>
          </a:p>
        </p:txBody>
      </p:sp>
      <p:sp>
        <p:nvSpPr>
          <p:cNvPr id="8196" name="Rectangle 2"/>
          <p:cNvSpPr>
            <a:spLocks noGrp="1" noChangeArrowheads="1"/>
          </p:cNvSpPr>
          <p:nvPr>
            <p:ph type="title"/>
          </p:nvPr>
        </p:nvSpPr>
        <p:spPr/>
        <p:txBody>
          <a:bodyPr>
            <a:normAutofit/>
          </a:bodyPr>
          <a:lstStyle/>
          <a:p>
            <a:r>
              <a:rPr lang="en-US" sz="3600" dirty="0">
                <a:solidFill>
                  <a:schemeClr val="bg1"/>
                </a:solidFill>
                <a:latin typeface="+mj-lt"/>
                <a:ea typeface="MS PGothic" charset="0"/>
              </a:rPr>
              <a:t>JPSS-STAR (JSTAR) </a:t>
            </a:r>
            <a:r>
              <a:rPr lang="en-US" sz="3600" dirty="0" smtClean="0">
                <a:solidFill>
                  <a:schemeClr val="bg1"/>
                </a:solidFill>
                <a:latin typeface="+mj-lt"/>
                <a:ea typeface="MS PGothic" charset="0"/>
              </a:rPr>
              <a:t>Program</a:t>
            </a:r>
            <a:endParaRPr lang="en-US" sz="3600" dirty="0">
              <a:solidFill>
                <a:srgbClr val="FFFFFF"/>
              </a:solidFill>
              <a:latin typeface="+mj-lt"/>
            </a:endParaRPr>
          </a:p>
        </p:txBody>
      </p:sp>
      <p:sp>
        <p:nvSpPr>
          <p:cNvPr id="8197" name="Rectangle 3"/>
          <p:cNvSpPr>
            <a:spLocks noGrp="1" noChangeArrowheads="1"/>
          </p:cNvSpPr>
          <p:nvPr>
            <p:ph type="body" idx="1"/>
          </p:nvPr>
        </p:nvSpPr>
        <p:spPr>
          <a:xfrm>
            <a:off x="504825" y="2290763"/>
            <a:ext cx="8350250" cy="3619500"/>
          </a:xfrm>
        </p:spPr>
        <p:txBody>
          <a:bodyPr>
            <a:normAutofit fontScale="62500" lnSpcReduction="20000"/>
          </a:bodyPr>
          <a:lstStyle/>
          <a:p>
            <a:r>
              <a:rPr lang="en-US" dirty="0" smtClean="0">
                <a:latin typeface="Arial" charset="0"/>
              </a:rPr>
              <a:t>Leverages hundreds scientists </a:t>
            </a:r>
            <a:r>
              <a:rPr lang="en-US" dirty="0">
                <a:latin typeface="Arial" charset="0"/>
              </a:rPr>
              <a:t>from NOAA, NASA, </a:t>
            </a:r>
            <a:r>
              <a:rPr lang="en-US" dirty="0" smtClean="0">
                <a:latin typeface="Arial" charset="0"/>
              </a:rPr>
              <a:t>DOD, </a:t>
            </a:r>
            <a:r>
              <a:rPr lang="en-US" dirty="0">
                <a:latin typeface="Arial" charset="0"/>
              </a:rPr>
              <a:t>and NOAA</a:t>
            </a:r>
            <a:r>
              <a:rPr lang="ja-JP" altLang="en-US" dirty="0">
                <a:latin typeface="Arial" charset="0"/>
              </a:rPr>
              <a:t>’</a:t>
            </a:r>
            <a:r>
              <a:rPr lang="en-US" dirty="0">
                <a:latin typeface="Arial" charset="0"/>
              </a:rPr>
              <a:t>s Cooperative Institutes </a:t>
            </a:r>
            <a:r>
              <a:rPr lang="en-US" dirty="0" smtClean="0">
                <a:latin typeface="Arial" charset="0"/>
              </a:rPr>
              <a:t>(</a:t>
            </a:r>
            <a:r>
              <a:rPr lang="en-US" dirty="0">
                <a:latin typeface="Arial" charset="0"/>
              </a:rPr>
              <a:t>University partners</a:t>
            </a:r>
            <a:r>
              <a:rPr lang="en-US" dirty="0" smtClean="0">
                <a:latin typeface="Arial" charset="0"/>
              </a:rPr>
              <a:t>) and Industry Partners</a:t>
            </a:r>
            <a:endParaRPr lang="en-US" dirty="0">
              <a:latin typeface="Arial" charset="0"/>
            </a:endParaRPr>
          </a:p>
          <a:p>
            <a:endParaRPr lang="en-US" dirty="0">
              <a:latin typeface="Arial" charset="0"/>
            </a:endParaRPr>
          </a:p>
          <a:p>
            <a:r>
              <a:rPr lang="en-US" dirty="0" smtClean="0">
                <a:latin typeface="Arial" charset="0"/>
              </a:rPr>
              <a:t>Applies first</a:t>
            </a:r>
            <a:r>
              <a:rPr lang="en-US" dirty="0">
                <a:latin typeface="Arial" charset="0"/>
              </a:rPr>
              <a:t>-hand knowledge of algorithms </a:t>
            </a:r>
            <a:r>
              <a:rPr lang="en-US" dirty="0" smtClean="0">
                <a:latin typeface="Arial" charset="0"/>
              </a:rPr>
              <a:t>and cal val, developed in </a:t>
            </a:r>
            <a:r>
              <a:rPr lang="en-US" dirty="0">
                <a:latin typeface="Arial" charset="0"/>
              </a:rPr>
              <a:t>POES, GOES, DMSP, </a:t>
            </a:r>
            <a:r>
              <a:rPr lang="en-US" dirty="0" smtClean="0">
                <a:latin typeface="Arial" charset="0"/>
              </a:rPr>
              <a:t>EOS, </a:t>
            </a:r>
            <a:r>
              <a:rPr lang="en-US" dirty="0" err="1" smtClean="0">
                <a:latin typeface="Arial" charset="0"/>
              </a:rPr>
              <a:t>MetOP</a:t>
            </a:r>
            <a:r>
              <a:rPr lang="en-US" dirty="0" smtClean="0">
                <a:latin typeface="Arial" charset="0"/>
              </a:rPr>
              <a:t>, </a:t>
            </a:r>
            <a:r>
              <a:rPr lang="en-US" dirty="0">
                <a:latin typeface="Arial" charset="0"/>
              </a:rPr>
              <a:t>and </a:t>
            </a:r>
            <a:r>
              <a:rPr lang="en-US" dirty="0" smtClean="0">
                <a:latin typeface="Arial" charset="0"/>
              </a:rPr>
              <a:t>GOES-R, for JPSS Program</a:t>
            </a:r>
          </a:p>
          <a:p>
            <a:endParaRPr lang="en-US" dirty="0">
              <a:latin typeface="Arial" charset="0"/>
            </a:endParaRPr>
          </a:p>
          <a:p>
            <a:r>
              <a:rPr lang="en-US" dirty="0" smtClean="0">
                <a:latin typeface="Arial" charset="0"/>
              </a:rPr>
              <a:t>Works closely with JPSS Program Science and all other elements to ensure the developments are in line with the users’ requirements, and efficient science to operation transitions</a:t>
            </a:r>
            <a:endParaRPr lang="en-US" dirty="0">
              <a:latin typeface="Arial" charset="0"/>
            </a:endParaRPr>
          </a:p>
          <a:p>
            <a:endParaRPr lang="en-US" dirty="0">
              <a:latin typeface="Arial" charset="0"/>
            </a:endParaRPr>
          </a:p>
          <a:p>
            <a:r>
              <a:rPr lang="en-US" dirty="0" smtClean="0">
                <a:latin typeface="Arial" charset="0"/>
              </a:rPr>
              <a:t>Facilitate </a:t>
            </a:r>
            <a:r>
              <a:rPr lang="en-US" dirty="0">
                <a:latin typeface="Arial" charset="0"/>
              </a:rPr>
              <a:t>algorithm consistency across platforms  </a:t>
            </a:r>
            <a:endParaRPr lang="en-US" dirty="0" smtClean="0">
              <a:latin typeface="Arial" charset="0"/>
            </a:endParaRPr>
          </a:p>
          <a:p>
            <a:pPr lvl="1"/>
            <a:r>
              <a:rPr lang="en-US" b="1" dirty="0">
                <a:latin typeface="Arial" charset="0"/>
              </a:rPr>
              <a:t>Supports science for multiple satellite </a:t>
            </a:r>
            <a:r>
              <a:rPr lang="en-US" b="1" dirty="0" smtClean="0">
                <a:latin typeface="Arial" charset="0"/>
              </a:rPr>
              <a:t>systems (Enterprise Approaches)</a:t>
            </a:r>
            <a:endParaRPr lang="en-US" b="1" dirty="0">
              <a:latin typeface="Arial" charset="0"/>
            </a:endParaRPr>
          </a:p>
        </p:txBody>
      </p:sp>
      <p:sp>
        <p:nvSpPr>
          <p:cNvPr id="8198" name="Text Box 4"/>
          <p:cNvSpPr txBox="1">
            <a:spLocks noChangeArrowheads="1"/>
          </p:cNvSpPr>
          <p:nvPr/>
        </p:nvSpPr>
        <p:spPr bwMode="auto">
          <a:xfrm>
            <a:off x="599373" y="1323059"/>
            <a:ext cx="7891739" cy="64633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marL="342900" indent="-342900" eaLnBrk="0" hangingPunct="0">
              <a:defRPr>
                <a:solidFill>
                  <a:schemeClr val="tx1"/>
                </a:solidFill>
                <a:latin typeface="Arial" charset="0"/>
                <a:ea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eaLnBrk="1" hangingPunct="1"/>
            <a:r>
              <a:rPr lang="en-US" u="sng" dirty="0"/>
              <a:t>PURPOSE:</a:t>
            </a:r>
            <a:r>
              <a:rPr lang="en-US" dirty="0"/>
              <a:t>  </a:t>
            </a:r>
            <a:r>
              <a:rPr lang="en-US" dirty="0" smtClean="0"/>
              <a:t>To provide </a:t>
            </a:r>
            <a:r>
              <a:rPr lang="en-US" b="1" i="1" dirty="0"/>
              <a:t>robust, affordable, and flexible </a:t>
            </a:r>
            <a:r>
              <a:rPr lang="en-US" i="1" dirty="0" smtClean="0"/>
              <a:t>state-of-art </a:t>
            </a:r>
            <a:r>
              <a:rPr lang="en-US" dirty="0" smtClean="0"/>
              <a:t>scientific solutions </a:t>
            </a:r>
            <a:r>
              <a:rPr lang="en-US" dirty="0"/>
              <a:t>to </a:t>
            </a:r>
            <a:r>
              <a:rPr lang="en-US" dirty="0" smtClean="0"/>
              <a:t>meet JPSS requirements</a:t>
            </a:r>
            <a:endParaRPr lang="en-US" dirty="0"/>
          </a:p>
        </p:txBody>
      </p:sp>
    </p:spTree>
    <p:extLst>
      <p:ext uri="{BB962C8B-B14F-4D97-AF65-F5344CB8AC3E}">
        <p14:creationId xmlns:p14="http://schemas.microsoft.com/office/powerpoint/2010/main" val="36713127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title"/>
          </p:nvPr>
        </p:nvSpPr>
        <p:spPr>
          <a:xfrm>
            <a:off x="642954" y="114150"/>
            <a:ext cx="7829550" cy="785813"/>
          </a:xfrm>
        </p:spPr>
        <p:txBody>
          <a:bodyPr anchor="ctr">
            <a:noAutofit/>
          </a:bodyPr>
          <a:lstStyle/>
          <a:p>
            <a:r>
              <a:rPr lang="en-US" sz="3200" dirty="0" smtClean="0">
                <a:solidFill>
                  <a:srgbClr val="FFFFFF"/>
                </a:solidFill>
                <a:latin typeface="+mj-lt"/>
                <a:ea typeface="MS PGothic" charset="0"/>
              </a:rPr>
              <a:t>JSTAR FY15 Key Deliveries</a:t>
            </a:r>
            <a:r>
              <a:rPr lang="en-US" sz="3200" dirty="0">
                <a:solidFill>
                  <a:srgbClr val="FFFFFF"/>
                </a:solidFill>
                <a:latin typeface="+mj-lt"/>
                <a:ea typeface="MS PGothic" charset="0"/>
              </a:rPr>
              <a:t>/</a:t>
            </a:r>
            <a:r>
              <a:rPr lang="en-US" sz="3200" dirty="0" smtClean="0">
                <a:solidFill>
                  <a:srgbClr val="FFFFFF"/>
                </a:solidFill>
                <a:latin typeface="+mj-lt"/>
                <a:ea typeface="MS PGothic" charset="0"/>
              </a:rPr>
              <a:t>Milestones</a:t>
            </a:r>
            <a:endParaRPr lang="en-US" sz="3200" dirty="0">
              <a:solidFill>
                <a:srgbClr val="FFFFFF"/>
              </a:solidFill>
              <a:latin typeface="+mj-lt"/>
              <a:ea typeface="MS PGothic" charset="0"/>
            </a:endParaRPr>
          </a:p>
        </p:txBody>
      </p:sp>
      <p:sp>
        <p:nvSpPr>
          <p:cNvPr id="31746" name="Slide Number Placeholder 2"/>
          <p:cNvSpPr>
            <a:spLocks noGrp="1"/>
          </p:cNvSpPr>
          <p:nvPr>
            <p:ph type="sldNum" sz="quarter" idx="12"/>
          </p:nvPr>
        </p:nvSpPr>
        <p:spPr>
          <a:xfrm>
            <a:off x="7010400" y="638457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fld id="{450C6B65-70A8-FD49-808D-430E0392A3C4}" type="slidenum">
              <a:rPr lang="en-US" sz="1400">
                <a:solidFill>
                  <a:srgbClr val="0C0D1A"/>
                </a:solidFill>
                <a:latin typeface="Tahoma" charset="0"/>
              </a:rPr>
              <a:pPr eaLnBrk="1" hangingPunct="1"/>
              <a:t>8</a:t>
            </a:fld>
            <a:endParaRPr lang="en-US" sz="1400" dirty="0">
              <a:solidFill>
                <a:srgbClr val="0C0D1A"/>
              </a:solidFill>
              <a:latin typeface="Tahoma"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65577481"/>
              </p:ext>
            </p:extLst>
          </p:nvPr>
        </p:nvGraphicFramePr>
        <p:xfrm>
          <a:off x="408042" y="1363022"/>
          <a:ext cx="8343900" cy="5218648"/>
        </p:xfrm>
        <a:graphic>
          <a:graphicData uri="http://schemas.openxmlformats.org/drawingml/2006/table">
            <a:tbl>
              <a:tblPr firstRow="1" bandRow="1">
                <a:tableStyleId>{5C22544A-7EE6-4342-B048-85BDC9FD1C3A}</a:tableStyleId>
              </a:tblPr>
              <a:tblGrid>
                <a:gridCol w="6391887"/>
                <a:gridCol w="1952013"/>
              </a:tblGrid>
              <a:tr h="356149">
                <a:tc>
                  <a:txBody>
                    <a:bodyPr/>
                    <a:lstStyle/>
                    <a:p>
                      <a:pPr algn="ctr"/>
                      <a:r>
                        <a:rPr lang="en-US" sz="1800" dirty="0" smtClean="0"/>
                        <a:t>Milestones</a:t>
                      </a:r>
                      <a:endParaRPr lang="en-US" sz="1800" dirty="0"/>
                    </a:p>
                  </a:txBody>
                  <a:tcPr marT="45715" marB="45715" anchor="ctr"/>
                </a:tc>
                <a:tc>
                  <a:txBody>
                    <a:bodyPr/>
                    <a:lstStyle/>
                    <a:p>
                      <a:pPr algn="ctr"/>
                      <a:r>
                        <a:rPr lang="en-US" sz="1800" dirty="0" smtClean="0"/>
                        <a:t>Delivery Date</a:t>
                      </a:r>
                      <a:endParaRPr lang="en-US" sz="1800" dirty="0"/>
                    </a:p>
                  </a:txBody>
                  <a:tcPr marT="45715" marB="45715" anchor="ctr"/>
                </a:tc>
              </a:tr>
              <a:tr h="356149">
                <a:tc>
                  <a:txBody>
                    <a:bodyPr/>
                    <a:lstStyle/>
                    <a:p>
                      <a:r>
                        <a:rPr lang="en-US" sz="1600" dirty="0" err="1" smtClean="0"/>
                        <a:t>CrIS</a:t>
                      </a:r>
                      <a:r>
                        <a:rPr lang="en-US" sz="1600" dirty="0" smtClean="0"/>
                        <a:t> SDR: Full spectral resolutions SDR</a:t>
                      </a:r>
                      <a:endParaRPr lang="en-US" sz="1600" dirty="0"/>
                    </a:p>
                  </a:txBody>
                  <a:tcPr marT="45715" marB="45715" anchor="ctr"/>
                </a:tc>
                <a:tc>
                  <a:txBody>
                    <a:bodyPr/>
                    <a:lstStyle/>
                    <a:p>
                      <a:pPr algn="ctr"/>
                      <a:r>
                        <a:rPr lang="en-US" sz="1600" dirty="0" smtClean="0"/>
                        <a:t>Jan-15</a:t>
                      </a:r>
                      <a:endParaRPr lang="en-US" sz="1600" dirty="0"/>
                    </a:p>
                  </a:txBody>
                  <a:tcPr marT="45715" marB="45715" anchor="ctr"/>
                </a:tc>
              </a:tr>
              <a:tr h="356149">
                <a:tc>
                  <a:txBody>
                    <a:bodyPr/>
                    <a:lstStyle/>
                    <a:p>
                      <a:r>
                        <a:rPr lang="en-US" sz="1600" dirty="0" smtClean="0"/>
                        <a:t>CrIS SDR: Fringe Count Error module update</a:t>
                      </a:r>
                      <a:endParaRPr lang="en-US" sz="1600" dirty="0"/>
                    </a:p>
                  </a:txBody>
                  <a:tcPr marT="45715" marB="45715" anchor="ctr"/>
                </a:tc>
                <a:tc>
                  <a:txBody>
                    <a:bodyPr/>
                    <a:lstStyle/>
                    <a:p>
                      <a:pPr algn="ctr"/>
                      <a:r>
                        <a:rPr lang="en-US" sz="1600" dirty="0" smtClean="0"/>
                        <a:t>Jun-15</a:t>
                      </a:r>
                      <a:endParaRPr lang="en-US" sz="1600" dirty="0"/>
                    </a:p>
                  </a:txBody>
                  <a:tcPr marT="45715" marB="45715" anchor="ctr"/>
                </a:tc>
              </a:tr>
              <a:tr h="356149">
                <a:tc>
                  <a:txBody>
                    <a:bodyPr/>
                    <a:lstStyle/>
                    <a:p>
                      <a:r>
                        <a:rPr lang="en-US" sz="1600" dirty="0" smtClean="0"/>
                        <a:t>CrIS SDR:</a:t>
                      </a:r>
                      <a:r>
                        <a:rPr lang="en-US" sz="1600" baseline="0" dirty="0" smtClean="0"/>
                        <a:t> JPSS-1 Instrument Test Data Analysis Report</a:t>
                      </a:r>
                      <a:endParaRPr lang="en-US" sz="1600" dirty="0"/>
                    </a:p>
                  </a:txBody>
                  <a:tcPr marT="45715" marB="45715" anchor="ctr"/>
                </a:tc>
                <a:tc>
                  <a:txBody>
                    <a:bodyPr/>
                    <a:lstStyle/>
                    <a:p>
                      <a:pPr algn="ctr"/>
                      <a:r>
                        <a:rPr lang="en-US" sz="1600" dirty="0" smtClean="0"/>
                        <a:t>Mar-15</a:t>
                      </a:r>
                      <a:endParaRPr lang="en-US" sz="1600" dirty="0"/>
                    </a:p>
                  </a:txBody>
                  <a:tcPr marT="45715" marB="45715" anchor="ctr"/>
                </a:tc>
              </a:tr>
              <a:tr h="356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VIIRS SDR:</a:t>
                      </a:r>
                      <a:r>
                        <a:rPr lang="en-US" sz="1600" baseline="0" dirty="0" smtClean="0"/>
                        <a:t> JPSS-1 Instrument Test Data Analysis Report</a:t>
                      </a:r>
                      <a:endParaRPr lang="en-US" sz="1600" dirty="0" smtClean="0"/>
                    </a:p>
                  </a:txBody>
                  <a:tcPr marT="45715" marB="45715" anchor="ctr"/>
                </a:tc>
                <a:tc>
                  <a:txBody>
                    <a:bodyPr/>
                    <a:lstStyle/>
                    <a:p>
                      <a:pPr algn="ctr"/>
                      <a:r>
                        <a:rPr lang="en-US" sz="1600" dirty="0" smtClean="0"/>
                        <a:t>Aug-15</a:t>
                      </a:r>
                      <a:endParaRPr lang="en-US" sz="1600" dirty="0"/>
                    </a:p>
                  </a:txBody>
                  <a:tcPr marT="45715" marB="45715" anchor="ctr"/>
                </a:tc>
              </a:tr>
              <a:tr h="356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OMPS SDR:</a:t>
                      </a:r>
                      <a:r>
                        <a:rPr lang="en-US" sz="1600" baseline="0" dirty="0" smtClean="0"/>
                        <a:t> JPSS-1 Instrument Test Data Analysis Report</a:t>
                      </a:r>
                      <a:endParaRPr lang="en-US" sz="1600" dirty="0" smtClean="0"/>
                    </a:p>
                  </a:txBody>
                  <a:tcPr marT="45715" marB="45715" anchor="ctr"/>
                </a:tc>
                <a:tc>
                  <a:txBody>
                    <a:bodyPr/>
                    <a:lstStyle/>
                    <a:p>
                      <a:pPr algn="ctr"/>
                      <a:r>
                        <a:rPr lang="en-US" sz="1600" dirty="0" smtClean="0"/>
                        <a:t>Jul-14</a:t>
                      </a:r>
                      <a:endParaRPr lang="en-US" sz="1600" dirty="0"/>
                    </a:p>
                  </a:txBody>
                  <a:tcPr marT="45715" marB="45715" anchor="ctr"/>
                </a:tc>
              </a:tr>
              <a:tr h="356149">
                <a:tc>
                  <a:txBody>
                    <a:bodyPr/>
                    <a:lstStyle/>
                    <a:p>
                      <a:r>
                        <a:rPr lang="en-US" sz="1600" dirty="0" smtClean="0"/>
                        <a:t>OMPS SDR: Algorithm</a:t>
                      </a:r>
                      <a:r>
                        <a:rPr lang="en-US" sz="1600" baseline="0" dirty="0" smtClean="0"/>
                        <a:t> i</a:t>
                      </a:r>
                      <a:r>
                        <a:rPr lang="en-US" sz="1600" dirty="0" smtClean="0"/>
                        <a:t>mprovements</a:t>
                      </a:r>
                      <a:r>
                        <a:rPr lang="en-US" sz="1600" baseline="0" dirty="0" smtClean="0"/>
                        <a:t> to support e</a:t>
                      </a:r>
                      <a:r>
                        <a:rPr lang="en-US" sz="1600" dirty="0" smtClean="0"/>
                        <a:t>xtended spectral range,</a:t>
                      </a:r>
                      <a:r>
                        <a:rPr lang="en-US" sz="1600" baseline="0" dirty="0" smtClean="0"/>
                        <a:t> and </a:t>
                      </a:r>
                      <a:r>
                        <a:rPr lang="en-US" sz="1600" dirty="0" smtClean="0"/>
                        <a:t>reduced horizontal cell size at nadir</a:t>
                      </a:r>
                      <a:endParaRPr lang="en-US" sz="1600" dirty="0"/>
                    </a:p>
                  </a:txBody>
                  <a:tcPr marT="45715" marB="45715" anchor="ctr"/>
                </a:tc>
                <a:tc>
                  <a:txBody>
                    <a:bodyPr/>
                    <a:lstStyle/>
                    <a:p>
                      <a:pPr algn="ctr"/>
                      <a:r>
                        <a:rPr lang="en-US" sz="1600" dirty="0" smtClean="0"/>
                        <a:t>Apr-15 (TC)</a:t>
                      </a:r>
                    </a:p>
                    <a:p>
                      <a:pPr algn="ctr"/>
                      <a:r>
                        <a:rPr lang="en-US" sz="1600" dirty="0" smtClean="0"/>
                        <a:t>May-15 (NP)</a:t>
                      </a:r>
                      <a:endParaRPr lang="en-US" sz="1600" dirty="0"/>
                    </a:p>
                  </a:txBody>
                  <a:tcPr marT="45715" marB="45715" anchor="ctr"/>
                </a:tc>
              </a:tr>
              <a:tr h="356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OMPS Ozone NP: V8Pro</a:t>
                      </a:r>
                    </a:p>
                  </a:txBody>
                  <a:tcPr marT="45715" marB="45715" anchor="ctr"/>
                </a:tc>
                <a:tc>
                  <a:txBody>
                    <a:bodyPr/>
                    <a:lstStyle/>
                    <a:p>
                      <a:pPr algn="ctr"/>
                      <a:r>
                        <a:rPr lang="en-US" sz="1600" dirty="0" smtClean="0"/>
                        <a:t>Feb-15</a:t>
                      </a:r>
                      <a:endParaRPr lang="en-US" sz="1600" dirty="0"/>
                    </a:p>
                  </a:txBody>
                  <a:tcPr marT="45715" marB="45715" anchor="ctr"/>
                </a:tc>
              </a:tr>
              <a:tr h="356149">
                <a:tc>
                  <a:txBody>
                    <a:bodyPr/>
                    <a:lstStyle/>
                    <a:p>
                      <a:r>
                        <a:rPr lang="en-US" sz="1600" dirty="0" smtClean="0"/>
                        <a:t>OMPS Ozone TC: V8TOz</a:t>
                      </a:r>
                      <a:endParaRPr lang="en-US" sz="1600" dirty="0"/>
                    </a:p>
                  </a:txBody>
                  <a:tcPr marT="45715" marB="45715" anchor="ctr"/>
                </a:tc>
                <a:tc>
                  <a:txBody>
                    <a:bodyPr/>
                    <a:lstStyle/>
                    <a:p>
                      <a:pPr algn="ctr"/>
                      <a:r>
                        <a:rPr lang="en-US" sz="1600" dirty="0" smtClean="0"/>
                        <a:t>Jul-15</a:t>
                      </a:r>
                      <a:endParaRPr lang="en-US" sz="1600" dirty="0"/>
                    </a:p>
                  </a:txBody>
                  <a:tcPr marT="45715" marB="45715" anchor="ctr"/>
                </a:tc>
              </a:tr>
              <a:tr h="356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Vegetation Indices: Add top-of-canopy NDVI</a:t>
                      </a:r>
                    </a:p>
                  </a:txBody>
                  <a:tcPr marT="45715" marB="45715" anchor="ctr"/>
                </a:tc>
                <a:tc>
                  <a:txBody>
                    <a:bodyPr/>
                    <a:lstStyle/>
                    <a:p>
                      <a:pPr algn="ctr"/>
                      <a:r>
                        <a:rPr lang="en-US" sz="1600" dirty="0" smtClean="0"/>
                        <a:t>Mar-15</a:t>
                      </a:r>
                      <a:endParaRPr lang="en-US" sz="1600" dirty="0"/>
                    </a:p>
                  </a:txBody>
                  <a:tcPr marT="45715" marB="45715" anchor="ctr"/>
                </a:tc>
              </a:tr>
              <a:tr h="356149">
                <a:tc>
                  <a:txBody>
                    <a:bodyPr/>
                    <a:lstStyle/>
                    <a:p>
                      <a:r>
                        <a:rPr lang="en-US" sz="1600" dirty="0" smtClean="0"/>
                        <a:t>Ocean Color: OCC for coastal and inland water</a:t>
                      </a:r>
                      <a:endParaRPr lang="en-US" sz="1600" dirty="0"/>
                    </a:p>
                  </a:txBody>
                  <a:tcPr marT="45715" marB="45715" anchor="ctr"/>
                </a:tc>
                <a:tc>
                  <a:txBody>
                    <a:bodyPr/>
                    <a:lstStyle/>
                    <a:p>
                      <a:pPr algn="ctr"/>
                      <a:r>
                        <a:rPr lang="en-US" sz="1600" dirty="0" smtClean="0"/>
                        <a:t>Apr-15</a:t>
                      </a:r>
                      <a:endParaRPr lang="en-US" sz="1600" dirty="0"/>
                    </a:p>
                  </a:txBody>
                  <a:tcPr marT="45715" marB="45715" anchor="ctr"/>
                </a:tc>
              </a:tr>
              <a:tr h="356149">
                <a:tc>
                  <a:txBody>
                    <a:bodyPr/>
                    <a:lstStyle/>
                    <a:p>
                      <a:r>
                        <a:rPr lang="en-US" sz="1600" dirty="0" smtClean="0"/>
                        <a:t>Active Fires: 2D fire mask; include water for global coverage</a:t>
                      </a:r>
                      <a:endParaRPr lang="en-US" sz="1600" dirty="0"/>
                    </a:p>
                  </a:txBody>
                  <a:tcPr marT="45715" marB="45715" anchor="ctr"/>
                </a:tc>
                <a:tc>
                  <a:txBody>
                    <a:bodyPr/>
                    <a:lstStyle/>
                    <a:p>
                      <a:pPr algn="ctr"/>
                      <a:r>
                        <a:rPr lang="en-US" sz="1600" dirty="0" smtClean="0"/>
                        <a:t>Jun-15</a:t>
                      </a:r>
                      <a:endParaRPr lang="en-US" sz="1600" dirty="0"/>
                    </a:p>
                  </a:txBody>
                  <a:tcPr marT="45715" marB="45715" anchor="ctr"/>
                </a:tc>
              </a:tr>
              <a:tr h="356149">
                <a:tc>
                  <a:txBody>
                    <a:bodyPr/>
                    <a:lstStyle/>
                    <a:p>
                      <a:r>
                        <a:rPr lang="en-US" sz="1600" dirty="0" smtClean="0"/>
                        <a:t>JPSS-1 Cal Val Plans Draft Delivery</a:t>
                      </a:r>
                      <a:endParaRPr lang="en-US" sz="1600" dirty="0"/>
                    </a:p>
                  </a:txBody>
                  <a:tcPr marT="45715" marB="45715" anchor="ctr"/>
                </a:tc>
                <a:tc>
                  <a:txBody>
                    <a:bodyPr/>
                    <a:lstStyle/>
                    <a:p>
                      <a:pPr algn="ctr"/>
                      <a:r>
                        <a:rPr lang="en-US" sz="1600" dirty="0" smtClean="0"/>
                        <a:t>Jul-15</a:t>
                      </a:r>
                      <a:endParaRPr lang="en-US" sz="1600" dirty="0"/>
                    </a:p>
                  </a:txBody>
                  <a:tcPr marT="45715" marB="45715" anchor="ctr"/>
                </a:tc>
              </a:tr>
              <a:tr h="356149">
                <a:tc>
                  <a:txBody>
                    <a:bodyPr/>
                    <a:lstStyle/>
                    <a:p>
                      <a:r>
                        <a:rPr lang="en-US" sz="1600" dirty="0" smtClean="0"/>
                        <a:t>VIIRS SDR: LUT and GEO code update</a:t>
                      </a:r>
                      <a:r>
                        <a:rPr lang="en-US" sz="1600" baseline="0" dirty="0" smtClean="0"/>
                        <a:t> for JPSS-1</a:t>
                      </a:r>
                      <a:endParaRPr lang="en-US" sz="1600" dirty="0"/>
                    </a:p>
                  </a:txBody>
                  <a:tcPr marT="45715" marB="45715" anchor="ctr"/>
                </a:tc>
                <a:tc>
                  <a:txBody>
                    <a:bodyPr/>
                    <a:lstStyle/>
                    <a:p>
                      <a:pPr algn="ctr"/>
                      <a:r>
                        <a:rPr lang="en-US" sz="1600" dirty="0" smtClean="0"/>
                        <a:t>Aug-15</a:t>
                      </a:r>
                      <a:endParaRPr lang="en-US" sz="1600" dirty="0"/>
                    </a:p>
                  </a:txBody>
                  <a:tcPr marT="45715" marB="45715" anchor="ctr"/>
                </a:tc>
              </a:tr>
            </a:tbl>
          </a:graphicData>
        </a:graphic>
      </p:graphicFrame>
    </p:spTree>
    <p:extLst>
      <p:ext uri="{BB962C8B-B14F-4D97-AF65-F5344CB8AC3E}">
        <p14:creationId xmlns:p14="http://schemas.microsoft.com/office/powerpoint/2010/main" val="13483831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a:xfrm>
            <a:off x="657225" y="156958"/>
            <a:ext cx="7829550" cy="785813"/>
          </a:xfrm>
        </p:spPr>
        <p:txBody>
          <a:bodyPr anchor="ctr">
            <a:normAutofit fontScale="90000"/>
          </a:bodyPr>
          <a:lstStyle/>
          <a:p>
            <a:r>
              <a:rPr lang="en-US" sz="3600" dirty="0" smtClean="0">
                <a:solidFill>
                  <a:srgbClr val="FFFFFF"/>
                </a:solidFill>
                <a:latin typeface="+mj-lt"/>
                <a:ea typeface="MS PGothic" charset="0"/>
              </a:rPr>
              <a:t>JPSS Significant Proving Ground Accomplishments</a:t>
            </a:r>
            <a:endParaRPr lang="en-US" sz="3600" dirty="0">
              <a:solidFill>
                <a:srgbClr val="FFFFFF"/>
              </a:solidFill>
              <a:latin typeface="+mj-lt"/>
              <a:ea typeface="MS PGothic" charset="0"/>
            </a:endParaRPr>
          </a:p>
        </p:txBody>
      </p:sp>
      <p:sp>
        <p:nvSpPr>
          <p:cNvPr id="32770"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fld id="{05BA23BA-4C68-0045-A2B9-8F9D04030EC9}" type="slidenum">
              <a:rPr lang="en-US" sz="1400">
                <a:solidFill>
                  <a:srgbClr val="0C0D1A"/>
                </a:solidFill>
                <a:latin typeface="Tahoma" charset="0"/>
              </a:rPr>
              <a:pPr eaLnBrk="1" hangingPunct="1"/>
              <a:t>9</a:t>
            </a:fld>
            <a:endParaRPr lang="en-US" sz="1400">
              <a:solidFill>
                <a:srgbClr val="0C0D1A"/>
              </a:solidFill>
              <a:latin typeface="Tahoma" charset="0"/>
            </a:endParaRPr>
          </a:p>
        </p:txBody>
      </p:sp>
      <p:sp>
        <p:nvSpPr>
          <p:cNvPr id="2" name="Rectangle 1"/>
          <p:cNvSpPr/>
          <p:nvPr/>
        </p:nvSpPr>
        <p:spPr>
          <a:xfrm>
            <a:off x="141098" y="1097087"/>
            <a:ext cx="5485979" cy="5632312"/>
          </a:xfrm>
          <a:prstGeom prst="rect">
            <a:avLst/>
          </a:prstGeom>
        </p:spPr>
        <p:txBody>
          <a:bodyPr wrap="square">
            <a:spAutoFit/>
          </a:bodyPr>
          <a:lstStyle/>
          <a:p>
            <a:r>
              <a:rPr lang="en-US" dirty="0" smtClean="0"/>
              <a:t>• </a:t>
            </a:r>
            <a:r>
              <a:rPr lang="en-US" b="1" dirty="0"/>
              <a:t>VIIRS Active Fire, Air </a:t>
            </a:r>
            <a:r>
              <a:rPr lang="en-US" b="1" dirty="0" smtClean="0"/>
              <a:t>Quality imagery and </a:t>
            </a:r>
            <a:r>
              <a:rPr lang="en-US" b="1" dirty="0"/>
              <a:t>data </a:t>
            </a:r>
            <a:r>
              <a:rPr lang="en-US" b="1" dirty="0" smtClean="0"/>
              <a:t>portals</a:t>
            </a:r>
          </a:p>
          <a:p>
            <a:r>
              <a:rPr lang="en-US" dirty="0"/>
              <a:t>• </a:t>
            </a:r>
            <a:r>
              <a:rPr lang="en-US" b="1" dirty="0" smtClean="0"/>
              <a:t>Use of fire location and radiative power in NOAA’s High Resolution Rapid Refresh (HRRR) model to better forecast fire spread and smoke dispersion</a:t>
            </a:r>
          </a:p>
          <a:p>
            <a:r>
              <a:rPr lang="en-US" dirty="0"/>
              <a:t>• </a:t>
            </a:r>
            <a:r>
              <a:rPr lang="en-US" b="1" dirty="0" smtClean="0"/>
              <a:t>Global </a:t>
            </a:r>
            <a:r>
              <a:rPr lang="en-US" b="1" dirty="0"/>
              <a:t>Data Assimilation Experiments of </a:t>
            </a:r>
            <a:r>
              <a:rPr lang="en-US" b="1" dirty="0" smtClean="0"/>
              <a:t>ATMS, </a:t>
            </a:r>
            <a:r>
              <a:rPr lang="en-US" b="1" dirty="0"/>
              <a:t>CrIS; and Aerosol </a:t>
            </a:r>
            <a:r>
              <a:rPr lang="en-US" b="1" dirty="0" smtClean="0"/>
              <a:t>products</a:t>
            </a:r>
          </a:p>
          <a:p>
            <a:r>
              <a:rPr lang="en-US" dirty="0" smtClean="0"/>
              <a:t>• S-NPP Direct Broadcast - Provide </a:t>
            </a:r>
            <a:r>
              <a:rPr lang="en-US" dirty="0"/>
              <a:t>Community Satellite Processing Package (CSPP</a:t>
            </a:r>
            <a:r>
              <a:rPr lang="en-US" dirty="0" smtClean="0"/>
              <a:t>); Routine </a:t>
            </a:r>
            <a:r>
              <a:rPr lang="en-US" dirty="0"/>
              <a:t>use of VIIRS Imagery by forecast </a:t>
            </a:r>
            <a:r>
              <a:rPr lang="en-US" dirty="0" smtClean="0"/>
              <a:t>offices (</a:t>
            </a:r>
            <a:r>
              <a:rPr lang="en-US" dirty="0"/>
              <a:t>significant use by Alaska</a:t>
            </a:r>
            <a:r>
              <a:rPr lang="en-US" dirty="0" smtClean="0"/>
              <a:t>)</a:t>
            </a:r>
            <a:endParaRPr lang="en-US" b="1" dirty="0"/>
          </a:p>
          <a:p>
            <a:r>
              <a:rPr lang="en-US" dirty="0"/>
              <a:t>• Tropical Cyclone Forecasting Improvements using ATMS</a:t>
            </a:r>
          </a:p>
          <a:p>
            <a:r>
              <a:rPr lang="en-US" dirty="0"/>
              <a:t>and CrIS</a:t>
            </a:r>
          </a:p>
          <a:p>
            <a:r>
              <a:rPr lang="en-US" dirty="0" smtClean="0"/>
              <a:t>• </a:t>
            </a:r>
            <a:r>
              <a:rPr lang="en-US" dirty="0"/>
              <a:t>Education and Training (New COMET VIIRS Day Night</a:t>
            </a:r>
          </a:p>
          <a:p>
            <a:r>
              <a:rPr lang="en-US" dirty="0"/>
              <a:t>Module)</a:t>
            </a:r>
          </a:p>
          <a:p>
            <a:r>
              <a:rPr lang="en-US" dirty="0"/>
              <a:t>• Two (2013, 2015) Airborne Validation Campaign via</a:t>
            </a:r>
          </a:p>
          <a:p>
            <a:r>
              <a:rPr lang="en-US" dirty="0"/>
              <a:t>NASA ER2 to assess CrIS SDR accuracy @0.1K level</a:t>
            </a:r>
          </a:p>
          <a:p>
            <a:r>
              <a:rPr lang="en-US" dirty="0"/>
              <a:t>• Established monthly science seminars and operational</a:t>
            </a:r>
          </a:p>
          <a:p>
            <a:r>
              <a:rPr lang="en-US" dirty="0"/>
              <a:t>demonstration initiatives to continue broad user</a:t>
            </a:r>
          </a:p>
          <a:p>
            <a:r>
              <a:rPr lang="en-US" dirty="0"/>
              <a:t>involvement</a:t>
            </a:r>
          </a:p>
          <a:p>
            <a:r>
              <a:rPr lang="en-US" dirty="0"/>
              <a:t>• Supported pathfinders for reprocessing</a:t>
            </a:r>
          </a:p>
        </p:txBody>
      </p:sp>
      <p:pic>
        <p:nvPicPr>
          <p:cNvPr id="3" name="Picture 2" descr="Screen Shot 2015-09-08 at 5.32.31 PM.png"/>
          <p:cNvPicPr>
            <a:picLocks noChangeAspect="1"/>
          </p:cNvPicPr>
          <p:nvPr/>
        </p:nvPicPr>
        <p:blipFill rotWithShape="1">
          <a:blip r:embed="rId2" cstate="print">
            <a:extLst>
              <a:ext uri="{28A0092B-C50C-407E-A947-70E740481C1C}">
                <a14:useLocalDpi xmlns:a14="http://schemas.microsoft.com/office/drawing/2010/main" val="0"/>
              </a:ext>
            </a:extLst>
          </a:blip>
          <a:srcRect l="37263" t="27862" r="43378" b="27691"/>
          <a:stretch/>
        </p:blipFill>
        <p:spPr>
          <a:xfrm>
            <a:off x="5643559" y="1700934"/>
            <a:ext cx="3343685" cy="4798053"/>
          </a:xfrm>
          <a:prstGeom prst="rect">
            <a:avLst/>
          </a:prstGeom>
        </p:spPr>
      </p:pic>
    </p:spTree>
    <p:extLst>
      <p:ext uri="{BB962C8B-B14F-4D97-AF65-F5344CB8AC3E}">
        <p14:creationId xmlns:p14="http://schemas.microsoft.com/office/powerpoint/2010/main" val="285745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JPSS Ground Project CD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JPSS Ground Project CD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JPSS">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Theme">
  <a:themeElements>
    <a:clrScheme name="JPSS">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JPSS">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20158</TotalTime>
  <Words>1447</Words>
  <Application>Microsoft Macintosh PowerPoint</Application>
  <PresentationFormat>On-screen Show (4:3)</PresentationFormat>
  <Paragraphs>199</Paragraphs>
  <Slides>19</Slides>
  <Notes>10</Notes>
  <HiddenSlides>0</HiddenSlides>
  <MMClips>1</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JPSS Ground Project CDR</vt:lpstr>
      <vt:lpstr>1_JPSS Ground Project CDR</vt:lpstr>
      <vt:lpstr>Custom Theme</vt:lpstr>
      <vt:lpstr>1_Custom Theme</vt:lpstr>
      <vt:lpstr>1_Office Theme</vt:lpstr>
      <vt:lpstr> Updates on the JPSS Program    Lihang Zhou AMP Deputy for Science &amp; JPSS STAR Program Manager  Mitch Goldberg JPSS Program Scientist   Sept 9nd, 2015 NOAA Satellite Air Quality Proving Ground  Annual Advisory Group Workshop, Silver Spring, MD </vt:lpstr>
      <vt:lpstr>Why JPSS?   JPSS provides…</vt:lpstr>
      <vt:lpstr>PowerPoint Presentation</vt:lpstr>
      <vt:lpstr>A Glance of JPSS</vt:lpstr>
      <vt:lpstr>Much improved latency  starting with JPSS-1</vt:lpstr>
      <vt:lpstr>PowerPoint Presentation</vt:lpstr>
      <vt:lpstr>JPSS-STAR (JSTAR) Program</vt:lpstr>
      <vt:lpstr>JSTAR FY15 Key Deliveries/Milestones</vt:lpstr>
      <vt:lpstr>JPSS Significant Proving Ground Accomplishments</vt:lpstr>
      <vt:lpstr>Suomi NPP Product Maturity Will be applied to all JPSS-1 products</vt:lpstr>
      <vt:lpstr>JPSS-1 Test Data Sets</vt:lpstr>
      <vt:lpstr>PowerPoint Presentation</vt:lpstr>
      <vt:lpstr>More Future Improvements</vt:lpstr>
      <vt:lpstr>JPSS-1 vs. SNPP Cal Val Timeline Beta </vt:lpstr>
      <vt:lpstr>JPSS-1 vs. SNPP Cal Val Timeline  Provisional</vt:lpstr>
      <vt:lpstr>JPSS-1 vs. SNPP Cal Val Timeline  Validated</vt:lpstr>
      <vt:lpstr>Want to Learn More</vt:lpstr>
      <vt:lpstr>Summary</vt:lpstr>
      <vt:lpstr>JSTAR Imagery of the Month VIIRS Imagery Team: Curtis Seaman, Don Hillger</vt:lpstr>
    </vt:vector>
  </TitlesOfParts>
  <Company>NOAA / NESDIS / STAR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vmikles</dc:creator>
  <cp:lastModifiedBy>Lihang Zhou</cp:lastModifiedBy>
  <cp:revision>830</cp:revision>
  <dcterms:created xsi:type="dcterms:W3CDTF">2014-05-09T17:10:35Z</dcterms:created>
  <dcterms:modified xsi:type="dcterms:W3CDTF">2015-09-08T21:58:00Z</dcterms:modified>
</cp:coreProperties>
</file>