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64" r:id="rId5"/>
    <p:sldId id="262" r:id="rId6"/>
    <p:sldId id="288" r:id="rId7"/>
    <p:sldId id="258" r:id="rId8"/>
    <p:sldId id="283" r:id="rId9"/>
    <p:sldId id="269" r:id="rId10"/>
    <p:sldId id="271" r:id="rId11"/>
    <p:sldId id="274" r:id="rId12"/>
    <p:sldId id="263" r:id="rId13"/>
    <p:sldId id="265" r:id="rId14"/>
    <p:sldId id="281" r:id="rId15"/>
    <p:sldId id="282" r:id="rId16"/>
    <p:sldId id="286" r:id="rId17"/>
    <p:sldId id="287" r:id="rId18"/>
    <p:sldId id="285" r:id="rId19"/>
    <p:sldId id="267" r:id="rId20"/>
    <p:sldId id="272" r:id="rId21"/>
    <p:sldId id="266" r:id="rId22"/>
    <p:sldId id="278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70" d="100"/>
          <a:sy n="70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EA2C4-D7A4-4D9A-9416-51F5CC00DDF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CD5DE-CFA5-4514-905A-7F7AED9E74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CD5DE-CFA5-4514-905A-7F7AED9E74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EEF37-4C6B-4085-A195-D67E5C34F02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38A7-B383-4F61-B69F-EB845E97DB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0996580-FF2A-4A03-B81C-E4BF187D1B97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F4BB42DC-47AB-41A8-B706-C866D482574E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solidFill>
            <a:schemeClr val="bg1"/>
          </a:solidFill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solidFill>
            <a:schemeClr val="bg1"/>
          </a:solidFill>
        </p:spPr>
        <p:txBody>
          <a:bodyPr vert="eaVert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995FF13-2F87-41DF-B62D-4CE3F26B13F3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457200"/>
            <a:ext cx="3810000" cy="566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457200"/>
            <a:ext cx="3505200" cy="566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F51F1-8ADF-40BA-9A5A-39F0092C38EC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2D304-2A9C-4518-9F05-5AE52827C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F51F1-8ADF-40BA-9A5A-39F0092C38EC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2D304-2A9C-4518-9F05-5AE52827C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F51F1-8ADF-40BA-9A5A-39F0092C38EC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2D304-2A9C-4518-9F05-5AE52827C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FA7E4AF-B5DE-40EA-8FB4-0A7C9B60508F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F51F1-8ADF-40BA-9A5A-39F0092C38EC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2D304-2A9C-4518-9F05-5AE52827C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F51F1-8ADF-40BA-9A5A-39F0092C38EC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2D304-2A9C-4518-9F05-5AE52827C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8F51F1-8ADF-40BA-9A5A-39F0092C38EC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42D304-2A9C-4518-9F05-5AE52827C9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3551AE1-E911-4C7D-8EE4-E2A46901329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93E9FFE-B407-42FD-8096-B09378D09D6C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E5414DD2-0BDE-4C07-ADBD-F5FA1CC72EEB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BD6DD480-F77E-4044-98B2-E6D898979A28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428543C-CE63-46D5-A308-C83135666496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627313" cy="793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solidFill>
            <a:schemeClr val="bg1"/>
          </a:solidFill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/>
          <a:lstStyle/>
          <a:p>
            <a:fld id="{6C7E53AE-1C4A-40CF-A61B-97BA40DE97BA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5791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56350"/>
            <a:ext cx="990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|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281F67FB-13A3-45AE-AE5B-38525CBDC6E7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>
            <a:off x="-9144" y="-13855"/>
            <a:ext cx="9162288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1052945"/>
            <a:ext cx="91440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2734" y="218712"/>
            <a:ext cx="661255" cy="6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3" name="Picture 4" descr="JPSS Logo5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219456"/>
            <a:ext cx="713477" cy="6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315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52400"/>
            <a:ext cx="7391400" cy="5973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2"/>
          <p:cNvSpPr>
            <a:spLocks noChangeArrowheads="1"/>
          </p:cNvSpPr>
          <p:nvPr userDrawn="1"/>
        </p:nvSpPr>
        <p:spPr bwMode="auto">
          <a:xfrm rot="16200000">
            <a:off x="-2895600" y="2895600"/>
            <a:ext cx="6858000" cy="1066800"/>
          </a:xfrm>
          <a:prstGeom prst="rect">
            <a:avLst/>
          </a:prstGeom>
          <a:gradFill flip="none" rotWithShape="1">
            <a:gsLst>
              <a:gs pos="47000">
                <a:srgbClr val="2661AA"/>
              </a:gs>
              <a:gs pos="0">
                <a:srgbClr val="FFFFFF"/>
              </a:gs>
            </a:gsLst>
            <a:lin ang="1782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ＭＳ Ｐゴシック" pitchFamily="-108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52400" y="6088126"/>
            <a:ext cx="660894" cy="66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" name="Picture 4" descr="JPSS Logo5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76584"/>
            <a:ext cx="731520" cy="6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 rot="16200000">
            <a:off x="-2355356" y="3429000"/>
            <a:ext cx="6844311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16200000">
            <a:off x="-2133599" y="3048000"/>
            <a:ext cx="5181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14400" cy="365125"/>
          </a:xfrm>
          <a:prstGeom prst="rect">
            <a:avLst/>
          </a:prstGeom>
        </p:spPr>
        <p:txBody>
          <a:bodyPr anchor="b" anchorCtr="0"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EF17DC1-9268-4399-A6ED-625941A2C680}" type="datetime1">
              <a:rPr lang="en-US" smtClean="0"/>
              <a:pPr/>
              <a:t>9/8/2015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56350"/>
            <a:ext cx="5943600" cy="365125"/>
          </a:xfrm>
          <a:prstGeom prst="rect">
            <a:avLst/>
          </a:prstGeom>
        </p:spPr>
        <p:txBody>
          <a:bodyPr anchor="b" anchorCtr="0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Recent Updates to the VIIRS Aerosol Algorithm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Istvan Laszlo (NOAA/NESDIS/STAR)</a:t>
            </a:r>
          </a:p>
          <a:p>
            <a:r>
              <a:rPr lang="en-US" sz="2600" i="1" dirty="0" smtClean="0">
                <a:solidFill>
                  <a:schemeClr val="tx1"/>
                </a:solidFill>
              </a:rPr>
              <a:t>with contributions by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Hongqing</a:t>
            </a:r>
            <a:r>
              <a:rPr lang="en-US" dirty="0" smtClean="0">
                <a:solidFill>
                  <a:schemeClr val="tx1"/>
                </a:solidFill>
              </a:rPr>
              <a:t> Liu and </a:t>
            </a:r>
            <a:r>
              <a:rPr lang="en-US" dirty="0" err="1" smtClean="0">
                <a:solidFill>
                  <a:schemeClr val="tx1"/>
                </a:solidFill>
              </a:rPr>
              <a:t>Hai</a:t>
            </a:r>
            <a:r>
              <a:rPr lang="en-US" dirty="0" smtClean="0">
                <a:solidFill>
                  <a:schemeClr val="tx1"/>
                </a:solidFill>
              </a:rPr>
              <a:t> Zhang (IMSG, Inc.)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7971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STAR VIIRS AOT algorithm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0" y="4191000"/>
            <a:ext cx="3200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szlo\Documents\orbit052a\Documents\JPSS\AQPG_Workshop\2015\figures\sprin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" y="1079863"/>
            <a:ext cx="8088313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 “thaw” </a:t>
            </a:r>
            <a:r>
              <a:rPr lang="en-US" sz="3200" dirty="0" smtClean="0"/>
              <a:t>03/31/2013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3733800"/>
            <a:ext cx="5486400" cy="2392363"/>
          </a:xfrm>
        </p:spPr>
        <p:txBody>
          <a:bodyPr>
            <a:normAutofit fontScale="85000" lnSpcReduction="20000"/>
          </a:bodyPr>
          <a:lstStyle/>
          <a:p>
            <a:pPr marL="228600" indent="-228600"/>
            <a:r>
              <a:rPr lang="en-US" dirty="0" smtClean="0"/>
              <a:t>Spatial variability test in STAR (VRR) reduces snow contamination.</a:t>
            </a:r>
          </a:p>
          <a:p>
            <a:pPr marL="228600" indent="-228600"/>
            <a:r>
              <a:rPr lang="en-US" dirty="0" smtClean="0">
                <a:solidFill>
                  <a:srgbClr val="002060"/>
                </a:solidFill>
              </a:rPr>
              <a:t>Implemented in IDPS 06/22/2015 at 19:43 UTC; </a:t>
            </a:r>
          </a:p>
          <a:p>
            <a:pPr marL="228600" indent="-228600"/>
            <a:r>
              <a:rPr lang="en-US" dirty="0" smtClean="0">
                <a:solidFill>
                  <a:srgbClr val="002060"/>
                </a:solidFill>
              </a:rPr>
              <a:t>IDPS also flags pixels adjacent to snow (degraded quality).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600200" y="1709054"/>
            <a:ext cx="8382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09800" y="1404254"/>
            <a:ext cx="2362200" cy="307777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possible snow contamination</a:t>
            </a:r>
            <a:endParaRPr lang="en-US" sz="1400" dirty="0">
              <a:solidFill>
                <a:srgbClr val="80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705600" y="3581400"/>
          <a:ext cx="1920240" cy="19202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20"/>
                <a:gridCol w="274320"/>
                <a:gridCol w="274320"/>
                <a:gridCol w="274320"/>
                <a:gridCol w="274320"/>
                <a:gridCol w="274320"/>
                <a:gridCol w="274320"/>
              </a:tblGrid>
              <a:tr h="2612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2612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2612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2612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</a:tr>
              <a:tr h="2612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0" marR="0" marT="0" marB="0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10400" y="5617028"/>
          <a:ext cx="1371600" cy="80602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9186"/>
                <a:gridCol w="1182414"/>
              </a:tblGrid>
              <a:tr h="2015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snow</a:t>
                      </a:r>
                      <a:endParaRPr lang="en-US" sz="1100" dirty="0"/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</a:tr>
              <a:tr h="2015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degraded</a:t>
                      </a:r>
                      <a:endParaRPr lang="en-US" sz="1100" dirty="0"/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</a:tr>
              <a:tr h="2015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excluded</a:t>
                      </a:r>
                      <a:endParaRPr lang="en-US" sz="1100" dirty="0"/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</a:tr>
              <a:tr h="201507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not produced</a:t>
                      </a:r>
                      <a:endParaRPr lang="en-US" sz="1100" dirty="0"/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91400" y="3349823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 x 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with AERONET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laszlo\Documents\orbit052a\Documents\JPSS\AQPG_Workshop\2015\figures\Graph12.png"/>
          <p:cNvPicPr>
            <a:picLocks noChangeAspect="1" noChangeArrowheads="1"/>
          </p:cNvPicPr>
          <p:nvPr/>
        </p:nvPicPr>
        <p:blipFill>
          <a:blip r:embed="rId2" cstate="print"/>
          <a:srcRect l="2000" r="8000"/>
          <a:stretch>
            <a:fillRect/>
          </a:stretch>
        </p:blipFill>
        <p:spPr bwMode="auto">
          <a:xfrm>
            <a:off x="914400" y="3200400"/>
            <a:ext cx="4114806" cy="3502025"/>
          </a:xfrm>
          <a:prstGeom prst="rect">
            <a:avLst/>
          </a:prstGeom>
          <a:noFill/>
        </p:spPr>
      </p:pic>
      <p:pic>
        <p:nvPicPr>
          <p:cNvPr id="1028" name="Picture 4" descr="C:\Users\laszlo\Documents\orbit052a\Documents\JPSS\AQPG_Workshop\2015\figures\Graph17.png"/>
          <p:cNvPicPr>
            <a:picLocks noChangeAspect="1" noChangeArrowheads="1"/>
          </p:cNvPicPr>
          <p:nvPr/>
        </p:nvPicPr>
        <p:blipFill>
          <a:blip r:embed="rId3" cstate="print"/>
          <a:srcRect r="8000"/>
          <a:stretch>
            <a:fillRect/>
          </a:stretch>
        </p:blipFill>
        <p:spPr bwMode="auto">
          <a:xfrm>
            <a:off x="4876800" y="3200400"/>
            <a:ext cx="4206245" cy="3502025"/>
          </a:xfrm>
          <a:prstGeom prst="rect">
            <a:avLst/>
          </a:prstGeom>
          <a:noFill/>
        </p:spPr>
      </p:pic>
      <p:pic>
        <p:nvPicPr>
          <p:cNvPr id="10" name="Picture 2" descr="C:\Users\laszlo\Documents\orbit052a\Documents\JPSS\AQPG_Workshop\2015\figures\Graph1.png"/>
          <p:cNvPicPr>
            <a:picLocks noChangeAspect="1" noChangeArrowheads="1"/>
          </p:cNvPicPr>
          <p:nvPr/>
        </p:nvPicPr>
        <p:blipFill>
          <a:blip r:embed="rId4" cstate="print"/>
          <a:srcRect l="2000" r="8000"/>
          <a:stretch>
            <a:fillRect/>
          </a:stretch>
        </p:blipFill>
        <p:spPr bwMode="auto">
          <a:xfrm>
            <a:off x="5029194" y="79375"/>
            <a:ext cx="4114806" cy="3502025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laszlo\Documents\orbit052a\Documents\JPSS\AQPG_Workshop\2015\figures\Graph2.png"/>
          <p:cNvPicPr>
            <a:picLocks noChangeAspect="1" noChangeArrowheads="1"/>
          </p:cNvPicPr>
          <p:nvPr/>
        </p:nvPicPr>
        <p:blipFill>
          <a:blip r:embed="rId5" cstate="print"/>
          <a:srcRect r="9000"/>
          <a:stretch>
            <a:fillRect/>
          </a:stretch>
        </p:blipFill>
        <p:spPr bwMode="auto">
          <a:xfrm>
            <a:off x="914400" y="79375"/>
            <a:ext cx="4160527" cy="35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STAR bright Surface (BS) AOT Algorithm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(BS)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Works as IDPS but uses regional (0.1</a:t>
            </a:r>
            <a:r>
              <a:rPr lang="en-US" baseline="30000" dirty="0" smtClean="0">
                <a:latin typeface="Times New Roman"/>
                <a:cs typeface="Times New Roman"/>
              </a:rPr>
              <a:t>o</a:t>
            </a:r>
            <a:r>
              <a:rPr lang="en-US" dirty="0" smtClean="0"/>
              <a:t>x0.1</a:t>
            </a:r>
            <a:r>
              <a:rPr lang="en-US" baseline="30000" dirty="0" smtClean="0">
                <a:latin typeface="Times New Roman"/>
                <a:cs typeface="Times New Roman"/>
              </a:rPr>
              <a:t>o</a:t>
            </a:r>
            <a:r>
              <a:rPr lang="en-US" dirty="0" smtClean="0"/>
              <a:t>) database of surface reflectance ratios for bright surface (M11 ≥0.25)</a:t>
            </a:r>
          </a:p>
          <a:p>
            <a:pPr lvl="1"/>
            <a:r>
              <a:rPr lang="en-US" dirty="0" smtClean="0"/>
              <a:t>M3/M5 for North Africa/Arabian Peninsula</a:t>
            </a:r>
          </a:p>
          <a:p>
            <a:pPr lvl="1"/>
            <a:r>
              <a:rPr lang="en-US" dirty="0" smtClean="0"/>
              <a:t>M1/M5 for the other regions</a:t>
            </a:r>
          </a:p>
          <a:p>
            <a:r>
              <a:rPr lang="en-US" dirty="0" smtClean="0"/>
              <a:t>Aerosol model:</a:t>
            </a:r>
          </a:p>
          <a:p>
            <a:pPr lvl="1"/>
            <a:r>
              <a:rPr lang="en-US" dirty="0" smtClean="0"/>
              <a:t>dust for North Africa/Arabian Peninsula</a:t>
            </a:r>
          </a:p>
          <a:p>
            <a:pPr lvl="1"/>
            <a:r>
              <a:rPr lang="en-US" dirty="0" smtClean="0"/>
              <a:t>selects IDPS models for other regions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914400"/>
            <a:ext cx="4038600" cy="5638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Deriving the database:</a:t>
            </a:r>
          </a:p>
          <a:p>
            <a:pPr marL="228600" indent="-228600">
              <a:spcBef>
                <a:spcPts val="0"/>
              </a:spcBef>
            </a:pPr>
            <a:r>
              <a:rPr lang="en-US" sz="2000" dirty="0" smtClean="0"/>
              <a:t>Estimate background AOT</a:t>
            </a:r>
          </a:p>
          <a:p>
            <a:pPr marL="228600" indent="-228600">
              <a:spcBef>
                <a:spcPts val="0"/>
              </a:spcBef>
            </a:pP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endParaRPr lang="en-US" sz="2000" dirty="0" smtClean="0"/>
          </a:p>
          <a:p>
            <a:pPr marL="228600" indent="-228600">
              <a:spcBef>
                <a:spcPts val="0"/>
              </a:spcBef>
            </a:pPr>
            <a:endParaRPr lang="en-US" sz="2000" dirty="0" smtClean="0"/>
          </a:p>
          <a:p>
            <a:pPr marL="228600" indent="-228600">
              <a:spcBef>
                <a:spcPts val="0"/>
              </a:spcBef>
              <a:buNone/>
            </a:pPr>
            <a:endParaRPr lang="en-US" sz="2000" dirty="0" smtClean="0"/>
          </a:p>
          <a:p>
            <a:pPr marL="228600" indent="-228600">
              <a:spcBef>
                <a:spcPts val="600"/>
              </a:spcBef>
            </a:pPr>
            <a:r>
              <a:rPr lang="en-US" sz="2000" dirty="0" smtClean="0"/>
              <a:t>Estimate M-band surface reflectances from VIIRS and calculate their ratios</a:t>
            </a:r>
          </a:p>
          <a:p>
            <a:pPr marL="228600" indent="-228600">
              <a:spcBef>
                <a:spcPts val="300"/>
              </a:spcBef>
            </a:pPr>
            <a:r>
              <a:rPr lang="en-US" sz="2000" dirty="0" smtClean="0"/>
              <a:t>Fit ratios as function of scattering angle for forward and backward directions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4" name="Picture 13" descr="Sevilleta_sca_sfcratios2_M3M55thpao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7490" y="4800600"/>
            <a:ext cx="2023110" cy="161848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696200" y="5816445"/>
            <a:ext cx="45719" cy="4571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96200" y="5715000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forward</a:t>
            </a:r>
          </a:p>
          <a:p>
            <a:r>
              <a:rPr lang="en-US" sz="900" dirty="0" smtClean="0"/>
              <a:t>backward</a:t>
            </a:r>
            <a:endParaRPr lang="en-US" sz="900" dirty="0"/>
          </a:p>
        </p:txBody>
      </p:sp>
      <p:sp>
        <p:nvSpPr>
          <p:cNvPr id="17" name="Oval 16"/>
          <p:cNvSpPr/>
          <p:nvPr/>
        </p:nvSpPr>
        <p:spPr>
          <a:xfrm>
            <a:off x="7696200" y="5943600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Sevilleta_sca_sfcratios2_M1M55thpao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82768"/>
            <a:ext cx="1295400" cy="1036320"/>
          </a:xfrm>
          <a:prstGeom prst="rect">
            <a:avLst/>
          </a:prstGeom>
        </p:spPr>
      </p:pic>
      <p:pic>
        <p:nvPicPr>
          <p:cNvPr id="3074" name="Picture 2" descr="C:\Users\laszlo\Documents\orbit052a\Documents\JPSS\AQPG_Workshop\2015\figures\backgroundAO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765" y="1650274"/>
            <a:ext cx="3138487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(BS) Algorithm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3962400" cy="2667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Broad, qualitative agreement between STAR (BS) and MODIS/Deep-Blue AOT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Low and high (dust) AOTs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More coverage from STAR (BS)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some high AOTs are absent in high-quality MODIS/Deep-Blue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r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3657600" cy="2819400"/>
          </a:xfrm>
          <a:prstGeom prst="rect">
            <a:avLst/>
          </a:prstGeom>
        </p:spPr>
      </p:pic>
      <p:pic>
        <p:nvPicPr>
          <p:cNvPr id="7" name="Picture 6" descr="ar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838200"/>
            <a:ext cx="3886200" cy="3048000"/>
          </a:xfrm>
          <a:prstGeom prst="rect">
            <a:avLst/>
          </a:prstGeom>
        </p:spPr>
      </p:pic>
      <p:pic>
        <p:nvPicPr>
          <p:cNvPr id="8" name="Picture 7" descr="ar3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0" y="3886200"/>
            <a:ext cx="3657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AOT over Western US </a:t>
            </a:r>
            <a:r>
              <a:rPr lang="en-US" sz="3600" dirty="0" smtClean="0"/>
              <a:t>06/18/2013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IDPS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STAR (BS)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715000"/>
            <a:ext cx="7004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(BS) algorithm significantly extends spatial coverage of AOT retrieval</a:t>
            </a:r>
            <a:endParaRPr lang="en-US" dirty="0"/>
          </a:p>
        </p:txBody>
      </p:sp>
      <p:pic>
        <p:nvPicPr>
          <p:cNvPr id="2050" name="Picture 2" descr="C:\Users\ilaszlo\Documents\orbit052a\Documents\JPSS\AQPG_Workshop\2015\figures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054475" cy="3700463"/>
          </a:xfrm>
          <a:prstGeom prst="rect">
            <a:avLst/>
          </a:prstGeom>
          <a:noFill/>
        </p:spPr>
      </p:pic>
      <p:pic>
        <p:nvPicPr>
          <p:cNvPr id="2051" name="Picture 3" descr="C:\Users\ilaszlo\Documents\orbit052a\Documents\JPSS\AQPG_Workshop\2015\figures\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54475" cy="37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AOT over Western US </a:t>
            </a:r>
            <a:r>
              <a:rPr lang="en-US" sz="3600" dirty="0" smtClean="0"/>
              <a:t>09/09/2014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RGB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/>
          <a:lstStyle/>
          <a:p>
            <a:pPr algn="ctr"/>
            <a:r>
              <a:rPr lang="en-US" dirty="0" smtClean="0"/>
              <a:t>STAR (BS) AOT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ilaszlo\Documents\orbit052a\Documents\JPSS\AQPG_Workshop\2015\figures\rg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4054476" cy="3700462"/>
          </a:xfrm>
          <a:prstGeom prst="rect">
            <a:avLst/>
          </a:prstGeom>
          <a:noFill/>
        </p:spPr>
      </p:pic>
      <p:pic>
        <p:nvPicPr>
          <p:cNvPr id="3075" name="Picture 3" descr="C:\Users\ilaszlo\Documents\orbit052a\Documents\JPSS\AQPG_Workshop\2015\figures\bs_a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4054475" cy="3700463"/>
          </a:xfrm>
          <a:prstGeom prst="rect">
            <a:avLst/>
          </a:prstGeom>
          <a:noFill/>
        </p:spPr>
      </p:pic>
      <p:pic>
        <p:nvPicPr>
          <p:cNvPr id="15" name="Picture 14" descr="aotclrbar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91"/>
          <a:stretch>
            <a:fillRect/>
          </a:stretch>
        </p:blipFill>
        <p:spPr>
          <a:xfrm rot="16200000">
            <a:off x="6962775" y="3171825"/>
            <a:ext cx="3505200" cy="3619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62200" y="5715000"/>
            <a:ext cx="451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Smoke is captured by STAR (BS) AOT algorithm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with </a:t>
            </a:r>
            <a:r>
              <a:rPr lang="en-US" dirty="0" smtClean="0"/>
              <a:t>AERONET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scatter_plot_viirs_afrarb_aeronet_all_sites.png"/>
          <p:cNvPicPr/>
          <p:nvPr/>
        </p:nvPicPr>
        <p:blipFill>
          <a:blip r:embed="rId2" cstate="print"/>
          <a:srcRect t="6940"/>
          <a:stretch>
            <a:fillRect/>
          </a:stretch>
        </p:blipFill>
        <p:spPr>
          <a:xfrm>
            <a:off x="228600" y="1143000"/>
            <a:ext cx="4038600" cy="3687427"/>
          </a:xfrm>
          <a:prstGeom prst="rect">
            <a:avLst/>
          </a:prstGeom>
        </p:spPr>
      </p:pic>
      <p:pic>
        <p:nvPicPr>
          <p:cNvPr id="7" name="Picture 6" descr="scatter_plot_dbmodis_aeronet_AfrArb.png"/>
          <p:cNvPicPr/>
          <p:nvPr/>
        </p:nvPicPr>
        <p:blipFill>
          <a:blip r:embed="rId3" cstate="print"/>
          <a:srcRect t="6973"/>
          <a:stretch>
            <a:fillRect/>
          </a:stretch>
        </p:blipFill>
        <p:spPr>
          <a:xfrm>
            <a:off x="4648200" y="1144326"/>
            <a:ext cx="3962400" cy="36861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2954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Time period: May 2012- Apr 2014</a:t>
            </a:r>
          </a:p>
          <a:p>
            <a:r>
              <a:rPr lang="en-US" sz="2200" dirty="0" smtClean="0"/>
              <a:t>Most sites are in North Africa, Arabian Peninsula, and western CONUS</a:t>
            </a:r>
          </a:p>
          <a:p>
            <a:r>
              <a:rPr lang="en-US" sz="2200" dirty="0" smtClean="0"/>
              <a:t>Overall, STAR </a:t>
            </a:r>
            <a:r>
              <a:rPr lang="en-US" sz="2200" dirty="0" smtClean="0"/>
              <a:t>(BS) performance is comparable to that of </a:t>
            </a:r>
            <a:r>
              <a:rPr lang="en-US" sz="2200" dirty="0" smtClean="0"/>
              <a:t>MODIS/Deep-Blue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152400"/>
            <a:ext cx="7696200" cy="640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 vs. STAR Algorithm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71600" y="236221"/>
          <a:ext cx="7391400" cy="380237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00"/>
                <a:gridCol w="2438400"/>
                <a:gridCol w="2667000"/>
              </a:tblGrid>
              <a:tr h="266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IDPS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STAR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</a:rPr>
                        <a:t>Algorithm (general)</a:t>
                      </a:r>
                      <a:endParaRPr lang="en-US" sz="1400" b="1" i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Data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screening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External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VCM + internal tests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Internal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tests + external VCM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Residual calculated as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Absolute difference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Dark surface: Relative difference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Bright surface: Same as IDPS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FFC000"/>
                          </a:solidFill>
                        </a:rPr>
                        <a:t>Over-land algorithm</a:t>
                      </a:r>
                      <a:endParaRPr lang="en-US" sz="1400" b="1" i="1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Channel used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0.41, 0.44, 0.48, 0.67, 2.25 µm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Same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234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Retrieve over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Dark surface only 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Dark + bright surface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Aerosol model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five models from AERONET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 smtClean="0">
                          <a:solidFill>
                            <a:srgbClr val="FFC000"/>
                          </a:solidFill>
                        </a:rPr>
                        <a:t>Dark surface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: MODIS C5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Bright surface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: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same as IDPS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5475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Spectral surface reflectance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ratio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Constant</a:t>
                      </a:r>
                    </a:p>
                  </a:txBody>
                  <a:tcPr marL="48035" marR="48035" marT="0" marB="0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FFC000"/>
                          </a:solidFill>
                        </a:rPr>
                        <a:t>Dark surface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: function </a:t>
                      </a:r>
                      <a:r>
                        <a:rPr lang="en-US" sz="1400" dirty="0">
                          <a:solidFill>
                            <a:srgbClr val="FFC000"/>
                          </a:solidFill>
                        </a:rPr>
                        <a:t>of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TOA SWIR-NDVI, redness and glint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Bright surface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: location and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scattering angle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>
                    <a:lnB>
                      <a:noFill/>
                    </a:lnB>
                  </a:tcPr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Match to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FFC000"/>
                          </a:solidFill>
                        </a:rPr>
                        <a:t>Surface reflectances </a:t>
                      </a:r>
                      <a:endParaRPr lang="en-US" sz="140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 smtClean="0">
                          <a:solidFill>
                            <a:srgbClr val="FFC000"/>
                          </a:solidFill>
                        </a:rPr>
                        <a:t>Dark surface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</a:rPr>
                        <a:t>: 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</a:rPr>
                        <a:t>TOA reflectances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i="1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Bright surface</a:t>
                      </a: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: same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as IDPS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Content Placeholder 7"/>
          <p:cNvGraphicFramePr>
            <a:graphicFrameLocks/>
          </p:cNvGraphicFramePr>
          <p:nvPr/>
        </p:nvGraphicFramePr>
        <p:xfrm>
          <a:off x="1371600" y="4191000"/>
          <a:ext cx="7391400" cy="224675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00"/>
                <a:gridCol w="2438400"/>
                <a:gridCol w="2667000"/>
              </a:tblGrid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>
                          <a:solidFill>
                            <a:srgbClr val="57D3FF"/>
                          </a:solidFill>
                        </a:rPr>
                        <a:t>Over-ocean algorithm</a:t>
                      </a:r>
                      <a:endParaRPr lang="en-US" sz="1400" b="1" i="1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Channel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used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0.67</a:t>
                      </a: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, 0.74, 0.86, 1.24, 1.61,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2.25 µm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  <a:latin typeface="+mn-lt"/>
                          <a:ea typeface="Times New Roman"/>
                        </a:rPr>
                        <a:t>Same + 0.55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µm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>
                    <a:lnT w="12700" cmpd="sng">
                      <a:noFill/>
                    </a:lnT>
                  </a:tcPr>
                </a:tc>
              </a:tr>
              <a:tr h="5076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Surface reflection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Non-</a:t>
                      </a:r>
                      <a:r>
                        <a:rPr lang="en-US" sz="1400" dirty="0" err="1">
                          <a:solidFill>
                            <a:srgbClr val="57D3FF"/>
                          </a:solidFill>
                        </a:rPr>
                        <a:t>L</a:t>
                      </a:r>
                      <a:r>
                        <a:rPr lang="en-US" sz="1400" dirty="0" err="1" smtClean="0">
                          <a:solidFill>
                            <a:srgbClr val="57D3FF"/>
                          </a:solidFill>
                        </a:rPr>
                        <a:t>ambertian</a:t>
                      </a: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, function of wind speed and direction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Same</a:t>
                      </a:r>
                      <a:r>
                        <a:rPr lang="en-US" sz="1400" baseline="0" dirty="0" smtClean="0">
                          <a:solidFill>
                            <a:srgbClr val="57D3FF"/>
                          </a:solidFill>
                        </a:rPr>
                        <a:t> + weighting with foam fraction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4888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Aerosol model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Combination of fine and coarse </a:t>
                      </a: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modes (MODIS C4)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Same , but MODIS C5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57D3FF"/>
                          </a:solidFill>
                        </a:rPr>
                        <a:t>Match to</a:t>
                      </a:r>
                      <a:endParaRPr lang="en-US" sz="140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TOA reflectances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57D3FF"/>
                          </a:solidFill>
                        </a:rPr>
                        <a:t>Same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>
                          <a:solidFill>
                            <a:srgbClr val="57D3FF"/>
                          </a:solidFill>
                        </a:rPr>
                        <a:t>Retrieval over inland water</a:t>
                      </a:r>
                      <a:endParaRPr lang="en-US" sz="140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No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57D3FF"/>
                          </a:solidFill>
                        </a:rPr>
                        <a:t>Yes</a:t>
                      </a:r>
                      <a:endParaRPr lang="en-US" sz="1400" dirty="0">
                        <a:solidFill>
                          <a:srgbClr val="57D3FF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48035" marR="48035" marT="0" marB="0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5715000" y="6096000"/>
            <a:ext cx="1016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04800"/>
            <a:ext cx="7620000" cy="419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 vs. STAR Products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04129" y="402772"/>
          <a:ext cx="7391527" cy="389318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6039"/>
                <a:gridCol w="2634432"/>
                <a:gridCol w="2471056"/>
              </a:tblGrid>
              <a:tr h="2666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IDPS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STAR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</a:tr>
              <a:tr h="253803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i="1" dirty="0" smtClean="0">
                          <a:solidFill>
                            <a:srgbClr val="FFC000"/>
                          </a:solidFill>
                        </a:rPr>
                        <a:t>Products</a:t>
                      </a:r>
                      <a:endParaRPr lang="en-US" sz="1400" b="1" i="1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Nominal spatial resolution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0.75 km (IP)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6 km (EDR)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0.75 km</a:t>
                      </a:r>
                    </a:p>
                  </a:txBody>
                  <a:tcPr marL="53505" marR="5350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Granule size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86 seconds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Same 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AOT range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[0, 2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]</a:t>
                      </a:r>
                      <a:endParaRPr lang="en-US" sz="1400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[-0.05, 5]</a:t>
                      </a:r>
                    </a:p>
                  </a:txBody>
                  <a:tcPr marL="53505" marR="5350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Main product land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M-band and 550-nm AOT (EDR)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AOT at</a:t>
                      </a: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 550 nm only (IP)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baseline="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Aerosol model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Same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</a:rPr>
                        <a:t>Same</a:t>
                      </a:r>
                      <a:endParaRPr lang="en-US" sz="1400" dirty="0">
                        <a:solidFill>
                          <a:srgbClr val="FFC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</a:tr>
              <a:tr h="2538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Main product ocean</a:t>
                      </a: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M-band and 550-nm AOT (EDR)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AOT at 550 nm only (IP)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Small mode aerosol model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Large mode aerosol model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Small mode fraction</a:t>
                      </a:r>
                      <a:endParaRPr lang="en-US" sz="1400" dirty="0">
                        <a:solidFill>
                          <a:srgbClr val="00B0F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Ångström</a:t>
                      </a:r>
                      <a:r>
                        <a:rPr lang="en-US" sz="1400" dirty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exponent: </a:t>
                      </a:r>
                      <a:r>
                        <a:rPr lang="en-US" sz="1400" baseline="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[0.86 vs. 1.61 µm]</a:t>
                      </a:r>
                      <a:endParaRPr lang="en-US" sz="1400" dirty="0">
                        <a:solidFill>
                          <a:srgbClr val="00B0F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53505" marR="5350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Same</a:t>
                      </a:r>
                      <a:endParaRPr lang="en-US" sz="1400" dirty="0">
                        <a:solidFill>
                          <a:srgbClr val="00B0F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en-US" sz="1400" dirty="0" smtClean="0">
                        <a:solidFill>
                          <a:srgbClr val="00B0F0"/>
                        </a:solidFill>
                        <a:latin typeface="+mn-lt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Same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Same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40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Same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B0F0"/>
                          </a:solidFill>
                          <a:latin typeface="+mn-lt"/>
                          <a:ea typeface="Times New Roman"/>
                        </a:rPr>
                        <a:t>same + [0.55 vs. 0.86 µm]</a:t>
                      </a:r>
                    </a:p>
                  </a:txBody>
                  <a:tcPr marL="53505" marR="53505" marT="0" marB="0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953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“Same in STAR column means product is produced; it does not mean it is identical to that in </a:t>
            </a:r>
            <a:r>
              <a:rPr lang="en-US" dirty="0" err="1" smtClean="0"/>
              <a:t>IDPS</a:t>
            </a:r>
            <a:r>
              <a:rPr lang="en-US" dirty="0" smtClean="0"/>
              <a:t>; for example, aerosol models in </a:t>
            </a:r>
            <a:r>
              <a:rPr lang="en-US" dirty="0" err="1" smtClean="0"/>
              <a:t>IDPS</a:t>
            </a:r>
            <a:r>
              <a:rPr lang="en-US" dirty="0" smtClean="0"/>
              <a:t> and STAR are different, but both provide model information.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IDPS VIIRS AOT algorithm</a:t>
            </a:r>
          </a:p>
          <a:p>
            <a:r>
              <a:rPr lang="en-US" dirty="0" smtClean="0"/>
              <a:t>The STAR VIIRS </a:t>
            </a:r>
            <a:r>
              <a:rPr lang="en-US" b="1" dirty="0" smtClean="0"/>
              <a:t>over-land</a:t>
            </a:r>
            <a:r>
              <a:rPr lang="en-US" dirty="0" smtClean="0"/>
              <a:t> AOT algorithm</a:t>
            </a:r>
          </a:p>
          <a:p>
            <a:pPr lvl="1"/>
            <a:r>
              <a:rPr lang="en-US" dirty="0" smtClean="0"/>
              <a:t>Dark surface</a:t>
            </a:r>
          </a:p>
          <a:p>
            <a:pPr lvl="1"/>
            <a:r>
              <a:rPr lang="en-US" dirty="0" smtClean="0"/>
              <a:t>Bright surface</a:t>
            </a:r>
          </a:p>
          <a:p>
            <a:pPr lvl="1"/>
            <a:r>
              <a:rPr lang="en-US" dirty="0" smtClean="0"/>
              <a:t>Examples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8572" y="152400"/>
            <a:ext cx="8001000" cy="632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Pixel Selection &amp; Quality Flags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88572" y="228600"/>
          <a:ext cx="7924800" cy="594360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089267"/>
                <a:gridCol w="1037031"/>
                <a:gridCol w="945159"/>
                <a:gridCol w="985321"/>
                <a:gridCol w="603794"/>
                <a:gridCol w="754743"/>
                <a:gridCol w="628952"/>
                <a:gridCol w="880533"/>
              </a:tblGrid>
              <a:tr h="264695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Condition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Quality Flag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Applies to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Detected by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264695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Not Produced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Excluded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L>
                      <a:noFill/>
                    </a:lnL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Degraded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Land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Ocean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VCM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Internal Tests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81373" marR="81373"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Invalid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</a:rPr>
                        <a:t>SDR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 data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Cloud Contamination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Sun Glint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Snow/Ice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Fire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Bright Surface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Coastal or Inland Water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Turbid Water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Ephemeral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Water</a:t>
                      </a:r>
                      <a:r>
                        <a:rPr lang="en-US" sz="1600" dirty="0" smtClean="0">
                          <a:solidFill>
                            <a:srgbClr val="00B0F0"/>
                          </a:solidFill>
                        </a:rPr>
                        <a:t>*</a:t>
                      </a:r>
                      <a:endParaRPr lang="en-US" sz="2400" dirty="0">
                        <a:solidFill>
                          <a:srgbClr val="00B0F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FFC000"/>
                          </a:solidFill>
                        </a:rPr>
                        <a:t>SolZA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 ≥ 80° </a:t>
                      </a:r>
                      <a:endParaRPr lang="en-US" sz="24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C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Out of Spec Range 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Cloud Adjacency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Cloud Shadow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Cirrus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Soil Dominated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65° ≤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</a:rPr>
                        <a:t>SolZA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 &lt; 80°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Large Retrieval Residual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Large M1 STD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  <a:tr h="2646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Snow adjacency</a:t>
                      </a:r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X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1030" marR="61030" marT="0" marB="0" anchor="ctr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6172200"/>
            <a:ext cx="4297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*to be deleted in IDPS; </a:t>
            </a:r>
            <a:r>
              <a:rPr lang="en-US" sz="1200" dirty="0" smtClean="0">
                <a:solidFill>
                  <a:srgbClr val="00B050"/>
                </a:solidFill>
              </a:rPr>
              <a:t>*in IDPS, to be implemented in STAR (VRR)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QFs in STAR (VRR)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t"/>
            <a:r>
              <a:rPr lang="en-US" b="1" dirty="0" smtClean="0"/>
              <a:t>Quality Flag (QF)Retrieval with SW scheme</a:t>
            </a:r>
          </a:p>
          <a:p>
            <a:pPr lvl="1" fontAlgn="t"/>
            <a:r>
              <a:rPr lang="en-US" dirty="0" smtClean="0"/>
              <a:t>Retrieval with SWIR scheme</a:t>
            </a:r>
          </a:p>
          <a:p>
            <a:pPr lvl="1" fontAlgn="t"/>
            <a:r>
              <a:rPr lang="en-US" dirty="0" smtClean="0"/>
              <a:t>Retrieval over bright surface</a:t>
            </a:r>
          </a:p>
          <a:p>
            <a:pPr lvl="1" fontAlgn="t"/>
            <a:r>
              <a:rPr lang="en-US" dirty="0" smtClean="0"/>
              <a:t>Retrieval over dark barren surface </a:t>
            </a:r>
          </a:p>
          <a:p>
            <a:pPr lvl="1" fontAlgn="t"/>
            <a:r>
              <a:rPr lang="en-US" dirty="0" smtClean="0"/>
              <a:t>Retrieval from extrapolation</a:t>
            </a:r>
          </a:p>
          <a:p>
            <a:pPr lvl="1" fontAlgn="t"/>
            <a:r>
              <a:rPr lang="en-US" dirty="0" smtClean="0"/>
              <a:t>Retrieval failed</a:t>
            </a:r>
          </a:p>
          <a:p>
            <a:pPr lvl="1" fontAlgn="t"/>
            <a:r>
              <a:rPr lang="en-US" dirty="0" smtClean="0"/>
              <a:t>NDVI out of range</a:t>
            </a:r>
          </a:p>
          <a:p>
            <a:pPr lvl="1" fontAlgn="t"/>
            <a:r>
              <a:rPr lang="en-US" dirty="0" smtClean="0"/>
              <a:t>Redness out of range</a:t>
            </a:r>
          </a:p>
          <a:p>
            <a:pPr fontAlgn="t"/>
            <a:r>
              <a:rPr lang="en-US" b="1" dirty="0" smtClean="0"/>
              <a:t>Optional Outputs</a:t>
            </a:r>
          </a:p>
          <a:p>
            <a:pPr lvl="1" fontAlgn="t"/>
            <a:r>
              <a:rPr lang="en-US" dirty="0" smtClean="0"/>
              <a:t>Surface reflectance</a:t>
            </a:r>
          </a:p>
          <a:p>
            <a:pPr lvl="1" fontAlgn="t"/>
            <a:r>
              <a:rPr lang="en-US" dirty="0" smtClean="0"/>
              <a:t>Retrieval residual</a:t>
            </a:r>
          </a:p>
          <a:p>
            <a:pPr fontAlgn="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 (</a:t>
            </a:r>
            <a:r>
              <a:rPr lang="en-US" dirty="0" err="1" smtClean="0"/>
              <a:t>VRR</a:t>
            </a:r>
            <a:r>
              <a:rPr lang="en-US" dirty="0" smtClean="0"/>
              <a:t>) algorithm</a:t>
            </a:r>
          </a:p>
          <a:p>
            <a:pPr lvl="1"/>
            <a:r>
              <a:rPr lang="en-US" dirty="0" smtClean="0"/>
              <a:t>has extended AOT range allowing to see high AOT events, </a:t>
            </a:r>
          </a:p>
          <a:p>
            <a:pPr lvl="1"/>
            <a:r>
              <a:rPr lang="en-US" dirty="0" smtClean="0"/>
              <a:t>reduced snow contamination, </a:t>
            </a:r>
          </a:p>
          <a:p>
            <a:pPr lvl="1"/>
            <a:r>
              <a:rPr lang="en-US" dirty="0" smtClean="0"/>
              <a:t>comparable performance to </a:t>
            </a:r>
            <a:r>
              <a:rPr lang="en-US" dirty="0" err="1" smtClean="0"/>
              <a:t>IDPS</a:t>
            </a:r>
            <a:r>
              <a:rPr lang="en-US" dirty="0" smtClean="0"/>
              <a:t>, but provides more 750-m </a:t>
            </a:r>
            <a:r>
              <a:rPr lang="en-US" dirty="0" smtClean="0"/>
              <a:t>retrievals,</a:t>
            </a:r>
            <a:endParaRPr lang="en-US" dirty="0" smtClean="0"/>
          </a:p>
          <a:p>
            <a:pPr lvl="1"/>
            <a:r>
              <a:rPr lang="en-US" dirty="0" smtClean="0"/>
              <a:t>better </a:t>
            </a:r>
            <a:r>
              <a:rPr lang="en-US" dirty="0" smtClean="0"/>
              <a:t>accuracy at higher </a:t>
            </a:r>
            <a:r>
              <a:rPr lang="en-US" dirty="0" smtClean="0"/>
              <a:t>AOT, </a:t>
            </a:r>
            <a:endParaRPr lang="en-US" dirty="0" smtClean="0"/>
          </a:p>
          <a:p>
            <a:pPr lvl="1"/>
            <a:r>
              <a:rPr lang="en-US" dirty="0" smtClean="0"/>
              <a:t>less reliance on upstream products (VCM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STAR (BS) algorithm provides AOT for bright surface enabling dust and smoke plumes to be captured.</a:t>
            </a:r>
          </a:p>
          <a:p>
            <a:r>
              <a:rPr lang="en-US" dirty="0" smtClean="0"/>
              <a:t>Next: Must implement BS algorithm in unified STAR algorithm.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3600" dirty="0" smtClean="0">
                <a:solidFill>
                  <a:schemeClr val="bg1"/>
                </a:solidFill>
              </a:rPr>
              <a:t>Aerosol from VIIRS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4191000" cy="4525963"/>
          </a:xfrm>
        </p:spPr>
        <p:txBody>
          <a:bodyPr>
            <a:normAutofit fontScale="77500" lnSpcReduction="20000"/>
          </a:bodyPr>
          <a:lstStyle/>
          <a:p>
            <a:pPr marL="228600" indent="-2286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0000FF"/>
              </a:buClr>
              <a:buSzPct val="125000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Aerosol products are derived from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Visible Infrared Imaging Radiometer Suite (VIIRS). 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0000FF"/>
              </a:buClr>
              <a:buSzPct val="125000"/>
              <a:defRPr/>
            </a:pPr>
            <a:r>
              <a:rPr lang="en-US" dirty="0" smtClean="0">
                <a:cs typeface="Helvetica"/>
              </a:rPr>
              <a:t>Current operational processing is in the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Interface Data Processing Segment (IDPS)</a:t>
            </a:r>
            <a:r>
              <a:rPr lang="en-US" dirty="0" smtClean="0">
                <a:cs typeface="Helvetica"/>
              </a:rPr>
              <a:t>.</a:t>
            </a:r>
            <a:endParaRPr lang="en-US" dirty="0" smtClean="0"/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0000FF"/>
              </a:buClr>
              <a:buSzPct val="125000"/>
              <a:defRPr/>
            </a:pPr>
            <a:r>
              <a:rPr lang="en-US" dirty="0" smtClean="0">
                <a:cs typeface="Helvetica"/>
              </a:rPr>
              <a:t>Aerosol retrieval is from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M bands</a:t>
            </a:r>
            <a:r>
              <a:rPr lang="en-US" dirty="0" smtClean="0">
                <a:cs typeface="Helvetica"/>
              </a:rPr>
              <a:t> with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750 m</a:t>
            </a:r>
            <a:r>
              <a:rPr lang="en-US" dirty="0" smtClean="0">
                <a:cs typeface="Helvetica"/>
              </a:rPr>
              <a:t> nadir resolution.</a:t>
            </a:r>
          </a:p>
          <a:p>
            <a:pPr marL="228600" indent="-22860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rgbClr val="0000FF"/>
              </a:buClr>
              <a:buSzPct val="125000"/>
              <a:defRPr/>
            </a:pPr>
            <a:r>
              <a:rPr lang="en-US" dirty="0" smtClean="0">
                <a:cs typeface="Helvetica"/>
              </a:rPr>
              <a:t>Separate algorithms for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cs typeface="Helvetica"/>
              </a:rPr>
              <a:t>aerosol optical thickness (AOT) </a:t>
            </a:r>
            <a:r>
              <a:rPr lang="en-US" dirty="0" smtClean="0">
                <a:cs typeface="Helvetica"/>
              </a:rPr>
              <a:t>retrieval over land and over ocean.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4876800" y="1376970"/>
          <a:ext cx="3962401" cy="470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358"/>
                <a:gridCol w="1197735"/>
                <a:gridCol w="1120462"/>
                <a:gridCol w="1008846"/>
              </a:tblGrid>
              <a:tr h="37221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Band name</a:t>
                      </a:r>
                    </a:p>
                  </a:txBody>
                  <a:tcPr marL="44057" marR="44057" marT="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Wavelength (nm)</a:t>
                      </a:r>
                    </a:p>
                  </a:txBody>
                  <a:tcPr marL="44057" marR="44057" marT="0" marB="18288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Bandwidth (nm)</a:t>
                      </a:r>
                    </a:p>
                  </a:txBody>
                  <a:tcPr marL="44057" marR="44057" marT="0" marB="18288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Use in 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algorithm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 anchor="ctr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412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M2*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445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14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M3*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488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L,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M4*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555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21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M5*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672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L, O,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746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M7*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865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39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O,</a:t>
                      </a:r>
                      <a:r>
                        <a:rPr lang="en-US" sz="1600" baseline="0" dirty="0" smtClean="0">
                          <a:latin typeface="+mn-lt"/>
                          <a:ea typeface="SimSun"/>
                          <a:cs typeface="Times New Roman"/>
                        </a:rPr>
                        <a:t>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M8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1,240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27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 </a:t>
                      </a:r>
                      <a:endParaRPr lang="en-US" sz="16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1,378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1,610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59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O,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M11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2,250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47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L, O,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M12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3,700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191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M13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4,050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163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none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M14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8,550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323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 pitchFamily="18" charset="0"/>
                        </a:rPr>
                        <a:t>none</a:t>
                      </a:r>
                      <a:endParaRPr lang="en-US" sz="1600" dirty="0">
                        <a:latin typeface="+mn-lt"/>
                        <a:ea typeface="SimSun"/>
                        <a:cs typeface="Times New Roman" pitchFamily="18" charset="0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M15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SimSun"/>
                          <a:cs typeface="Times New Roman"/>
                        </a:rPr>
                        <a:t>10,763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989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  <a:tr h="20533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M16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SimSun"/>
                          <a:cs typeface="Times New Roman"/>
                        </a:rPr>
                        <a:t>12,016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SimSun"/>
                          <a:cs typeface="Times New Roman"/>
                        </a:rPr>
                        <a:t>864</a:t>
                      </a:r>
                    </a:p>
                  </a:txBody>
                  <a:tcPr marL="44057" marR="44057" marT="0" marB="18288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L</a:t>
                      </a:r>
                      <a:r>
                        <a:rPr lang="en-US" sz="1600" dirty="0" smtClean="0">
                          <a:latin typeface="+mn-lt"/>
                          <a:ea typeface="SimSun"/>
                          <a:cs typeface="Times New Roman"/>
                        </a:rPr>
                        <a:t>, T</a:t>
                      </a:r>
                      <a:r>
                        <a:rPr lang="en-US" sz="1600" baseline="-25000" dirty="0" smtClean="0">
                          <a:latin typeface="+mn-lt"/>
                          <a:ea typeface="SimSun"/>
                          <a:cs typeface="Times New Roman"/>
                        </a:rPr>
                        <a:t>O</a:t>
                      </a:r>
                      <a:endParaRPr lang="en-US" sz="1600" baseline="-25000" dirty="0">
                        <a:latin typeface="+mn-lt"/>
                        <a:ea typeface="SimSun"/>
                        <a:cs typeface="Times New Roman"/>
                      </a:endParaRPr>
                    </a:p>
                  </a:txBody>
                  <a:tcPr marL="44057" marR="44057" marT="0" marB="18288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76800" y="61722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*dual gain, L: land, O: ocean;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L,O</a:t>
            </a:r>
            <a:r>
              <a:rPr lang="en-US" sz="1200" dirty="0" smtClean="0"/>
              <a:t>: internal test land/ocean</a:t>
            </a:r>
            <a:endParaRPr lang="en-US" sz="12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NOAA Satellite Air Quality Proving Ground (AQPG) Workshop, Sep 9, 2015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5427956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IDPS VIIRS Dark Surface AOT Algorithm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Over-land AOT in IDPS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19200"/>
            <a:ext cx="4495800" cy="54102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Key Requirements/Assumptions</a:t>
            </a:r>
            <a:r>
              <a:rPr lang="en-US" dirty="0" smtClean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Surface reflectance ratios (e.g., M3/M5, M11/M5) can be established a priori (for dark-dense vegetation).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Aerosols change the ratios of M-band reflectances from those of the surface values.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/>
              <a:t>Retrieval: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2"/>
                </a:solidFill>
              </a:rPr>
              <a:t>Estimate surface reflectances from </a:t>
            </a:r>
            <a:r>
              <a:rPr lang="en-US" dirty="0" err="1" smtClean="0">
                <a:solidFill>
                  <a:schemeClr val="tx2"/>
                </a:solidFill>
              </a:rPr>
              <a:t>surface+aerosol</a:t>
            </a:r>
            <a:r>
              <a:rPr lang="en-US" dirty="0" smtClean="0">
                <a:solidFill>
                  <a:schemeClr val="tx2"/>
                </a:solidFill>
              </a:rPr>
              <a:t> (</a:t>
            </a:r>
            <a:r>
              <a:rPr lang="en-US" dirty="0" err="1" smtClean="0">
                <a:solidFill>
                  <a:schemeClr val="tx2"/>
                </a:solidFill>
              </a:rPr>
              <a:t>s+a</a:t>
            </a:r>
            <a:r>
              <a:rPr lang="en-US" dirty="0" smtClean="0">
                <a:solidFill>
                  <a:schemeClr val="tx2"/>
                </a:solidFill>
              </a:rPr>
              <a:t>) reflectance for a set of AOTs and candidate aerosol models [dust, smoke (low and high absorption), urban (clean/polluted)].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Select AOT and aerosol model that provide the best match between ratios of retrieved surface reflectances and their expected values.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t="3080"/>
          <a:stretch>
            <a:fillRect/>
          </a:stretch>
        </p:blipFill>
        <p:spPr bwMode="auto">
          <a:xfrm>
            <a:off x="0" y="838200"/>
            <a:ext cx="4114800" cy="30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t="3080"/>
          <a:stretch>
            <a:fillRect/>
          </a:stretch>
        </p:blipFill>
        <p:spPr bwMode="auto">
          <a:xfrm>
            <a:off x="0" y="838200"/>
            <a:ext cx="4114800" cy="30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t="3080"/>
          <a:stretch>
            <a:fillRect/>
          </a:stretch>
        </p:blipFill>
        <p:spPr bwMode="auto">
          <a:xfrm>
            <a:off x="0" y="838200"/>
            <a:ext cx="4114800" cy="305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36562"/>
            <a:ext cx="4114800" cy="305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STAR Dark Surface over-land AOT Algorithm (VRR)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sz="2200" dirty="0" smtClean="0">
                <a:solidFill>
                  <a:schemeClr val="tx2"/>
                </a:solidFill>
              </a:rPr>
              <a:t>(</a:t>
            </a:r>
            <a:r>
              <a:rPr lang="en-US" sz="2200" cap="none" dirty="0" smtClean="0">
                <a:solidFill>
                  <a:schemeClr val="tx2"/>
                </a:solidFill>
              </a:rPr>
              <a:t>VIIRS Risk Reduction Algorithm)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(VRR)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295400"/>
            <a:ext cx="3124200" cy="5181600"/>
          </a:xfrm>
        </p:spPr>
        <p:txBody>
          <a:bodyPr>
            <a:normAutofit fontScale="55000" lnSpcReduction="20000"/>
          </a:bodyPr>
          <a:lstStyle/>
          <a:p>
            <a:pPr marL="228600" indent="-228600"/>
            <a:r>
              <a:rPr lang="en-US" dirty="0" smtClean="0"/>
              <a:t>Combines </a:t>
            </a:r>
            <a:r>
              <a:rPr lang="en-US" dirty="0" err="1" smtClean="0"/>
              <a:t>IDPS</a:t>
            </a:r>
            <a:r>
              <a:rPr lang="en-US" dirty="0" smtClean="0"/>
              <a:t> and MODIS/GOES-R:</a:t>
            </a:r>
          </a:p>
          <a:p>
            <a:pPr marL="628650" lvl="1" indent="-228600"/>
            <a:r>
              <a:rPr lang="en-US" b="1" dirty="0" smtClean="0">
                <a:solidFill>
                  <a:schemeClr val="tx2"/>
                </a:solidFill>
              </a:rPr>
              <a:t>SW-scheme (</a:t>
            </a:r>
            <a:r>
              <a:rPr lang="en-US" b="1" dirty="0" err="1" smtClean="0">
                <a:solidFill>
                  <a:schemeClr val="tx2"/>
                </a:solidFill>
              </a:rPr>
              <a:t>IDPS</a:t>
            </a:r>
            <a:r>
              <a:rPr lang="en-US" b="1" dirty="0" smtClean="0">
                <a:solidFill>
                  <a:schemeClr val="tx2"/>
                </a:solidFill>
              </a:rPr>
              <a:t>)</a:t>
            </a:r>
            <a:r>
              <a:rPr lang="en-US" dirty="0" smtClean="0">
                <a:solidFill>
                  <a:schemeClr val="tx2"/>
                </a:solidFill>
              </a:rPr>
              <a:t>: more accurate estimation of M3 surface reflectance from M5 for low AOT</a:t>
            </a:r>
          </a:p>
          <a:p>
            <a:pPr marL="628650" lvl="1" indent="-228600"/>
            <a:r>
              <a:rPr lang="en-US" b="1" dirty="0" err="1" smtClean="0">
                <a:solidFill>
                  <a:schemeClr val="tx2"/>
                </a:solidFill>
              </a:rPr>
              <a:t>SWIR</a:t>
            </a:r>
            <a:r>
              <a:rPr lang="en-US" b="1" dirty="0" smtClean="0">
                <a:solidFill>
                  <a:schemeClr val="tx2"/>
                </a:solidFill>
              </a:rPr>
              <a:t>-scheme (MODIS)</a:t>
            </a:r>
            <a:r>
              <a:rPr lang="en-US" dirty="0" smtClean="0">
                <a:solidFill>
                  <a:schemeClr val="tx2"/>
                </a:solidFill>
              </a:rPr>
              <a:t>: more transparent M11 allows more accurate estimation of M3 (from M11) surface reflectance for high AOT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/>
              <a:t>AOT range: -0.05 – 5.0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/>
              <a:t>Non-constant surface reflectance ratios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/>
              <a:t>Less reliance on VCM – extensive internal tests</a:t>
            </a:r>
          </a:p>
          <a:p>
            <a:pPr marL="228600" indent="-228600">
              <a:spcBef>
                <a:spcPts val="1200"/>
              </a:spcBef>
            </a:pPr>
            <a:r>
              <a:rPr lang="en-US" dirty="0" smtClean="0"/>
              <a:t>Spatial variability test to better detect snow and cloud (M1 std in 3x3 pixels &gt; threshold)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324600" y="1219200"/>
            <a:ext cx="2644422" cy="5011738"/>
            <a:chOff x="3146778" y="1157287"/>
            <a:chExt cx="2644422" cy="5011738"/>
          </a:xfrm>
        </p:grpSpPr>
        <p:pic>
          <p:nvPicPr>
            <p:cNvPr id="10" name="Picture 1" descr="C:\Users\ilaszlo\Documents\orbit052a\Documents\GOES-R\Brown Bag Seminar\smaller_images\s20_p1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09925" y="1222023"/>
              <a:ext cx="2581275" cy="2670175"/>
            </a:xfrm>
            <a:prstGeom prst="rect">
              <a:avLst/>
            </a:prstGeom>
            <a:noFill/>
          </p:spPr>
        </p:pic>
        <p:pic>
          <p:nvPicPr>
            <p:cNvPr id="11" name="Picture 2" descr="C:\Users\ilaszlo\Documents\orbit052a\Documents\GOES-R\Brown Bag Seminar\smaller_images\s20_p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9925" y="3505200"/>
              <a:ext cx="2581275" cy="2663825"/>
            </a:xfrm>
            <a:prstGeom prst="rect">
              <a:avLst/>
            </a:prstGeom>
            <a:noFill/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146778" y="1157287"/>
              <a:ext cx="540533" cy="400110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</a:rPr>
                <a:t>M3</a:t>
              </a:r>
              <a:endParaRPr lang="el-GR" sz="2000" dirty="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146778" y="3595687"/>
              <a:ext cx="659283" cy="400110"/>
            </a:xfrm>
            <a:prstGeom prst="rect">
              <a:avLst/>
            </a:prstGeom>
            <a:solidFill>
              <a:srgbClr val="FFFFFF">
                <a:alpha val="34117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</a:rPr>
                <a:t>M11</a:t>
              </a:r>
              <a:endParaRPr lang="el-GR" sz="2000" dirty="0">
                <a:latin typeface="Times New Roman" pitchFamily="18" charset="0"/>
                <a:cs typeface="Arial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276600" y="1066800"/>
            <a:ext cx="3017520" cy="5252339"/>
            <a:chOff x="5897880" y="1066800"/>
            <a:chExt cx="3017520" cy="5252339"/>
          </a:xfrm>
        </p:grpSpPr>
        <p:pic>
          <p:nvPicPr>
            <p:cNvPr id="16" name="Picture 2" descr="C:\Users\laszlo\Documents\orbit052a\Documents\JPSS\AQPG_Workshop\2015\figures\swir-scheme.png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97880" y="3657600"/>
              <a:ext cx="3017520" cy="2661539"/>
            </a:xfrm>
            <a:prstGeom prst="rect">
              <a:avLst/>
            </a:prstGeom>
            <a:noFill/>
          </p:spPr>
        </p:pic>
        <p:pic>
          <p:nvPicPr>
            <p:cNvPr id="17" name="Picture 3" descr="C:\Users\laszlo\Documents\orbit052a\Documents\JPSS\AQPG_Workshop\2015\figures\sw-scheme.png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97880" y="1066800"/>
              <a:ext cx="3017520" cy="26615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 vs. STAR (VRR) Example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4038600"/>
            <a:ext cx="4191000" cy="22860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IDPS misses smoke plume from Siberian fires (08/08/2013). </a:t>
            </a:r>
          </a:p>
          <a:p>
            <a:r>
              <a:rPr lang="en-US" sz="2400" dirty="0" smtClean="0"/>
              <a:t>More retrievals and extended AOT range in STAR (VRR) algorithm allow to capture full extent of smoke.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4" descr="C:\Users\ilaszlo\Documents\orbit052a\Documents\JPSS\AQPG_Workshop\2015\figures\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05522"/>
            <a:ext cx="4303712" cy="2882900"/>
          </a:xfrm>
          <a:prstGeom prst="rect">
            <a:avLst/>
          </a:prstGeom>
          <a:noFill/>
        </p:spPr>
      </p:pic>
      <p:pic>
        <p:nvPicPr>
          <p:cNvPr id="1029" name="Picture 5" descr="C:\Users\ilaszlo\Documents\orbit052a\Documents\JPSS\AQPG_Workshop\2015\figures\vrr_exam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303712" cy="58102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990600"/>
            <a:ext cx="66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RGB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4091" y="9906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IDPS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94091" y="3886200"/>
            <a:ext cx="1249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STAR (VRR)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California Rim Fire </a:t>
            </a:r>
            <a:r>
              <a:rPr lang="en-US" sz="3200" dirty="0" smtClean="0"/>
              <a:t>08/23/2013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NOAA Satellite Air Quality Proving Ground (AQPG) Workshop, Sep 9,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|   Page   </a:t>
            </a:r>
            <a:fld id="{387C982D-2350-455C-B016-E72D817622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1295400"/>
            <a:ext cx="1752600" cy="53481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117475" indent="-117475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 err="1" smtClean="0"/>
              <a:t>OMPS</a:t>
            </a:r>
            <a:r>
              <a:rPr lang="en-US" dirty="0" smtClean="0"/>
              <a:t> indicates aerosol over a large area.</a:t>
            </a:r>
          </a:p>
          <a:p>
            <a:pPr marL="117475" indent="-117475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 smtClean="0"/>
              <a:t>MODIS and VIIRS IDPS reports smaller extent of aerosol from fires.</a:t>
            </a:r>
          </a:p>
          <a:p>
            <a:pPr marL="117475" indent="-117475">
              <a:spcAft>
                <a:spcPts val="12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en-US" dirty="0" smtClean="0"/>
              <a:t>As a result of more retrievals aerosol from fire is better captured by STAR (VRR).</a:t>
            </a:r>
            <a:endParaRPr lang="en-US" dirty="0"/>
          </a:p>
        </p:txBody>
      </p:sp>
      <p:pic>
        <p:nvPicPr>
          <p:cNvPr id="7" name="Picture 2" descr="C:\Users\ilaszlo\Pictures\om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2" y="1088572"/>
            <a:ext cx="3479801" cy="2713038"/>
          </a:xfrm>
          <a:prstGeom prst="rect">
            <a:avLst/>
          </a:prstGeom>
          <a:noFill/>
        </p:spPr>
      </p:pic>
      <p:pic>
        <p:nvPicPr>
          <p:cNvPr id="8" name="Picture 3" descr="C:\Users\ilaszlo\Pictures\id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088572"/>
            <a:ext cx="3479800" cy="2717800"/>
          </a:xfrm>
          <a:prstGeom prst="rect">
            <a:avLst/>
          </a:prstGeom>
          <a:noFill/>
        </p:spPr>
      </p:pic>
      <p:pic>
        <p:nvPicPr>
          <p:cNvPr id="9" name="Picture 4" descr="C:\Users\ilaszlo\Pictures\modi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00" y="3838122"/>
            <a:ext cx="3479800" cy="2717800"/>
          </a:xfrm>
          <a:prstGeom prst="rect">
            <a:avLst/>
          </a:prstGeom>
          <a:noFill/>
        </p:spPr>
      </p:pic>
      <p:pic>
        <p:nvPicPr>
          <p:cNvPr id="10" name="Picture 5" descr="C:\Users\ilaszlo\Pictures\r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38122"/>
            <a:ext cx="3479800" cy="271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1774</Words>
  <Application>Microsoft Office PowerPoint</Application>
  <PresentationFormat>On-screen Show (4:3)</PresentationFormat>
  <Paragraphs>414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  Recent Updates to the VIIRS Aerosol Algorithm </vt:lpstr>
      <vt:lpstr>Outline</vt:lpstr>
      <vt:lpstr>Aerosol from VIIRS</vt:lpstr>
      <vt:lpstr>The IDPS VIIRS Dark Surface AOT Algorithm</vt:lpstr>
      <vt:lpstr>Over-land AOT in IDPS</vt:lpstr>
      <vt:lpstr>The STAR Dark Surface over-land AOT Algorithm (VRR) (VIIRS Risk Reduction Algorithm)</vt:lpstr>
      <vt:lpstr>STAR (VRR) Algorithm</vt:lpstr>
      <vt:lpstr>IDPS vs. STAR (VRR) Example</vt:lpstr>
      <vt:lpstr>California Rim Fire 08/23/2013</vt:lpstr>
      <vt:lpstr>Spring “thaw” 03/31/2013</vt:lpstr>
      <vt:lpstr>Evaluation with AERONET</vt:lpstr>
      <vt:lpstr>The STAR bright Surface (BS) AOT Algorithm</vt:lpstr>
      <vt:lpstr>STAR (BS) Algorithm</vt:lpstr>
      <vt:lpstr>STAR (BS) Algorithm Example</vt:lpstr>
      <vt:lpstr>AOT over Western US 06/18/2013</vt:lpstr>
      <vt:lpstr>AOT over Western US 09/09/2014</vt:lpstr>
      <vt:lpstr>Evaluation with AERONET</vt:lpstr>
      <vt:lpstr>IDPS vs. STAR Algorithm</vt:lpstr>
      <vt:lpstr>IDPS vs. STAR Products</vt:lpstr>
      <vt:lpstr>Pixel Selection &amp; Quality Flags</vt:lpstr>
      <vt:lpstr>Additional QFs in STAR (VRR)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Istvan Laszlo</dc:creator>
  <cp:lastModifiedBy>Istvan Laszlo</cp:lastModifiedBy>
  <cp:revision>236</cp:revision>
  <dcterms:created xsi:type="dcterms:W3CDTF">2006-08-16T00:00:00Z</dcterms:created>
  <dcterms:modified xsi:type="dcterms:W3CDTF">2015-09-08T17:35:20Z</dcterms:modified>
</cp:coreProperties>
</file>