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29"/>
  </p:notesMasterIdLst>
  <p:sldIdLst>
    <p:sldId id="256" r:id="rId2"/>
    <p:sldId id="307" r:id="rId3"/>
    <p:sldId id="258" r:id="rId4"/>
    <p:sldId id="257" r:id="rId5"/>
    <p:sldId id="259" r:id="rId6"/>
    <p:sldId id="272" r:id="rId7"/>
    <p:sldId id="285" r:id="rId8"/>
    <p:sldId id="296" r:id="rId9"/>
    <p:sldId id="297" r:id="rId10"/>
    <p:sldId id="298" r:id="rId11"/>
    <p:sldId id="299" r:id="rId12"/>
    <p:sldId id="300" r:id="rId13"/>
    <p:sldId id="301" r:id="rId14"/>
    <p:sldId id="308" r:id="rId15"/>
    <p:sldId id="310" r:id="rId16"/>
    <p:sldId id="302" r:id="rId17"/>
    <p:sldId id="303" r:id="rId18"/>
    <p:sldId id="305" r:id="rId19"/>
    <p:sldId id="306" r:id="rId20"/>
    <p:sldId id="288" r:id="rId21"/>
    <p:sldId id="293" r:id="rId22"/>
    <p:sldId id="294" r:id="rId23"/>
    <p:sldId id="311" r:id="rId24"/>
    <p:sldId id="295" r:id="rId25"/>
    <p:sldId id="287" r:id="rId26"/>
    <p:sldId id="273" r:id="rId27"/>
    <p:sldId id="276" r:id="rId2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6" d="100"/>
          <a:sy n="76" d="100"/>
        </p:scale>
        <p:origin x="-1056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E72EAB-2F33-45F5-87ED-9550BFECF11F}" type="datetimeFigureOut">
              <a:rPr lang="en-US" smtClean="0"/>
              <a:pPr/>
              <a:t>9/8/2015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0A53F87-5285-47ED-BA2E-31325E93590C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8105C52-BF55-48C1-A9E3-9000E656B7BE}" type="slidenum">
              <a:rPr lang="en-US">
                <a:ea typeface="ＭＳ Ｐゴシック" pitchFamily="80" charset="-128"/>
              </a:rPr>
              <a:pPr/>
              <a:t>4</a:t>
            </a:fld>
            <a:endParaRPr lang="en-US">
              <a:ea typeface="ＭＳ Ｐゴシック" pitchFamily="80" charset="-128"/>
            </a:endParaRPr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4B6401-0ACC-40F5-807A-CDE11CE5B4F6}" type="datetime1">
              <a:rPr lang="en-US" smtClean="0"/>
              <a:pPr/>
              <a:t>9/8/2015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EDEE8-3E30-41E4-9698-8F2A2255CCE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DE457B-00D0-451F-9CFA-AE72D32BEFD8}" type="datetime1">
              <a:rPr lang="en-US" smtClean="0"/>
              <a:pPr/>
              <a:t>9/8/2015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EDEE8-3E30-41E4-9698-8F2A2255CCE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30933-AF83-4039-BE71-DA03A6EA0F46}" type="datetime1">
              <a:rPr lang="en-US" smtClean="0"/>
              <a:pPr/>
              <a:t>9/8/2015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EDEE8-3E30-41E4-9698-8F2A2255CCE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24DBAA-ECF4-43B4-86FA-CF13A905B87F}" type="datetime1">
              <a:rPr lang="en-US" smtClean="0"/>
              <a:pPr/>
              <a:t>9/8/2015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EDEE8-3E30-41E4-9698-8F2A2255CCE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AE6FE-EDBD-4E76-BEF6-7E731B24E1CC}" type="datetime1">
              <a:rPr lang="en-US" smtClean="0"/>
              <a:pPr/>
              <a:t>9/8/2015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EDEE8-3E30-41E4-9698-8F2A2255CCE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4414B-7A73-40B7-A32B-CAE16E26F222}" type="datetime1">
              <a:rPr lang="en-US" smtClean="0"/>
              <a:pPr/>
              <a:t>9/8/2015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EDEE8-3E30-41E4-9698-8F2A2255CCE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D09EEB-0EAB-4D58-950D-5DD4CB55C438}" type="datetime1">
              <a:rPr lang="en-US" smtClean="0"/>
              <a:pPr/>
              <a:t>9/8/2015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EDEE8-3E30-41E4-9698-8F2A2255CCE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AD8A9-365C-42A2-BBCB-D3DC8F55F8B8}" type="datetime1">
              <a:rPr lang="en-US" smtClean="0"/>
              <a:pPr/>
              <a:t>9/8/2015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EDEE8-3E30-41E4-9698-8F2A2255CCE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AD7DC0-7FD3-45ED-8420-E115B40E0F45}" type="datetime1">
              <a:rPr lang="en-US" smtClean="0"/>
              <a:pPr/>
              <a:t>9/8/2015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EDEE8-3E30-41E4-9698-8F2A2255CCE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31CF6-1941-4278-B285-F7F45680EDC7}" type="datetime1">
              <a:rPr lang="en-US" smtClean="0"/>
              <a:pPr/>
              <a:t>9/8/2015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EDEE8-3E30-41E4-9698-8F2A2255CCE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C9557-E099-41A8-93DD-589D924117BE}" type="datetime1">
              <a:rPr lang="en-US" smtClean="0"/>
              <a:pPr/>
              <a:t>9/8/2015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EDEE8-3E30-41E4-9698-8F2A2255CCE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45CC46-1B5A-4BAE-9B39-4D1C8977C7FE}" type="datetime1">
              <a:rPr lang="en-US" smtClean="0"/>
              <a:pPr/>
              <a:t>9/8/2015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BEDEE8-3E30-41E4-9698-8F2A2255CCE5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25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533400"/>
            <a:ext cx="7772400" cy="200025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Using VIIRS Aerosol Products in an Operational Environment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743200"/>
            <a:ext cx="6400800" cy="2133600"/>
          </a:xfrm>
        </p:spPr>
        <p:txBody>
          <a:bodyPr>
            <a:normAutofit/>
          </a:bodyPr>
          <a:lstStyle/>
          <a:p>
            <a:r>
              <a:rPr lang="en-US" sz="2400" dirty="0" err="1" smtClean="0"/>
              <a:t>Hai</a:t>
            </a:r>
            <a:r>
              <a:rPr lang="en-US" sz="2400" dirty="0" smtClean="0"/>
              <a:t> Zhang</a:t>
            </a:r>
            <a:r>
              <a:rPr lang="en-US" sz="2400" baseline="30000" dirty="0" smtClean="0"/>
              <a:t>1</a:t>
            </a:r>
            <a:r>
              <a:rPr lang="en-US" sz="2400" dirty="0" smtClean="0"/>
              <a:t>, Amy Huff</a:t>
            </a:r>
            <a:r>
              <a:rPr lang="en-US" sz="2400" baseline="30000" dirty="0" smtClean="0"/>
              <a:t>2</a:t>
            </a:r>
            <a:r>
              <a:rPr lang="en-US" sz="2400" dirty="0" smtClean="0"/>
              <a:t>, , </a:t>
            </a:r>
            <a:r>
              <a:rPr lang="en-US" sz="2400" dirty="0" err="1" smtClean="0"/>
              <a:t>Shobha</a:t>
            </a:r>
            <a:r>
              <a:rPr lang="en-US" sz="2400" dirty="0" smtClean="0"/>
              <a:t> Kondragunta</a:t>
            </a:r>
            <a:r>
              <a:rPr lang="en-US" sz="2400" baseline="30000" dirty="0" smtClean="0"/>
              <a:t>3 </a:t>
            </a:r>
            <a:r>
              <a:rPr lang="en-US" sz="2400" dirty="0" err="1" smtClean="0"/>
              <a:t>Hongqing</a:t>
            </a:r>
            <a:r>
              <a:rPr lang="en-US" sz="2400" dirty="0" smtClean="0"/>
              <a:t> Liu</a:t>
            </a:r>
            <a:r>
              <a:rPr lang="en-US" sz="2400" baseline="30000" dirty="0" smtClean="0"/>
              <a:t>1</a:t>
            </a:r>
            <a:r>
              <a:rPr lang="en-US" sz="2400" dirty="0" smtClean="0"/>
              <a:t>, </a:t>
            </a:r>
            <a:r>
              <a:rPr lang="en-US" sz="2400" dirty="0" err="1" smtClean="0"/>
              <a:t>Pubu</a:t>
            </a:r>
            <a:r>
              <a:rPr lang="en-US" sz="2400" dirty="0" smtClean="0"/>
              <a:t> Ciren</a:t>
            </a:r>
            <a:r>
              <a:rPr lang="en-US" sz="2400" baseline="30000" dirty="0" smtClean="0"/>
              <a:t>1</a:t>
            </a:r>
          </a:p>
          <a:p>
            <a:endParaRPr lang="en-US" sz="2400" baseline="30000" dirty="0" smtClean="0"/>
          </a:p>
          <a:p>
            <a:pPr marL="457200" indent="-457200" algn="l">
              <a:buAutoNum type="arabicPeriod"/>
            </a:pPr>
            <a:r>
              <a:rPr lang="en-US" sz="1800" dirty="0" smtClean="0"/>
              <a:t>IMSG at NOAA</a:t>
            </a:r>
          </a:p>
          <a:p>
            <a:pPr marL="457200" indent="-457200" algn="l">
              <a:buAutoNum type="arabicPeriod"/>
            </a:pPr>
            <a:r>
              <a:rPr lang="en-US" sz="1800" dirty="0" smtClean="0"/>
              <a:t>Pennsylvania State University</a:t>
            </a:r>
          </a:p>
          <a:p>
            <a:pPr marL="457200" indent="-457200" algn="l">
              <a:buFont typeface="Arial" pitchFamily="34" charset="0"/>
              <a:buAutoNum type="arabicPeriod"/>
            </a:pPr>
            <a:r>
              <a:rPr lang="en-US" sz="1800" dirty="0" smtClean="0"/>
              <a:t>NOAA NESDIS</a:t>
            </a:r>
          </a:p>
          <a:p>
            <a:pPr marL="457200" indent="-457200" algn="l">
              <a:buAutoNum type="arabicPeriod"/>
            </a:pPr>
            <a:endParaRPr lang="en-US" sz="18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EDEE8-3E30-41E4-9698-8F2A2255CCE5}" type="slidenum">
              <a:rPr lang="en-US" smtClean="0"/>
              <a:pPr/>
              <a:t>1</a:t>
            </a:fld>
            <a:endParaRPr lang="en-US" dirty="0"/>
          </a:p>
        </p:txBody>
      </p:sp>
      <p:pic>
        <p:nvPicPr>
          <p:cNvPr id="5" name="Picture 4" descr="IMSG Blu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971800" y="5867400"/>
            <a:ext cx="2702528" cy="762000"/>
          </a:xfrm>
          <a:prstGeom prst="rect">
            <a:avLst/>
          </a:prstGeom>
        </p:spPr>
      </p:pic>
      <p:pic>
        <p:nvPicPr>
          <p:cNvPr id="6" name="Picture 5" descr="noa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14400" y="5638800"/>
            <a:ext cx="1386840" cy="990600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>
            <a:off x="0" y="2362200"/>
            <a:ext cx="9144000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685800" y="5068669"/>
            <a:ext cx="8077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/>
              <a:t>NOAA Satellite Air Quality Proving Ground Annual Advisory Group Workshop 2015</a:t>
            </a:r>
          </a:p>
          <a:p>
            <a:pPr algn="ctr"/>
            <a:r>
              <a:rPr lang="en-US" b="1" dirty="0" smtClean="0"/>
              <a:t>9/9/2015</a:t>
            </a:r>
            <a:endParaRPr lang="en-US" dirty="0"/>
          </a:p>
        </p:txBody>
      </p:sp>
      <p:pic>
        <p:nvPicPr>
          <p:cNvPr id="12" name="Picture 11" descr="PSU blue (1)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172202" y="5791200"/>
            <a:ext cx="1800364" cy="82336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EDEE8-3E30-41E4-9698-8F2A2255CCE5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28800" y="1295400"/>
            <a:ext cx="5329237" cy="51625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VIIRS CONUS imagery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on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google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map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0" y="1066800"/>
            <a:ext cx="9144000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EDEE8-3E30-41E4-9698-8F2A2255CCE5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28801" y="1232668"/>
            <a:ext cx="5486400" cy="53205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VIIRS CONUS imagery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on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google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map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0" y="1066800"/>
            <a:ext cx="9144000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6" name="Right Brace 5"/>
          <p:cNvSpPr/>
          <p:nvPr/>
        </p:nvSpPr>
        <p:spPr>
          <a:xfrm>
            <a:off x="7239000" y="3886200"/>
            <a:ext cx="228600" cy="457200"/>
          </a:xfrm>
          <a:prstGeom prst="rightBrac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7467600" y="3657600"/>
            <a:ext cx="1524000" cy="147732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These two buttons  will appear when IP AOT is selected</a:t>
            </a:r>
            <a:endParaRPr lang="en-US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EDEE8-3E30-41E4-9698-8F2A2255CCE5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81200" y="1524000"/>
            <a:ext cx="4800600" cy="5184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4419600" y="2514600"/>
            <a:ext cx="2362200" cy="21336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Connector 4"/>
          <p:cNvCxnSpPr/>
          <p:nvPr/>
        </p:nvCxnSpPr>
        <p:spPr>
          <a:xfrm>
            <a:off x="0" y="1066800"/>
            <a:ext cx="9144000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6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VIIRS CONUS forward trajectory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EDEE8-3E30-41E4-9698-8F2A2255CCE5}" type="slidenum">
              <a:rPr lang="en-US" smtClean="0"/>
              <a:pPr/>
              <a:t>13</a:t>
            </a:fld>
            <a:endParaRPr lang="en-US"/>
          </a:p>
        </p:txBody>
      </p:sp>
      <p:cxnSp>
        <p:nvCxnSpPr>
          <p:cNvPr id="4" name="Straight Connector 3"/>
          <p:cNvCxnSpPr/>
          <p:nvPr/>
        </p:nvCxnSpPr>
        <p:spPr>
          <a:xfrm>
            <a:off x="0" y="1066800"/>
            <a:ext cx="9144000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5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VIIRS CONUS forward trajectory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76599" y="1383484"/>
            <a:ext cx="5523707" cy="4864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76200" y="3505200"/>
            <a:ext cx="3733800" cy="286232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AOD (red-blue)</a:t>
            </a:r>
          </a:p>
          <a:p>
            <a:r>
              <a:rPr lang="en-US" dirty="0" smtClean="0"/>
              <a:t>850 </a:t>
            </a:r>
            <a:r>
              <a:rPr lang="en-US" dirty="0" err="1" smtClean="0"/>
              <a:t>mb</a:t>
            </a:r>
            <a:r>
              <a:rPr lang="en-US" dirty="0" smtClean="0"/>
              <a:t> winds (white arrows)</a:t>
            </a:r>
          </a:p>
          <a:p>
            <a:r>
              <a:rPr lang="en-US" dirty="0" smtClean="0"/>
              <a:t>Precipitation (yellow)</a:t>
            </a:r>
          </a:p>
          <a:p>
            <a:r>
              <a:rPr lang="en-US" dirty="0" smtClean="0"/>
              <a:t>Trajectories from high AOD regions (pink-white):</a:t>
            </a:r>
          </a:p>
          <a:p>
            <a:pPr lvl="1"/>
            <a:r>
              <a:rPr lang="en-US" dirty="0" smtClean="0"/>
              <a:t>Dark pink – close to the surface</a:t>
            </a:r>
          </a:p>
          <a:p>
            <a:pPr lvl="1"/>
            <a:r>
              <a:rPr lang="en-US" dirty="0" smtClean="0"/>
              <a:t>White – high above surface</a:t>
            </a:r>
          </a:p>
          <a:p>
            <a:endParaRPr lang="en-US" dirty="0"/>
          </a:p>
          <a:p>
            <a:r>
              <a:rPr lang="en-US" dirty="0" smtClean="0"/>
              <a:t>Verification plot is linked to the AOD plot two days later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52400" y="1371600"/>
            <a:ext cx="2971800" cy="175432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 smtClean="0"/>
              <a:t>  Initiated at locations with AOD &gt; 0.4, 50mb, 100mb, 150mb, and 200 </a:t>
            </a:r>
            <a:r>
              <a:rPr lang="en-US" dirty="0" err="1" smtClean="0"/>
              <a:t>mb</a:t>
            </a:r>
            <a:r>
              <a:rPr lang="en-US" dirty="0" smtClean="0"/>
              <a:t> above the surface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  48 hour trajectories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pPr lvl="0"/>
            <a:r>
              <a:rPr lang="en-US" sz="3600" dirty="0" smtClean="0"/>
              <a:t>VIIRS CONUS forward trajectory</a:t>
            </a:r>
            <a:endParaRPr lang="en-US" sz="36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EDEE8-3E30-41E4-9698-8F2A2255CCE5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9293" y="1371600"/>
            <a:ext cx="5523707" cy="4864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traj_fx_20150901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44470" y="2938630"/>
            <a:ext cx="4114800" cy="3291840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0" y="1066800"/>
            <a:ext cx="9144000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76200" y="3505200"/>
            <a:ext cx="3733800" cy="286232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AOD (red-blue)</a:t>
            </a:r>
          </a:p>
          <a:p>
            <a:r>
              <a:rPr lang="en-US" dirty="0" smtClean="0"/>
              <a:t>850 </a:t>
            </a:r>
            <a:r>
              <a:rPr lang="en-US" dirty="0" err="1" smtClean="0"/>
              <a:t>mb</a:t>
            </a:r>
            <a:r>
              <a:rPr lang="en-US" dirty="0" smtClean="0"/>
              <a:t> winds (white arrows)</a:t>
            </a:r>
          </a:p>
          <a:p>
            <a:r>
              <a:rPr lang="en-US" dirty="0" smtClean="0"/>
              <a:t>Precipitation (yellow)</a:t>
            </a:r>
          </a:p>
          <a:p>
            <a:r>
              <a:rPr lang="en-US" dirty="0" smtClean="0"/>
              <a:t>Trajectories from high AOD regions (pink-white):</a:t>
            </a:r>
          </a:p>
          <a:p>
            <a:pPr lvl="1"/>
            <a:r>
              <a:rPr lang="en-US" dirty="0" smtClean="0"/>
              <a:t>Dark pink – close to the surface</a:t>
            </a:r>
          </a:p>
          <a:p>
            <a:pPr lvl="1"/>
            <a:r>
              <a:rPr lang="en-US" dirty="0" smtClean="0"/>
              <a:t>White – high above surface</a:t>
            </a:r>
          </a:p>
          <a:p>
            <a:endParaRPr lang="en-US" dirty="0"/>
          </a:p>
          <a:p>
            <a:r>
              <a:rPr lang="en-US" dirty="0" smtClean="0"/>
              <a:t>Verification plot is linked to the AOD plot two days later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52400" y="1371600"/>
            <a:ext cx="2971800" cy="175432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 smtClean="0"/>
              <a:t>  Initiated at locations with AOD &gt; 0.4, 50mb, 100mb, 150mb, and 200 </a:t>
            </a:r>
            <a:r>
              <a:rPr lang="en-US" dirty="0" err="1" smtClean="0"/>
              <a:t>mb</a:t>
            </a:r>
            <a:r>
              <a:rPr lang="en-US" dirty="0" smtClean="0"/>
              <a:t> above the surface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  48 hour trajectories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Forward trajectory initiated from other satellites’ aerosol data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MODIS Terra, GASP, GASP-West:  Same initialization condition as VIIRS, i.e. initiated at locations with AOD &gt; 0.4, 50mb, 100mb, 150mb, and 200 </a:t>
            </a:r>
            <a:r>
              <a:rPr lang="en-US" sz="2800" dirty="0" err="1" smtClean="0"/>
              <a:t>mb</a:t>
            </a:r>
            <a:r>
              <a:rPr lang="en-US" sz="2800" dirty="0" smtClean="0"/>
              <a:t> above the surface)</a:t>
            </a:r>
          </a:p>
          <a:p>
            <a:r>
              <a:rPr lang="en-US" sz="2800" dirty="0" smtClean="0"/>
              <a:t>   MODIS Aqua AOD and OMI AI (aerosol index)</a:t>
            </a:r>
          </a:p>
          <a:p>
            <a:pPr lvl="1">
              <a:buFont typeface="Courier New" pitchFamily="49" charset="0"/>
              <a:buChar char="o"/>
            </a:pPr>
            <a:r>
              <a:rPr lang="en-US" dirty="0" smtClean="0"/>
              <a:t> If AI is higher than 2.0, we will initialize the trajectories at 300mb above surface</a:t>
            </a:r>
          </a:p>
          <a:p>
            <a:pPr lvl="1">
              <a:buFont typeface="Courier New" pitchFamily="49" charset="0"/>
              <a:buChar char="o"/>
            </a:pPr>
            <a:r>
              <a:rPr lang="en-US" dirty="0" smtClean="0"/>
              <a:t>Otherwise, same as above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EDEE8-3E30-41E4-9698-8F2A2255CCE5}" type="slidenum">
              <a:rPr lang="en-US" smtClean="0"/>
              <a:pPr/>
              <a:t>15</a:t>
            </a:fld>
            <a:endParaRPr lang="en-US"/>
          </a:p>
        </p:txBody>
      </p:sp>
      <p:cxnSp>
        <p:nvCxnSpPr>
          <p:cNvPr id="5" name="Straight Connector 4"/>
          <p:cNvCxnSpPr/>
          <p:nvPr/>
        </p:nvCxnSpPr>
        <p:spPr>
          <a:xfrm>
            <a:off x="0" y="1066800"/>
            <a:ext cx="9144000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EDEE8-3E30-41E4-9698-8F2A2255CCE5}" type="slidenum">
              <a:rPr lang="en-US" smtClean="0"/>
              <a:pPr/>
              <a:t>16</a:t>
            </a:fld>
            <a:endParaRPr lang="en-US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81200" y="1524000"/>
            <a:ext cx="4800600" cy="5184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1981200" y="4724400"/>
            <a:ext cx="2362200" cy="19812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Connector 4"/>
          <p:cNvCxnSpPr/>
          <p:nvPr/>
        </p:nvCxnSpPr>
        <p:spPr>
          <a:xfrm>
            <a:off x="0" y="1066800"/>
            <a:ext cx="9144000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6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VIIRS CONUS imagery </a:t>
            </a:r>
            <a:r>
              <a:rPr lang="en-US" sz="3600" dirty="0" smtClean="0">
                <a:latin typeface="+mj-lt"/>
                <a:ea typeface="+mj-ea"/>
                <a:cs typeface="+mj-cs"/>
              </a:rPr>
              <a:t>(original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version)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EDEE8-3E30-41E4-9698-8F2A2255CCE5}" type="slidenum">
              <a:rPr lang="en-US" smtClean="0"/>
              <a:pPr/>
              <a:t>17</a:t>
            </a:fld>
            <a:endParaRPr lang="en-US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09800" y="1371600"/>
            <a:ext cx="4417687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4" name="Straight Connector 3"/>
          <p:cNvCxnSpPr/>
          <p:nvPr/>
        </p:nvCxnSpPr>
        <p:spPr>
          <a:xfrm>
            <a:off x="0" y="1066800"/>
            <a:ext cx="9144000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5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VIIRS CONUS imagery </a:t>
            </a:r>
            <a:r>
              <a:rPr lang="en-US" sz="3600" dirty="0" smtClean="0">
                <a:latin typeface="+mj-lt"/>
                <a:ea typeface="+mj-ea"/>
                <a:cs typeface="+mj-cs"/>
              </a:rPr>
              <a:t>(original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version)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EDEE8-3E30-41E4-9698-8F2A2255CCE5}" type="slidenum">
              <a:rPr lang="en-US" smtClean="0"/>
              <a:pPr/>
              <a:t>18</a:t>
            </a:fld>
            <a:endParaRPr lang="en-US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1676400"/>
            <a:ext cx="7130409" cy="4414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4" name="Straight Connector 3"/>
          <p:cNvCxnSpPr/>
          <p:nvPr/>
        </p:nvCxnSpPr>
        <p:spPr>
          <a:xfrm>
            <a:off x="0" y="1066800"/>
            <a:ext cx="9144000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5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VIIRS OCONUS (Alaska) imagery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EDEE8-3E30-41E4-9698-8F2A2255CCE5}" type="slidenum">
              <a:rPr lang="en-US" smtClean="0"/>
              <a:pPr/>
              <a:t>19</a:t>
            </a:fld>
            <a:endParaRPr lang="en-US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0" y="1295400"/>
            <a:ext cx="4897832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4" name="Straight Connector 3"/>
          <p:cNvCxnSpPr/>
          <p:nvPr/>
        </p:nvCxnSpPr>
        <p:spPr>
          <a:xfrm>
            <a:off x="0" y="1066800"/>
            <a:ext cx="9144000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5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VIIRS OCONUS (Alaska) imagery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Introduction to IDEA</a:t>
            </a:r>
          </a:p>
          <a:p>
            <a:r>
              <a:rPr lang="en-US" dirty="0" smtClean="0"/>
              <a:t>Demo of IDEA for VIIRS</a:t>
            </a:r>
          </a:p>
          <a:p>
            <a:r>
              <a:rPr lang="en-US" dirty="0" smtClean="0"/>
              <a:t>Issues users should be aware of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EDEE8-3E30-41E4-9698-8F2A2255CCE5}" type="slidenum">
              <a:rPr lang="en-US" smtClean="0"/>
              <a:pPr/>
              <a:t>2</a:t>
            </a:fld>
            <a:endParaRPr lang="en-US"/>
          </a:p>
        </p:txBody>
      </p:sp>
      <p:cxnSp>
        <p:nvCxnSpPr>
          <p:cNvPr id="5" name="Straight Connector 4"/>
          <p:cNvCxnSpPr/>
          <p:nvPr/>
        </p:nvCxnSpPr>
        <p:spPr>
          <a:xfrm>
            <a:off x="0" y="1447800"/>
            <a:ext cx="9144000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Granule Overlap region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VIIRS covers some regions twice per day during sun-lit time with time difference of about 1.5 hours</a:t>
            </a:r>
          </a:p>
          <a:p>
            <a:r>
              <a:rPr lang="en-US" dirty="0" smtClean="0"/>
              <a:t>On IDEA in the overlapping region</a:t>
            </a:r>
          </a:p>
          <a:p>
            <a:pPr lvl="1"/>
            <a:r>
              <a:rPr lang="en-US" dirty="0" smtClean="0"/>
              <a:t>We display RGB of the latest overpass </a:t>
            </a:r>
          </a:p>
          <a:p>
            <a:pPr lvl="1"/>
            <a:r>
              <a:rPr lang="en-US" dirty="0" smtClean="0"/>
              <a:t>We display AOD and dust/smoke mask of the latest overpass if there are retrievals.  Otherwise, we show AOD and dust/smoke mask from the previous overpass.</a:t>
            </a:r>
          </a:p>
          <a:p>
            <a:pPr lvl="1"/>
            <a:r>
              <a:rPr lang="en-US" dirty="0" smtClean="0"/>
              <a:t>This can improve aerosol data coverage, but may lead to some confusions.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EDEE8-3E30-41E4-9698-8F2A2255CCE5}" type="slidenum">
              <a:rPr lang="en-US" smtClean="0"/>
              <a:pPr/>
              <a:t>20</a:t>
            </a:fld>
            <a:endParaRPr lang="en-US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0" y="1295400"/>
            <a:ext cx="9144000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viirs_20150418_left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343400" y="1066800"/>
            <a:ext cx="3733467" cy="2485352"/>
          </a:xfrm>
          <a:prstGeom prst="rect">
            <a:avLst/>
          </a:prstGeom>
        </p:spPr>
      </p:pic>
      <p:pic>
        <p:nvPicPr>
          <p:cNvPr id="5" name="Picture 4" descr="viirs_aotdust_20150418_left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343401" y="3886200"/>
            <a:ext cx="3662936" cy="2438400"/>
          </a:xfrm>
          <a:prstGeom prst="rect">
            <a:avLst/>
          </a:prstGeom>
        </p:spPr>
      </p:pic>
      <p:pic>
        <p:nvPicPr>
          <p:cNvPr id="6" name="Picture 5" descr="viirs_aot_dust_20150418_right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52401" y="3839026"/>
            <a:ext cx="3733800" cy="2485574"/>
          </a:xfrm>
          <a:prstGeom prst="rect">
            <a:avLst/>
          </a:prstGeom>
        </p:spPr>
      </p:pic>
      <p:pic>
        <p:nvPicPr>
          <p:cNvPr id="7" name="Picture 6" descr="viirs_20150418_right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28600" y="1143000"/>
            <a:ext cx="3548469" cy="23622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447800" y="0"/>
            <a:ext cx="611193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Granule overlap example 20150418</a:t>
            </a:r>
            <a:endParaRPr lang="en-US" sz="3200" dirty="0"/>
          </a:p>
        </p:txBody>
      </p:sp>
      <p:sp>
        <p:nvSpPr>
          <p:cNvPr id="10" name="TextBox 9"/>
          <p:cNvSpPr txBox="1"/>
          <p:nvPr/>
        </p:nvSpPr>
        <p:spPr>
          <a:xfrm>
            <a:off x="4267200" y="773668"/>
            <a:ext cx="17504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Second overpass</a:t>
            </a:r>
            <a:endParaRPr lang="en-US" dirty="0"/>
          </a:p>
        </p:txBody>
      </p:sp>
      <p:pic>
        <p:nvPicPr>
          <p:cNvPr id="11" name="Picture 10" descr="aotclrbar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52400" y="6381807"/>
            <a:ext cx="3809543" cy="47619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52400" y="3516868"/>
            <a:ext cx="24838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AOT &amp; smoke/dust mask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4343400" y="3516868"/>
            <a:ext cx="24838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AOT &amp; smoke/dust mask</a:t>
            </a:r>
            <a:endParaRPr lang="en-US" dirty="0"/>
          </a:p>
        </p:txBody>
      </p:sp>
      <p:pic>
        <p:nvPicPr>
          <p:cNvPr id="14" name="Picture 13" descr="clrbar_dustsmoke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343401" y="6435260"/>
            <a:ext cx="3886200" cy="34654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228600" y="773668"/>
            <a:ext cx="15197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First overpass</a:t>
            </a:r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0" y="762000"/>
            <a:ext cx="9144000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viirs_aot_dust_20150418_left_on_top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495800" y="1600200"/>
            <a:ext cx="4191000" cy="2789930"/>
          </a:xfrm>
          <a:prstGeom prst="rect">
            <a:avLst/>
          </a:prstGeom>
        </p:spPr>
      </p:pic>
      <p:pic>
        <p:nvPicPr>
          <p:cNvPr id="3" name="Picture 2" descr="viirs_rgbaotdust_20150418_both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600200"/>
            <a:ext cx="4153067" cy="276467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81000" y="4648200"/>
            <a:ext cx="3581400" cy="203132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Choice I</a:t>
            </a:r>
          </a:p>
          <a:p>
            <a:pPr>
              <a:buFont typeface="Wingdings" pitchFamily="2" charset="2"/>
              <a:buChar char="§"/>
            </a:pPr>
            <a:r>
              <a:rPr lang="en-US" dirty="0"/>
              <a:t> </a:t>
            </a:r>
            <a:r>
              <a:rPr lang="en-US" dirty="0" smtClean="0"/>
              <a:t>show bottom granule AOT and smoke/dusk mask if top granule does not have retrievals</a:t>
            </a:r>
          </a:p>
          <a:p>
            <a:pPr>
              <a:buFont typeface="Wingdings" pitchFamily="2" charset="2"/>
              <a:buChar char="§"/>
            </a:pPr>
            <a:r>
              <a:rPr lang="en-US" dirty="0"/>
              <a:t> </a:t>
            </a:r>
            <a:r>
              <a:rPr lang="en-US" dirty="0" smtClean="0"/>
              <a:t>Better data coverage</a:t>
            </a:r>
          </a:p>
          <a:p>
            <a:pPr>
              <a:buFont typeface="Wingdings" pitchFamily="2" charset="2"/>
              <a:buChar char="§"/>
            </a:pPr>
            <a:r>
              <a:rPr lang="en-US" dirty="0"/>
              <a:t> </a:t>
            </a:r>
            <a:r>
              <a:rPr lang="en-US" dirty="0" smtClean="0"/>
              <a:t>Inconsistency</a:t>
            </a:r>
          </a:p>
          <a:p>
            <a:pPr>
              <a:buFont typeface="Wingdings" pitchFamily="2" charset="2"/>
              <a:buChar char="§"/>
            </a:pPr>
            <a:r>
              <a:rPr lang="en-US" dirty="0" smtClean="0"/>
              <a:t> currently adopted on IDEA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724400" y="4648200"/>
            <a:ext cx="3276600" cy="1754326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Choice II</a:t>
            </a:r>
          </a:p>
          <a:p>
            <a:pPr>
              <a:buFont typeface="Wingdings" pitchFamily="2" charset="2"/>
              <a:buChar char="§"/>
            </a:pPr>
            <a:r>
              <a:rPr lang="en-US" dirty="0"/>
              <a:t> </a:t>
            </a:r>
            <a:r>
              <a:rPr lang="en-US" dirty="0" smtClean="0"/>
              <a:t>only show latest AOT and smoke/dusk mask</a:t>
            </a:r>
          </a:p>
          <a:p>
            <a:pPr>
              <a:buFont typeface="Wingdings" pitchFamily="2" charset="2"/>
              <a:buChar char="§"/>
            </a:pPr>
            <a:r>
              <a:rPr lang="en-US" dirty="0"/>
              <a:t> </a:t>
            </a:r>
            <a:r>
              <a:rPr lang="en-US" dirty="0" smtClean="0"/>
              <a:t>No inconsistency</a:t>
            </a:r>
          </a:p>
          <a:p>
            <a:pPr>
              <a:buFont typeface="Wingdings" pitchFamily="2" charset="2"/>
              <a:buChar char="§"/>
            </a:pPr>
            <a:r>
              <a:rPr lang="en-US" dirty="0"/>
              <a:t> </a:t>
            </a:r>
            <a:r>
              <a:rPr lang="en-US" dirty="0" smtClean="0"/>
              <a:t>less data coverage</a:t>
            </a:r>
          </a:p>
          <a:p>
            <a:pPr>
              <a:buFont typeface="Wingdings" pitchFamily="2" charset="2"/>
              <a:buChar char="§"/>
            </a:pPr>
            <a:r>
              <a:rPr lang="en-US" dirty="0" smtClean="0"/>
              <a:t> Currently not used on IDEA 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447800" y="0"/>
            <a:ext cx="611193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Granule overlap example 20150418</a:t>
            </a:r>
            <a:endParaRPr lang="en-US" sz="3200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0" y="762000"/>
            <a:ext cx="9144000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381000" y="990600"/>
            <a:ext cx="7289944" cy="36933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When we plot the two overpass on the same image, we can have to choices:</a:t>
            </a:r>
            <a:endParaRPr lang="en-US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EDEE8-3E30-41E4-9698-8F2A2255CCE5}" type="slidenum">
              <a:rPr lang="en-US" smtClean="0"/>
              <a:pPr/>
              <a:t>23</a:t>
            </a:fld>
            <a:endParaRPr lang="en-US"/>
          </a:p>
        </p:txBody>
      </p:sp>
      <p:pic>
        <p:nvPicPr>
          <p:cNvPr id="5" name="Picture 4" descr="viirs_rgb_aod_over_cloud_2015083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8600" y="1371601"/>
            <a:ext cx="3959717" cy="3581400"/>
          </a:xfrm>
          <a:prstGeom prst="rect">
            <a:avLst/>
          </a:prstGeom>
        </p:spPr>
      </p:pic>
      <p:pic>
        <p:nvPicPr>
          <p:cNvPr id="6" name="Picture 5" descr="viirs_aod_over_cloud_2015083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95800" y="1371600"/>
            <a:ext cx="3962400" cy="3583827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52400" y="304800"/>
            <a:ext cx="883241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 smtClean="0"/>
              <a:t>Granule Overlap – another example 20150831</a:t>
            </a:r>
            <a:endParaRPr lang="en-US" sz="3600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0" y="1066800"/>
            <a:ext cx="9144000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9" name="Oval 8"/>
          <p:cNvSpPr/>
          <p:nvPr/>
        </p:nvSpPr>
        <p:spPr>
          <a:xfrm>
            <a:off x="5562600" y="2133600"/>
            <a:ext cx="1447800" cy="14478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Arrow Connector 10"/>
          <p:cNvCxnSpPr>
            <a:endCxn id="9" idx="4"/>
          </p:cNvCxnSpPr>
          <p:nvPr/>
        </p:nvCxnSpPr>
        <p:spPr>
          <a:xfrm flipV="1">
            <a:off x="6172200" y="3581400"/>
            <a:ext cx="114300" cy="17526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5410200" y="5334000"/>
            <a:ext cx="3733800" cy="147732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Looks like </a:t>
            </a:r>
            <a:r>
              <a:rPr lang="en-US" dirty="0" smtClean="0"/>
              <a:t>some </a:t>
            </a:r>
            <a:r>
              <a:rPr lang="en-US" dirty="0" smtClean="0"/>
              <a:t>AOT retrievals are over cloudy region.  </a:t>
            </a:r>
            <a:r>
              <a:rPr lang="en-US" dirty="0" smtClean="0"/>
              <a:t>But the AOT retrievals are from the earlier granules when </a:t>
            </a:r>
            <a:r>
              <a:rPr lang="en-US" dirty="0" smtClean="0"/>
              <a:t>those pixels are cloud free.</a:t>
            </a:r>
            <a:endParaRPr lang="en-US" dirty="0"/>
          </a:p>
        </p:txBody>
      </p:sp>
      <p:sp>
        <p:nvSpPr>
          <p:cNvPr id="13" name="Oval 12"/>
          <p:cNvSpPr/>
          <p:nvPr/>
        </p:nvSpPr>
        <p:spPr>
          <a:xfrm>
            <a:off x="1295400" y="2133600"/>
            <a:ext cx="1447800" cy="14478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Arrow Connector 13"/>
          <p:cNvCxnSpPr>
            <a:endCxn id="13" idx="5"/>
          </p:cNvCxnSpPr>
          <p:nvPr/>
        </p:nvCxnSpPr>
        <p:spPr>
          <a:xfrm flipH="1" flipV="1">
            <a:off x="2531174" y="3369375"/>
            <a:ext cx="3336226" cy="188842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EDEE8-3E30-41E4-9698-8F2A2255CCE5}" type="slidenum">
              <a:rPr lang="en-US" smtClean="0"/>
              <a:pPr/>
              <a:t>24</a:t>
            </a:fld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5000" y="1447800"/>
            <a:ext cx="5257800" cy="485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4" name="Straight Connector 3"/>
          <p:cNvCxnSpPr/>
          <p:nvPr/>
        </p:nvCxnSpPr>
        <p:spPr>
          <a:xfrm>
            <a:off x="0" y="1143000"/>
            <a:ext cx="9144000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5" name="Title 1"/>
          <p:cNvSpPr txBox="1">
            <a:spLocks/>
          </p:cNvSpPr>
          <p:nvPr/>
        </p:nvSpPr>
        <p:spPr>
          <a:xfrm>
            <a:off x="457200" y="228600"/>
            <a:ext cx="8229600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Granule overlap </a:t>
            </a:r>
            <a:r>
              <a:rPr lang="en-US" sz="3200" dirty="0" smtClean="0">
                <a:latin typeface="+mj-lt"/>
                <a:ea typeface="+mj-ea"/>
                <a:cs typeface="+mj-cs"/>
              </a:rPr>
              <a:t>is 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also in MODIS AOD images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Up Arrow 5"/>
          <p:cNvSpPr/>
          <p:nvPr/>
        </p:nvSpPr>
        <p:spPr>
          <a:xfrm>
            <a:off x="3962400" y="4495800"/>
            <a:ext cx="533400" cy="1905000"/>
          </a:xfrm>
          <a:prstGeom prst="up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VIIRS IP AOT high *</a:t>
            </a:r>
            <a:endParaRPr lang="en-US" dirty="0"/>
          </a:p>
        </p:txBody>
      </p:sp>
      <p:pic>
        <p:nvPicPr>
          <p:cNvPr id="6" name="Content Placeholder 5" descr="viirs_rgbaot_20150821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28600" y="1524000"/>
            <a:ext cx="4128217" cy="3733800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EDEE8-3E30-41E4-9698-8F2A2255CCE5}" type="slidenum">
              <a:rPr lang="en-US" smtClean="0"/>
              <a:pPr/>
              <a:t>25</a:t>
            </a:fld>
            <a:endParaRPr lang="en-US"/>
          </a:p>
        </p:txBody>
      </p:sp>
      <p:cxnSp>
        <p:nvCxnSpPr>
          <p:cNvPr id="5" name="Straight Connector 4"/>
          <p:cNvCxnSpPr/>
          <p:nvPr/>
        </p:nvCxnSpPr>
        <p:spPr>
          <a:xfrm>
            <a:off x="0" y="1295400"/>
            <a:ext cx="9144000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viirs_rgbaot_highstar_2015082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00600" y="1524000"/>
            <a:ext cx="4128216" cy="37338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85801" y="5562600"/>
            <a:ext cx="8153400" cy="92333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en-US" dirty="0" smtClean="0"/>
              <a:t>   VIIRS IP AOT high * quality include high quality AOT pixels and degraded AOT flagged as “soil dominated” and “cirrus” pixels</a:t>
            </a:r>
          </a:p>
          <a:p>
            <a:pPr>
              <a:buFont typeface="Wingdings" pitchFamily="2" charset="2"/>
              <a:buChar char="§"/>
            </a:pPr>
            <a:r>
              <a:rPr lang="en-US" dirty="0" smtClean="0"/>
              <a:t>  Improve data coverage over western US for qualitative use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VIIRS imagery products on IDEA </a:t>
            </a:r>
          </a:p>
          <a:p>
            <a:pPr lvl="1"/>
            <a:r>
              <a:rPr lang="en-US" dirty="0" smtClean="0"/>
              <a:t>RGB</a:t>
            </a:r>
          </a:p>
          <a:p>
            <a:pPr lvl="1"/>
            <a:r>
              <a:rPr lang="en-US" dirty="0" smtClean="0"/>
              <a:t>AOT with different qualities</a:t>
            </a:r>
          </a:p>
          <a:p>
            <a:pPr lvl="1"/>
            <a:r>
              <a:rPr lang="en-US" dirty="0" smtClean="0"/>
              <a:t>Smoke cloud mask</a:t>
            </a:r>
          </a:p>
          <a:p>
            <a:pPr lvl="1"/>
            <a:r>
              <a:rPr lang="en-US" dirty="0" smtClean="0"/>
              <a:t>Fire hotspots</a:t>
            </a:r>
          </a:p>
          <a:p>
            <a:pPr lvl="1"/>
            <a:r>
              <a:rPr lang="en-US" dirty="0" smtClean="0"/>
              <a:t>Forward trajectory</a:t>
            </a:r>
          </a:p>
          <a:p>
            <a:r>
              <a:rPr lang="en-US" dirty="0" smtClean="0"/>
              <a:t>CONUS and OCONUS regions</a:t>
            </a:r>
          </a:p>
          <a:p>
            <a:r>
              <a:rPr lang="en-US" dirty="0" smtClean="0"/>
              <a:t>Issues </a:t>
            </a:r>
          </a:p>
          <a:p>
            <a:pPr lvl="1"/>
            <a:r>
              <a:rPr lang="en-US" dirty="0" smtClean="0"/>
              <a:t>Granule overlap</a:t>
            </a:r>
          </a:p>
          <a:p>
            <a:pPr lvl="1"/>
            <a:r>
              <a:rPr lang="en-US" dirty="0" smtClean="0"/>
              <a:t>VIIRS IP AOT high *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EDEE8-3E30-41E4-9698-8F2A2255CCE5}" type="slidenum">
              <a:rPr lang="en-US" smtClean="0"/>
              <a:pPr/>
              <a:t>26</a:t>
            </a:fld>
            <a:endParaRPr lang="en-US"/>
          </a:p>
        </p:txBody>
      </p:sp>
      <p:cxnSp>
        <p:nvCxnSpPr>
          <p:cNvPr id="5" name="Straight Connector 4"/>
          <p:cNvCxnSpPr/>
          <p:nvPr/>
        </p:nvCxnSpPr>
        <p:spPr>
          <a:xfrm>
            <a:off x="0" y="1295400"/>
            <a:ext cx="9144000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Acknowledgements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Liam </a:t>
            </a:r>
            <a:r>
              <a:rPr lang="en-US" sz="2800" dirty="0" err="1" smtClean="0"/>
              <a:t>Gumley</a:t>
            </a:r>
            <a:r>
              <a:rPr lang="en-US" sz="2800" dirty="0" smtClean="0"/>
              <a:t> and Kathy </a:t>
            </a:r>
            <a:r>
              <a:rPr lang="en-US" sz="2800" dirty="0" err="1" smtClean="0"/>
              <a:t>Strabala</a:t>
            </a:r>
            <a:r>
              <a:rPr lang="en-US" sz="2800" dirty="0" smtClean="0"/>
              <a:t> (University of Wisconsin Madison)</a:t>
            </a:r>
          </a:p>
          <a:p>
            <a:pPr lvl="1"/>
            <a:r>
              <a:rPr lang="en-US" dirty="0" smtClean="0"/>
              <a:t>Direct broadcast VIIRS data over CONUS</a:t>
            </a:r>
          </a:p>
          <a:p>
            <a:r>
              <a:rPr lang="en-US" sz="2800" dirty="0" smtClean="0"/>
              <a:t>Scott Macfarlane (Univ. of Alaska) </a:t>
            </a:r>
          </a:p>
          <a:p>
            <a:pPr lvl="1"/>
            <a:r>
              <a:rPr lang="en-US" dirty="0" smtClean="0"/>
              <a:t>Direct broadcast VIIRS  data over Alaska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EDEE8-3E30-41E4-9698-8F2A2255CCE5}" type="slidenum">
              <a:rPr lang="en-US" smtClean="0"/>
              <a:pPr/>
              <a:t>27</a:t>
            </a:fld>
            <a:endParaRPr lang="en-US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0" y="1295400"/>
            <a:ext cx="9144000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 smtClean="0"/>
              <a:t>IDEA: </a:t>
            </a:r>
            <a:r>
              <a:rPr lang="en-US" sz="3200" u="sng" dirty="0" smtClean="0"/>
              <a:t>I</a:t>
            </a:r>
            <a:r>
              <a:rPr lang="en-US" sz="3200" dirty="0" smtClean="0"/>
              <a:t>nfusing satellite </a:t>
            </a:r>
            <a:r>
              <a:rPr lang="en-US" sz="3200" u="sng" dirty="0" smtClean="0"/>
              <a:t>D</a:t>
            </a:r>
            <a:r>
              <a:rPr lang="en-US" sz="3200" dirty="0" smtClean="0"/>
              <a:t>ata into </a:t>
            </a:r>
            <a:r>
              <a:rPr lang="en-US" sz="3200" u="sng" dirty="0" smtClean="0"/>
              <a:t>E</a:t>
            </a:r>
            <a:r>
              <a:rPr lang="en-US" sz="3200" dirty="0" smtClean="0"/>
              <a:t>nvironmental </a:t>
            </a:r>
            <a:r>
              <a:rPr lang="en-US" sz="3200" u="sng" dirty="0" smtClean="0"/>
              <a:t>A</a:t>
            </a:r>
            <a:r>
              <a:rPr lang="en-US" sz="3200" dirty="0" smtClean="0"/>
              <a:t>pplications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 smtClean="0"/>
              <a:t>Provide near-real-time satellite aerosol information and analysis over the United States to the operational air quality community</a:t>
            </a:r>
          </a:p>
          <a:p>
            <a:r>
              <a:rPr lang="en-US" dirty="0" smtClean="0"/>
              <a:t>Satellite data </a:t>
            </a:r>
          </a:p>
          <a:p>
            <a:pPr lvl="1"/>
            <a:r>
              <a:rPr lang="en-US" dirty="0" smtClean="0"/>
              <a:t>MODIS Terra, Aqua, VIIRS, GASP East, GASP West</a:t>
            </a:r>
          </a:p>
          <a:p>
            <a:pPr lvl="2"/>
            <a:r>
              <a:rPr lang="en-US" dirty="0" smtClean="0"/>
              <a:t>AOD (aerosol optical depth) or AOT (aerosol optical thickness)</a:t>
            </a:r>
          </a:p>
          <a:p>
            <a:pPr lvl="2"/>
            <a:r>
              <a:rPr lang="en-US" dirty="0" smtClean="0"/>
              <a:t>RGB images (MODIS, VIIRS)</a:t>
            </a:r>
          </a:p>
          <a:p>
            <a:r>
              <a:rPr lang="en-US" dirty="0" smtClean="0"/>
              <a:t>Other data for analysis</a:t>
            </a:r>
          </a:p>
          <a:p>
            <a:pPr lvl="1"/>
            <a:r>
              <a:rPr lang="en-US" dirty="0" smtClean="0"/>
              <a:t>Meteorological data: wind, precipitation</a:t>
            </a:r>
          </a:p>
          <a:p>
            <a:pPr lvl="1"/>
            <a:r>
              <a:rPr lang="en-US" dirty="0" smtClean="0"/>
              <a:t>In-situ PM2.5 </a:t>
            </a:r>
          </a:p>
          <a:p>
            <a:pPr lvl="1"/>
            <a:r>
              <a:rPr lang="en-US" dirty="0" smtClean="0"/>
              <a:t>OMI Aerosol Index (AI)</a:t>
            </a:r>
          </a:p>
          <a:p>
            <a:pPr lvl="1"/>
            <a:r>
              <a:rPr lang="en-US" dirty="0" smtClean="0"/>
              <a:t>WF_ABBA (Wild Fire Automated Biomass Burning Algorithm), fire hotspots</a:t>
            </a:r>
          </a:p>
          <a:p>
            <a:pPr lvl="1"/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EDEE8-3E30-41E4-9698-8F2A2255CCE5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533400" y="6096000"/>
            <a:ext cx="7620000" cy="52322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lvl="1"/>
            <a:r>
              <a:rPr lang="en-US" sz="1400" dirty="0" smtClean="0"/>
              <a:t>Developed by NASA for MODIS and transitioned to NOAA.  NOAA enhanced IDEA to include GOES-E, GOES-W, OMI, VIIRS and surface PM2.5 estimation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0" y="1447800"/>
            <a:ext cx="9144000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4"/>
          <p:cNvSpPr>
            <a:spLocks noChangeArrowheads="1"/>
          </p:cNvSpPr>
          <p:nvPr/>
        </p:nvSpPr>
        <p:spPr bwMode="auto">
          <a:xfrm>
            <a:off x="457200" y="152400"/>
            <a:ext cx="3352800" cy="60960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r>
              <a:rPr lang="en-US" sz="2400" dirty="0"/>
              <a:t>IDEA Data flow diagram</a:t>
            </a:r>
          </a:p>
        </p:txBody>
      </p:sp>
      <p:pic>
        <p:nvPicPr>
          <p:cNvPr id="1028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33600" y="838200"/>
            <a:ext cx="1447801" cy="1066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9" name="Line 7"/>
          <p:cNvSpPr>
            <a:spLocks noChangeShapeType="1"/>
          </p:cNvSpPr>
          <p:nvPr/>
        </p:nvSpPr>
        <p:spPr bwMode="auto">
          <a:xfrm>
            <a:off x="2819400" y="1905000"/>
            <a:ext cx="0" cy="762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030" name="Text Box 8"/>
          <p:cNvSpPr txBox="1">
            <a:spLocks noChangeArrowheads="1"/>
          </p:cNvSpPr>
          <p:nvPr/>
        </p:nvSpPr>
        <p:spPr bwMode="auto">
          <a:xfrm>
            <a:off x="1600200" y="2667000"/>
            <a:ext cx="2362200" cy="58477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dirty="0">
                <a:latin typeface="Times New Roman" charset="0"/>
              </a:rPr>
              <a:t>MODIS data </a:t>
            </a:r>
            <a:r>
              <a:rPr lang="en-US" sz="1600" dirty="0" smtClean="0">
                <a:latin typeface="Times New Roman" charset="0"/>
              </a:rPr>
              <a:t>processing  L1B, aerosol products</a:t>
            </a:r>
            <a:endParaRPr lang="en-US" sz="1600" dirty="0">
              <a:latin typeface="Times New Roman" charset="0"/>
            </a:endParaRPr>
          </a:p>
        </p:txBody>
      </p:sp>
      <p:sp>
        <p:nvSpPr>
          <p:cNvPr id="1031" name="Text Box 9"/>
          <p:cNvSpPr txBox="1">
            <a:spLocks noChangeArrowheads="1"/>
          </p:cNvSpPr>
          <p:nvPr/>
        </p:nvSpPr>
        <p:spPr bwMode="auto">
          <a:xfrm>
            <a:off x="609600" y="3581400"/>
            <a:ext cx="1447800" cy="707886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dirty="0">
                <a:latin typeface="Times New Roman" charset="0"/>
              </a:rPr>
              <a:t>EPA </a:t>
            </a:r>
            <a:r>
              <a:rPr lang="en-US" sz="1600" dirty="0" err="1" smtClean="0">
                <a:latin typeface="Times New Roman" charset="0"/>
              </a:rPr>
              <a:t>AIRNow</a:t>
            </a:r>
            <a:r>
              <a:rPr lang="en-US" sz="1600" dirty="0" smtClean="0">
                <a:latin typeface="Times New Roman" charset="0"/>
              </a:rPr>
              <a:t> PM2.5</a:t>
            </a:r>
            <a:r>
              <a:rPr lang="en-US" sz="2400" dirty="0" smtClean="0">
                <a:latin typeface="Times New Roman" charset="0"/>
              </a:rPr>
              <a:t> </a:t>
            </a:r>
            <a:endParaRPr lang="en-US" sz="2400" dirty="0">
              <a:latin typeface="Times New Roman" charset="0"/>
            </a:endParaRPr>
          </a:p>
        </p:txBody>
      </p:sp>
      <p:sp>
        <p:nvSpPr>
          <p:cNvPr id="1032" name="Text Box 10"/>
          <p:cNvSpPr txBox="1">
            <a:spLocks noChangeArrowheads="1"/>
          </p:cNvSpPr>
          <p:nvPr/>
        </p:nvSpPr>
        <p:spPr bwMode="auto">
          <a:xfrm>
            <a:off x="609600" y="4495800"/>
            <a:ext cx="1447800" cy="954107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dirty="0">
                <a:latin typeface="Times New Roman" charset="0"/>
              </a:rPr>
              <a:t>NOAA</a:t>
            </a:r>
          </a:p>
          <a:p>
            <a:pPr>
              <a:spcBef>
                <a:spcPct val="50000"/>
              </a:spcBef>
            </a:pPr>
            <a:r>
              <a:rPr lang="en-US" sz="1600" dirty="0">
                <a:latin typeface="Times New Roman" charset="0"/>
              </a:rPr>
              <a:t>Meteorological data</a:t>
            </a:r>
          </a:p>
        </p:txBody>
      </p:sp>
      <p:sp>
        <p:nvSpPr>
          <p:cNvPr id="1033" name="Text Box 11"/>
          <p:cNvSpPr txBox="1">
            <a:spLocks noChangeArrowheads="1"/>
          </p:cNvSpPr>
          <p:nvPr/>
        </p:nvSpPr>
        <p:spPr bwMode="auto">
          <a:xfrm>
            <a:off x="609600" y="5715000"/>
            <a:ext cx="1447800" cy="728663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dirty="0">
                <a:latin typeface="Times New Roman" charset="0"/>
              </a:rPr>
              <a:t>NOAA</a:t>
            </a:r>
          </a:p>
          <a:p>
            <a:pPr>
              <a:spcBef>
                <a:spcPct val="50000"/>
              </a:spcBef>
            </a:pPr>
            <a:r>
              <a:rPr lang="en-US" sz="1600" dirty="0">
                <a:latin typeface="Times New Roman" charset="0"/>
              </a:rPr>
              <a:t>WF_ABBA </a:t>
            </a:r>
          </a:p>
        </p:txBody>
      </p:sp>
      <p:sp>
        <p:nvSpPr>
          <p:cNvPr id="1034" name="Text Box 12"/>
          <p:cNvSpPr txBox="1">
            <a:spLocks noChangeArrowheads="1"/>
          </p:cNvSpPr>
          <p:nvPr/>
        </p:nvSpPr>
        <p:spPr bwMode="auto">
          <a:xfrm>
            <a:off x="3505200" y="4419600"/>
            <a:ext cx="1981200" cy="830997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dirty="0">
                <a:latin typeface="Times New Roman" charset="0"/>
              </a:rPr>
              <a:t>Data processing, </a:t>
            </a:r>
            <a:r>
              <a:rPr lang="en-US" sz="1600" dirty="0" smtClean="0">
                <a:latin typeface="Times New Roman" charset="0"/>
              </a:rPr>
              <a:t>forward trajectories, </a:t>
            </a:r>
            <a:r>
              <a:rPr lang="en-US" sz="1600" dirty="0">
                <a:latin typeface="Times New Roman" charset="0"/>
              </a:rPr>
              <a:t>composite plots, etc</a:t>
            </a:r>
          </a:p>
        </p:txBody>
      </p:sp>
      <p:sp>
        <p:nvSpPr>
          <p:cNvPr id="1035" name="Line 13"/>
          <p:cNvSpPr>
            <a:spLocks noChangeShapeType="1"/>
          </p:cNvSpPr>
          <p:nvPr/>
        </p:nvSpPr>
        <p:spPr bwMode="auto">
          <a:xfrm>
            <a:off x="3276600" y="3276600"/>
            <a:ext cx="990600" cy="1143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036" name="Line 14"/>
          <p:cNvSpPr>
            <a:spLocks noChangeShapeType="1"/>
          </p:cNvSpPr>
          <p:nvPr/>
        </p:nvSpPr>
        <p:spPr bwMode="auto">
          <a:xfrm>
            <a:off x="2057400" y="3962400"/>
            <a:ext cx="144780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037" name="Line 15"/>
          <p:cNvSpPr>
            <a:spLocks noChangeShapeType="1"/>
          </p:cNvSpPr>
          <p:nvPr/>
        </p:nvSpPr>
        <p:spPr bwMode="auto">
          <a:xfrm flipV="1">
            <a:off x="2057400" y="4876800"/>
            <a:ext cx="1447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038" name="Line 16"/>
          <p:cNvSpPr>
            <a:spLocks noChangeShapeType="1"/>
          </p:cNvSpPr>
          <p:nvPr/>
        </p:nvSpPr>
        <p:spPr bwMode="auto">
          <a:xfrm flipV="1">
            <a:off x="2057400" y="5257800"/>
            <a:ext cx="144780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039" name="Line 17"/>
          <p:cNvSpPr>
            <a:spLocks noChangeShapeType="1"/>
          </p:cNvSpPr>
          <p:nvPr/>
        </p:nvSpPr>
        <p:spPr bwMode="auto">
          <a:xfrm>
            <a:off x="5486400" y="4876800"/>
            <a:ext cx="914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040" name="Text Box 18"/>
          <p:cNvSpPr txBox="1">
            <a:spLocks noChangeArrowheads="1"/>
          </p:cNvSpPr>
          <p:nvPr/>
        </p:nvSpPr>
        <p:spPr bwMode="auto">
          <a:xfrm>
            <a:off x="6477000" y="4667250"/>
            <a:ext cx="1752600" cy="36195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>
                <a:latin typeface="Times New Roman" charset="0"/>
              </a:rPr>
              <a:t>IDEA Website</a:t>
            </a:r>
          </a:p>
        </p:txBody>
      </p:sp>
      <p:sp>
        <p:nvSpPr>
          <p:cNvPr id="1041" name="Text Box 19"/>
          <p:cNvSpPr txBox="1">
            <a:spLocks noChangeArrowheads="1"/>
          </p:cNvSpPr>
          <p:nvPr/>
        </p:nvSpPr>
        <p:spPr bwMode="auto">
          <a:xfrm>
            <a:off x="990600" y="1295400"/>
            <a:ext cx="12192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dirty="0" smtClean="0">
                <a:latin typeface="Times New Roman" charset="0"/>
              </a:rPr>
              <a:t>MODIS Terra and Aqua</a:t>
            </a:r>
          </a:p>
        </p:txBody>
      </p:sp>
      <p:pic>
        <p:nvPicPr>
          <p:cNvPr id="1042" name="Picture 2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8200" y="838200"/>
            <a:ext cx="1444752" cy="106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43" name="Text Box 21"/>
          <p:cNvSpPr txBox="1">
            <a:spLocks noChangeArrowheads="1"/>
          </p:cNvSpPr>
          <p:nvPr/>
        </p:nvSpPr>
        <p:spPr bwMode="auto">
          <a:xfrm>
            <a:off x="3886200" y="1219200"/>
            <a:ext cx="873381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dirty="0" smtClean="0"/>
              <a:t>GOES</a:t>
            </a:r>
          </a:p>
          <a:p>
            <a:r>
              <a:rPr lang="en-US" sz="1400" dirty="0" smtClean="0"/>
              <a:t>East</a:t>
            </a:r>
          </a:p>
          <a:p>
            <a:r>
              <a:rPr lang="en-US" sz="1400" dirty="0" smtClean="0"/>
              <a:t>and West</a:t>
            </a:r>
            <a:endParaRPr lang="en-US" sz="1400" dirty="0"/>
          </a:p>
        </p:txBody>
      </p:sp>
      <p:sp>
        <p:nvSpPr>
          <p:cNvPr id="1044" name="Text Box 23"/>
          <p:cNvSpPr txBox="1">
            <a:spLocks noChangeArrowheads="1"/>
          </p:cNvSpPr>
          <p:nvPr/>
        </p:nvSpPr>
        <p:spPr bwMode="auto">
          <a:xfrm>
            <a:off x="4267200" y="2691825"/>
            <a:ext cx="2378075" cy="58477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en-US" sz="1600" dirty="0" smtClean="0"/>
              <a:t>GOES </a:t>
            </a:r>
            <a:r>
              <a:rPr lang="en-US" sz="1600" dirty="0"/>
              <a:t>data processing</a:t>
            </a:r>
          </a:p>
          <a:p>
            <a:r>
              <a:rPr lang="en-US" sz="1600" dirty="0" smtClean="0"/>
              <a:t>GASP </a:t>
            </a:r>
            <a:r>
              <a:rPr lang="en-US" sz="1600" dirty="0"/>
              <a:t>Aerosol product</a:t>
            </a:r>
          </a:p>
        </p:txBody>
      </p:sp>
      <p:sp>
        <p:nvSpPr>
          <p:cNvPr id="1045" name="Line 24"/>
          <p:cNvSpPr>
            <a:spLocks noChangeShapeType="1"/>
          </p:cNvSpPr>
          <p:nvPr/>
        </p:nvSpPr>
        <p:spPr bwMode="auto">
          <a:xfrm>
            <a:off x="5334000" y="1905000"/>
            <a:ext cx="0" cy="762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046" name="Line 25"/>
          <p:cNvSpPr>
            <a:spLocks noChangeShapeType="1"/>
          </p:cNvSpPr>
          <p:nvPr/>
        </p:nvSpPr>
        <p:spPr bwMode="auto">
          <a:xfrm flipH="1">
            <a:off x="4800600" y="3276600"/>
            <a:ext cx="533400" cy="1143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047" name="Text Box 27"/>
          <p:cNvSpPr txBox="1">
            <a:spLocks noChangeArrowheads="1"/>
          </p:cNvSpPr>
          <p:nvPr/>
        </p:nvSpPr>
        <p:spPr bwMode="auto">
          <a:xfrm>
            <a:off x="3352800" y="5334000"/>
            <a:ext cx="223144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dirty="0" smtClean="0"/>
              <a:t>Local computer at NOAA</a:t>
            </a:r>
            <a:endParaRPr lang="en-US" sz="1600" dirty="0"/>
          </a:p>
        </p:txBody>
      </p:sp>
      <p:sp>
        <p:nvSpPr>
          <p:cNvPr id="24" name="TextBox 23"/>
          <p:cNvSpPr txBox="1"/>
          <p:nvPr/>
        </p:nvSpPr>
        <p:spPr>
          <a:xfrm>
            <a:off x="6858000" y="2286000"/>
            <a:ext cx="1600200" cy="584775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600" dirty="0" smtClean="0"/>
              <a:t>VIIRS L1B, cloud mask data</a:t>
            </a:r>
            <a:endParaRPr lang="en-US" sz="1600" dirty="0"/>
          </a:p>
        </p:txBody>
      </p:sp>
      <p:sp>
        <p:nvSpPr>
          <p:cNvPr id="25" name="TextBox 24"/>
          <p:cNvSpPr txBox="1"/>
          <p:nvPr/>
        </p:nvSpPr>
        <p:spPr>
          <a:xfrm>
            <a:off x="6858000" y="3048000"/>
            <a:ext cx="1600200" cy="1077218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600" dirty="0" smtClean="0"/>
              <a:t>Generate VIIRS aerosol product locally (STAR research version)</a:t>
            </a:r>
            <a:endParaRPr lang="en-US" sz="1600" dirty="0"/>
          </a:p>
        </p:txBody>
      </p:sp>
      <p:cxnSp>
        <p:nvCxnSpPr>
          <p:cNvPr id="27" name="Straight Arrow Connector 26"/>
          <p:cNvCxnSpPr>
            <a:stCxn id="24" idx="2"/>
            <a:endCxn id="25" idx="0"/>
          </p:cNvCxnSpPr>
          <p:nvPr/>
        </p:nvCxnSpPr>
        <p:spPr>
          <a:xfrm>
            <a:off x="7658100" y="2870775"/>
            <a:ext cx="0" cy="177225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>
            <a:stCxn id="25" idx="2"/>
          </p:cNvCxnSpPr>
          <p:nvPr/>
        </p:nvCxnSpPr>
        <p:spPr>
          <a:xfrm flipH="1">
            <a:off x="5410200" y="4125218"/>
            <a:ext cx="2247900" cy="294382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00800" y="5105400"/>
            <a:ext cx="1815321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" name="Slide Number Placeholder 36"/>
          <p:cNvSpPr>
            <a:spLocks noGrp="1"/>
          </p:cNvSpPr>
          <p:nvPr>
            <p:ph type="sldNum" sz="quarter" idx="12"/>
          </p:nvPr>
        </p:nvSpPr>
        <p:spPr>
          <a:xfrm>
            <a:off x="6019800" y="6356350"/>
            <a:ext cx="2133600" cy="365125"/>
          </a:xfrm>
        </p:spPr>
        <p:txBody>
          <a:bodyPr/>
          <a:lstStyle/>
          <a:p>
            <a:fld id="{7EBEDEE8-3E30-41E4-9698-8F2A2255CCE5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38" name="TextBox 37"/>
          <p:cNvSpPr txBox="1"/>
          <p:nvPr/>
        </p:nvSpPr>
        <p:spPr>
          <a:xfrm>
            <a:off x="5250807" y="6324600"/>
            <a:ext cx="3664593" cy="30777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400" dirty="0" smtClean="0"/>
              <a:t>http://www.star.nesdis.noaa.gov/smcd/spb/aq/</a:t>
            </a:r>
            <a:endParaRPr lang="en-US" sz="1400" dirty="0"/>
          </a:p>
        </p:txBody>
      </p:sp>
      <p:pic>
        <p:nvPicPr>
          <p:cNvPr id="39" name="Picture 38" descr="Suomi_NPP_satellite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934200" y="838200"/>
            <a:ext cx="1447800" cy="1047750"/>
          </a:xfrm>
          <a:prstGeom prst="rect">
            <a:avLst/>
          </a:prstGeom>
        </p:spPr>
      </p:pic>
      <p:cxnSp>
        <p:nvCxnSpPr>
          <p:cNvPr id="41" name="Straight Arrow Connector 40"/>
          <p:cNvCxnSpPr>
            <a:stCxn id="39" idx="2"/>
            <a:endCxn id="24" idx="0"/>
          </p:cNvCxnSpPr>
          <p:nvPr/>
        </p:nvCxnSpPr>
        <p:spPr>
          <a:xfrm>
            <a:off x="7658100" y="1885950"/>
            <a:ext cx="0" cy="400050"/>
          </a:xfrm>
          <a:prstGeom prst="straightConnector1">
            <a:avLst/>
          </a:prstGeom>
          <a:ln>
            <a:solidFill>
              <a:schemeClr val="tx1">
                <a:lumMod val="95000"/>
                <a:lumOff val="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/>
          <p:cNvSpPr txBox="1"/>
          <p:nvPr/>
        </p:nvSpPr>
        <p:spPr>
          <a:xfrm>
            <a:off x="6351052" y="1524000"/>
            <a:ext cx="6593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VIIRS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28600"/>
            <a:ext cx="8229600" cy="114300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IDEA web page </a:t>
            </a:r>
            <a:br>
              <a:rPr lang="en-US" sz="2800" dirty="0" smtClean="0"/>
            </a:br>
            <a:r>
              <a:rPr lang="en-US" sz="2800" dirty="0" smtClean="0"/>
              <a:t>http://www.star.nesdis.noaa.gov/smcd/spb/aq/</a:t>
            </a:r>
            <a:endParaRPr lang="en-US" sz="2800" dirty="0"/>
          </a:p>
        </p:txBody>
      </p:sp>
      <p:pic>
        <p:nvPicPr>
          <p:cNvPr id="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1371600"/>
            <a:ext cx="3581400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EDEE8-3E30-41E4-9698-8F2A2255CCE5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3962400"/>
            <a:ext cx="3581400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8200" y="4267200"/>
            <a:ext cx="3474933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9" name="Straight Arrow Connector 8"/>
          <p:cNvCxnSpPr/>
          <p:nvPr/>
        </p:nvCxnSpPr>
        <p:spPr>
          <a:xfrm flipH="1">
            <a:off x="3886200" y="1981200"/>
            <a:ext cx="1371600" cy="0"/>
          </a:xfrm>
          <a:prstGeom prst="straightConnector1">
            <a:avLst/>
          </a:prstGeom>
          <a:ln w="5715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5181600" y="1828800"/>
            <a:ext cx="2756973" cy="369332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Click tabs to select satellite 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5105400" y="2971800"/>
            <a:ext cx="2923044" cy="369332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Click panels to select product</a:t>
            </a:r>
            <a:endParaRPr lang="en-US" dirty="0"/>
          </a:p>
        </p:txBody>
      </p:sp>
      <p:cxnSp>
        <p:nvCxnSpPr>
          <p:cNvPr id="14" name="Straight Arrow Connector 13"/>
          <p:cNvCxnSpPr/>
          <p:nvPr/>
        </p:nvCxnSpPr>
        <p:spPr>
          <a:xfrm flipH="1">
            <a:off x="3657600" y="3124200"/>
            <a:ext cx="1447800" cy="0"/>
          </a:xfrm>
          <a:prstGeom prst="straightConnector1">
            <a:avLst/>
          </a:prstGeom>
          <a:ln w="5715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1000" y="6089591"/>
            <a:ext cx="3581400" cy="6160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3" name="Straight Connector 12"/>
          <p:cNvCxnSpPr/>
          <p:nvPr/>
        </p:nvCxnSpPr>
        <p:spPr>
          <a:xfrm>
            <a:off x="0" y="1295400"/>
            <a:ext cx="9144000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Products on IDEA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 smtClean="0"/>
              <a:t>Satellite RGB and AOD images, VIIRS smoke/dust mask, fire hotspots</a:t>
            </a:r>
          </a:p>
          <a:p>
            <a:r>
              <a:rPr lang="en-US" sz="2400" dirty="0" smtClean="0"/>
              <a:t>48-hour forward trajectories</a:t>
            </a:r>
          </a:p>
          <a:p>
            <a:r>
              <a:rPr lang="en-US" sz="2400" dirty="0" smtClean="0"/>
              <a:t>3-day composite history of AOD, wind, in-situ PM2.5, and fire hotspots</a:t>
            </a:r>
          </a:p>
          <a:p>
            <a:r>
              <a:rPr lang="en-US" sz="2400" dirty="0" smtClean="0"/>
              <a:t>Daily PM2.5 estimates from MODIS AOD</a:t>
            </a:r>
          </a:p>
          <a:p>
            <a:r>
              <a:rPr lang="en-US" sz="2400" dirty="0" smtClean="0"/>
              <a:t>AOD-PM2.5 correlation, Estimated PM2.5 </a:t>
            </a:r>
            <a:r>
              <a:rPr lang="en-US" sz="2400" dirty="0" err="1" smtClean="0"/>
              <a:t>vs</a:t>
            </a:r>
            <a:r>
              <a:rPr lang="en-US" sz="2400" dirty="0" smtClean="0"/>
              <a:t> in-situ PM2.5 correlation</a:t>
            </a:r>
            <a:r>
              <a:rPr lang="en-US" sz="2400" dirty="0"/>
              <a:t> </a:t>
            </a:r>
            <a:r>
              <a:rPr lang="en-US" sz="2400" dirty="0" smtClean="0"/>
              <a:t>and RMSE maps</a:t>
            </a:r>
          </a:p>
          <a:p>
            <a:r>
              <a:rPr lang="en-US" sz="2400" dirty="0" smtClean="0"/>
              <a:t>Time series, scatter plots, histogram, etc for AOD, estimated and in-situ PM2.5 at PM2.5 stations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EDEE8-3E30-41E4-9698-8F2A2255CCE5}" type="slidenum">
              <a:rPr lang="en-US" smtClean="0"/>
              <a:pPr/>
              <a:t>6</a:t>
            </a:fld>
            <a:endParaRPr lang="en-US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0" y="1295400"/>
            <a:ext cx="9144000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New Updates on IDEA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Interactive </a:t>
            </a:r>
            <a:r>
              <a:rPr lang="en-US" dirty="0" err="1" smtClean="0"/>
              <a:t>google</a:t>
            </a:r>
            <a:r>
              <a:rPr lang="en-US" dirty="0" smtClean="0"/>
              <a:t> map for VIIRS since 1/6/2014 </a:t>
            </a:r>
          </a:p>
          <a:p>
            <a:r>
              <a:rPr lang="en-US" dirty="0" smtClean="0"/>
              <a:t>VIIRS AOT products EDR (6 km), IP (750 m) and quality selection </a:t>
            </a:r>
          </a:p>
          <a:p>
            <a:r>
              <a:rPr lang="en-US" dirty="0" smtClean="0"/>
              <a:t>VIIRS smoke/dust mask images </a:t>
            </a:r>
          </a:p>
          <a:p>
            <a:r>
              <a:rPr lang="en-US" dirty="0" smtClean="0"/>
              <a:t>VIIRS fire hotspots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EDEE8-3E30-41E4-9698-8F2A2255CCE5}" type="slidenum">
              <a:rPr lang="en-US" smtClean="0"/>
              <a:pPr/>
              <a:t>7</a:t>
            </a:fld>
            <a:endParaRPr lang="en-US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0" y="1295400"/>
            <a:ext cx="9144000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Main page of VIIRS CONUS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EDEE8-3E30-41E4-9698-8F2A2255CCE5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81200" y="1524000"/>
            <a:ext cx="4800600" cy="5184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" name="Straight Connector 5"/>
          <p:cNvCxnSpPr/>
          <p:nvPr/>
        </p:nvCxnSpPr>
        <p:spPr>
          <a:xfrm>
            <a:off x="0" y="1295400"/>
            <a:ext cx="9144000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7" name="Down Arrow 6"/>
          <p:cNvSpPr/>
          <p:nvPr/>
        </p:nvSpPr>
        <p:spPr>
          <a:xfrm>
            <a:off x="5410200" y="1905000"/>
            <a:ext cx="457200" cy="304800"/>
          </a:xfrm>
          <a:prstGeom prst="down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4343400" y="1524000"/>
            <a:ext cx="2850717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Click here to get to this page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52400" y="3733800"/>
            <a:ext cx="1828800" cy="120032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Click each image to get to the individual product</a:t>
            </a:r>
            <a:endParaRPr lang="en-US" dirty="0"/>
          </a:p>
        </p:txBody>
      </p:sp>
      <p:cxnSp>
        <p:nvCxnSpPr>
          <p:cNvPr id="11" name="Straight Arrow Connector 10"/>
          <p:cNvCxnSpPr/>
          <p:nvPr/>
        </p:nvCxnSpPr>
        <p:spPr>
          <a:xfrm flipV="1">
            <a:off x="1981200" y="3733800"/>
            <a:ext cx="228600" cy="2286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stCxn id="9" idx="3"/>
          </p:cNvCxnSpPr>
          <p:nvPr/>
        </p:nvCxnSpPr>
        <p:spPr>
          <a:xfrm>
            <a:off x="1981200" y="4333965"/>
            <a:ext cx="304800" cy="771435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V="1">
            <a:off x="1981200" y="3886201"/>
            <a:ext cx="2667000" cy="304799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EDEE8-3E30-41E4-9698-8F2A2255CCE5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81200" y="1524000"/>
            <a:ext cx="4800600" cy="5184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1981200" y="2514600"/>
            <a:ext cx="2514600" cy="21336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VIIRS CONUS imagery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on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google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map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0" y="1066800"/>
            <a:ext cx="9144000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32822</TotalTime>
  <Words>980</Words>
  <Application>Microsoft Office PowerPoint</Application>
  <PresentationFormat>On-screen Show (4:3)</PresentationFormat>
  <Paragraphs>169</Paragraphs>
  <Slides>27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28" baseType="lpstr">
      <vt:lpstr>Office Theme</vt:lpstr>
      <vt:lpstr>Using VIIRS Aerosol Products in an Operational Environment</vt:lpstr>
      <vt:lpstr>Outline</vt:lpstr>
      <vt:lpstr>IDEA: Infusing satellite Data into Environmental Applications</vt:lpstr>
      <vt:lpstr>Slide 4</vt:lpstr>
      <vt:lpstr>IDEA web page  http://www.star.nesdis.noaa.gov/smcd/spb/aq/</vt:lpstr>
      <vt:lpstr>Products on IDEA</vt:lpstr>
      <vt:lpstr>New Updates on IDEA</vt:lpstr>
      <vt:lpstr>Main page of VIIRS CONUS</vt:lpstr>
      <vt:lpstr>Slide 9</vt:lpstr>
      <vt:lpstr>Slide 10</vt:lpstr>
      <vt:lpstr>Slide 11</vt:lpstr>
      <vt:lpstr>Slide 12</vt:lpstr>
      <vt:lpstr>Slide 13</vt:lpstr>
      <vt:lpstr>VIIRS CONUS forward trajectory</vt:lpstr>
      <vt:lpstr>Forward trajectory initiated from other satellites’ aerosol data</vt:lpstr>
      <vt:lpstr>Slide 16</vt:lpstr>
      <vt:lpstr>Slide 17</vt:lpstr>
      <vt:lpstr>Slide 18</vt:lpstr>
      <vt:lpstr>Slide 19</vt:lpstr>
      <vt:lpstr>Granule Overlap region</vt:lpstr>
      <vt:lpstr>Slide 21</vt:lpstr>
      <vt:lpstr>Slide 22</vt:lpstr>
      <vt:lpstr>Slide 23</vt:lpstr>
      <vt:lpstr>Slide 24</vt:lpstr>
      <vt:lpstr>VIIRS IP AOT high *</vt:lpstr>
      <vt:lpstr>Summary</vt:lpstr>
      <vt:lpstr>Acknowledgements</vt:lpstr>
    </vt:vector>
  </TitlesOfParts>
  <Company>NOAA / NESDIS / STAR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Tutorial on MODIS and VIIRS Aerosol Products from Direct Broadcast Data on IDEA</dc:title>
  <dc:creator>hzhang</dc:creator>
  <cp:lastModifiedBy>hzhang</cp:lastModifiedBy>
  <cp:revision>1381</cp:revision>
  <dcterms:created xsi:type="dcterms:W3CDTF">2013-10-03T13:48:35Z</dcterms:created>
  <dcterms:modified xsi:type="dcterms:W3CDTF">2015-09-08T18:00:03Z</dcterms:modified>
</cp:coreProperties>
</file>