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65" r:id="rId3"/>
    <p:sldId id="268" r:id="rId4"/>
    <p:sldId id="267" r:id="rId5"/>
    <p:sldId id="266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C6CD1-8E48-4BC7-8FC7-A20672877385}" type="datetimeFigureOut">
              <a:rPr lang="en-US" smtClean="0"/>
              <a:t>9/7/2015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061F7-7DCF-4EFA-BDFE-788D9993C7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00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B10B-B101-4D25-8C91-B98F51929EEE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C199-47AD-4680-BE2D-DD873C2B0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12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DE1E-3889-4024-B6F6-079A2B7B30B6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C199-47AD-4680-BE2D-DD873C2B0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7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3C2F-D9D9-4BA2-88F3-7C36BE4003AC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C199-47AD-4680-BE2D-DD873C2B0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0A96-DB00-4DB2-9939-B2B2EF2C3B9D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C199-47AD-4680-BE2D-DD873C2B0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7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D502-1248-4FF7-9B14-E64C5B6806E9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C199-47AD-4680-BE2D-DD873C2B0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7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D3499-E881-4DBC-875B-B1C39A755082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C199-47AD-4680-BE2D-DD873C2B0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4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00-6B25-46EB-B5DE-DB84FBA737AC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C199-47AD-4680-BE2D-DD873C2B0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56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4473-7908-4FE0-9518-F249832C1A35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C199-47AD-4680-BE2D-DD873C2B0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D7D9-C6F5-4352-966D-DD1DE0ACAE32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C199-47AD-4680-BE2D-DD873C2B0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9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10F9-4FD6-45C8-9A6C-6BFB93765641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C199-47AD-4680-BE2D-DD873C2B0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1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ECEF-F9F0-4DCE-B977-D2D16271E07C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C199-47AD-4680-BE2D-DD873C2B0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2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19C92-1AC6-489E-B3F9-970684925622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0C199-47AD-4680-BE2D-DD873C2B0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2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.nesdis.noaa.gov/smcd/spb/aq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8077200" cy="2819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Breakout Session: </a:t>
            </a:r>
            <a:r>
              <a:rPr lang="en-US" b="1" dirty="0" smtClean="0">
                <a:solidFill>
                  <a:srgbClr val="000099"/>
                </a:solidFill>
              </a:rPr>
              <a:t/>
            </a:r>
            <a:br>
              <a:rPr lang="en-US" b="1" dirty="0" smtClean="0">
                <a:solidFill>
                  <a:srgbClr val="000099"/>
                </a:solidFill>
              </a:rPr>
            </a:br>
            <a:r>
              <a:rPr lang="en-US" b="1" dirty="0" smtClean="0">
                <a:solidFill>
                  <a:srgbClr val="000099"/>
                </a:solidFill>
              </a:rPr>
              <a:t>Review </a:t>
            </a:r>
            <a:r>
              <a:rPr lang="en-US" b="1" dirty="0">
                <a:solidFill>
                  <a:srgbClr val="000099"/>
                </a:solidFill>
              </a:rPr>
              <a:t>of VIIRS Aerosol Products for Recent Smoke Events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05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NOAA Satellite AQPG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Annual </a:t>
            </a:r>
            <a:r>
              <a:rPr lang="en-US" sz="2800" dirty="0" smtClean="0">
                <a:solidFill>
                  <a:schemeClr val="tx1"/>
                </a:solidFill>
              </a:rPr>
              <a:t>Advisory Group Workshop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September 9, 2015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2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Suomi-NPP </a:t>
            </a:r>
            <a:r>
              <a:rPr lang="en-US" sz="3200" b="1" u="sng" dirty="0" smtClean="0"/>
              <a:t>VIIRS Aerosol Products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102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Suomi</a:t>
            </a:r>
            <a:r>
              <a:rPr lang="en-US" sz="2800" dirty="0" smtClean="0"/>
              <a:t>-National Polar-Orbiting Partnership (NPP) satellite launched on </a:t>
            </a:r>
            <a:r>
              <a:rPr lang="en-US" sz="2800" dirty="0" smtClean="0">
                <a:solidFill>
                  <a:srgbClr val="000099"/>
                </a:solidFill>
              </a:rPr>
              <a:t>October 28, 2011</a:t>
            </a:r>
          </a:p>
          <a:p>
            <a:r>
              <a:rPr lang="en-US" sz="2800" dirty="0" smtClean="0"/>
              <a:t>Visible Infrared Imaging Radiometer Suite (VIIRS) instrument has </a:t>
            </a:r>
            <a:r>
              <a:rPr lang="en-US" sz="2800" dirty="0" smtClean="0">
                <a:solidFill>
                  <a:srgbClr val="000099"/>
                </a:solidFill>
              </a:rPr>
              <a:t>22 </a:t>
            </a:r>
            <a:r>
              <a:rPr lang="en-US" sz="2800" dirty="0" smtClean="0">
                <a:solidFill>
                  <a:srgbClr val="000099"/>
                </a:solidFill>
              </a:rPr>
              <a:t>spectral bands </a:t>
            </a:r>
            <a:r>
              <a:rPr lang="en-US" sz="2800" dirty="0" smtClean="0"/>
              <a:t>(analogous to MODIS)</a:t>
            </a:r>
          </a:p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rgbClr val="000099"/>
                </a:solidFill>
              </a:rPr>
              <a:t>1:30 PM equatorial overpass </a:t>
            </a:r>
            <a:r>
              <a:rPr lang="en-US" sz="2800" dirty="0" smtClean="0"/>
              <a:t>time (like Aqua)</a:t>
            </a:r>
          </a:p>
          <a:p>
            <a:r>
              <a:rPr lang="en-US" sz="2800" dirty="0" smtClean="0"/>
              <a:t>VIIRS aerosol products are currently </a:t>
            </a:r>
            <a:r>
              <a:rPr lang="en-US" sz="2800" dirty="0" smtClean="0">
                <a:solidFill>
                  <a:srgbClr val="000099"/>
                </a:solidFill>
              </a:rPr>
              <a:t>Validated maturity level 3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/>
              <a:t>Using a large set of examples representing global conditions over four seasons, the algorithm output is shown to meet the threshold performance attributes identified in the JPSS Level 1 Requirements Supplement with the exception of the S-NPP Performance Exclusions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C199-47AD-4680-BE2D-DD873C2B0E7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1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Breakout Session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486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Please break into groups of 2-3; at least one group member must have a </a:t>
            </a:r>
            <a:r>
              <a:rPr lang="en-US" sz="2800" dirty="0" smtClean="0"/>
              <a:t>laptop</a:t>
            </a:r>
          </a:p>
          <a:p>
            <a:r>
              <a:rPr lang="en-US" sz="2800" dirty="0" smtClean="0"/>
              <a:t>Focus on a few days this summer when smoke impacted your region or forecast area</a:t>
            </a:r>
            <a:endParaRPr lang="en-US" sz="2800" dirty="0" smtClean="0"/>
          </a:p>
          <a:p>
            <a:r>
              <a:rPr lang="en-US" sz="2800" dirty="0" smtClean="0"/>
              <a:t>Open the IDEA website</a:t>
            </a:r>
            <a:r>
              <a:rPr lang="en-US" sz="2800" dirty="0" smtClean="0"/>
              <a:t>: </a:t>
            </a:r>
            <a:r>
              <a:rPr lang="en-US" sz="2800" dirty="0">
                <a:hlinkClick r:id="rId2"/>
              </a:rPr>
              <a:t>http://www.star.nesdis.noaa.gov/smcd/spb/aq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r>
              <a:rPr lang="en-US" sz="2800" dirty="0" smtClean="0"/>
              <a:t>Use </a:t>
            </a:r>
            <a:r>
              <a:rPr lang="en-US" sz="2800" dirty="0" smtClean="0"/>
              <a:t>the “Case Study Worksheet” to guide your </a:t>
            </a:r>
            <a:r>
              <a:rPr lang="en-US" sz="2800" dirty="0" smtClean="0"/>
              <a:t>analysis; you will look at the smoke using three different aspects of VIIRS products</a:t>
            </a:r>
            <a:endParaRPr lang="en-US" sz="2800" dirty="0" smtClean="0"/>
          </a:p>
          <a:p>
            <a:r>
              <a:rPr lang="en-US" sz="2800" dirty="0" smtClean="0"/>
              <a:t>Answer questions on the “Case Study Questionnaire” – we will use it to guide our </a:t>
            </a:r>
            <a:r>
              <a:rPr lang="en-US" sz="2800" dirty="0" smtClean="0"/>
              <a:t>discussion before lunch (</a:t>
            </a:r>
            <a:r>
              <a:rPr lang="en-US" sz="2800" dirty="0" smtClean="0"/>
              <a:t>and I’ll collect it so we can capture your feedback)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C199-47AD-4680-BE2D-DD873C2B0E7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0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CONUS AOD/RGB Quick Comparisons</a:t>
            </a:r>
            <a:endParaRPr lang="en-US" sz="32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C199-47AD-4680-BE2D-DD873C2B0E74}" type="slidenum">
              <a:rPr lang="en-US" smtClean="0"/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9" t="10047" r="30263" b="8341"/>
          <a:stretch/>
        </p:blipFill>
        <p:spPr bwMode="auto">
          <a:xfrm>
            <a:off x="2108200" y="811563"/>
            <a:ext cx="4826000" cy="590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54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08038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VIIRS Interactive Zoom-In Visualization Tool</a:t>
            </a:r>
            <a:endParaRPr lang="en-US" sz="32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C199-47AD-4680-BE2D-DD873C2B0E74}" type="slidenum">
              <a:rPr lang="en-US" smtClean="0"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3" t="10169" r="29763" b="15135"/>
          <a:stretch/>
        </p:blipFill>
        <p:spPr bwMode="auto">
          <a:xfrm>
            <a:off x="1803665" y="795866"/>
            <a:ext cx="5359135" cy="598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4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08038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48-Hr Aerosol Forward Trajectories</a:t>
            </a:r>
            <a:endParaRPr lang="en-US" sz="32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C199-47AD-4680-BE2D-DD873C2B0E74}" type="slidenum">
              <a:rPr lang="en-US" smtClean="0"/>
              <a:t>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1" t="10232" r="22691" b="10728"/>
          <a:stretch/>
        </p:blipFill>
        <p:spPr bwMode="auto">
          <a:xfrm>
            <a:off x="1219200" y="838200"/>
            <a:ext cx="6692901" cy="59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0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225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Breakout Session:  Review of VIIRS Aerosol Products for Recent Smoke Events</vt:lpstr>
      <vt:lpstr>Suomi-NPP VIIRS Aerosol Products</vt:lpstr>
      <vt:lpstr>Breakout Session</vt:lpstr>
      <vt:lpstr>CONUS AOD/RGB Quick Comparisons</vt:lpstr>
      <vt:lpstr>VIIRS Interactive Zoom-In Visualization Tool</vt:lpstr>
      <vt:lpstr>48-Hr Aerosol Forward Trajectories</vt:lpstr>
    </vt:vector>
  </TitlesOfParts>
  <Company>The Pennsylvania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Simulated GOES-R ABI and Observed Suomi-NPP VIIRS Aerosol Products:  July 4, 2012 Case Study</dc:title>
  <dc:creator>Amy Huff</dc:creator>
  <cp:lastModifiedBy>Amy Huff</cp:lastModifiedBy>
  <cp:revision>42</cp:revision>
  <dcterms:created xsi:type="dcterms:W3CDTF">2013-03-13T13:56:35Z</dcterms:created>
  <dcterms:modified xsi:type="dcterms:W3CDTF">2015-09-07T21:21:45Z</dcterms:modified>
</cp:coreProperties>
</file>