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3CFD1-3EB9-4CFB-A616-B49B44A68CBB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10A6E-DA6C-45E5-A628-D19B71BD96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0101-50D4-43CA-BD7E-9306E9FA697D}" type="datetime1">
              <a:rPr lang="en-US" smtClean="0"/>
              <a:t>9/8/2015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E922-0A92-41BE-A299-C3C242A95AA1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4C23-F9C9-4006-ADEE-E65F887B1714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F193-769C-4FCF-BBFD-A198809D9EB4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CC34-2014-45A5-923B-CFF72DD1EC49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185C-0887-46E9-A157-799B5135B5E3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3D16-9F64-4EC1-A9A4-95F6DE371780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2A7-9BD4-4444-A549-246492E74935}" type="datetime1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AA7A-38AA-4906-9E59-957D251CF732}" type="datetime1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07EA-9196-4594-AD46-5831ABC762E7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846E-305B-489B-9D5E-DF889FC57FCB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3493C-5DCF-416E-9A30-FCD33F517798}" type="datetime1">
              <a:rPr lang="en-US" smtClean="0"/>
              <a:t>9/8/2015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411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NOAA Satellite Air Quality Proving Ground Annual Advisory Group Workshop, September 9, 2015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emb/viirs_aerosol/software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Visualization </a:t>
            </a:r>
            <a:r>
              <a:rPr lang="en-US" dirty="0" smtClean="0"/>
              <a:t>Tools </a:t>
            </a:r>
            <a:r>
              <a:rPr lang="en-US" dirty="0" smtClean="0"/>
              <a:t>and </a:t>
            </a:r>
            <a:r>
              <a:rPr lang="en-US" dirty="0" smtClean="0"/>
              <a:t>Cal/Val Website for VIIRS </a:t>
            </a:r>
            <a:r>
              <a:rPr lang="en-US" dirty="0" smtClean="0"/>
              <a:t>Aerosol Products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854696" cy="1752600"/>
          </a:xfrm>
        </p:spPr>
        <p:txBody>
          <a:bodyPr/>
          <a:lstStyle/>
          <a:p>
            <a:r>
              <a:rPr lang="en-US" dirty="0" err="1" smtClean="0"/>
              <a:t>Hongqing</a:t>
            </a:r>
            <a:r>
              <a:rPr lang="en-US" dirty="0" smtClean="0"/>
              <a:t> Liu, </a:t>
            </a:r>
            <a:r>
              <a:rPr lang="en-US" dirty="0" err="1" smtClean="0"/>
              <a:t>Istvan</a:t>
            </a:r>
            <a:r>
              <a:rPr lang="en-US" dirty="0" smtClean="0"/>
              <a:t> Laszlo, </a:t>
            </a:r>
            <a:r>
              <a:rPr lang="en-US" dirty="0" err="1" smtClean="0"/>
              <a:t>Shobha</a:t>
            </a:r>
            <a:r>
              <a:rPr lang="en-US" dirty="0" smtClean="0"/>
              <a:t> </a:t>
            </a:r>
            <a:r>
              <a:rPr lang="en-US" dirty="0" err="1" smtClean="0"/>
              <a:t>Kondragunta</a:t>
            </a:r>
            <a:r>
              <a:rPr lang="en-US" dirty="0" smtClean="0"/>
              <a:t>, Stephen </a:t>
            </a:r>
            <a:r>
              <a:rPr lang="en-US" dirty="0" err="1" smtClean="0"/>
              <a:t>Superczynski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Zhang, and </a:t>
            </a:r>
            <a:r>
              <a:rPr lang="en-US" dirty="0" err="1" smtClean="0"/>
              <a:t>Jingfeng</a:t>
            </a:r>
            <a:r>
              <a:rPr lang="en-US" dirty="0" smtClean="0"/>
              <a:t> Huang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114800" cy="365125"/>
          </a:xfrm>
        </p:spPr>
        <p:txBody>
          <a:bodyPr/>
          <a:lstStyle/>
          <a:p>
            <a:r>
              <a:rPr lang="en-US" dirty="0" smtClean="0"/>
              <a:t>NOAA Satellite Air Quality Proving Ground Annual Advisory Group Workshop, September 9, 2015</a:t>
            </a:r>
            <a:endParaRPr lang="en-US" dirty="0"/>
          </a:p>
        </p:txBody>
      </p:sp>
      <p:pic>
        <p:nvPicPr>
          <p:cNvPr id="5" name="Picture 6" descr="http://sos.noaa.gov/Docs/NOAA-Transparen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864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16" descr="http://lsi-media.com/imsg/wp-content/uploads/2014/02/imsg-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943600"/>
            <a:ext cx="1600200" cy="498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liu\Documents\WORK\MEETING\Workshops\2015-9-9-NOAA-Satellite-Air-Quality-Proving-Ground-Annual-Advisory-Group-Workshop\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153150" cy="6172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Team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liu\Documents\WORK\MEETING\Workshops\2015-9-9-NOAA-Satellite-Air-Quality-Proving-Ground-Annual-Advisory-Group-Workshop\19.gif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1371600" y="1752600"/>
            <a:ext cx="6191250" cy="4191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Links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772400" cy="1362456"/>
          </a:xfrm>
        </p:spPr>
        <p:txBody>
          <a:bodyPr/>
          <a:lstStyle/>
          <a:p>
            <a:r>
              <a:rPr lang="en-US" dirty="0" smtClean="0"/>
              <a:t>Granule Visualization Tool</a:t>
            </a:r>
            <a:endParaRPr lang="en-U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liu\Desktop\viirs_aer_vi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937"/>
            <a:ext cx="8907463" cy="646906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 descr="C:\Users\hliu\Desktop\viirs_aer_vi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099"/>
            <a:ext cx="8867775" cy="64389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liu\Desktop\viirs_aer_vis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37" y="590549"/>
            <a:ext cx="9051963" cy="626745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liu\Desktop\viirs_aer_vis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7617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liu\Desktop\viirs_aer_vis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28625"/>
            <a:ext cx="8877300" cy="64293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liu\Desktop\viirs_aer_vis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15401" cy="64293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liu\Desktop\viirs_aer_vis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83285"/>
            <a:ext cx="8991600" cy="627471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VIIRS Aerosol Calibration and Validation Website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004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smtClean="0"/>
              <a:t>www.star.nesdis.noaa.gov/smcd/emb/viirs_aerosol/index.php</a:t>
            </a:r>
          </a:p>
          <a:p>
            <a:endParaRPr lang="en-US" sz="2000" dirty="0" smtClean="0"/>
          </a:p>
          <a:p>
            <a:r>
              <a:rPr lang="en-US" sz="2000" dirty="0" smtClean="0"/>
              <a:t>Contains the valuable information about the VIIRS aerosol algorithm and products.</a:t>
            </a:r>
            <a:endParaRPr lang="en-US" sz="2000" dirty="0"/>
          </a:p>
        </p:txBody>
      </p:sp>
      <p:pic>
        <p:nvPicPr>
          <p:cNvPr id="1026" name="Picture 2" descr="C:\Users\hliu\Documents\WORK\MEETING\Workshops\2015-9-9-NOAA-Satellite-Air-Quality-Proving-Ground-Annual-Advisory-Group-Workshop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464" y="0"/>
            <a:ext cx="5431536" cy="676427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liu\Desktop\viirs_aer_vis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7021689" cy="6705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liu\Desktop\viirs_aer_vis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86825" cy="63817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liu\Desktop\viirs_aer_vis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7018"/>
            <a:ext cx="9144000" cy="592098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038600"/>
            <a:ext cx="5562600" cy="1362456"/>
          </a:xfrm>
        </p:spPr>
        <p:txBody>
          <a:bodyPr/>
          <a:lstStyle/>
          <a:p>
            <a:r>
              <a:rPr lang="en-US" cap="none" dirty="0" smtClean="0"/>
              <a:t>VIIRS-to-MODIS Re-formatting Tool</a:t>
            </a:r>
            <a:endParaRPr lang="en-U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IDL command line toolset was developed which converts VIIRS H5 files to MODIS-like HDF-EOS format. </a:t>
            </a:r>
          </a:p>
          <a:p>
            <a:pPr lvl="1"/>
            <a:r>
              <a:rPr lang="en-US" sz="2400" dirty="0" smtClean="0"/>
              <a:t>Data can then be read by HDF viewers commonly used by the user community (e.g. </a:t>
            </a:r>
            <a:r>
              <a:rPr lang="en-US" sz="2400" dirty="0" err="1" smtClean="0"/>
              <a:t>HDFLook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Allows users to explore VIIRS Aerosol products without having to redevelop their own file readers to work with HDF5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Use of the Re-formatting Tool</a:t>
            </a:r>
          </a:p>
          <a:p>
            <a:pPr lvl="1"/>
            <a:r>
              <a:rPr lang="en-US" sz="2400" dirty="0" smtClean="0"/>
              <a:t>Package includes source code to convert EDR or IP Aerosol files, a header file, and Readme file.</a:t>
            </a:r>
          </a:p>
          <a:p>
            <a:pPr lvl="1"/>
            <a:r>
              <a:rPr lang="en-US" sz="2400" dirty="0" smtClean="0"/>
              <a:t>Tool requires matching geolocation file for each granule. </a:t>
            </a:r>
          </a:p>
          <a:p>
            <a:pPr lvl="1"/>
            <a:r>
              <a:rPr lang="en-US" sz="2400" dirty="0" smtClean="0"/>
              <a:t>Can also convert “aggregated” data files available from NOAA-CLASS, which attempts to reproduce the 5-min MODIS granule by combining 4 VIIRS granules and geolocation information into one file.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Output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289559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 smtClean="0"/>
              <a:t>For each input file, the tool will produce an HDF file containing all VIIRS Aerosol science data sets (SDS).</a:t>
            </a:r>
          </a:p>
          <a:p>
            <a:pPr lvl="2"/>
            <a:r>
              <a:rPr lang="en-US" sz="1800" dirty="0" smtClean="0"/>
              <a:t>Processing status updates for each dataset in the files are printed out to the screen for the user.</a:t>
            </a:r>
          </a:p>
          <a:p>
            <a:pPr lvl="2"/>
            <a:r>
              <a:rPr lang="en-US" sz="1800" dirty="0" smtClean="0"/>
              <a:t>Output filename will match that of the input file with ‘_EOS.hdf’ amended to the end. </a:t>
            </a:r>
          </a:p>
          <a:p>
            <a:pPr lvl="1"/>
            <a:r>
              <a:rPr lang="en-US" sz="2200" dirty="0" smtClean="0"/>
              <a:t>No change to the dataset names or geographic extent. </a:t>
            </a:r>
          </a:p>
          <a:p>
            <a:pPr lvl="1"/>
            <a:r>
              <a:rPr lang="en-US" sz="2200" dirty="0" smtClean="0"/>
              <a:t>The only direct change to the data is the rescaling of the EDR data to match the MODIS convention of a zero offset.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istool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38600"/>
            <a:ext cx="4114800" cy="2743200"/>
          </a:xfrm>
          <a:prstGeom prst="rect">
            <a:avLst/>
          </a:prstGeom>
        </p:spPr>
      </p:pic>
      <p:pic>
        <p:nvPicPr>
          <p:cNvPr id="6" name="Picture 5" descr="HDFLook_E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425460"/>
            <a:ext cx="4114800" cy="189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657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Original H5 file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657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Same granule converted to HDF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Software Info and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Code has been tested by Aerosol team and some users at NASA.</a:t>
            </a:r>
          </a:p>
          <a:p>
            <a:r>
              <a:rPr lang="en-US" dirty="0" smtClean="0"/>
              <a:t>Initially released in Fall 2014. Version history and downloads available on the VIIRS Aerosol Cal/Val website:</a:t>
            </a:r>
            <a:endParaRPr lang="en-US" sz="2200" dirty="0" smtClean="0">
              <a:hlinkClick r:id="rId2"/>
            </a:endParaRPr>
          </a:p>
          <a:p>
            <a:r>
              <a:rPr lang="en-US" sz="2400" b="1" dirty="0" smtClean="0"/>
              <a:t>http://www.star.nesdis.noaa.gov/smcd/emb/viirs_aerosol/software.php</a:t>
            </a:r>
          </a:p>
          <a:p>
            <a:endParaRPr lang="en-US" sz="2400" dirty="0" smtClean="0"/>
          </a:p>
          <a:p>
            <a:r>
              <a:rPr lang="en-US" sz="2400" dirty="0" smtClean="0"/>
              <a:t>Link to provide feedback at the bottom of above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344" y="0"/>
            <a:ext cx="5027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hliu\Documents\WORK\MEETING\Workshops\2015-9-9-NOAA-Satellite-Air-Quality-Proving-Ground-Annual-Advisory-Group-Workshop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220145" cy="4495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85800"/>
            <a:ext cx="3482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Algorithm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Algorithm changes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2286000" y="838200"/>
            <a:ext cx="5334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14400" y="1447800"/>
            <a:ext cx="152400" cy="381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liu\Documents\WORK\MEETING\Workshops\2015-9-9-NOAA-Satellite-Air-Quality-Proving-Ground-Annual-Advisory-Group-Workshop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623" y="0"/>
            <a:ext cx="5155378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29439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hliu\Documents\WORK\MEETING\Workshops\2015-9-9-NOAA-Satellite-Air-Quality-Proving-Ground-Annual-Advisory-Group-Workshop\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06" y="3788118"/>
            <a:ext cx="2484264" cy="3000375"/>
          </a:xfrm>
          <a:prstGeom prst="rect">
            <a:avLst/>
          </a:prstGeom>
          <a:noFill/>
        </p:spPr>
      </p:pic>
      <p:pic>
        <p:nvPicPr>
          <p:cNvPr id="3077" name="Picture 5" descr="C:\Users\hliu\Documents\WORK\MEETING\Workshops\2015-9-9-NOAA-Satellite-Air-Quality-Proving-Ground-Annual-Advisory-Group-Workshop\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743945"/>
            <a:ext cx="2438400" cy="311405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85800"/>
            <a:ext cx="34621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944688" algn="l"/>
              </a:tabLst>
            </a:pPr>
            <a:r>
              <a:rPr lang="en-US" sz="2400" b="1" dirty="0" smtClean="0"/>
              <a:t>Products</a:t>
            </a:r>
          </a:p>
          <a:p>
            <a:pPr marL="168275" lvl="1">
              <a:buFont typeface="Arial" pitchFamily="34" charset="0"/>
              <a:buChar char="•"/>
            </a:pPr>
            <a:r>
              <a:rPr lang="en-US" b="1" dirty="0" smtClean="0"/>
              <a:t>Environmental Data Record</a:t>
            </a:r>
          </a:p>
          <a:p>
            <a:pPr marL="168275" lvl="1">
              <a:buFont typeface="Arial" pitchFamily="34" charset="0"/>
              <a:buChar char="•"/>
            </a:pPr>
            <a:r>
              <a:rPr lang="en-US" b="1" dirty="0" smtClean="0"/>
              <a:t>Intermediate Product</a:t>
            </a:r>
          </a:p>
          <a:p>
            <a:pPr marL="168275" lvl="1">
              <a:buFont typeface="Arial" pitchFamily="34" charset="0"/>
              <a:buChar char="•"/>
            </a:pPr>
            <a:r>
              <a:rPr lang="en-US" b="1" dirty="0" smtClean="0"/>
              <a:t>Gridded Data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1905000" y="914400"/>
            <a:ext cx="5334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-647700" y="2400300"/>
            <a:ext cx="2209800" cy="457200"/>
          </a:xfrm>
          <a:prstGeom prst="bentConnector3">
            <a:avLst>
              <a:gd name="adj1" fmla="val -6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3543300" y="1333500"/>
            <a:ext cx="457200" cy="228600"/>
          </a:xfrm>
          <a:prstGeom prst="bentConnector3">
            <a:avLst>
              <a:gd name="adj1" fmla="val -242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685800" y="1828800"/>
            <a:ext cx="1981200" cy="1981200"/>
          </a:xfrm>
          <a:prstGeom prst="bentConnector3">
            <a:avLst>
              <a:gd name="adj1" fmla="val 885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liu\Documents\WORK\MEETING\Workshops\2015-9-9-NOAA-Satellite-Air-Quality-Proving-Ground-Annual-Advisory-Group-Workshop\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25" y="0"/>
            <a:ext cx="6200775" cy="5934075"/>
          </a:xfrm>
          <a:prstGeom prst="rect">
            <a:avLst/>
          </a:prstGeom>
          <a:noFill/>
        </p:spPr>
      </p:pic>
      <p:pic>
        <p:nvPicPr>
          <p:cNvPr id="4100" name="Picture 4" descr="C:\Users\hliu\Documents\WORK\MEETING\Workshops\2015-9-9-NOAA-Satellite-Air-Quality-Proving-Ground-Annual-Advisory-Group-Workshop\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78510"/>
            <a:ext cx="2956073" cy="4100359"/>
          </a:xfrm>
          <a:prstGeom prst="rect">
            <a:avLst/>
          </a:prstGeom>
          <a:noFill/>
        </p:spPr>
      </p:pic>
      <p:pic>
        <p:nvPicPr>
          <p:cNvPr id="4099" name="Picture 3" descr="C:\Users\hliu\Documents\WORK\MEETING\Workshops\2015-9-9-NOAA-Satellite-Air-Quality-Proving-Ground-Annual-Advisory-Group-Workshop\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2699"/>
            <a:ext cx="2665142" cy="303530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85800"/>
            <a:ext cx="289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Evaluation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b="1" dirty="0" smtClean="0"/>
              <a:t>Evaluation with AERONET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Evaluation with MODIS Aerosol Data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b="1" dirty="0" smtClean="0"/>
              <a:t>Evaluation with MAN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1905000" y="914400"/>
            <a:ext cx="5334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-952500" y="2400300"/>
            <a:ext cx="2514600" cy="152400"/>
          </a:xfrm>
          <a:prstGeom prst="bentConnector3">
            <a:avLst>
              <a:gd name="adj1" fmla="val -1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81000" y="2362200"/>
            <a:ext cx="1524000" cy="457200"/>
          </a:xfrm>
          <a:prstGeom prst="bentConnector3">
            <a:avLst>
              <a:gd name="adj1" fmla="val -6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liu\Documents\WORK\MEETING\Workshops\2015-9-9-NOAA-Satellite-Air-Quality-Proving-Ground-Annual-Advisory-Group-Workshop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457200"/>
            <a:ext cx="6153150" cy="4905375"/>
          </a:xfrm>
          <a:prstGeom prst="rect">
            <a:avLst/>
          </a:prstGeom>
          <a:noFill/>
        </p:spPr>
      </p:pic>
      <p:pic>
        <p:nvPicPr>
          <p:cNvPr id="5123" name="Picture 3" descr="C:\Users\hliu\Documents\WORK\MEETING\Workshops\2015-9-9-NOAA-Satellite-Air-Quality-Proving-Ground-Annual-Advisory-Group-Workshop\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176663" cy="3733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Documents</a:t>
            </a:r>
          </a:p>
          <a:p>
            <a:pPr marL="400050" lvl="1" indent="-169863">
              <a:buFont typeface="Arial" pitchFamily="34" charset="0"/>
              <a:buChar char="•"/>
            </a:pPr>
            <a:r>
              <a:rPr lang="en-US" b="1" dirty="0" smtClean="0"/>
              <a:t>Maturity Level Definition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33600" y="990600"/>
            <a:ext cx="5334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-190500" y="1790700"/>
            <a:ext cx="1219200" cy="228600"/>
          </a:xfrm>
          <a:prstGeom prst="bentConnector3">
            <a:avLst>
              <a:gd name="adj1" fmla="val 4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liu\Documents\WORK\MEETING\Workshops\2015-9-9-NOAA-Satellite-Air-Quality-Proving-Ground-Annual-Advisory-Group-Workshop\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181725" cy="47625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Known Issues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liu\Documents\WORK\MEETING\Workshops\2015-9-9-NOAA-Satellite-Air-Quality-Proving-Ground-Annual-Advisory-Group-Workshop\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71525"/>
            <a:ext cx="6181725" cy="60864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Publications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57800" y="0"/>
            <a:ext cx="3886200" cy="6858000"/>
            <a:chOff x="3657599" y="-1"/>
            <a:chExt cx="3895628" cy="6753520"/>
          </a:xfrm>
        </p:grpSpPr>
        <p:pic>
          <p:nvPicPr>
            <p:cNvPr id="10" name="Picture 4" descr="C:\Users\hliu\Documents\WORK\MEETING\Workshops\2015-9-9-NOAA-Satellite-Air-Quality-Proving-Ground-Annual-Advisory-Group-Workshop\17-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599" y="-1"/>
              <a:ext cx="3886200" cy="4730506"/>
            </a:xfrm>
            <a:prstGeom prst="rect">
              <a:avLst/>
            </a:prstGeom>
            <a:noFill/>
          </p:spPr>
        </p:pic>
        <p:pic>
          <p:nvPicPr>
            <p:cNvPr id="11" name="Picture 5" descr="C:\Users\hliu\Documents\WORK\MEETING\Workshops\2015-9-9-NOAA-Satellite-Air-Quality-Proving-Ground-Annual-Advisory-Group-Workshop\17-2.gif"/>
            <p:cNvPicPr>
              <a:picLocks noChangeAspect="1" noChangeArrowheads="1"/>
            </p:cNvPicPr>
            <p:nvPr/>
          </p:nvPicPr>
          <p:blipFill>
            <a:blip r:embed="rId3" cstate="print"/>
            <a:srcRect b="32556"/>
            <a:stretch>
              <a:fillRect/>
            </a:stretch>
          </p:blipFill>
          <p:spPr bwMode="auto">
            <a:xfrm>
              <a:off x="3667027" y="4734253"/>
              <a:ext cx="3886200" cy="2019266"/>
            </a:xfrm>
            <a:prstGeom prst="rect">
              <a:avLst/>
            </a:prstGeom>
            <a:noFill/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Annual Advisory Group Workshop, September 9, 2015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8400" y="0"/>
            <a:ext cx="3733800" cy="6858000"/>
            <a:chOff x="0" y="0"/>
            <a:chExt cx="3209357" cy="6324601"/>
          </a:xfrm>
        </p:grpSpPr>
        <p:pic>
          <p:nvPicPr>
            <p:cNvPr id="7" name="Picture 2" descr="C:\Users\hliu\Documents\WORK\MEETING\Workshops\2015-9-9-NOAA-Satellite-Air-Quality-Proving-Ground-Annual-Advisory-Group-Workshop\16-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200400" cy="3680955"/>
            </a:xfrm>
            <a:prstGeom prst="rect">
              <a:avLst/>
            </a:prstGeom>
            <a:noFill/>
          </p:spPr>
        </p:pic>
        <p:pic>
          <p:nvPicPr>
            <p:cNvPr id="8" name="Picture 3" descr="C:\Users\hliu\Documents\WORK\MEETING\Workshops\2015-9-9-NOAA-Satellite-Air-Quality-Proving-Ground-Annual-Advisory-Group-Workshop\16-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3657601"/>
              <a:ext cx="3209356" cy="2667000"/>
            </a:xfrm>
            <a:prstGeom prst="rect">
              <a:avLst/>
            </a:prstGeom>
            <a:noFill/>
          </p:spPr>
        </p:pic>
      </p:grpSp>
      <p:pic>
        <p:nvPicPr>
          <p:cNvPr id="8194" name="Picture 2" descr="C:\Users\hliu\Documents\WORK\MEETING\Workshops\2015-9-9-NOAA-Satellite-Air-Quality-Proving-Ground-Annual-Advisory-Group-Workshop\15.gif"/>
          <p:cNvPicPr>
            <a:picLocks noChangeAspect="1" noChangeArrowheads="1"/>
          </p:cNvPicPr>
          <p:nvPr/>
        </p:nvPicPr>
        <p:blipFill>
          <a:blip r:embed="rId6" cstate="print"/>
          <a:srcRect b="13600"/>
          <a:stretch>
            <a:fillRect/>
          </a:stretch>
        </p:blipFill>
        <p:spPr bwMode="auto">
          <a:xfrm>
            <a:off x="0" y="2590800"/>
            <a:ext cx="3276600" cy="2362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" y="685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Software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b="1" dirty="0" smtClean="0"/>
              <a:t>Granule Visualization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b="1" dirty="0" smtClean="0"/>
              <a:t>VIIRS-to-MODIS Formatting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669</Words>
  <Application>Microsoft Office PowerPoint</Application>
  <PresentationFormat>On-screen Show (4:3)</PresentationFormat>
  <Paragraphs>69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  Visualization Tools and Cal/Val Website for VIIRS Aerosol Products </vt:lpstr>
      <vt:lpstr>VIIRS Aerosol Calibration and Validation Website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Granule Visualization Tool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VIIRS-to-MODIS Re-formatting Tool</vt:lpstr>
      <vt:lpstr>Slide 24</vt:lpstr>
      <vt:lpstr>Data Output</vt:lpstr>
      <vt:lpstr>Software Info and website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Hongqing Liu</dc:creator>
  <cp:lastModifiedBy>hliu</cp:lastModifiedBy>
  <cp:revision>29</cp:revision>
  <dcterms:created xsi:type="dcterms:W3CDTF">2006-08-16T00:00:00Z</dcterms:created>
  <dcterms:modified xsi:type="dcterms:W3CDTF">2015-09-08T19:23:35Z</dcterms:modified>
</cp:coreProperties>
</file>