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bookmarkIdSeed="4">
  <p:sldMasterIdLst>
    <p:sldMasterId id="2147483661" r:id="rId1"/>
  </p:sldMasterIdLst>
  <p:notesMasterIdLst>
    <p:notesMasterId r:id="rId29"/>
  </p:notesMasterIdLst>
  <p:handoutMasterIdLst>
    <p:handoutMasterId r:id="rId30"/>
  </p:handoutMasterIdLst>
  <p:sldIdLst>
    <p:sldId id="457" r:id="rId2"/>
    <p:sldId id="556" r:id="rId3"/>
    <p:sldId id="463" r:id="rId4"/>
    <p:sldId id="464" r:id="rId5"/>
    <p:sldId id="557" r:id="rId6"/>
    <p:sldId id="555" r:id="rId7"/>
    <p:sldId id="581" r:id="rId8"/>
    <p:sldId id="580" r:id="rId9"/>
    <p:sldId id="564" r:id="rId10"/>
    <p:sldId id="594" r:id="rId11"/>
    <p:sldId id="595" r:id="rId12"/>
    <p:sldId id="596" r:id="rId13"/>
    <p:sldId id="597" r:id="rId14"/>
    <p:sldId id="592" r:id="rId15"/>
    <p:sldId id="591" r:id="rId16"/>
    <p:sldId id="593" r:id="rId17"/>
    <p:sldId id="565" r:id="rId18"/>
    <p:sldId id="566" r:id="rId19"/>
    <p:sldId id="600" r:id="rId20"/>
    <p:sldId id="599" r:id="rId21"/>
    <p:sldId id="601" r:id="rId22"/>
    <p:sldId id="604" r:id="rId23"/>
    <p:sldId id="602" r:id="rId24"/>
    <p:sldId id="603" r:id="rId25"/>
    <p:sldId id="605" r:id="rId26"/>
    <p:sldId id="577" r:id="rId27"/>
    <p:sldId id="543" r:id="rId28"/>
  </p:sldIdLst>
  <p:sldSz cx="9144000" cy="6858000" type="screen4x3"/>
  <p:notesSz cx="7010400" cy="9296400"/>
  <p:embeddedFontLst>
    <p:embeddedFont>
      <p:font typeface="Franklin Gothic Medium" panose="020B0603020102020204" pitchFamily="34" charset="0"/>
      <p:regular r:id="rId31"/>
      <p:italic r:id="rId32"/>
    </p:embeddedFont>
    <p:embeddedFont>
      <p:font typeface="Arial Black" panose="020B0A04020102020204" pitchFamily="34" charset="0"/>
      <p:bold r:id="rId33"/>
    </p:embeddedFont>
    <p:embeddedFont>
      <p:font typeface="Franklin Gothic Heavy" panose="020B0903020102020204" pitchFamily="34" charset="0"/>
      <p:regular r:id="rId34"/>
      <p:italic r:id="rId35"/>
    </p:embeddedFont>
    <p:embeddedFont>
      <p:font typeface="Arial Unicode MS" panose="020B0604020202020204" pitchFamily="34" charset="-128"/>
      <p:regular r:id="rId36"/>
    </p:embeddedFont>
    <p:embeddedFont>
      <p:font typeface="Franklin Gothic Demi" panose="020B0703020102020204" pitchFamily="34" charset="0"/>
      <p:regular r:id="rId37"/>
      <p:italic r:id="rId38"/>
    </p:embeddedFont>
    <p:embeddedFont>
      <p:font typeface="Calibri" panose="020F0502020204030204" pitchFamily="34" charset="0"/>
      <p:regular r:id="rId39"/>
      <p:bold r:id="rId40"/>
      <p:italic r:id="rId41"/>
      <p:boldItalic r:id="rId42"/>
    </p:embeddedFont>
    <p:embeddedFont>
      <p:font typeface="ＭＳ Ｐゴシック" panose="020B0600070205080204" pitchFamily="34" charset="-128"/>
      <p:regular r:id="rId43"/>
    </p:embeddedFont>
    <p:embeddedFont>
      <p:font typeface="Franklin Gothic Book" panose="020B0503020102020204" pitchFamily="34" charset="0"/>
      <p:regular r:id="rId44"/>
      <p:italic r:id="rId45"/>
    </p:embeddedFont>
    <p:embeddedFont>
      <p:font typeface="Comic Sans MS" panose="030F0702030302020204" pitchFamily="66" charset="0"/>
      <p:regular r:id="rId46"/>
      <p:bold r:id="rId47"/>
    </p:embeddedFont>
    <p:embeddedFont>
      <p:font typeface="Helvetica" panose="020B0604020202020204" pitchFamily="34" charset="0"/>
      <p:regular r:id="rId48"/>
      <p:bold r:id="rId49"/>
      <p:italic r:id="rId50"/>
      <p:boldItalic r:id="rId51"/>
    </p:embeddedFont>
    <p:embeddedFont>
      <p:font typeface="Franklin Gothic Medium Cond" panose="020B0606030402020204" pitchFamily="34" charset="0"/>
      <p:regular r:id="rId52"/>
    </p:embeddedFont>
  </p:embeddedFontLst>
  <p:custDataLst>
    <p:tags r:id="rId53"/>
  </p:custDataLst>
  <p:defaultTextStyle>
    <a:defPPr>
      <a:defRPr lang="en-US"/>
    </a:defPPr>
    <a:lvl1pPr algn="l" rtl="0" fontAlgn="base">
      <a:spcBef>
        <a:spcPct val="0"/>
      </a:spcBef>
      <a:spcAft>
        <a:spcPct val="0"/>
      </a:spcAft>
      <a:defRPr kern="1200">
        <a:solidFill>
          <a:schemeClr val="tx1"/>
        </a:solidFill>
        <a:latin typeface="Arial Black" pitchFamily="34" charset="0"/>
        <a:ea typeface="+mn-ea"/>
        <a:cs typeface="+mn-cs"/>
      </a:defRPr>
    </a:lvl1pPr>
    <a:lvl2pPr marL="457200" algn="l" rtl="0" fontAlgn="base">
      <a:spcBef>
        <a:spcPct val="0"/>
      </a:spcBef>
      <a:spcAft>
        <a:spcPct val="0"/>
      </a:spcAft>
      <a:defRPr kern="1200">
        <a:solidFill>
          <a:schemeClr val="tx1"/>
        </a:solidFill>
        <a:latin typeface="Arial Black" pitchFamily="34" charset="0"/>
        <a:ea typeface="+mn-ea"/>
        <a:cs typeface="+mn-cs"/>
      </a:defRPr>
    </a:lvl2pPr>
    <a:lvl3pPr marL="914400" algn="l" rtl="0" fontAlgn="base">
      <a:spcBef>
        <a:spcPct val="0"/>
      </a:spcBef>
      <a:spcAft>
        <a:spcPct val="0"/>
      </a:spcAft>
      <a:defRPr kern="1200">
        <a:solidFill>
          <a:schemeClr val="tx1"/>
        </a:solidFill>
        <a:latin typeface="Arial Black" pitchFamily="34" charset="0"/>
        <a:ea typeface="+mn-ea"/>
        <a:cs typeface="+mn-cs"/>
      </a:defRPr>
    </a:lvl3pPr>
    <a:lvl4pPr marL="1371600" algn="l" rtl="0" fontAlgn="base">
      <a:spcBef>
        <a:spcPct val="0"/>
      </a:spcBef>
      <a:spcAft>
        <a:spcPct val="0"/>
      </a:spcAft>
      <a:defRPr kern="1200">
        <a:solidFill>
          <a:schemeClr val="tx1"/>
        </a:solidFill>
        <a:latin typeface="Arial Black" pitchFamily="34" charset="0"/>
        <a:ea typeface="+mn-ea"/>
        <a:cs typeface="+mn-cs"/>
      </a:defRPr>
    </a:lvl4pPr>
    <a:lvl5pPr marL="1828800" algn="l" rtl="0" fontAlgn="base">
      <a:spcBef>
        <a:spcPct val="0"/>
      </a:spcBef>
      <a:spcAft>
        <a:spcPct val="0"/>
      </a:spcAft>
      <a:defRPr kern="1200">
        <a:solidFill>
          <a:schemeClr val="tx1"/>
        </a:solidFill>
        <a:latin typeface="Arial Black" pitchFamily="34" charset="0"/>
        <a:ea typeface="+mn-ea"/>
        <a:cs typeface="+mn-cs"/>
      </a:defRPr>
    </a:lvl5pPr>
    <a:lvl6pPr marL="2286000" algn="l" defTabSz="914400" rtl="0" eaLnBrk="1" latinLnBrk="0" hangingPunct="1">
      <a:defRPr kern="1200">
        <a:solidFill>
          <a:schemeClr val="tx1"/>
        </a:solidFill>
        <a:latin typeface="Arial Black" pitchFamily="34" charset="0"/>
        <a:ea typeface="+mn-ea"/>
        <a:cs typeface="+mn-cs"/>
      </a:defRPr>
    </a:lvl6pPr>
    <a:lvl7pPr marL="2743200" algn="l" defTabSz="914400" rtl="0" eaLnBrk="1" latinLnBrk="0" hangingPunct="1">
      <a:defRPr kern="1200">
        <a:solidFill>
          <a:schemeClr val="tx1"/>
        </a:solidFill>
        <a:latin typeface="Arial Black" pitchFamily="34" charset="0"/>
        <a:ea typeface="+mn-ea"/>
        <a:cs typeface="+mn-cs"/>
      </a:defRPr>
    </a:lvl7pPr>
    <a:lvl8pPr marL="3200400" algn="l" defTabSz="914400" rtl="0" eaLnBrk="1" latinLnBrk="0" hangingPunct="1">
      <a:defRPr kern="1200">
        <a:solidFill>
          <a:schemeClr val="tx1"/>
        </a:solidFill>
        <a:latin typeface="Arial Black" pitchFamily="34" charset="0"/>
        <a:ea typeface="+mn-ea"/>
        <a:cs typeface="+mn-cs"/>
      </a:defRPr>
    </a:lvl8pPr>
    <a:lvl9pPr marL="3657600" algn="l" defTabSz="914400" rtl="0" eaLnBrk="1" latinLnBrk="0" hangingPunct="1">
      <a:defRPr kern="1200">
        <a:solidFill>
          <a:schemeClr val="tx1"/>
        </a:solidFill>
        <a:latin typeface="Arial Black"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ESDI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3CC"/>
    <a:srgbClr val="FFFFCC"/>
    <a:srgbClr val="008000"/>
    <a:srgbClr val="FF0000"/>
    <a:srgbClr val="000000"/>
    <a:srgbClr val="FFFF99"/>
    <a:srgbClr val="FFCC99"/>
    <a:srgbClr val="FF4747"/>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7" autoAdjust="0"/>
    <p:restoredTop sz="97633" autoAdjust="0"/>
  </p:normalViewPr>
  <p:slideViewPr>
    <p:cSldViewPr snapToGrid="0">
      <p:cViewPr>
        <p:scale>
          <a:sx n="110" d="100"/>
          <a:sy n="110" d="100"/>
        </p:scale>
        <p:origin x="-118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52" d="100"/>
          <a:sy n="52" d="100"/>
        </p:scale>
        <p:origin x="-178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1.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7628" cy="464820"/>
          </a:xfrm>
          <a:prstGeom prst="rect">
            <a:avLst/>
          </a:prstGeom>
          <a:noFill/>
          <a:ln w="9525">
            <a:noFill/>
            <a:miter lim="800000"/>
            <a:headEnd/>
            <a:tailEnd/>
          </a:ln>
        </p:spPr>
        <p:txBody>
          <a:bodyPr vert="horz" wrap="square" lIns="93169" tIns="46584" rIns="93169" bIns="46584" numCol="1" anchor="t" anchorCtr="0" compatLnSpc="1">
            <a:prstTxWarp prst="textNoShape">
              <a:avLst/>
            </a:prstTxWarp>
          </a:bodyPr>
          <a:lstStyle>
            <a:lvl1pPr defTabSz="931791">
              <a:defRPr sz="1200" dirty="0">
                <a:latin typeface="Calibri" pitchFamily="34" charset="0"/>
              </a:defRPr>
            </a:lvl1pPr>
          </a:lstStyle>
          <a:p>
            <a:pPr>
              <a:defRPr/>
            </a:pPr>
            <a:endParaRPr lang="en-US"/>
          </a:p>
        </p:txBody>
      </p:sp>
      <p:sp>
        <p:nvSpPr>
          <p:cNvPr id="3" name="Date Placeholder 2"/>
          <p:cNvSpPr>
            <a:spLocks noGrp="1"/>
          </p:cNvSpPr>
          <p:nvPr>
            <p:ph type="dt" sz="quarter" idx="1"/>
          </p:nvPr>
        </p:nvSpPr>
        <p:spPr bwMode="auto">
          <a:xfrm>
            <a:off x="3971183" y="0"/>
            <a:ext cx="3037628" cy="464820"/>
          </a:xfrm>
          <a:prstGeom prst="rect">
            <a:avLst/>
          </a:prstGeom>
          <a:noFill/>
          <a:ln w="9525">
            <a:noFill/>
            <a:miter lim="800000"/>
            <a:headEnd/>
            <a:tailEnd/>
          </a:ln>
        </p:spPr>
        <p:txBody>
          <a:bodyPr vert="horz" wrap="square" lIns="93169" tIns="46584" rIns="93169" bIns="46584" numCol="1" anchor="t" anchorCtr="0" compatLnSpc="1">
            <a:prstTxWarp prst="textNoShape">
              <a:avLst/>
            </a:prstTxWarp>
          </a:bodyPr>
          <a:lstStyle>
            <a:lvl1pPr algn="r" defTabSz="931791">
              <a:defRPr sz="1200">
                <a:latin typeface="Calibri" pitchFamily="34" charset="0"/>
              </a:defRPr>
            </a:lvl1pPr>
          </a:lstStyle>
          <a:p>
            <a:pPr>
              <a:defRPr/>
            </a:pPr>
            <a:fld id="{0690FAC7-134B-4E13-BE05-6E173852944E}" type="datetimeFigureOut">
              <a:rPr lang="en-US"/>
              <a:pPr>
                <a:defRPr/>
              </a:pPr>
              <a:t>9/8/2015</a:t>
            </a:fld>
            <a:endParaRPr lang="en-US" dirty="0"/>
          </a:p>
        </p:txBody>
      </p:sp>
      <p:sp>
        <p:nvSpPr>
          <p:cNvPr id="4" name="Footer Placeholder 3"/>
          <p:cNvSpPr>
            <a:spLocks noGrp="1"/>
          </p:cNvSpPr>
          <p:nvPr>
            <p:ph type="ftr" sz="quarter" idx="2"/>
          </p:nvPr>
        </p:nvSpPr>
        <p:spPr bwMode="auto">
          <a:xfrm>
            <a:off x="0" y="8829989"/>
            <a:ext cx="3037628" cy="464820"/>
          </a:xfrm>
          <a:prstGeom prst="rect">
            <a:avLst/>
          </a:prstGeom>
          <a:noFill/>
          <a:ln w="9525">
            <a:noFill/>
            <a:miter lim="800000"/>
            <a:headEnd/>
            <a:tailEnd/>
          </a:ln>
        </p:spPr>
        <p:txBody>
          <a:bodyPr vert="horz" wrap="square" lIns="93169" tIns="46584" rIns="93169" bIns="46584" numCol="1" anchor="b" anchorCtr="0" compatLnSpc="1">
            <a:prstTxWarp prst="textNoShape">
              <a:avLst/>
            </a:prstTxWarp>
          </a:bodyPr>
          <a:lstStyle>
            <a:lvl1pPr defTabSz="931791">
              <a:defRPr sz="1200" dirty="0">
                <a:latin typeface="Calibri" pitchFamily="34" charset="0"/>
              </a:defRPr>
            </a:lvl1pPr>
          </a:lstStyle>
          <a:p>
            <a:pPr>
              <a:defRPr/>
            </a:pPr>
            <a:endParaRPr lang="en-US"/>
          </a:p>
        </p:txBody>
      </p:sp>
      <p:sp>
        <p:nvSpPr>
          <p:cNvPr id="5" name="Slide Number Placeholder 4"/>
          <p:cNvSpPr>
            <a:spLocks noGrp="1"/>
          </p:cNvSpPr>
          <p:nvPr>
            <p:ph type="sldNum" sz="quarter" idx="3"/>
          </p:nvPr>
        </p:nvSpPr>
        <p:spPr bwMode="auto">
          <a:xfrm>
            <a:off x="3971183" y="8829989"/>
            <a:ext cx="3037628" cy="464820"/>
          </a:xfrm>
          <a:prstGeom prst="rect">
            <a:avLst/>
          </a:prstGeom>
          <a:noFill/>
          <a:ln w="9525">
            <a:noFill/>
            <a:miter lim="800000"/>
            <a:headEnd/>
            <a:tailEnd/>
          </a:ln>
        </p:spPr>
        <p:txBody>
          <a:bodyPr vert="horz" wrap="square" lIns="93169" tIns="46584" rIns="93169" bIns="46584" numCol="1" anchor="b" anchorCtr="0" compatLnSpc="1">
            <a:prstTxWarp prst="textNoShape">
              <a:avLst/>
            </a:prstTxWarp>
          </a:bodyPr>
          <a:lstStyle>
            <a:lvl1pPr algn="r" defTabSz="931791">
              <a:defRPr sz="1200">
                <a:latin typeface="Calibri" pitchFamily="34" charset="0"/>
              </a:defRPr>
            </a:lvl1pPr>
          </a:lstStyle>
          <a:p>
            <a:pPr>
              <a:defRPr/>
            </a:pPr>
            <a:fld id="{FEA1BE40-EBB2-4C43-ABED-C9C3F7D2BB34}" type="slidenum">
              <a:rPr lang="en-US"/>
              <a:pPr>
                <a:defRPr/>
              </a:pPr>
              <a:t>‹#›</a:t>
            </a:fld>
            <a:endParaRPr lang="en-US" dirty="0"/>
          </a:p>
        </p:txBody>
      </p:sp>
    </p:spTree>
    <p:extLst>
      <p:ext uri="{BB962C8B-B14F-4D97-AF65-F5344CB8AC3E}">
        <p14:creationId xmlns:p14="http://schemas.microsoft.com/office/powerpoint/2010/main" val="932115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7628" cy="464820"/>
          </a:xfrm>
          <a:prstGeom prst="rect">
            <a:avLst/>
          </a:prstGeom>
          <a:noFill/>
          <a:ln w="9525">
            <a:noFill/>
            <a:miter lim="800000"/>
            <a:headEnd/>
            <a:tailEnd/>
          </a:ln>
        </p:spPr>
        <p:txBody>
          <a:bodyPr vert="horz" wrap="square" lIns="93169" tIns="46584" rIns="93169" bIns="46584" numCol="1" anchor="t" anchorCtr="0" compatLnSpc="1">
            <a:prstTxWarp prst="textNoShape">
              <a:avLst/>
            </a:prstTxWarp>
          </a:bodyPr>
          <a:lstStyle>
            <a:lvl1pPr defTabSz="931791">
              <a:defRPr sz="1200" dirty="0">
                <a:latin typeface="Calibri" pitchFamily="34" charset="0"/>
              </a:defRPr>
            </a:lvl1pPr>
          </a:lstStyle>
          <a:p>
            <a:pPr>
              <a:defRPr/>
            </a:pPr>
            <a:endParaRPr lang="en-US"/>
          </a:p>
        </p:txBody>
      </p:sp>
      <p:sp>
        <p:nvSpPr>
          <p:cNvPr id="3" name="Date Placeholder 2"/>
          <p:cNvSpPr>
            <a:spLocks noGrp="1"/>
          </p:cNvSpPr>
          <p:nvPr>
            <p:ph type="dt" idx="1"/>
          </p:nvPr>
        </p:nvSpPr>
        <p:spPr bwMode="auto">
          <a:xfrm>
            <a:off x="3971183" y="0"/>
            <a:ext cx="3037628" cy="464820"/>
          </a:xfrm>
          <a:prstGeom prst="rect">
            <a:avLst/>
          </a:prstGeom>
          <a:noFill/>
          <a:ln w="9525">
            <a:noFill/>
            <a:miter lim="800000"/>
            <a:headEnd/>
            <a:tailEnd/>
          </a:ln>
        </p:spPr>
        <p:txBody>
          <a:bodyPr vert="horz" wrap="square" lIns="93169" tIns="46584" rIns="93169" bIns="46584" numCol="1" anchor="t" anchorCtr="0" compatLnSpc="1">
            <a:prstTxWarp prst="textNoShape">
              <a:avLst/>
            </a:prstTxWarp>
          </a:bodyPr>
          <a:lstStyle>
            <a:lvl1pPr algn="r" defTabSz="931791">
              <a:defRPr sz="1200">
                <a:latin typeface="Calibri" pitchFamily="34" charset="0"/>
              </a:defRPr>
            </a:lvl1pPr>
          </a:lstStyle>
          <a:p>
            <a:pPr>
              <a:defRPr/>
            </a:pPr>
            <a:fld id="{07A5CC8B-E385-4084-9655-F744AE200B55}" type="datetimeFigureOut">
              <a:rPr lang="en-US"/>
              <a:pPr>
                <a:defRPr/>
              </a:pPr>
              <a:t>9/8/2015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219" tIns="46109" rIns="92219" bIns="46109" rtlCol="0" anchor="ctr"/>
          <a:lstStyle/>
          <a:p>
            <a:pPr lvl="0"/>
            <a:endParaRPr lang="en-US" noProof="0" dirty="0"/>
          </a:p>
        </p:txBody>
      </p:sp>
      <p:sp>
        <p:nvSpPr>
          <p:cNvPr id="5" name="Notes Placeholder 4"/>
          <p:cNvSpPr>
            <a:spLocks noGrp="1"/>
          </p:cNvSpPr>
          <p:nvPr>
            <p:ph type="body" sz="quarter" idx="3"/>
          </p:nvPr>
        </p:nvSpPr>
        <p:spPr bwMode="auto">
          <a:xfrm>
            <a:off x="701359" y="4415790"/>
            <a:ext cx="5607684" cy="4183380"/>
          </a:xfrm>
          <a:prstGeom prst="rect">
            <a:avLst/>
          </a:prstGeom>
          <a:noFill/>
          <a:ln w="9525">
            <a:noFill/>
            <a:miter lim="800000"/>
            <a:headEnd/>
            <a:tailEnd/>
          </a:ln>
        </p:spPr>
        <p:txBody>
          <a:bodyPr vert="horz" wrap="square" lIns="93169" tIns="46584" rIns="93169" bIns="4658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bwMode="auto">
          <a:xfrm>
            <a:off x="0" y="8829989"/>
            <a:ext cx="3037628" cy="464820"/>
          </a:xfrm>
          <a:prstGeom prst="rect">
            <a:avLst/>
          </a:prstGeom>
          <a:noFill/>
          <a:ln w="9525">
            <a:noFill/>
            <a:miter lim="800000"/>
            <a:headEnd/>
            <a:tailEnd/>
          </a:ln>
        </p:spPr>
        <p:txBody>
          <a:bodyPr vert="horz" wrap="square" lIns="93169" tIns="46584" rIns="93169" bIns="46584" numCol="1" anchor="b" anchorCtr="0" compatLnSpc="1">
            <a:prstTxWarp prst="textNoShape">
              <a:avLst/>
            </a:prstTxWarp>
          </a:bodyPr>
          <a:lstStyle>
            <a:lvl1pPr defTabSz="931791">
              <a:defRPr sz="1200" dirty="0">
                <a:latin typeface="Calibri" pitchFamily="34" charset="0"/>
              </a:defRPr>
            </a:lvl1pPr>
          </a:lstStyle>
          <a:p>
            <a:pPr>
              <a:defRPr/>
            </a:pPr>
            <a:endParaRPr lang="en-US"/>
          </a:p>
        </p:txBody>
      </p:sp>
      <p:sp>
        <p:nvSpPr>
          <p:cNvPr id="7" name="Slide Number Placeholder 6"/>
          <p:cNvSpPr>
            <a:spLocks noGrp="1"/>
          </p:cNvSpPr>
          <p:nvPr>
            <p:ph type="sldNum" sz="quarter" idx="5"/>
          </p:nvPr>
        </p:nvSpPr>
        <p:spPr bwMode="auto">
          <a:xfrm>
            <a:off x="3971183" y="8829989"/>
            <a:ext cx="3037628" cy="464820"/>
          </a:xfrm>
          <a:prstGeom prst="rect">
            <a:avLst/>
          </a:prstGeom>
          <a:noFill/>
          <a:ln w="9525">
            <a:noFill/>
            <a:miter lim="800000"/>
            <a:headEnd/>
            <a:tailEnd/>
          </a:ln>
        </p:spPr>
        <p:txBody>
          <a:bodyPr vert="horz" wrap="square" lIns="93169" tIns="46584" rIns="93169" bIns="46584" numCol="1" anchor="b" anchorCtr="0" compatLnSpc="1">
            <a:prstTxWarp prst="textNoShape">
              <a:avLst/>
            </a:prstTxWarp>
          </a:bodyPr>
          <a:lstStyle>
            <a:lvl1pPr algn="r" defTabSz="931791">
              <a:defRPr sz="1200">
                <a:latin typeface="Calibri" pitchFamily="34" charset="0"/>
              </a:defRPr>
            </a:lvl1pPr>
          </a:lstStyle>
          <a:p>
            <a:pPr>
              <a:defRPr/>
            </a:pPr>
            <a:fld id="{73CEDEEE-B751-4B8D-9639-1B04E3AB352B}" type="slidenum">
              <a:rPr lang="en-US"/>
              <a:pPr>
                <a:defRPr/>
              </a:pPr>
              <a:t>‹#›</a:t>
            </a:fld>
            <a:endParaRPr lang="en-US" dirty="0"/>
          </a:p>
        </p:txBody>
      </p:sp>
    </p:spTree>
    <p:extLst>
      <p:ext uri="{BB962C8B-B14F-4D97-AF65-F5344CB8AC3E}">
        <p14:creationId xmlns:p14="http://schemas.microsoft.com/office/powerpoint/2010/main" val="40560578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B2B316-16FD-1047-8D14-D72ACC189E26}" type="slidenum">
              <a:rPr lang="en-US"/>
              <a:pPr/>
              <a:t>23</a:t>
            </a:fld>
            <a:endParaRPr lang="en-US"/>
          </a:p>
        </p:txBody>
      </p:sp>
      <p:sp>
        <p:nvSpPr>
          <p:cNvPr id="39938" name="Text Box 2"/>
          <p:cNvSpPr txBox="1">
            <a:spLocks noGrp="1" noRot="1" noChangeAspect="1" noChangeArrowheads="1" noTextEdit="1"/>
          </p:cNvSpPr>
          <p:nvPr>
            <p:ph type="sldImg"/>
          </p:nvPr>
        </p:nvSpPr>
        <p:spPr>
          <a:ln/>
        </p:spPr>
      </p:sp>
      <p:sp>
        <p:nvSpPr>
          <p:cNvPr id="39939" name="Text Box 3"/>
          <p:cNvSpPr txBox="1">
            <a:spLocks noGrp="1" noChangeArrowheads="1"/>
          </p:cNvSpPr>
          <p:nvPr>
            <p:ph type="body" idx="1"/>
          </p:nvPr>
        </p:nvSpPr>
        <p:spPr>
          <a:xfrm>
            <a:off x="933098" y="4417404"/>
            <a:ext cx="5142582" cy="4181766"/>
          </a:xfrm>
          <a:ln/>
        </p:spPr>
        <p:txBody>
          <a:bodyPr wrap="none" anchor="ctr"/>
          <a:lstStyle/>
          <a:p>
            <a:pPr lvl="2"/>
            <a:r>
              <a:rPr lang="en-US" sz="1400" dirty="0">
                <a:solidFill>
                  <a:srgbClr val="000000"/>
                </a:solidFill>
              </a:rPr>
              <a:t>Smoke plots show Surface concentration and Vertical average      log</a:t>
            </a:r>
            <a:r>
              <a:rPr lang="en-US" sz="1400" baseline="-25000" dirty="0">
                <a:solidFill>
                  <a:srgbClr val="000000"/>
                </a:solidFill>
              </a:rPr>
              <a:t>10</a:t>
            </a:r>
            <a:r>
              <a:rPr lang="en-US" sz="1400" dirty="0">
                <a:solidFill>
                  <a:srgbClr val="000000"/>
                </a:solidFill>
              </a:rPr>
              <a:t> [ pm2.5(</a:t>
            </a:r>
            <a:r>
              <a:rPr lang="en-US" sz="1400" dirty="0" err="1">
                <a:solidFill>
                  <a:srgbClr val="000000"/>
                </a:solidFill>
              </a:rPr>
              <a:t>sfc</a:t>
            </a:r>
            <a:r>
              <a:rPr lang="en-US" sz="1400" dirty="0">
                <a:solidFill>
                  <a:srgbClr val="000000"/>
                </a:solidFill>
              </a:rPr>
              <a:t> to 8 km)]</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4" name="Rectangle 3"/>
          <p:cNvSpPr/>
          <p:nvPr/>
        </p:nvSpPr>
        <p:spPr>
          <a:xfrm>
            <a:off x="0" y="2209800"/>
            <a:ext cx="9144000" cy="2971800"/>
          </a:xfrm>
          <a:prstGeom prst="rect">
            <a:avLst/>
          </a:prstGeom>
          <a:solidFill>
            <a:schemeClr val="tx1">
              <a:alpha val="70000"/>
            </a:schemeClr>
          </a:solidFill>
          <a:effectLst>
            <a:innerShdw blurRad="114300">
              <a:prstClr val="black"/>
            </a:innerShdw>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p>
        </p:txBody>
      </p:sp>
      <p:sp>
        <p:nvSpPr>
          <p:cNvPr id="5" name="Rectangle 24"/>
          <p:cNvSpPr/>
          <p:nvPr/>
        </p:nvSpPr>
        <p:spPr>
          <a:xfrm>
            <a:off x="1928813" y="2286000"/>
            <a:ext cx="1690687" cy="1371600"/>
          </a:xfrm>
          <a:prstGeom prst="rect">
            <a:avLst/>
          </a:prstGeom>
          <a:blipFill>
            <a:blip r:embed="rId3" cstate="print"/>
            <a:stretch>
              <a:fillRect/>
            </a:stretch>
          </a:blipFill>
          <a:ln>
            <a:solidFill>
              <a:srgbClr val="FFFFFF">
                <a:alpha val="74902"/>
              </a:srgb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25"/>
          <p:cNvSpPr/>
          <p:nvPr/>
        </p:nvSpPr>
        <p:spPr>
          <a:xfrm>
            <a:off x="3733800" y="2286000"/>
            <a:ext cx="1676400" cy="1371600"/>
          </a:xfrm>
          <a:prstGeom prst="rect">
            <a:avLst/>
          </a:prstGeom>
          <a:blipFill>
            <a:blip r:embed="rId4" cstate="print"/>
            <a:stretch>
              <a:fillRect/>
            </a:stretch>
          </a:blipFill>
          <a:ln cap="sq">
            <a:solidFill>
              <a:schemeClr val="tx1">
                <a:lumMod val="85000"/>
              </a:schemeClr>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28"/>
          <p:cNvSpPr/>
          <p:nvPr/>
        </p:nvSpPr>
        <p:spPr>
          <a:xfrm>
            <a:off x="7315200" y="2286000"/>
            <a:ext cx="1676400" cy="1371600"/>
          </a:xfrm>
          <a:prstGeom prst="rect">
            <a:avLst/>
          </a:prstGeom>
          <a:blipFill dpi="0" rotWithShape="1">
            <a:blip r:embed="rId5" cstate="print"/>
            <a:srcRect/>
            <a:tile tx="0" ty="0" sx="40000" sy="40000" flip="none" algn="ctr"/>
          </a:blipFill>
          <a:ln cap="sq">
            <a:solidFill>
              <a:schemeClr val="tx1">
                <a:lumMod val="85000"/>
              </a:schemeClr>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31"/>
          <p:cNvSpPr/>
          <p:nvPr/>
        </p:nvSpPr>
        <p:spPr>
          <a:xfrm>
            <a:off x="3733800" y="3733800"/>
            <a:ext cx="1676400" cy="1371600"/>
          </a:xfrm>
          <a:prstGeom prst="rect">
            <a:avLst/>
          </a:prstGeom>
          <a:blipFill>
            <a:blip r:embed="rId6" cstate="print"/>
            <a:stretch>
              <a:fillRect/>
            </a:stretch>
          </a:blipFill>
          <a:ln cap="sq">
            <a:solidFill>
              <a:schemeClr val="tx1">
                <a:lumMod val="85000"/>
              </a:schemeClr>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33"/>
          <p:cNvSpPr/>
          <p:nvPr/>
        </p:nvSpPr>
        <p:spPr>
          <a:xfrm>
            <a:off x="7315200" y="3733800"/>
            <a:ext cx="1676400" cy="1371600"/>
          </a:xfrm>
          <a:prstGeom prst="rect">
            <a:avLst/>
          </a:prstGeom>
          <a:blipFill>
            <a:blip r:embed="rId7" cstate="print"/>
            <a:stretch>
              <a:fillRect/>
            </a:stretch>
          </a:blipFill>
          <a:ln cap="sq">
            <a:solidFill>
              <a:schemeClr val="tx1">
                <a:lumMod val="85000"/>
              </a:schemeClr>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 name="Picture 2" descr="http://www.nasa.gov/images/content/578155main_10-4053-NPP_full.jpg"/>
          <p:cNvPicPr>
            <a:picLocks noChangeAspect="1" noChangeArrowheads="1"/>
          </p:cNvPicPr>
          <p:nvPr userDrawn="1"/>
        </p:nvPicPr>
        <p:blipFill>
          <a:blip r:embed="rId8"/>
          <a:srcRect/>
          <a:stretch>
            <a:fillRect/>
          </a:stretch>
        </p:blipFill>
        <p:spPr bwMode="auto">
          <a:xfrm>
            <a:off x="128588" y="2300288"/>
            <a:ext cx="1685925" cy="1343025"/>
          </a:xfrm>
          <a:prstGeom prst="rect">
            <a:avLst/>
          </a:prstGeom>
          <a:noFill/>
          <a:ln w="25400" cap="sq">
            <a:solidFill>
              <a:schemeClr val="tx1">
                <a:lumMod val="85000"/>
              </a:schemeClr>
            </a:solidFill>
            <a:bevel/>
          </a:ln>
          <a:extLst/>
        </p:spPr>
      </p:pic>
      <p:pic>
        <p:nvPicPr>
          <p:cNvPr id="11" name="Picture 2" descr="http://goespoes.gsfc.nasa.gov/poes/gallery/N%20Prime/launch/297114main_launch.jpg"/>
          <p:cNvPicPr>
            <a:picLocks noChangeAspect="1" noChangeArrowheads="1"/>
          </p:cNvPicPr>
          <p:nvPr userDrawn="1"/>
        </p:nvPicPr>
        <p:blipFill>
          <a:blip/>
          <a:srcRect/>
          <a:stretch>
            <a:fillRect/>
          </a:stretch>
        </p:blipFill>
        <p:spPr bwMode="auto">
          <a:xfrm>
            <a:off x="5527675" y="2300288"/>
            <a:ext cx="1682750" cy="2795587"/>
          </a:xfrm>
          <a:prstGeom prst="rect">
            <a:avLst/>
          </a:prstGeom>
          <a:noFill/>
          <a:ln w="25400" cap="sq">
            <a:solidFill>
              <a:schemeClr val="tx1">
                <a:lumMod val="85000"/>
              </a:schemeClr>
            </a:solidFill>
            <a:bevel/>
          </a:ln>
          <a:extLst/>
        </p:spPr>
      </p:pic>
      <p:pic>
        <p:nvPicPr>
          <p:cNvPr id="12" name="Picture 4" descr="http://www.nortrade.com/UserFiles/KSATsvalbard.jpg"/>
          <p:cNvPicPr>
            <a:picLocks noChangeAspect="1" noChangeArrowheads="1"/>
          </p:cNvPicPr>
          <p:nvPr userDrawn="1"/>
        </p:nvPicPr>
        <p:blipFill>
          <a:blip/>
          <a:srcRect/>
          <a:stretch>
            <a:fillRect/>
          </a:stretch>
        </p:blipFill>
        <p:spPr bwMode="auto">
          <a:xfrm>
            <a:off x="1944688" y="3748088"/>
            <a:ext cx="1670050" cy="1352550"/>
          </a:xfrm>
          <a:prstGeom prst="rect">
            <a:avLst/>
          </a:prstGeom>
          <a:noFill/>
          <a:ln w="25400" cap="sq">
            <a:solidFill>
              <a:schemeClr val="tx1">
                <a:lumMod val="85000"/>
              </a:schemeClr>
            </a:solidFill>
            <a:bevel/>
          </a:ln>
          <a:extLst/>
        </p:spPr>
      </p:pic>
      <p:sp>
        <p:nvSpPr>
          <p:cNvPr id="13" name="AutoShape 6" descr="data:image/jpg;base64,/9j/4AAQSkZJRgABAQAAAQABAAD/2wCEAAkGBhMSERUUEhIWFRMVFxgYGBgYFRcWFBkaFBQWFBUWFxcaHCYeGBkjGRcXHy8gIycpLCwsFiAxNTAqNSYrLCoBCQoKDgwOGg8PGi8kHR0qLiwqKSkpLCksLCwsLCwsKiwvKSwqKSwtLCwsMDEsKS0sLCksLCwsKSwpLCwpLCwpLP/AABEIAL0BCwMBIgACEQEDEQH/xAAcAAEAAgMBAQEAAAAAAAAAAAAABQYDBAcCAQj/xABBEAACAQIEAwUFBQYFAwUAAAABAhEAAwQSITEFQVEGEyJhcQcygZGhI0KxwdEUM1JykvAVYqLh8RZDgiRTY7LS/8QAGgEBAAMBAQEAAAAAAAAAAAAAAAECAwQFBv/EACsRAAICAgICAQIGAgMAAAAAAAABAhEDEiExBEFRE5EUMmGBsdGh8CJCcf/aAAwDAQACEQMRAD8A4bSlKAUpSgFKUoBSlKAUpSgFKUoBSlKAUpSgFKUoBSlKAUpSgFKUoBSlKAUpSgFKUoBSlKAUpSgFKUoBSlKAUpSgFKUoBSlKAUpSgFKUoBSlKAUpSgFKUoBSlKAUpSgFKUoBSlKAUpSgFKUoBSlKAUpSgFKUoBSlKAUpSgFKVvcH4S+IuBE9WaJCgbk0Bo17t2WYEhSQBJgTA6npVytezwHe8x9LYA06HNr8qtHZLsbbsuT3kWoDO7FcsDZPMsTly+ZqJqaVxVstDVv/AJOkc2wvZy7csNfXKVQSRMNAYKSBEHU9eRrI3Zp/2cXg6lpX7P8A7kNOqrMtECYHOr5xzs3h7OEu9wy3bzOrLBBKr3klEAPhABJP+1YuxvDcPa/9RiLi5x7iEFgmvvNAIzTsOXrtotatso9rpI5iRW7h+CXntXLq22Nu2qsx2hWYqGAOrCQdRMQaveK4RgsRjj4psGGMKwYNOqTAhOcmYBIEV1Lh2ETKy5V7sKLeWAFyhTKxtBViI6eU1Xj0yaa7R+ZKVvccwRs4i7bylMrsAp1hZldeYyxrzrRqqaatEtU6YpSlSQKUpQClKUApSlAKUpQClKUApSlAKUpQClKUApSlAKUpQClKUAqy8E4g+HSV0zQTBUMRHUgmNdvWq1W/hsVoOeXr5VaJDLFj+0d5mlLjiY0AygQNhqTG+pM1YuNceCYPAJl1e337FpOa4payG97Xwlt9iKoHfmt7inGe+tWEKhTYV0BGgZWfOsjkwJYeelTOOyaEHq0ywYntF9moGpkkiAFyBVMcyNfjr5VDtjdcwjcGI9T+nzqPwYJk8tia2P2YnWf964sWOOOTjf2O7LJ5IKdfcsXAOIBsQhBUNJYAgwWCBcs9G8R57DSuhdh+PJiEa1IFxXYaGQRmOQqdDosDzEEbPXObXYW++GbEWiGCMAyHwmCoYsDOsSJHn5GrZ7POFjDo2JA8fiQS51KqrMiqAZEn3t45Css2XB4zb56Srj9eeyY48udJ8dt+/t0RXtX7EZGD2xqqEj/Mi/djbMvlEztXKK/SHGcG2PZ3tMw7qzba0NAGdy5dMx0mBl8iBXLPaNw827GEVUVVQ38+XT7S5cDtp/DGUCNBEaaVGDLGEtF+WV6P/wA9f0X8jE5x+p/2VbL+H/ZQqUpXoHnClKUApSlAKUpQClKUApSlAKUpQClKUApSlAKUpQClKUApSlAK+q0GRXylASOCtm5oIkf3NbZ4a3lvA5HzFQ9q6VIZTBG1TreIgtv68z06RWOSc4vhnRihCS5RkwuAZd4+Z6ms2CypcBY7meZAIEifOsdpg0yDpp/v5mmKgAwR0PLczp9dP1rkUntbOpxqOp0/A8YtLwbEZGBcOMwOh+0ZUUf0j6HpUDw/tg1vDjulQPbuAlLltGW4rEwwIAIKvA8JBGfzqpWDcINsZiWjQTrEZRHrrWHDFlYMu4IMR06j4a+lMmk8iyV18/77IxxlHG4X38Hauz/FLirabuu7F7Xu87R4gSr2zcgmYU5VLkBvLSB7XYIeHDXLZZdCNdcrCQDrI0AMnYoKk+E8Uuthr9q6IdGh7bDNcttIaACcrW2TMVI0jrJrT7VXWs90jKpDKLuRsxVQwgBROa2R4hKFa4ZY1nyKOO1VuvUW+/h1xa7OqOX6Cc51JPi/cl6fv5p9HFeL8LaxdNttYgg9QdQf75zWkRXa+1GOFlrDNZ7sXLStrmcaqGJ2nfb49Jqvdvuy9ruUe1P7SiB7y6wy3PGCsxqAw9RPSvTxZ59ZF1w3fF9fycGXBDvG++Uq9dnNKUpXYcYpSlAKUpQClKUApSlAKUpQClKUB9ikV9ikVNEHyKRX2KRU0LPkV8r1FIqKFkv2d4Kl/vO8LqAvhK5T4jqJB3EA8xuKYrsteTVYceW48iD+U1o4TiNy17jlQdY5H4HSpfC9rnH7xA3muh+W1Qo83ZbbiqIC7aZTDAg9CINeKuq8Zw14ZXIE8nEfI7fWtfEdlbbCbbR9RUtNdEKmVMGpW3xRYXMNdZPMfrWXEdlLyiVyt5Awfrp9aib+GZDDqVPmIqrjZdSaJ61E+FpG/ntrWWxfkwRynXfz5fH4VBYfEQAIHhLHoTmAEE9BH1NTeGvmCJEkbaE9J+lcmTFrydkMu6/UkMFiwpDCQWPvAAnqNTr0MeVSOL4ulsuotpnZiM4aAVYCNtdJ/CoLIxI0IgQNP0rNhuHC4l67dBm2oCgm4pJZuRAy6AMYJGgO8RXI8EZOzpWZxVcFj4l2wNrFYfEW1+0Fi0t5GJIJtZkykkayEBBHr1p2m7T/ALdi1e1pbdLQAMSNArLtuHkf81Ur7AnMW57ncc4j1k1u8Ov9zdsvlZ0V0uRsCQZOsGNCJ+HQVtH8yfTdX+xjKKafF10XH2r40pjHsiCEw9hPd1XIC+h56E/1etb2KunFW0W4sXu6ZTHu+IAWyoOw3OwgjSRFR1/iOExuMvYjx3XcqxTIzIkKAbcmCwG05YJmKnmxH26rYyC4RbDC6jISttfFqVBzaOV3EiOtYZHOWVYlHiTVv918foaQ0hj3b5Sdfb9TjOF7K372buLZuZACwBAYZpjQmTsdq0Mbwu9Z/e2nt/zoy/iK6bwHD93xPE4fMyLdF1QyHKw2vIynkQNqs/bLhLXcLiAXLJ3YIQqNGtMXLht9RpGwjzNfQPEn0eJucBpVqwPs6xF+yLthrbqSwylsrjKYIMjL0O/OoPi3Bb2GfJftlGIkAkGRJEggkHUGsXFrs0tM0aUpVSRSlKAUpSgFKUoBSlKAyAV9y1kFo197o1uoMy2Riy19y1l7uvmSp0Y2MWWmWsuSvmWo1GxjivkVly18y1GpNmOKy4fFvb1RyvodPltXnLTLUak2TGF7V3F98Bx/Sfpp9Kk04/h7q5bkrPJhp8xVTy18igJDHtaW6RaVSNBJ1E84j8asGATDsviChxIYFiDod4nnofjUZwLsx3y53bKk6AbtB19BXjiNoWvFIJ2WNmAMHzy6b1hJatcXZ0QeyduqLRae2o0ZQP5v96ynFqUKZlysQSJGpAYDX0Y/Oqnh3RxK6dZjz8tKzLbQchMch+EiqvyNVWpZYFLmyfFuz0T5+c7TrrWzjLVtrSnXOzRC6yqgCY+6ZgaT4efSpvbB5z8K2XuMrFVZ1UGNCIldJiuXyEskVSSafo6sDeOVttpr2XTs7ZyXSVCaAggCGXwkg5jOYhtY/wCaufArZY37oXMvd21MkjK9xAQyqRqIPX75PPTlHAe0bYe6GfMyeIMDHMEZh5ifjrXZcJef9ht3EVScTdFxp0+yUC2CPPKFMc65fC8WX4pTlykv8mvmeSnh1j7Oadorr2OI4bEXFCMwts4BzKCrd3cAbmMsfOugDhhVUQXnKqzF88XGdGzzbLHUAZhB3hQNapvtHwz3MPau3LXdut24kZg3hacrSORFsGNxmq08FD3sN3q3nDX7akFoZbTi2EJRTyzDMVOkzX0yPBZV+wdpUa/Zuhc2GulkLaZcwNlo9coHnNYfaB2dtRhi2buhcNtmzEuouNn0Zp0HjiZjbpWa5g1tcXNu6FdMTahgV8LEqCTl5A3LRMcpqX7W8IS7hcRcTUsqvIYsp7nUEAaDwlhI306Coq1RPsonE/ZggVms4qSC6BLiZWZ7YLMgM6mFJGmo12qgERXfuGcbR8Oly4GhbIuM2QlBllHggHxAqTA1giuN9r+HdzirijbMYPUHxKf6StY5IJK0Xi2+GQlKUrA0FKUoBSlKAUpSgLFbwR6Cvf7Af4Z9NancLkJ+4o6nN+Vb68OQmVv2yf5bhP01r31BHiPIyotguorwcEOlXIYQke9YeP8AM6N8iRWpewm8INN8rkx86t9NEfVZVjgRXg4GrZZ4FduCVQt8U+uuleLvZ68N7LfAT+FQ8MSyzyKkcFXg4Q1aTwZ//af+hv0rDc4WRujD1BH5VV+Oiy8llYOGNeTZNWM4Fec/T9K8/wCGKeZ/pn8KyfjI1XklcNupjs1whLrM1zVUjSdCTO/OBFZm4R0InzkfiK9Dgt5dVB1/hYa86yl4z9GsfIj7NvjPGlRcigREBdR6E/wr5bn0qqX7rOxZjJP9x5DyqTvcLfdlbzJBP1rVbB1l+HaNfrJmjlplrabCmvBsGqPCyyyIwqxGoMV5NZjbryUrN42W2MycQYWwgA3JJ5meXlXX+x/tGOKtut23kXC2EypaBYlULB2Ck6nW3pPKa4zlq2+yvGd3xG2OV1Xt/Nc6/wCpBVYwUXaLSm5Lk6T21dLuFu2g32ndd+qkGStt1JbaOojfXlWv7OrzXcGqi4VNi8wI0OZWGcKZ21cmR/DVsxFhXVlYe8GWY1htDrXOfZtiblq5irCKrXQoKq5KqWsvkYEjUaMdfKt32ZeiQ7aYG7aODxDuHu2nyu4XIGIYXF8M6SA2lW3/AASyVtqqgJbkoq+EKHVlPhGkFWbQ6Vi7UYFr1m4htwqqlxXzAglXIZMsSCF1nnPlUvwPg6XcPbLpLZFUnY/ZNK6joRNVcqJSspXY8m1bfDsrE277JIEhQwLBm6KWRterDrVK9q2EBuC6oMao0gjxWiFO+4yskEaECusX8ALOPYgaXkn1Zdfn4W+dVX2h4cX8I3gdWtZHhljw3MyETtIO4B0gdRT80aJ6ZxCKRXsrXzLXLRtZ5r5XqK+UoHylfaRUA+UpSgL8rdNK3+H4sBhnVMp3JQM3wzGK1DbA5/SvJI6V9ImfPNFvw+MwJmWdfRVG/TIPx61uLjeH6NIldAYIbTy/WqKDTPU0iOS+3O0mEjRmn+TX57VrXuK2mPhN1vJVRtNN5E/nVMz18zVNIi2XXEYtTM3jb/hDLk+ZI1rBF0nTEWD/AOcN5bHnVQL18ZqkWy2X8RkMMCx8nR5+RU/Oax3rhUDQIDsO6M+h8YFVvDZMwDtlXnpP4A/galSrATh73eCY7sA5wN/cKgsPMCKjgnk843FXSJOgH8IA56aEenOtAY7KNDPkyL+Ig1M8Nxzvojtm5hu5VZE7SwIP6VOYXhl+6mrWiDyEOPQAPEdZ19aq2i3JQSzMxIJ15CdAeXPSt7DcDJUsw+agiOsZgfpVixfZ+5ZOZbduBzFtnIOgEhTMSeQao+5jL2SXw6BRIJ7qNeRhtY1oSmQ72MOfeVTzlQV/PesP+DWLhi3mB5CRJ9Ad6n7dloBGHCAgeO6uYcvdXL1I2FRfFOFshzMyEnXwgAeYAGgI000OtNUN2iL/AOmMxgPDfwupU/Dea18T2SvL9wH0YfgYNStrGnQOMwHmZ9N/xBretcQtyfHcUHdSoZR6a1V40aLKyl4jhDp7yMvqpFeuD3TYxFm8P+3cR9N4VgSPlNXh+MWgBlLk84UBfkxn61r3cRhnHiQT5oAfmKzeFM0XkMsFrtjw1rZtrdvWAbvfaq4OYvnIlcwyMZldoJqF4PxO2vG+8suGtXbhEjQfbLtrtFw/So2/wnDHUEj+Vgfo361rW+D5HV7V0ZlIYZlK6qQRqJG4rCXjv0bR8hezuFjilp01aFd2s6qw8eZkKwRvIMHY6da2uyHEBkZDvbOo+YP1Fc1te0DGj95Zs3B1UH8mMfKsvZntSzYx/dtG8rwGJyK8Z1mY0zA/OK5cmGXs6IZYvouPba/3XdXpnJc1PQMZj5Aj41p8Wv2rlu5bZwAx7kzI8dxRkAkbnMpB213rx2pS7dw1xYUr3OeVJJ7xCHIA/hIB13rF2d4iL+EssYLZIMxvaIUmD6A/EVEY1wS3ZwLH2CtxgRBnUefMfOa1oq2+0LhvdY25A0Y5x6XPF/8AbMPhVXy1m4FtjDlryVrNlr4VqupZSMMV8ismWvkVWi1mOKV7Ir5FVomy/LigDB+kk/Wt/C8Jv3CDbw1xwdjkzL8/d+tdavdiMM1vIoKpM+ErJ3+8QTGp51VO1XA/2RC1mzYeDJLqbjKoiCc7FTtG2leusifR5DiafCexNx5F2yqnkveW1I6loDH4CtpPZJdYy1+2snZVcx01gcvKqbie1F5xl+yQf/HZtWyI6MgB+tbyYLE3EzJiGuA8lulmG265sw+XKrXP5K0i1p7MsPYU3L+IZ1E6DLaXpq7N+lVfF9lWZmOHg25gePNpAg5h7xOuwERXrhD4nD3gQik7FgGZupnRjP8A4nyit3jHbe+HZfCy/dD2yuU6yYbxE/TyqYuS7YcUVzDcLJV2chQm4JAPQwDWgW3517v4p3Ylmkz/AHtWArV9iup7zUD868ZaZKbEamV7pJkma928UwjU6bakRWEKam+zXZO5jc5RlUJEzuS0wAPganYanhu0+JZQpvsVHpPqTEnfrWTDdqb6Aozm4sFYLtljb7pHn86+J2Qv946aSm+8H0Ox01351ks9jMSyB8oEnwgky3oADz+FTaI1ZrYfiAdit1slpjJygk6clmcs7aVPHi+Ca2lrKAoA3tFjOsjMHzk7bc+fKq2eCYgKXNlwq7kiI+B1Nb2I7Lm0gN+8lu44zJbE3CVgnMTbkD61OyGrJDHdnMMQptXwpOpzBjbiJ0blHnvUCuB1PitwpiS8KwmJB5ita1YzNlDr6k5V/wBQB+lSWB7M37wPdqGIE5ZAYjTVZgNuNjU7FdTRIlgoUToPDJBPXfeveJwNxD4kI9Bp13Glbi4XF4Ni2RrbDeQDp1gzKyR4hp51kHay4371Vfc6eAzyMrz8xB86tsRRDkTWfC4W7lZ7YJRfe2I16g1sf4skQcPbI82fNJ/zTPwrGtzMWKFbc/dDZRE7anUetTwORg8eoP2lvTquhHmQNDWxirzAeJVe2dmjMp8j0Napwkk5QTG/OOmo0NfWtFP3dzMDuBI+DKf9xShseDctHk9s9UYx8qmuzXFbeGTLkF3KzMhkB07xQrgA7zlFQSQDDDTmR+Mf8VnxOETTIwYE8pMf+JUMPrVJYoy7ReOWUemee19y1dFrurLoLalCDBEZpUDUnQlt+oqrPgqs1u4wEB5HRtR8JrHeafeUH6/I61n9BI0/ENlXfBmsLWDVobBo22nx/I7/AANYW4ST7pVvKQD8jWcvHRpHyPkrBSvBWpq9gY0Ig1q3MDXNLx2ujpjnTI0ivMVtXMMRWEpXLLG0dCkmdhHEMZa/dNcsrOsMSvrlaQPlUdxHiWJuEh8Qbh6gpG3kJNdJucNBEED9awWOCIrZgNfn8K9OjzqOTFmJ1YkTqDt8YrdzKIK2UIGsqz6RzOoIrp1zgyN7yLvOgiY2nrWhxDsvbbxTlYHeNPQiRoakiiuYbidp1AupdUH79q+7MCNpDyB86iMTwV9XsuMSusgg96Opa2TJ9RNSKcCV2+zfxg629AD4ohSYG0nU1r8W4VewzgsuQnUcuehEEx8d6EGhYwiYhlW1ZKOBBEs4YyBmg6jzA/Ks/Guyt2wFbISG5oGa1tGjbgnoauPZzi1y4B3ykjMALqBSyttDgfjE+tWu6MSuhUXkPPMLdxR6e63+mqSlRNHGhwV+7B1B6EQPx+tef8IuanaNuU+hj8asvH+y2LuOT+ztkzHVfGYOoMZuU1CXuCYiwWi4oywMpdVfXaEY/QVa0RRGvgbizoduW3xphMTctzkYrMT00219a31vXV/esFjWGBn8awYu6jjVhP8AlnLPmT+lSRRM8N7ZXLcZrjGIBVpII56zp6RBjrrV44F7QrF6EuDum01mbfkc0Ar8R8a5LhXVW8Q1671JJdtMYgT6R9arKKl2Sjtlx7aDMzLlbmSIOboToZqI472UsYsBm3y5VIPhA1IiNtTOlczuY/u0NsF8pGqyQunXlWpa45dtfu7l23/LcMfLaqqDXKZNlhxfs4uW7gkrctsfeLFXHryP41buz/Z9sNr4uenhVIMROX3ojePTzo+F9ouKQZXZbyn+MQ/pmG49RNSeD9oucglhZYaQfHaPMz99eWxMdKs9mqZHBb+1PAGxVkdyVW8s5GbMIDiHAI1EjSYrnTezbEgFi9lVAEl7mUAzBGx+fOumcM40t0SrKfNWDCeenKtrHWVuLquZhMawZiNKzjKUOA4pnAMVayOVzBiNCRt8DzHnWMPVs7T9mlDNcC3LZnxKbNxk1mCHExtz5zqdzWr+Ay7Mr6T4CTppqQQCN+ldKkZuJiW5WVL3nXtsRbcKCgtsABmSYMc3Qk6+ax6GsVzDwYDB/NZj6gGfhV1Io4mZbxmZM9Z1r2MQc2bZgQQRoZHOtMyu4ivS3avsUcSWXF2zmzWxLDeJ1+kfCPyr6MJh2tgrdZbkxlcDLrzzDZfP6VGLcr2BNWsrR7xXD2SA0SZiGB2Mbb/rWq9sitldt/hHrFbODeWCQSG0KgBv6FPP41IIptd/rWG5hhy0qwYzhdmR3dyJOUqwIdTrvI29dfWsHEOC91u6/EFSfQxlPzqjLpsrl7CGo97Gu1WHu/PXp1/KtY2/If38a58kEzox5Gj9BX5DaBj8PzpIG4it66JOs1r3MKDuaxUvk0PIK7SK0eK4lVgGBJjVS36RWS7goPhYitciDlaG8yKuvkg01wVpxIgLuwJKHbYMDM+VRXHuE4ZoNnMzk6iIKgDrsTtvvNWnCqPdjcTOk/hUJxHDKhyjNBYDeDqZ5eesVPsEJgODX11s3Cp5Q0Az7sgSJmrHwjtHetkWsQrPyzj3gRuDyYbdDqN60sKSRGdhBAEHTVo25661lw2HZp8e2olQR4s0zOp+f4CocU+wW/C4xHEo0j8D0jcVE8e7M28UZaCII1AI33BEMGHUH4VCJhTd91jbMkSsgEDJyBGpLculSXBMW6tkY5obLmIhogHUzruN52rPSuUTZROMez69bY90udORBEjfloeXT571DWuHm2R3yMqnmUP9xXeCgO+ta2IwCHkD66/80WRew4nJsN2RZxnsPaujyYqw8oYb1p4vAlPC4Kt0kH8NK6LxTDWk1W2Fb+JfAdP5Yqr3rQvFs+rLcyq596OjRAYa9J862K0V5HKTOsjSdV861b2FO4gg9DVoxfDVNtuRQn4x+FR+GwqlDp+dCCBS0CRm0E67k/KmJwgDHIZXlIg/EcjVkHAgVHjI56ACo4YLxDbUkbdD660FGhhjfsEXLbOhjRhmGh+kfSug9nO214sLWKtN3hiGC5JzDMJERMa1WbOKuWHBRyBERqARM661PcM7TN3i953r7iDe8I13jITy686hqyUXizdt3Ukbc5EEevSo3EdkMPcUh0DzsTBIneGGtVbtOYDXrRa03+RiPw019KpR7Q4nNm7+4G6hiDp6b1TRrphsvOP9myuzLZv5YAyoykkCdRJ95Z9Y+NVniHZDEYYy9uU0lgCwEyNIYfUitjhntPxdqO8K3l6MIb4Ov5g11fhmMGIsJcKQLiyVJzfCYE/KocpR7FJnGruKti2Ua610tuMjqUg6Eli0/AfGozGWbQ/dux0GhHlrrz+Vdk4r2Gwt77ndnqkL+VVzEezK250vMI2JUEx0JkZt/WtI5Eyriczr6tyrF/0iO5vXe9P2RiMo10U7zp730qtEVopFHE2VuV6D1qA1l+7NXUyjgbrY5yIY5v5tTHSTrFblnjkLlZZHKTmA/P6naoZLkHafLX8qyHED+Bfm3/6qdiNTbxbWW8SiOqiY9RI0qOa0s6Pp5qZ+mlZGvjkgHxbTz96tctVGy6R//9k="/>
          <p:cNvSpPr>
            <a:spLocks noChangeAspect="1" noChangeArrowheads="1"/>
          </p:cNvSpPr>
          <p:nvPr userDrawn="1"/>
        </p:nvSpPr>
        <p:spPr bwMode="auto">
          <a:xfrm>
            <a:off x="109538" y="-871538"/>
            <a:ext cx="2543175" cy="1800226"/>
          </a:xfrm>
          <a:prstGeom prst="rect">
            <a:avLst/>
          </a:prstGeom>
          <a:noFill/>
          <a:extLst/>
        </p:spPr>
        <p:txBody>
          <a:bodyPr/>
          <a:lstStyle/>
          <a:p>
            <a:pPr>
              <a:defRPr/>
            </a:pPr>
            <a:endParaRPr lang="en-US" dirty="0"/>
          </a:p>
        </p:txBody>
      </p:sp>
      <p:sp>
        <p:nvSpPr>
          <p:cNvPr id="14" name="AutoShape 8" descr="data:image/jpg;base64,/9j/4AAQSkZJRgABAQAAAQABAAD/2wCEAAkGBhMSERUUEhIWFRMVFxgYGBgYFRcWFBkaFBQWFBUWFxcaHCYeGBkjGRcXHy8gIycpLCwsFiAxNTAqNSYrLCoBCQoKDgwOGg8PGi8kHR0qLiwqKSkpLCksLCwsLCwsKiwvKSwqKSwtLCwsMDEsKS0sLCksLCwsKSwpLCwpLCwpLP/AABEIAL0BCwMBIgACEQEDEQH/xAAcAAEAAgMBAQEAAAAAAAAAAAAABQYDBAcCAQj/xABBEAACAQIEAwUFBQYFAwUAAAABAhEAAwQSITEFQVEGEyJhcQcygZGhI0KxwdEUM1JykvAVYqLh8RZDgiRTY7LS/8QAGgEBAAMBAQEAAAAAAAAAAAAAAAECAwQFBv/EACsRAAICAgICAQIGAgMAAAAAAAABAhEDEiExBEFRE5EUMmGBsdGh8CJCcf/aAAwDAQACEQMRAD8A4bSlKAUpSgFKUoBSlKAUpSgFKUoBSlKAUpSgFKUoBSlKAUpSgFKUoBSlKAUpSgFKUoBSlKAUpSgFKUoBSlKAUpSgFKUoBSlKAUpSgFKUoBSlKAUpSgFKUoBSlKAUpSgFKUoBSlKAUpSgFKUoBSlKAUpSgFKUoBSlKAUpSgFKVvcH4S+IuBE9WaJCgbk0Bo17t2WYEhSQBJgTA6npVytezwHe8x9LYA06HNr8qtHZLsbbsuT3kWoDO7FcsDZPMsTly+ZqJqaVxVstDVv/AJOkc2wvZy7csNfXKVQSRMNAYKSBEHU9eRrI3Zp/2cXg6lpX7P8A7kNOqrMtECYHOr5xzs3h7OEu9wy3bzOrLBBKr3klEAPhABJP+1YuxvDcPa/9RiLi5x7iEFgmvvNAIzTsOXrtotatso9rpI5iRW7h+CXntXLq22Nu2qsx2hWYqGAOrCQdRMQaveK4RgsRjj4psGGMKwYNOqTAhOcmYBIEV1Lh2ETKy5V7sKLeWAFyhTKxtBViI6eU1Xj0yaa7R+ZKVvccwRs4i7bylMrsAp1hZldeYyxrzrRqqaatEtU6YpSlSQKUpQClKUApSlAKUpQClKUApSlAKUpQClKUApSlAKUpQClKUAqy8E4g+HSV0zQTBUMRHUgmNdvWq1W/hsVoOeXr5VaJDLFj+0d5mlLjiY0AygQNhqTG+pM1YuNceCYPAJl1e337FpOa4payG97Xwlt9iKoHfmt7inGe+tWEKhTYV0BGgZWfOsjkwJYeelTOOyaEHq0ywYntF9moGpkkiAFyBVMcyNfjr5VDtjdcwjcGI9T+nzqPwYJk8tia2P2YnWf964sWOOOTjf2O7LJ5IKdfcsXAOIBsQhBUNJYAgwWCBcs9G8R57DSuhdh+PJiEa1IFxXYaGQRmOQqdDosDzEEbPXObXYW++GbEWiGCMAyHwmCoYsDOsSJHn5GrZ7POFjDo2JA8fiQS51KqrMiqAZEn3t45Css2XB4zb56Srj9eeyY48udJ8dt+/t0RXtX7EZGD2xqqEj/Mi/djbMvlEztXKK/SHGcG2PZ3tMw7qzba0NAGdy5dMx0mBl8iBXLPaNw827GEVUVVQ38+XT7S5cDtp/DGUCNBEaaVGDLGEtF+WV6P/wA9f0X8jE5x+p/2VbL+H/ZQqUpXoHnClKUApSlAKUpQClKUApSlAKUpQClKUApSlAKUpQClKUApSlAK+q0GRXylASOCtm5oIkf3NbZ4a3lvA5HzFQ9q6VIZTBG1TreIgtv68z06RWOSc4vhnRihCS5RkwuAZd4+Z6ms2CypcBY7meZAIEifOsdpg0yDpp/v5mmKgAwR0PLczp9dP1rkUntbOpxqOp0/A8YtLwbEZGBcOMwOh+0ZUUf0j6HpUDw/tg1vDjulQPbuAlLltGW4rEwwIAIKvA8JBGfzqpWDcINsZiWjQTrEZRHrrWHDFlYMu4IMR06j4a+lMmk8iyV18/77IxxlHG4X38Hauz/FLirabuu7F7Xu87R4gSr2zcgmYU5VLkBvLSB7XYIeHDXLZZdCNdcrCQDrI0AMnYoKk+E8Uuthr9q6IdGh7bDNcttIaACcrW2TMVI0jrJrT7VXWs90jKpDKLuRsxVQwgBROa2R4hKFa4ZY1nyKOO1VuvUW+/h1xa7OqOX6Cc51JPi/cl6fv5p9HFeL8LaxdNttYgg9QdQf75zWkRXa+1GOFlrDNZ7sXLStrmcaqGJ2nfb49Jqvdvuy9ruUe1P7SiB7y6wy3PGCsxqAw9RPSvTxZ59ZF1w3fF9fycGXBDvG++Uq9dnNKUpXYcYpSlAKUpQClKUApSlAKUpQClKUB9ikV9ikVNEHyKRX2KRU0LPkV8r1FIqKFkv2d4Kl/vO8LqAvhK5T4jqJB3EA8xuKYrsteTVYceW48iD+U1o4TiNy17jlQdY5H4HSpfC9rnH7xA3muh+W1Qo83ZbbiqIC7aZTDAg9CINeKuq8Zw14ZXIE8nEfI7fWtfEdlbbCbbR9RUtNdEKmVMGpW3xRYXMNdZPMfrWXEdlLyiVyt5Awfrp9aib+GZDDqVPmIqrjZdSaJ61E+FpG/ntrWWxfkwRynXfz5fH4VBYfEQAIHhLHoTmAEE9BH1NTeGvmCJEkbaE9J+lcmTFrydkMu6/UkMFiwpDCQWPvAAnqNTr0MeVSOL4ulsuotpnZiM4aAVYCNtdJ/CoLIxI0IgQNP0rNhuHC4l67dBm2oCgm4pJZuRAy6AMYJGgO8RXI8EZOzpWZxVcFj4l2wNrFYfEW1+0Fi0t5GJIJtZkykkayEBBHr1p2m7T/ALdi1e1pbdLQAMSNArLtuHkf81Ur7AnMW57ncc4j1k1u8Ov9zdsvlZ0V0uRsCQZOsGNCJ+HQVtH8yfTdX+xjKKafF10XH2r40pjHsiCEw9hPd1XIC+h56E/1etb2KunFW0W4sXu6ZTHu+IAWyoOw3OwgjSRFR1/iOExuMvYjx3XcqxTIzIkKAbcmCwG05YJmKnmxH26rYyC4RbDC6jISttfFqVBzaOV3EiOtYZHOWVYlHiTVv918foaQ0hj3b5Sdfb9TjOF7K372buLZuZACwBAYZpjQmTsdq0Mbwu9Z/e2nt/zoy/iK6bwHD93xPE4fMyLdF1QyHKw2vIynkQNqs/bLhLXcLiAXLJ3YIQqNGtMXLht9RpGwjzNfQPEn0eJucBpVqwPs6xF+yLthrbqSwylsrjKYIMjL0O/OoPi3Bb2GfJftlGIkAkGRJEggkHUGsXFrs0tM0aUpVSRSlKAUpSgFKUoBSlKAyAV9y1kFo197o1uoMy2Riy19y1l7uvmSp0Y2MWWmWsuSvmWo1GxjivkVly18y1GpNmOKy4fFvb1RyvodPltXnLTLUak2TGF7V3F98Bx/Sfpp9Kk04/h7q5bkrPJhp8xVTy18igJDHtaW6RaVSNBJ1E84j8asGATDsviChxIYFiDod4nnofjUZwLsx3y53bKk6AbtB19BXjiNoWvFIJ2WNmAMHzy6b1hJatcXZ0QeyduqLRae2o0ZQP5v96ynFqUKZlysQSJGpAYDX0Y/Oqnh3RxK6dZjz8tKzLbQchMch+EiqvyNVWpZYFLmyfFuz0T5+c7TrrWzjLVtrSnXOzRC6yqgCY+6ZgaT4efSpvbB5z8K2XuMrFVZ1UGNCIldJiuXyEskVSSafo6sDeOVttpr2XTs7ZyXSVCaAggCGXwkg5jOYhtY/wCaufArZY37oXMvd21MkjK9xAQyqRqIPX75PPTlHAe0bYe6GfMyeIMDHMEZh5ifjrXZcJef9ht3EVScTdFxp0+yUC2CPPKFMc65fC8WX4pTlykv8mvmeSnh1j7Oadorr2OI4bEXFCMwts4BzKCrd3cAbmMsfOugDhhVUQXnKqzF88XGdGzzbLHUAZhB3hQNapvtHwz3MPau3LXdut24kZg3hacrSORFsGNxmq08FD3sN3q3nDX7akFoZbTi2EJRTyzDMVOkzX0yPBZV+wdpUa/Zuhc2GulkLaZcwNlo9coHnNYfaB2dtRhi2buhcNtmzEuouNn0Zp0HjiZjbpWa5g1tcXNu6FdMTahgV8LEqCTl5A3LRMcpqX7W8IS7hcRcTUsqvIYsp7nUEAaDwlhI306Coq1RPsonE/ZggVms4qSC6BLiZWZ7YLMgM6mFJGmo12qgERXfuGcbR8Oly4GhbIuM2QlBllHggHxAqTA1giuN9r+HdzirijbMYPUHxKf6StY5IJK0Xi2+GQlKUrA0FKUoBSlKAUpSgLFbwR6Cvf7Af4Z9NancLkJ+4o6nN+Vb68OQmVv2yf5bhP01r31BHiPIyotguorwcEOlXIYQke9YeP8AM6N8iRWpewm8INN8rkx86t9NEfVZVjgRXg4GrZZ4FduCVQt8U+uuleLvZ68N7LfAT+FQ8MSyzyKkcFXg4Q1aTwZ//af+hv0rDc4WRujD1BH5VV+Oiy8llYOGNeTZNWM4Fec/T9K8/wCGKeZ/pn8KyfjI1XklcNupjs1whLrM1zVUjSdCTO/OBFZm4R0InzkfiK9Dgt5dVB1/hYa86yl4z9GsfIj7NvjPGlRcigREBdR6E/wr5bn0qqX7rOxZjJP9x5DyqTvcLfdlbzJBP1rVbB1l+HaNfrJmjlplrabCmvBsGqPCyyyIwqxGoMV5NZjbryUrN42W2MycQYWwgA3JJ5meXlXX+x/tGOKtut23kXC2EypaBYlULB2Ck6nW3pPKa4zlq2+yvGd3xG2OV1Xt/Nc6/wCpBVYwUXaLSm5Lk6T21dLuFu2g32ndd+qkGStt1JbaOojfXlWv7OrzXcGqi4VNi8wI0OZWGcKZ21cmR/DVsxFhXVlYe8GWY1htDrXOfZtiblq5irCKrXQoKq5KqWsvkYEjUaMdfKt32ZeiQ7aYG7aODxDuHu2nyu4XIGIYXF8M6SA2lW3/AASyVtqqgJbkoq+EKHVlPhGkFWbQ6Vi7UYFr1m4htwqqlxXzAglXIZMsSCF1nnPlUvwPg6XcPbLpLZFUnY/ZNK6joRNVcqJSspXY8m1bfDsrE277JIEhQwLBm6KWRterDrVK9q2EBuC6oMao0gjxWiFO+4yskEaECusX8ALOPYgaXkn1Zdfn4W+dVX2h4cX8I3gdWtZHhljw3MyETtIO4B0gdRT80aJ6ZxCKRXsrXzLXLRtZ5r5XqK+UoHylfaRUA+UpSgL8rdNK3+H4sBhnVMp3JQM3wzGK1DbA5/SvJI6V9ImfPNFvw+MwJmWdfRVG/TIPx61uLjeH6NIldAYIbTy/WqKDTPU0iOS+3O0mEjRmn+TX57VrXuK2mPhN1vJVRtNN5E/nVMz18zVNIi2XXEYtTM3jb/hDLk+ZI1rBF0nTEWD/AOcN5bHnVQL18ZqkWy2X8RkMMCx8nR5+RU/Oax3rhUDQIDsO6M+h8YFVvDZMwDtlXnpP4A/galSrATh73eCY7sA5wN/cKgsPMCKjgnk843FXSJOgH8IA56aEenOtAY7KNDPkyL+Ig1M8Nxzvojtm5hu5VZE7SwIP6VOYXhl+6mrWiDyEOPQAPEdZ19aq2i3JQSzMxIJ15CdAeXPSt7DcDJUsw+agiOsZgfpVixfZ+5ZOZbduBzFtnIOgEhTMSeQao+5jL2SXw6BRIJ7qNeRhtY1oSmQ72MOfeVTzlQV/PesP+DWLhi3mB5CRJ9Ad6n7dloBGHCAgeO6uYcvdXL1I2FRfFOFshzMyEnXwgAeYAGgI000OtNUN2iL/AOmMxgPDfwupU/Dea18T2SvL9wH0YfgYNStrGnQOMwHmZ9N/xBretcQtyfHcUHdSoZR6a1V40aLKyl4jhDp7yMvqpFeuD3TYxFm8P+3cR9N4VgSPlNXh+MWgBlLk84UBfkxn61r3cRhnHiQT5oAfmKzeFM0XkMsFrtjw1rZtrdvWAbvfaq4OYvnIlcwyMZldoJqF4PxO2vG+8suGtXbhEjQfbLtrtFw/So2/wnDHUEj+Vgfo361rW+D5HV7V0ZlIYZlK6qQRqJG4rCXjv0bR8hezuFjilp01aFd2s6qw8eZkKwRvIMHY6da2uyHEBkZDvbOo+YP1Fc1te0DGj95Zs3B1UH8mMfKsvZntSzYx/dtG8rwGJyK8Z1mY0zA/OK5cmGXs6IZYvouPba/3XdXpnJc1PQMZj5Aj41p8Wv2rlu5bZwAx7kzI8dxRkAkbnMpB213rx2pS7dw1xYUr3OeVJJ7xCHIA/hIB13rF2d4iL+EssYLZIMxvaIUmD6A/EVEY1wS3ZwLH2CtxgRBnUefMfOa1oq2+0LhvdY25A0Y5x6XPF/8AbMPhVXy1m4FtjDlryVrNlr4VqupZSMMV8ismWvkVWi1mOKV7Ir5FVomy/LigDB+kk/Wt/C8Jv3CDbw1xwdjkzL8/d+tdavdiMM1vIoKpM+ErJ3+8QTGp51VO1XA/2RC1mzYeDJLqbjKoiCc7FTtG2leusifR5DiafCexNx5F2yqnkveW1I6loDH4CtpPZJdYy1+2snZVcx01gcvKqbie1F5xl+yQf/HZtWyI6MgB+tbyYLE3EzJiGuA8lulmG265sw+XKrXP5K0i1p7MsPYU3L+IZ1E6DLaXpq7N+lVfF9lWZmOHg25gePNpAg5h7xOuwERXrhD4nD3gQik7FgGZupnRjP8A4nyit3jHbe+HZfCy/dD2yuU6yYbxE/TyqYuS7YcUVzDcLJV2chQm4JAPQwDWgW3517v4p3Ylmkz/AHtWArV9iup7zUD868ZaZKbEamV7pJkma928UwjU6bakRWEKam+zXZO5jc5RlUJEzuS0wAPganYanhu0+JZQpvsVHpPqTEnfrWTDdqb6Aozm4sFYLtljb7pHn86+J2Qv946aSm+8H0Ox01351ks9jMSyB8oEnwgky3oADz+FTaI1ZrYfiAdit1slpjJygk6clmcs7aVPHi+Ca2lrKAoA3tFjOsjMHzk7bc+fKq2eCYgKXNlwq7kiI+B1Nb2I7Lm0gN+8lu44zJbE3CVgnMTbkD61OyGrJDHdnMMQptXwpOpzBjbiJ0blHnvUCuB1PitwpiS8KwmJB5ita1YzNlDr6k5V/wBQB+lSWB7M37wPdqGIE5ZAYjTVZgNuNjU7FdTRIlgoUToPDJBPXfeveJwNxD4kI9Bp13Glbi4XF4Ni2RrbDeQDp1gzKyR4hp51kHay4371Vfc6eAzyMrz8xB86tsRRDkTWfC4W7lZ7YJRfe2I16g1sf4skQcPbI82fNJ/zTPwrGtzMWKFbc/dDZRE7anUetTwORg8eoP2lvTquhHmQNDWxirzAeJVe2dmjMp8j0Napwkk5QTG/OOmo0NfWtFP3dzMDuBI+DKf9xShseDctHk9s9UYx8qmuzXFbeGTLkF3KzMhkB07xQrgA7zlFQSQDDDTmR+Mf8VnxOETTIwYE8pMf+JUMPrVJYoy7ReOWUemee19y1dFrurLoLalCDBEZpUDUnQlt+oqrPgqs1u4wEB5HRtR8JrHeafeUH6/I61n9BI0/ENlXfBmsLWDVobBo22nx/I7/AANYW4ST7pVvKQD8jWcvHRpHyPkrBSvBWpq9gY0Ig1q3MDXNLx2ujpjnTI0ivMVtXMMRWEpXLLG0dCkmdhHEMZa/dNcsrOsMSvrlaQPlUdxHiWJuEh8Qbh6gpG3kJNdJucNBEED9awWOCIrZgNfn8K9OjzqOTFmJ1YkTqDt8YrdzKIK2UIGsqz6RzOoIrp1zgyN7yLvOgiY2nrWhxDsvbbxTlYHeNPQiRoakiiuYbidp1AupdUH79q+7MCNpDyB86iMTwV9XsuMSusgg96Opa2TJ9RNSKcCV2+zfxg629AD4ohSYG0nU1r8W4VewzgsuQnUcuehEEx8d6EGhYwiYhlW1ZKOBBEs4YyBmg6jzA/Ks/Guyt2wFbISG5oGa1tGjbgnoauPZzi1y4B3ykjMALqBSyttDgfjE+tWu6MSuhUXkPPMLdxR6e63+mqSlRNHGhwV+7B1B6EQPx+tef8IuanaNuU+hj8asvH+y2LuOT+ztkzHVfGYOoMZuU1CXuCYiwWi4oywMpdVfXaEY/QVa0RRGvgbizoduW3xphMTctzkYrMT00219a31vXV/esFjWGBn8awYu6jjVhP8AlnLPmT+lSRRM8N7ZXLcZrjGIBVpII56zp6RBjrrV44F7QrF6EuDum01mbfkc0Ar8R8a5LhXVW8Q1671JJdtMYgT6R9arKKl2Sjtlx7aDMzLlbmSIOboToZqI472UsYsBm3y5VIPhA1IiNtTOlczuY/u0NsF8pGqyQunXlWpa45dtfu7l23/LcMfLaqqDXKZNlhxfs4uW7gkrctsfeLFXHryP41buz/Z9sNr4uenhVIMROX3ojePTzo+F9ouKQZXZbyn+MQ/pmG49RNSeD9oucglhZYaQfHaPMz99eWxMdKs9mqZHBb+1PAGxVkdyVW8s5GbMIDiHAI1EjSYrnTezbEgFi9lVAEl7mUAzBGx+fOumcM40t0SrKfNWDCeenKtrHWVuLquZhMawZiNKzjKUOA4pnAMVayOVzBiNCRt8DzHnWMPVs7T9mlDNcC3LZnxKbNxk1mCHExtz5zqdzWr+Ay7Mr6T4CTppqQQCN+ldKkZuJiW5WVL3nXtsRbcKCgtsABmSYMc3Qk6+ax6GsVzDwYDB/NZj6gGfhV1Io4mZbxmZM9Z1r2MQc2bZgQQRoZHOtMyu4ivS3avsUcSWXF2zmzWxLDeJ1+kfCPyr6MJh2tgrdZbkxlcDLrzzDZfP6VGLcr2BNWsrR7xXD2SA0SZiGB2Mbb/rWq9sitldt/hHrFbODeWCQSG0KgBv6FPP41IIptd/rWG5hhy0qwYzhdmR3dyJOUqwIdTrvI29dfWsHEOC91u6/EFSfQxlPzqjLpsrl7CGo97Gu1WHu/PXp1/KtY2/If38a58kEzox5Gj9BX5DaBj8PzpIG4it66JOs1r3MKDuaxUvk0PIK7SK0eK4lVgGBJjVS36RWS7goPhYitciDlaG8yKuvkg01wVpxIgLuwJKHbYMDM+VRXHuE4ZoNnMzk6iIKgDrsTtvvNWnCqPdjcTOk/hUJxHDKhyjNBYDeDqZ5eesVPsEJgODX11s3Cp5Q0Az7sgSJmrHwjtHetkWsQrPyzj3gRuDyYbdDqN60sKSRGdhBAEHTVo25661lw2HZp8e2olQR4s0zOp+f4CocU+wW/C4xHEo0j8D0jcVE8e7M28UZaCII1AI33BEMGHUH4VCJhTd91jbMkSsgEDJyBGpLculSXBMW6tkY5obLmIhogHUzruN52rPSuUTZROMez69bY90udORBEjfloeXT571DWuHm2R3yMqnmUP9xXeCgO+ta2IwCHkD66/80WRew4nJsN2RZxnsPaujyYqw8oYb1p4vAlPC4Kt0kH8NK6LxTDWk1W2Fb+JfAdP5Yqr3rQvFs+rLcyq596OjRAYa9J862K0V5HKTOsjSdV861b2FO4gg9DVoxfDVNtuRQn4x+FR+GwqlDp+dCCBS0CRm0E67k/KmJwgDHIZXlIg/EcjVkHAgVHjI56ACo4YLxDbUkbdD660FGhhjfsEXLbOhjRhmGh+kfSug9nO214sLWKtN3hiGC5JzDMJERMa1WbOKuWHBRyBERqARM661PcM7TN3i953r7iDe8I13jITy686hqyUXizdt3Ukbc5EEevSo3EdkMPcUh0DzsTBIneGGtVbtOYDXrRa03+RiPw019KpR7Q4nNm7+4G6hiDp6b1TRrphsvOP9myuzLZv5YAyoykkCdRJ95Z9Y+NVniHZDEYYy9uU0lgCwEyNIYfUitjhntPxdqO8K3l6MIb4Ov5g11fhmMGIsJcKQLiyVJzfCYE/KocpR7FJnGruKti2Ua610tuMjqUg6Eli0/AfGozGWbQ/dux0GhHlrrz+Vdk4r2Gwt77ndnqkL+VVzEezK250vMI2JUEx0JkZt/WtI5Eyriczr6tyrF/0iO5vXe9P2RiMo10U7zp730qtEVopFHE2VuV6D1qA1l+7NXUyjgbrY5yIY5v5tTHSTrFblnjkLlZZHKTmA/P6naoZLkHafLX8qyHED+Bfm3/6qdiNTbxbWW8SiOqiY9RI0qOa0s6Pp5qZ+mlZGvjkgHxbTz96tctVGy6R//9k="/>
          <p:cNvSpPr>
            <a:spLocks noChangeAspect="1" noChangeArrowheads="1"/>
          </p:cNvSpPr>
          <p:nvPr userDrawn="1"/>
        </p:nvSpPr>
        <p:spPr bwMode="auto">
          <a:xfrm>
            <a:off x="261938" y="-719138"/>
            <a:ext cx="2543175" cy="1800226"/>
          </a:xfrm>
          <a:prstGeom prst="rect">
            <a:avLst/>
          </a:prstGeom>
          <a:noFill/>
          <a:extLst/>
        </p:spPr>
        <p:txBody>
          <a:bodyPr/>
          <a:lstStyle/>
          <a:p>
            <a:pPr>
              <a:defRPr/>
            </a:pPr>
            <a:endParaRPr lang="en-US" dirty="0"/>
          </a:p>
        </p:txBody>
      </p:sp>
      <p:sp>
        <p:nvSpPr>
          <p:cNvPr id="15" name="AutoShape 10" descr="data:image/jpg;base64,/9j/4AAQSkZJRgABAQAAAQABAAD/2wCEAAkGBhMSERUUEhIWFRMVFxgYGBgYFRcWFBkaFBQWFBUWFxcaHCYeGBkjGRcXHy8gIycpLCwsFiAxNTAqNSYrLCoBCQoKDgwOGg8PGi8kHR0qLiwqKSkpLCksLCwsLCwsKiwvKSwqKSwtLCwsMDEsKS0sLCksLCwsKSwpLCwpLCwpLP/AABEIAL0BCwMBIgACEQEDEQH/xAAcAAEAAgMBAQEAAAAAAAAAAAAABQYDBAcCAQj/xABBEAACAQIEAwUFBQYFAwUAAAABAhEAAwQSITEFQVEGEyJhcQcygZGhI0KxwdEUM1JykvAVYqLh8RZDgiRTY7LS/8QAGgEBAAMBAQEAAAAAAAAAAAAAAAECAwQFBv/EACsRAAICAgICAQIGAgMAAAAAAAABAhEDEiExBEFRE5EUMmGBsdGh8CJCcf/aAAwDAQACEQMRAD8A4bSlKAUpSgFKUoBSlKAUpSgFKUoBSlKAUpSgFKUoBSlKAUpSgFKUoBSlKAUpSgFKUoBSlKAUpSgFKUoBSlKAUpSgFKUoBSlKAUpSgFKUoBSlKAUpSgFKUoBSlKAUpSgFKUoBSlKAUpSgFKUoBSlKAUpSgFKUoBSlKAUpSgFKVvcH4S+IuBE9WaJCgbk0Bo17t2WYEhSQBJgTA6npVytezwHe8x9LYA06HNr8qtHZLsbbsuT3kWoDO7FcsDZPMsTly+ZqJqaVxVstDVv/AJOkc2wvZy7csNfXKVQSRMNAYKSBEHU9eRrI3Zp/2cXg6lpX7P8A7kNOqrMtECYHOr5xzs3h7OEu9wy3bzOrLBBKr3klEAPhABJP+1YuxvDcPa/9RiLi5x7iEFgmvvNAIzTsOXrtotatso9rpI5iRW7h+CXntXLq22Nu2qsx2hWYqGAOrCQdRMQaveK4RgsRjj4psGGMKwYNOqTAhOcmYBIEV1Lh2ETKy5V7sKLeWAFyhTKxtBViI6eU1Xj0yaa7R+ZKVvccwRs4i7bylMrsAp1hZldeYyxrzrRqqaatEtU6YpSlSQKUpQClKUApSlAKUpQClKUApSlAKUpQClKUApSlAKUpQClKUAqy8E4g+HSV0zQTBUMRHUgmNdvWq1W/hsVoOeXr5VaJDLFj+0d5mlLjiY0AygQNhqTG+pM1YuNceCYPAJl1e337FpOa4payG97Xwlt9iKoHfmt7inGe+tWEKhTYV0BGgZWfOsjkwJYeelTOOyaEHq0ywYntF9moGpkkiAFyBVMcyNfjr5VDtjdcwjcGI9T+nzqPwYJk8tia2P2YnWf964sWOOOTjf2O7LJ5IKdfcsXAOIBsQhBUNJYAgwWCBcs9G8R57DSuhdh+PJiEa1IFxXYaGQRmOQqdDosDzEEbPXObXYW++GbEWiGCMAyHwmCoYsDOsSJHn5GrZ7POFjDo2JA8fiQS51KqrMiqAZEn3t45Css2XB4zb56Srj9eeyY48udJ8dt+/t0RXtX7EZGD2xqqEj/Mi/djbMvlEztXKK/SHGcG2PZ3tMw7qzba0NAGdy5dMx0mBl8iBXLPaNw827GEVUVVQ38+XT7S5cDtp/DGUCNBEaaVGDLGEtF+WV6P/wA9f0X8jE5x+p/2VbL+H/ZQqUpXoHnClKUApSlAKUpQClKUApSlAKUpQClKUApSlAKUpQClKUApSlAK+q0GRXylASOCtm5oIkf3NbZ4a3lvA5HzFQ9q6VIZTBG1TreIgtv68z06RWOSc4vhnRihCS5RkwuAZd4+Z6ms2CypcBY7meZAIEifOsdpg0yDpp/v5mmKgAwR0PLczp9dP1rkUntbOpxqOp0/A8YtLwbEZGBcOMwOh+0ZUUf0j6HpUDw/tg1vDjulQPbuAlLltGW4rEwwIAIKvA8JBGfzqpWDcINsZiWjQTrEZRHrrWHDFlYMu4IMR06j4a+lMmk8iyV18/77IxxlHG4X38Hauz/FLirabuu7F7Xu87R4gSr2zcgmYU5VLkBvLSB7XYIeHDXLZZdCNdcrCQDrI0AMnYoKk+E8Uuthr9q6IdGh7bDNcttIaACcrW2TMVI0jrJrT7VXWs90jKpDKLuRsxVQwgBROa2R4hKFa4ZY1nyKOO1VuvUW+/h1xa7OqOX6Cc51JPi/cl6fv5p9HFeL8LaxdNttYgg9QdQf75zWkRXa+1GOFlrDNZ7sXLStrmcaqGJ2nfb49Jqvdvuy9ruUe1P7SiB7y6wy3PGCsxqAw9RPSvTxZ59ZF1w3fF9fycGXBDvG++Uq9dnNKUpXYcYpSlAKUpQClKUApSlAKUpQClKUB9ikV9ikVNEHyKRX2KRU0LPkV8r1FIqKFkv2d4Kl/vO8LqAvhK5T4jqJB3EA8xuKYrsteTVYceW48iD+U1o4TiNy17jlQdY5H4HSpfC9rnH7xA3muh+W1Qo83ZbbiqIC7aZTDAg9CINeKuq8Zw14ZXIE8nEfI7fWtfEdlbbCbbR9RUtNdEKmVMGpW3xRYXMNdZPMfrWXEdlLyiVyt5Awfrp9aib+GZDDqVPmIqrjZdSaJ61E+FpG/ntrWWxfkwRynXfz5fH4VBYfEQAIHhLHoTmAEE9BH1NTeGvmCJEkbaE9J+lcmTFrydkMu6/UkMFiwpDCQWPvAAnqNTr0MeVSOL4ulsuotpnZiM4aAVYCNtdJ/CoLIxI0IgQNP0rNhuHC4l67dBm2oCgm4pJZuRAy6AMYJGgO8RXI8EZOzpWZxVcFj4l2wNrFYfEW1+0Fi0t5GJIJtZkykkayEBBHr1p2m7T/ALdi1e1pbdLQAMSNArLtuHkf81Ur7AnMW57ncc4j1k1u8Ov9zdsvlZ0V0uRsCQZOsGNCJ+HQVtH8yfTdX+xjKKafF10XH2r40pjHsiCEw9hPd1XIC+h56E/1etb2KunFW0W4sXu6ZTHu+IAWyoOw3OwgjSRFR1/iOExuMvYjx3XcqxTIzIkKAbcmCwG05YJmKnmxH26rYyC4RbDC6jISttfFqVBzaOV3EiOtYZHOWVYlHiTVv918foaQ0hj3b5Sdfb9TjOF7K372buLZuZACwBAYZpjQmTsdq0Mbwu9Z/e2nt/zoy/iK6bwHD93xPE4fMyLdF1QyHKw2vIynkQNqs/bLhLXcLiAXLJ3YIQqNGtMXLht9RpGwjzNfQPEn0eJucBpVqwPs6xF+yLthrbqSwylsrjKYIMjL0O/OoPi3Bb2GfJftlGIkAkGRJEggkHUGsXFrs0tM0aUpVSRSlKAUpSgFKUoBSlKAyAV9y1kFo197o1uoMy2Riy19y1l7uvmSp0Y2MWWmWsuSvmWo1GxjivkVly18y1GpNmOKy4fFvb1RyvodPltXnLTLUak2TGF7V3F98Bx/Sfpp9Kk04/h7q5bkrPJhp8xVTy18igJDHtaW6RaVSNBJ1E84j8asGATDsviChxIYFiDod4nnofjUZwLsx3y53bKk6AbtB19BXjiNoWvFIJ2WNmAMHzy6b1hJatcXZ0QeyduqLRae2o0ZQP5v96ynFqUKZlysQSJGpAYDX0Y/Oqnh3RxK6dZjz8tKzLbQchMch+EiqvyNVWpZYFLmyfFuz0T5+c7TrrWzjLVtrSnXOzRC6yqgCY+6ZgaT4efSpvbB5z8K2XuMrFVZ1UGNCIldJiuXyEskVSSafo6sDeOVttpr2XTs7ZyXSVCaAggCGXwkg5jOYhtY/wCaufArZY37oXMvd21MkjK9xAQyqRqIPX75PPTlHAe0bYe6GfMyeIMDHMEZh5ifjrXZcJef9ht3EVScTdFxp0+yUC2CPPKFMc65fC8WX4pTlykv8mvmeSnh1j7Oadorr2OI4bEXFCMwts4BzKCrd3cAbmMsfOugDhhVUQXnKqzF88XGdGzzbLHUAZhB3hQNapvtHwz3MPau3LXdut24kZg3hacrSORFsGNxmq08FD3sN3q3nDX7akFoZbTi2EJRTyzDMVOkzX0yPBZV+wdpUa/Zuhc2GulkLaZcwNlo9coHnNYfaB2dtRhi2buhcNtmzEuouNn0Zp0HjiZjbpWa5g1tcXNu6FdMTahgV8LEqCTl5A3LRMcpqX7W8IS7hcRcTUsqvIYsp7nUEAaDwlhI306Coq1RPsonE/ZggVms4qSC6BLiZWZ7YLMgM6mFJGmo12qgERXfuGcbR8Oly4GhbIuM2QlBllHggHxAqTA1giuN9r+HdzirijbMYPUHxKf6StY5IJK0Xi2+GQlKUrA0FKUoBSlKAUpSgLFbwR6Cvf7Af4Z9NancLkJ+4o6nN+Vb68OQmVv2yf5bhP01r31BHiPIyotguorwcEOlXIYQke9YeP8AM6N8iRWpewm8INN8rkx86t9NEfVZVjgRXg4GrZZ4FduCVQt8U+uuleLvZ68N7LfAT+FQ8MSyzyKkcFXg4Q1aTwZ//af+hv0rDc4WRujD1BH5VV+Oiy8llYOGNeTZNWM4Fec/T9K8/wCGKeZ/pn8KyfjI1XklcNupjs1whLrM1zVUjSdCTO/OBFZm4R0InzkfiK9Dgt5dVB1/hYa86yl4z9GsfIj7NvjPGlRcigREBdR6E/wr5bn0qqX7rOxZjJP9x5DyqTvcLfdlbzJBP1rVbB1l+HaNfrJmjlplrabCmvBsGqPCyyyIwqxGoMV5NZjbryUrN42W2MycQYWwgA3JJ5meXlXX+x/tGOKtut23kXC2EypaBYlULB2Ck6nW3pPKa4zlq2+yvGd3xG2OV1Xt/Nc6/wCpBVYwUXaLSm5Lk6T21dLuFu2g32ndd+qkGStt1JbaOojfXlWv7OrzXcGqi4VNi8wI0OZWGcKZ21cmR/DVsxFhXVlYe8GWY1htDrXOfZtiblq5irCKrXQoKq5KqWsvkYEjUaMdfKt32ZeiQ7aYG7aODxDuHu2nyu4XIGIYXF8M6SA2lW3/AASyVtqqgJbkoq+EKHVlPhGkFWbQ6Vi7UYFr1m4htwqqlxXzAglXIZMsSCF1nnPlUvwPg6XcPbLpLZFUnY/ZNK6joRNVcqJSspXY8m1bfDsrE277JIEhQwLBm6KWRterDrVK9q2EBuC6oMao0gjxWiFO+4yskEaECusX8ALOPYgaXkn1Zdfn4W+dVX2h4cX8I3gdWtZHhljw3MyETtIO4B0gdRT80aJ6ZxCKRXsrXzLXLRtZ5r5XqK+UoHylfaRUA+UpSgL8rdNK3+H4sBhnVMp3JQM3wzGK1DbA5/SvJI6V9ImfPNFvw+MwJmWdfRVG/TIPx61uLjeH6NIldAYIbTy/WqKDTPU0iOS+3O0mEjRmn+TX57VrXuK2mPhN1vJVRtNN5E/nVMz18zVNIi2XXEYtTM3jb/hDLk+ZI1rBF0nTEWD/AOcN5bHnVQL18ZqkWy2X8RkMMCx8nR5+RU/Oax3rhUDQIDsO6M+h8YFVvDZMwDtlXnpP4A/galSrATh73eCY7sA5wN/cKgsPMCKjgnk843FXSJOgH8IA56aEenOtAY7KNDPkyL+Ig1M8Nxzvojtm5hu5VZE7SwIP6VOYXhl+6mrWiDyEOPQAPEdZ19aq2i3JQSzMxIJ15CdAeXPSt7DcDJUsw+agiOsZgfpVixfZ+5ZOZbduBzFtnIOgEhTMSeQao+5jL2SXw6BRIJ7qNeRhtY1oSmQ72MOfeVTzlQV/PesP+DWLhi3mB5CRJ9Ad6n7dloBGHCAgeO6uYcvdXL1I2FRfFOFshzMyEnXwgAeYAGgI000OtNUN2iL/AOmMxgPDfwupU/Dea18T2SvL9wH0YfgYNStrGnQOMwHmZ9N/xBretcQtyfHcUHdSoZR6a1V40aLKyl4jhDp7yMvqpFeuD3TYxFm8P+3cR9N4VgSPlNXh+MWgBlLk84UBfkxn61r3cRhnHiQT5oAfmKzeFM0XkMsFrtjw1rZtrdvWAbvfaq4OYvnIlcwyMZldoJqF4PxO2vG+8suGtXbhEjQfbLtrtFw/So2/wnDHUEj+Vgfo361rW+D5HV7V0ZlIYZlK6qQRqJG4rCXjv0bR8hezuFjilp01aFd2s6qw8eZkKwRvIMHY6da2uyHEBkZDvbOo+YP1Fc1te0DGj95Zs3B1UH8mMfKsvZntSzYx/dtG8rwGJyK8Z1mY0zA/OK5cmGXs6IZYvouPba/3XdXpnJc1PQMZj5Aj41p8Wv2rlu5bZwAx7kzI8dxRkAkbnMpB213rx2pS7dw1xYUr3OeVJJ7xCHIA/hIB13rF2d4iL+EssYLZIMxvaIUmD6A/EVEY1wS3ZwLH2CtxgRBnUefMfOa1oq2+0LhvdY25A0Y5x6XPF/8AbMPhVXy1m4FtjDlryVrNlr4VqupZSMMV8ismWvkVWi1mOKV7Ir5FVomy/LigDB+kk/Wt/C8Jv3CDbw1xwdjkzL8/d+tdavdiMM1vIoKpM+ErJ3+8QTGp51VO1XA/2RC1mzYeDJLqbjKoiCc7FTtG2leusifR5DiafCexNx5F2yqnkveW1I6loDH4CtpPZJdYy1+2snZVcx01gcvKqbie1F5xl+yQf/HZtWyI6MgB+tbyYLE3EzJiGuA8lulmG265sw+XKrXP5K0i1p7MsPYU3L+IZ1E6DLaXpq7N+lVfF9lWZmOHg25gePNpAg5h7xOuwERXrhD4nD3gQik7FgGZupnRjP8A4nyit3jHbe+HZfCy/dD2yuU6yYbxE/TyqYuS7YcUVzDcLJV2chQm4JAPQwDWgW3517v4p3Ylmkz/AHtWArV9iup7zUD868ZaZKbEamV7pJkma928UwjU6bakRWEKam+zXZO5jc5RlUJEzuS0wAPganYanhu0+JZQpvsVHpPqTEnfrWTDdqb6Aozm4sFYLtljb7pHn86+J2Qv946aSm+8H0Ox01351ks9jMSyB8oEnwgky3oADz+FTaI1ZrYfiAdit1slpjJygk6clmcs7aVPHi+Ca2lrKAoA3tFjOsjMHzk7bc+fKq2eCYgKXNlwq7kiI+B1Nb2I7Lm0gN+8lu44zJbE3CVgnMTbkD61OyGrJDHdnMMQptXwpOpzBjbiJ0blHnvUCuB1PitwpiS8KwmJB5ita1YzNlDr6k5V/wBQB+lSWB7M37wPdqGIE5ZAYjTVZgNuNjU7FdTRIlgoUToPDJBPXfeveJwNxD4kI9Bp13Glbi4XF4Ni2RrbDeQDp1gzKyR4hp51kHay4371Vfc6eAzyMrz8xB86tsRRDkTWfC4W7lZ7YJRfe2I16g1sf4skQcPbI82fNJ/zTPwrGtzMWKFbc/dDZRE7anUetTwORg8eoP2lvTquhHmQNDWxirzAeJVe2dmjMp8j0Napwkk5QTG/OOmo0NfWtFP3dzMDuBI+DKf9xShseDctHk9s9UYx8qmuzXFbeGTLkF3KzMhkB07xQrgA7zlFQSQDDDTmR+Mf8VnxOETTIwYE8pMf+JUMPrVJYoy7ReOWUemee19y1dFrurLoLalCDBEZpUDUnQlt+oqrPgqs1u4wEB5HRtR8JrHeafeUH6/I61n9BI0/ENlXfBmsLWDVobBo22nx/I7/AANYW4ST7pVvKQD8jWcvHRpHyPkrBSvBWpq9gY0Ig1q3MDXNLx2ujpjnTI0ivMVtXMMRWEpXLLG0dCkmdhHEMZa/dNcsrOsMSvrlaQPlUdxHiWJuEh8Qbh6gpG3kJNdJucNBEED9awWOCIrZgNfn8K9OjzqOTFmJ1YkTqDt8YrdzKIK2UIGsqz6RzOoIrp1zgyN7yLvOgiY2nrWhxDsvbbxTlYHeNPQiRoakiiuYbidp1AupdUH79q+7MCNpDyB86iMTwV9XsuMSusgg96Opa2TJ9RNSKcCV2+zfxg629AD4ohSYG0nU1r8W4VewzgsuQnUcuehEEx8d6EGhYwiYhlW1ZKOBBEs4YyBmg6jzA/Ks/Guyt2wFbISG5oGa1tGjbgnoauPZzi1y4B3ykjMALqBSyttDgfjE+tWu6MSuhUXkPPMLdxR6e63+mqSlRNHGhwV+7B1B6EQPx+tef8IuanaNuU+hj8asvH+y2LuOT+ztkzHVfGYOoMZuU1CXuCYiwWi4oywMpdVfXaEY/QVa0RRGvgbizoduW3xphMTctzkYrMT00219a31vXV/esFjWGBn8awYu6jjVhP8AlnLPmT+lSRRM8N7ZXLcZrjGIBVpII56zp6RBjrrV44F7QrF6EuDum01mbfkc0Ar8R8a5LhXVW8Q1671JJdtMYgT6R9arKKl2Sjtlx7aDMzLlbmSIOboToZqI472UsYsBm3y5VIPhA1IiNtTOlczuY/u0NsF8pGqyQunXlWpa45dtfu7l23/LcMfLaqqDXKZNlhxfs4uW7gkrctsfeLFXHryP41buz/Z9sNr4uenhVIMROX3ojePTzo+F9ouKQZXZbyn+MQ/pmG49RNSeD9oucglhZYaQfHaPMz99eWxMdKs9mqZHBb+1PAGxVkdyVW8s5GbMIDiHAI1EjSYrnTezbEgFi9lVAEl7mUAzBGx+fOumcM40t0SrKfNWDCeenKtrHWVuLquZhMawZiNKzjKUOA4pnAMVayOVzBiNCRt8DzHnWMPVs7T9mlDNcC3LZnxKbNxk1mCHExtz5zqdzWr+Ay7Mr6T4CTppqQQCN+ldKkZuJiW5WVL3nXtsRbcKCgtsABmSYMc3Qk6+ax6GsVzDwYDB/NZj6gGfhV1Io4mZbxmZM9Z1r2MQc2bZgQQRoZHOtMyu4ivS3avsUcSWXF2zmzWxLDeJ1+kfCPyr6MJh2tgrdZbkxlcDLrzzDZfP6VGLcr2BNWsrR7xXD2SA0SZiGB2Mbb/rWq9sitldt/hHrFbODeWCQSG0KgBv6FPP41IIptd/rWG5hhy0qwYzhdmR3dyJOUqwIdTrvI29dfWsHEOC91u6/EFSfQxlPzqjLpsrl7CGo97Gu1WHu/PXp1/KtY2/If38a58kEzox5Gj9BX5DaBj8PzpIG4it66JOs1r3MKDuaxUvk0PIK7SK0eK4lVgGBJjVS36RWS7goPhYitciDlaG8yKuvkg01wVpxIgLuwJKHbYMDM+VRXHuE4ZoNnMzk6iIKgDrsTtvvNWnCqPdjcTOk/hUJxHDKhyjNBYDeDqZ5eesVPsEJgODX11s3Cp5Q0Az7sgSJmrHwjtHetkWsQrPyzj3gRuDyYbdDqN60sKSRGdhBAEHTVo25661lw2HZp8e2olQR4s0zOp+f4CocU+wW/C4xHEo0j8D0jcVE8e7M28UZaCII1AI33BEMGHUH4VCJhTd91jbMkSsgEDJyBGpLculSXBMW6tkY5obLmIhogHUzruN52rPSuUTZROMez69bY90udORBEjfloeXT571DWuHm2R3yMqnmUP9xXeCgO+ta2IwCHkD66/80WRew4nJsN2RZxnsPaujyYqw8oYb1p4vAlPC4Kt0kH8NK6LxTDWk1W2Fb+JfAdP5Yqr3rQvFs+rLcyq596OjRAYa9J862K0V5HKTOsjSdV861b2FO4gg9DVoxfDVNtuRQn4x+FR+GwqlDp+dCCBS0CRm0E67k/KmJwgDHIZXlIg/EcjVkHAgVHjI56ACo4YLxDbUkbdD660FGhhjfsEXLbOhjRhmGh+kfSug9nO214sLWKtN3hiGC5JzDMJERMa1WbOKuWHBRyBERqARM661PcM7TN3i953r7iDe8I13jITy686hqyUXizdt3Ukbc5EEevSo3EdkMPcUh0DzsTBIneGGtVbtOYDXrRa03+RiPw019KpR7Q4nNm7+4G6hiDp6b1TRrphsvOP9myuzLZv5YAyoykkCdRJ95Z9Y+NVniHZDEYYy9uU0lgCwEyNIYfUitjhntPxdqO8K3l6MIb4Ov5g11fhmMGIsJcKQLiyVJzfCYE/KocpR7FJnGruKti2Ua610tuMjqUg6Eli0/AfGozGWbQ/dux0GhHlrrz+Vdk4r2Gwt77ndnqkL+VVzEezK250vMI2JUEx0JkZt/WtI5Eyriczr6tyrF/0iO5vXe9P2RiMo10U7zp730qtEVopFHE2VuV6D1qA1l+7NXUyjgbrY5yIY5v5tTHSTrFblnjkLlZZHKTmA/P6naoZLkHafLX8qyHED+Bfm3/6qdiNTbxbWW8SiOqiY9RI0qOa0s6Pp5qZ+mlZGvjkgHxbTz96tctVGy6R//9k="/>
          <p:cNvSpPr>
            <a:spLocks noChangeAspect="1" noChangeArrowheads="1"/>
          </p:cNvSpPr>
          <p:nvPr userDrawn="1"/>
        </p:nvSpPr>
        <p:spPr bwMode="auto">
          <a:xfrm>
            <a:off x="414338" y="-566738"/>
            <a:ext cx="2543175" cy="1800226"/>
          </a:xfrm>
          <a:prstGeom prst="rect">
            <a:avLst/>
          </a:prstGeom>
          <a:noFill/>
          <a:extLst/>
        </p:spPr>
        <p:txBody>
          <a:bodyPr/>
          <a:lstStyle/>
          <a:p>
            <a:pPr>
              <a:defRPr/>
            </a:pPr>
            <a:endParaRPr lang="en-US" dirty="0"/>
          </a:p>
        </p:txBody>
      </p:sp>
      <p:sp>
        <p:nvSpPr>
          <p:cNvPr id="16" name="AutoShape 12" descr="data:image/jpg;base64,/9j/4AAQSkZJRgABAQAAAQABAAD/2wCEAAkGBhMSERUUEhIWFRMVFxgYGBgYFRcWFBkaFBQWFBUWFxcaHCYeGBkjGRcXHy8gIycpLCwsFiAxNTAqNSYrLCoBCQoKDgwOGg8PGi8kHR0qLiwqKSkpLCksLCwsLCwsKiwvKSwqKSwtLCwsMDEsKS0sLCksLCwsKSwpLCwpLCwpLP/AABEIAL0BCwMBIgACEQEDEQH/xAAcAAEAAgMBAQEAAAAAAAAAAAAABQYDBAcCAQj/xABBEAACAQIEAwUFBQYFAwUAAAABAhEAAwQSITEFQVEGEyJhcQcygZGhI0KxwdEUM1JykvAVYqLh8RZDgiRTY7LS/8QAGgEBAAMBAQEAAAAAAAAAAAAAAAECAwQFBv/EACsRAAICAgICAQIGAgMAAAAAAAABAhEDEiExBEFRE5EUMmGBsdGh8CJCcf/aAAwDAQACEQMRAD8A4bSlKAUpSgFKUoBSlKAUpSgFKUoBSlKAUpSgFKUoBSlKAUpSgFKUoBSlKAUpSgFKUoBSlKAUpSgFKUoBSlKAUpSgFKUoBSlKAUpSgFKUoBSlKAUpSgFKUoBSlKAUpSgFKUoBSlKAUpSgFKUoBSlKAUpSgFKUoBSlKAUpSgFKVvcH4S+IuBE9WaJCgbk0Bo17t2WYEhSQBJgTA6npVytezwHe8x9LYA06HNr8qtHZLsbbsuT3kWoDO7FcsDZPMsTly+ZqJqaVxVstDVv/AJOkc2wvZy7csNfXKVQSRMNAYKSBEHU9eRrI3Zp/2cXg6lpX7P8A7kNOqrMtECYHOr5xzs3h7OEu9wy3bzOrLBBKr3klEAPhABJP+1YuxvDcPa/9RiLi5x7iEFgmvvNAIzTsOXrtotatso9rpI5iRW7h+CXntXLq22Nu2qsx2hWYqGAOrCQdRMQaveK4RgsRjj4psGGMKwYNOqTAhOcmYBIEV1Lh2ETKy5V7sKLeWAFyhTKxtBViI6eU1Xj0yaa7R+ZKVvccwRs4i7bylMrsAp1hZldeYyxrzrRqqaatEtU6YpSlSQKUpQClKUApSlAKUpQClKUApSlAKUpQClKUApSlAKUpQClKUAqy8E4g+HSV0zQTBUMRHUgmNdvWq1W/hsVoOeXr5VaJDLFj+0d5mlLjiY0AygQNhqTG+pM1YuNceCYPAJl1e337FpOa4payG97Xwlt9iKoHfmt7inGe+tWEKhTYV0BGgZWfOsjkwJYeelTOOyaEHq0ywYntF9moGpkkiAFyBVMcyNfjr5VDtjdcwjcGI9T+nzqPwYJk8tia2P2YnWf964sWOOOTjf2O7LJ5IKdfcsXAOIBsQhBUNJYAgwWCBcs9G8R57DSuhdh+PJiEa1IFxXYaGQRmOQqdDosDzEEbPXObXYW++GbEWiGCMAyHwmCoYsDOsSJHn5GrZ7POFjDo2JA8fiQS51KqrMiqAZEn3t45Css2XB4zb56Srj9eeyY48udJ8dt+/t0RXtX7EZGD2xqqEj/Mi/djbMvlEztXKK/SHGcG2PZ3tMw7qzba0NAGdy5dMx0mBl8iBXLPaNw827GEVUVVQ38+XT7S5cDtp/DGUCNBEaaVGDLGEtF+WV6P/wA9f0X8jE5x+p/2VbL+H/ZQqUpXoHnClKUApSlAKUpQClKUApSlAKUpQClKUApSlAKUpQClKUApSlAK+q0GRXylASOCtm5oIkf3NbZ4a3lvA5HzFQ9q6VIZTBG1TreIgtv68z06RWOSc4vhnRihCS5RkwuAZd4+Z6ms2CypcBY7meZAIEifOsdpg0yDpp/v5mmKgAwR0PLczp9dP1rkUntbOpxqOp0/A8YtLwbEZGBcOMwOh+0ZUUf0j6HpUDw/tg1vDjulQPbuAlLltGW4rEwwIAIKvA8JBGfzqpWDcINsZiWjQTrEZRHrrWHDFlYMu4IMR06j4a+lMmk8iyV18/77IxxlHG4X38Hauz/FLirabuu7F7Xu87R4gSr2zcgmYU5VLkBvLSB7XYIeHDXLZZdCNdcrCQDrI0AMnYoKk+E8Uuthr9q6IdGh7bDNcttIaACcrW2TMVI0jrJrT7VXWs90jKpDKLuRsxVQwgBROa2R4hKFa4ZY1nyKOO1VuvUW+/h1xa7OqOX6Cc51JPi/cl6fv5p9HFeL8LaxdNttYgg9QdQf75zWkRXa+1GOFlrDNZ7sXLStrmcaqGJ2nfb49Jqvdvuy9ruUe1P7SiB7y6wy3PGCsxqAw9RPSvTxZ59ZF1w3fF9fycGXBDvG++Uq9dnNKUpXYcYpSlAKUpQClKUApSlAKUpQClKUB9ikV9ikVNEHyKRX2KRU0LPkV8r1FIqKFkv2d4Kl/vO8LqAvhK5T4jqJB3EA8xuKYrsteTVYceW48iD+U1o4TiNy17jlQdY5H4HSpfC9rnH7xA3muh+W1Qo83ZbbiqIC7aZTDAg9CINeKuq8Zw14ZXIE8nEfI7fWtfEdlbbCbbR9RUtNdEKmVMGpW3xRYXMNdZPMfrWXEdlLyiVyt5Awfrp9aib+GZDDqVPmIqrjZdSaJ61E+FpG/ntrWWxfkwRynXfz5fH4VBYfEQAIHhLHoTmAEE9BH1NTeGvmCJEkbaE9J+lcmTFrydkMu6/UkMFiwpDCQWPvAAnqNTr0MeVSOL4ulsuotpnZiM4aAVYCNtdJ/CoLIxI0IgQNP0rNhuHC4l67dBm2oCgm4pJZuRAy6AMYJGgO8RXI8EZOzpWZxVcFj4l2wNrFYfEW1+0Fi0t5GJIJtZkykkayEBBHr1p2m7T/ALdi1e1pbdLQAMSNArLtuHkf81Ur7AnMW57ncc4j1k1u8Ov9zdsvlZ0V0uRsCQZOsGNCJ+HQVtH8yfTdX+xjKKafF10XH2r40pjHsiCEw9hPd1XIC+h56E/1etb2KunFW0W4sXu6ZTHu+IAWyoOw3OwgjSRFR1/iOExuMvYjx3XcqxTIzIkKAbcmCwG05YJmKnmxH26rYyC4RbDC6jISttfFqVBzaOV3EiOtYZHOWVYlHiTVv918foaQ0hj3b5Sdfb9TjOF7K372buLZuZACwBAYZpjQmTsdq0Mbwu9Z/e2nt/zoy/iK6bwHD93xPE4fMyLdF1QyHKw2vIynkQNqs/bLhLXcLiAXLJ3YIQqNGtMXLht9RpGwjzNfQPEn0eJucBpVqwPs6xF+yLthrbqSwylsrjKYIMjL0O/OoPi3Bb2GfJftlGIkAkGRJEggkHUGsXFrs0tM0aUpVSRSlKAUpSgFKUoBSlKAyAV9y1kFo197o1uoMy2Riy19y1l7uvmSp0Y2MWWmWsuSvmWo1GxjivkVly18y1GpNmOKy4fFvb1RyvodPltXnLTLUak2TGF7V3F98Bx/Sfpp9Kk04/h7q5bkrPJhp8xVTy18igJDHtaW6RaVSNBJ1E84j8asGATDsviChxIYFiDod4nnofjUZwLsx3y53bKk6AbtB19BXjiNoWvFIJ2WNmAMHzy6b1hJatcXZ0QeyduqLRae2o0ZQP5v96ynFqUKZlysQSJGpAYDX0Y/Oqnh3RxK6dZjz8tKzLbQchMch+EiqvyNVWpZYFLmyfFuz0T5+c7TrrWzjLVtrSnXOzRC6yqgCY+6ZgaT4efSpvbB5z8K2XuMrFVZ1UGNCIldJiuXyEskVSSafo6sDeOVttpr2XTs7ZyXSVCaAggCGXwkg5jOYhtY/wCaufArZY37oXMvd21MkjK9xAQyqRqIPX75PPTlHAe0bYe6GfMyeIMDHMEZh5ifjrXZcJef9ht3EVScTdFxp0+yUC2CPPKFMc65fC8WX4pTlykv8mvmeSnh1j7Oadorr2OI4bEXFCMwts4BzKCrd3cAbmMsfOugDhhVUQXnKqzF88XGdGzzbLHUAZhB3hQNapvtHwz3MPau3LXdut24kZg3hacrSORFsGNxmq08FD3sN3q3nDX7akFoZbTi2EJRTyzDMVOkzX0yPBZV+wdpUa/Zuhc2GulkLaZcwNlo9coHnNYfaB2dtRhi2buhcNtmzEuouNn0Zp0HjiZjbpWa5g1tcXNu6FdMTahgV8LEqCTl5A3LRMcpqX7W8IS7hcRcTUsqvIYsp7nUEAaDwlhI306Coq1RPsonE/ZggVms4qSC6BLiZWZ7YLMgM6mFJGmo12qgERXfuGcbR8Oly4GhbIuM2QlBllHggHxAqTA1giuN9r+HdzirijbMYPUHxKf6StY5IJK0Xi2+GQlKUrA0FKUoBSlKAUpSgLFbwR6Cvf7Af4Z9NancLkJ+4o6nN+Vb68OQmVv2yf5bhP01r31BHiPIyotguorwcEOlXIYQke9YeP8AM6N8iRWpewm8INN8rkx86t9NEfVZVjgRXg4GrZZ4FduCVQt8U+uuleLvZ68N7LfAT+FQ8MSyzyKkcFXg4Q1aTwZ//af+hv0rDc4WRujD1BH5VV+Oiy8llYOGNeTZNWM4Fec/T9K8/wCGKeZ/pn8KyfjI1XklcNupjs1whLrM1zVUjSdCTO/OBFZm4R0InzkfiK9Dgt5dVB1/hYa86yl4z9GsfIj7NvjPGlRcigREBdR6E/wr5bn0qqX7rOxZjJP9x5DyqTvcLfdlbzJBP1rVbB1l+HaNfrJmjlplrabCmvBsGqPCyyyIwqxGoMV5NZjbryUrN42W2MycQYWwgA3JJ5meXlXX+x/tGOKtut23kXC2EypaBYlULB2Ck6nW3pPKa4zlq2+yvGd3xG2OV1Xt/Nc6/wCpBVYwUXaLSm5Lk6T21dLuFu2g32ndd+qkGStt1JbaOojfXlWv7OrzXcGqi4VNi8wI0OZWGcKZ21cmR/DVsxFhXVlYe8GWY1htDrXOfZtiblq5irCKrXQoKq5KqWsvkYEjUaMdfKt32ZeiQ7aYG7aODxDuHu2nyu4XIGIYXF8M6SA2lW3/AASyVtqqgJbkoq+EKHVlPhGkFWbQ6Vi7UYFr1m4htwqqlxXzAglXIZMsSCF1nnPlUvwPg6XcPbLpLZFUnY/ZNK6joRNVcqJSspXY8m1bfDsrE277JIEhQwLBm6KWRterDrVK9q2EBuC6oMao0gjxWiFO+4yskEaECusX8ALOPYgaXkn1Zdfn4W+dVX2h4cX8I3gdWtZHhljw3MyETtIO4B0gdRT80aJ6ZxCKRXsrXzLXLRtZ5r5XqK+UoHylfaRUA+UpSgL8rdNK3+H4sBhnVMp3JQM3wzGK1DbA5/SvJI6V9ImfPNFvw+MwJmWdfRVG/TIPx61uLjeH6NIldAYIbTy/WqKDTPU0iOS+3O0mEjRmn+TX57VrXuK2mPhN1vJVRtNN5E/nVMz18zVNIi2XXEYtTM3jb/hDLk+ZI1rBF0nTEWD/AOcN5bHnVQL18ZqkWy2X8RkMMCx8nR5+RU/Oax3rhUDQIDsO6M+h8YFVvDZMwDtlXnpP4A/galSrATh73eCY7sA5wN/cKgsPMCKjgnk843FXSJOgH8IA56aEenOtAY7KNDPkyL+Ig1M8Nxzvojtm5hu5VZE7SwIP6VOYXhl+6mrWiDyEOPQAPEdZ19aq2i3JQSzMxIJ15CdAeXPSt7DcDJUsw+agiOsZgfpVixfZ+5ZOZbduBzFtnIOgEhTMSeQao+5jL2SXw6BRIJ7qNeRhtY1oSmQ72MOfeVTzlQV/PesP+DWLhi3mB5CRJ9Ad6n7dloBGHCAgeO6uYcvdXL1I2FRfFOFshzMyEnXwgAeYAGgI000OtNUN2iL/AOmMxgPDfwupU/Dea18T2SvL9wH0YfgYNStrGnQOMwHmZ9N/xBretcQtyfHcUHdSoZR6a1V40aLKyl4jhDp7yMvqpFeuD3TYxFm8P+3cR9N4VgSPlNXh+MWgBlLk84UBfkxn61r3cRhnHiQT5oAfmKzeFM0XkMsFrtjw1rZtrdvWAbvfaq4OYvnIlcwyMZldoJqF4PxO2vG+8suGtXbhEjQfbLtrtFw/So2/wnDHUEj+Vgfo361rW+D5HV7V0ZlIYZlK6qQRqJG4rCXjv0bR8hezuFjilp01aFd2s6qw8eZkKwRvIMHY6da2uyHEBkZDvbOo+YP1Fc1te0DGj95Zs3B1UH8mMfKsvZntSzYx/dtG8rwGJyK8Z1mY0zA/OK5cmGXs6IZYvouPba/3XdXpnJc1PQMZj5Aj41p8Wv2rlu5bZwAx7kzI8dxRkAkbnMpB213rx2pS7dw1xYUr3OeVJJ7xCHIA/hIB13rF2d4iL+EssYLZIMxvaIUmD6A/EVEY1wS3ZwLH2CtxgRBnUefMfOa1oq2+0LhvdY25A0Y5x6XPF/8AbMPhVXy1m4FtjDlryVrNlr4VqupZSMMV8ismWvkVWi1mOKV7Ir5FVomy/LigDB+kk/Wt/C8Jv3CDbw1xwdjkzL8/d+tdavdiMM1vIoKpM+ErJ3+8QTGp51VO1XA/2RC1mzYeDJLqbjKoiCc7FTtG2leusifR5DiafCexNx5F2yqnkveW1I6loDH4CtpPZJdYy1+2snZVcx01gcvKqbie1F5xl+yQf/HZtWyI6MgB+tbyYLE3EzJiGuA8lulmG265sw+XKrXP5K0i1p7MsPYU3L+IZ1E6DLaXpq7N+lVfF9lWZmOHg25gePNpAg5h7xOuwERXrhD4nD3gQik7FgGZupnRjP8A4nyit3jHbe+HZfCy/dD2yuU6yYbxE/TyqYuS7YcUVzDcLJV2chQm4JAPQwDWgW3517v4p3Ylmkz/AHtWArV9iup7zUD868ZaZKbEamV7pJkma928UwjU6bakRWEKam+zXZO5jc5RlUJEzuS0wAPganYanhu0+JZQpvsVHpPqTEnfrWTDdqb6Aozm4sFYLtljb7pHn86+J2Qv946aSm+8H0Ox01351ks9jMSyB8oEnwgky3oADz+FTaI1ZrYfiAdit1slpjJygk6clmcs7aVPHi+Ca2lrKAoA3tFjOsjMHzk7bc+fKq2eCYgKXNlwq7kiI+B1Nb2I7Lm0gN+8lu44zJbE3CVgnMTbkD61OyGrJDHdnMMQptXwpOpzBjbiJ0blHnvUCuB1PitwpiS8KwmJB5ita1YzNlDr6k5V/wBQB+lSWB7M37wPdqGIE5ZAYjTVZgNuNjU7FdTRIlgoUToPDJBPXfeveJwNxD4kI9Bp13Glbi4XF4Ni2RrbDeQDp1gzKyR4hp51kHay4371Vfc6eAzyMrz8xB86tsRRDkTWfC4W7lZ7YJRfe2I16g1sf4skQcPbI82fNJ/zTPwrGtzMWKFbc/dDZRE7anUetTwORg8eoP2lvTquhHmQNDWxirzAeJVe2dmjMp8j0Napwkk5QTG/OOmo0NfWtFP3dzMDuBI+DKf9xShseDctHk9s9UYx8qmuzXFbeGTLkF3KzMhkB07xQrgA7zlFQSQDDDTmR+Mf8VnxOETTIwYE8pMf+JUMPrVJYoy7ReOWUemee19y1dFrurLoLalCDBEZpUDUnQlt+oqrPgqs1u4wEB5HRtR8JrHeafeUH6/I61n9BI0/ENlXfBmsLWDVobBo22nx/I7/AANYW4ST7pVvKQD8jWcvHRpHyPkrBSvBWpq9gY0Ig1q3MDXNLx2ujpjnTI0ivMVtXMMRWEpXLLG0dCkmdhHEMZa/dNcsrOsMSvrlaQPlUdxHiWJuEh8Qbh6gpG3kJNdJucNBEED9awWOCIrZgNfn8K9OjzqOTFmJ1YkTqDt8YrdzKIK2UIGsqz6RzOoIrp1zgyN7yLvOgiY2nrWhxDsvbbxTlYHeNPQiRoakiiuYbidp1AupdUH79q+7MCNpDyB86iMTwV9XsuMSusgg96Opa2TJ9RNSKcCV2+zfxg629AD4ohSYG0nU1r8W4VewzgsuQnUcuehEEx8d6EGhYwiYhlW1ZKOBBEs4YyBmg6jzA/Ks/Guyt2wFbISG5oGa1tGjbgnoauPZzi1y4B3ykjMALqBSyttDgfjE+tWu6MSuhUXkPPMLdxR6e63+mqSlRNHGhwV+7B1B6EQPx+tef8IuanaNuU+hj8asvH+y2LuOT+ztkzHVfGYOoMZuU1CXuCYiwWi4oywMpdVfXaEY/QVa0RRGvgbizoduW3xphMTctzkYrMT00219a31vXV/esFjWGBn8awYu6jjVhP8AlnLPmT+lSRRM8N7ZXLcZrjGIBVpII56zp6RBjrrV44F7QrF6EuDum01mbfkc0Ar8R8a5LhXVW8Q1671JJdtMYgT6R9arKKl2Sjtlx7aDMzLlbmSIOboToZqI472UsYsBm3y5VIPhA1IiNtTOlczuY/u0NsF8pGqyQunXlWpa45dtfu7l23/LcMfLaqqDXKZNlhxfs4uW7gkrctsfeLFXHryP41buz/Z9sNr4uenhVIMROX3ojePTzo+F9ouKQZXZbyn+MQ/pmG49RNSeD9oucglhZYaQfHaPMz99eWxMdKs9mqZHBb+1PAGxVkdyVW8s5GbMIDiHAI1EjSYrnTezbEgFi9lVAEl7mUAzBGx+fOumcM40t0SrKfNWDCeenKtrHWVuLquZhMawZiNKzjKUOA4pnAMVayOVzBiNCRt8DzHnWMPVs7T9mlDNcC3LZnxKbNxk1mCHExtz5zqdzWr+Ay7Mr6T4CTppqQQCN+ldKkZuJiW5WVL3nXtsRbcKCgtsABmSYMc3Qk6+ax6GsVzDwYDB/NZj6gGfhV1Io4mZbxmZM9Z1r2MQc2bZgQQRoZHOtMyu4ivS3avsUcSWXF2zmzWxLDeJ1+kfCPyr6MJh2tgrdZbkxlcDLrzzDZfP6VGLcr2BNWsrR7xXD2SA0SZiGB2Mbb/rWq9sitldt/hHrFbODeWCQSG0KgBv6FPP41IIptd/rWG5hhy0qwYzhdmR3dyJOUqwIdTrvI29dfWsHEOC91u6/EFSfQxlPzqjLpsrl7CGo97Gu1WHu/PXp1/KtY2/If38a58kEzox5Gj9BX5DaBj8PzpIG4it66JOs1r3MKDuaxUvk0PIK7SK0eK4lVgGBJjVS36RWS7goPhYitciDlaG8yKuvkg01wVpxIgLuwJKHbYMDM+VRXHuE4ZoNnMzk6iIKgDrsTtvvNWnCqPdjcTOk/hUJxHDKhyjNBYDeDqZ5eesVPsEJgODX11s3Cp5Q0Az7sgSJmrHwjtHetkWsQrPyzj3gRuDyYbdDqN60sKSRGdhBAEHTVo25661lw2HZp8e2olQR4s0zOp+f4CocU+wW/C4xHEo0j8D0jcVE8e7M28UZaCII1AI33BEMGHUH4VCJhTd91jbMkSsgEDJyBGpLculSXBMW6tkY5obLmIhogHUzruN52rPSuUTZROMez69bY90udORBEjfloeXT571DWuHm2R3yMqnmUP9xXeCgO+ta2IwCHkD66/80WRew4nJsN2RZxnsPaujyYqw8oYb1p4vAlPC4Kt0kH8NK6LxTDWk1W2Fb+JfAdP5Yqr3rQvFs+rLcyq596OjRAYa9J862K0V5HKTOsjSdV861b2FO4gg9DVoxfDVNtuRQn4x+FR+GwqlDp+dCCBS0CRm0E67k/KmJwgDHIZXlIg/EcjVkHAgVHjI56ACo4YLxDbUkbdD660FGhhjfsEXLbOhjRhmGh+kfSug9nO214sLWKtN3hiGC5JzDMJERMa1WbOKuWHBRyBERqARM661PcM7TN3i953r7iDe8I13jITy686hqyUXizdt3Ukbc5EEevSo3EdkMPcUh0DzsTBIneGGtVbtOYDXrRa03+RiPw019KpR7Q4nNm7+4G6hiDp6b1TRrphsvOP9myuzLZv5YAyoykkCdRJ95Z9Y+NVniHZDEYYy9uU0lgCwEyNIYfUitjhntPxdqO8K3l6MIb4Ov5g11fhmMGIsJcKQLiyVJzfCYE/KocpR7FJnGruKti2Ua610tuMjqUg6Eli0/AfGozGWbQ/dux0GhHlrrz+Vdk4r2Gwt77ndnqkL+VVzEezK250vMI2JUEx0JkZt/WtI5Eyriczr6tyrF/0iO5vXe9P2RiMo10U7zp730qtEVopFHE2VuV6D1qA1l+7NXUyjgbrY5yIY5v5tTHSTrFblnjkLlZZHKTmA/P6naoZLkHafLX8qyHED+Bfm3/6qdiNTbxbWW8SiOqiY9RI0qOa0s6Pp5qZ+mlZGvjkgHxbTz96tctVGy6R//9k="/>
          <p:cNvSpPr>
            <a:spLocks noChangeAspect="1" noChangeArrowheads="1"/>
          </p:cNvSpPr>
          <p:nvPr userDrawn="1"/>
        </p:nvSpPr>
        <p:spPr bwMode="auto">
          <a:xfrm>
            <a:off x="566738" y="-414338"/>
            <a:ext cx="2543175" cy="1800226"/>
          </a:xfrm>
          <a:prstGeom prst="rect">
            <a:avLst/>
          </a:prstGeom>
          <a:noFill/>
          <a:extLst/>
        </p:spPr>
        <p:txBody>
          <a:bodyPr/>
          <a:lstStyle/>
          <a:p>
            <a:pPr>
              <a:defRPr/>
            </a:pPr>
            <a:endParaRPr lang="en-US" dirty="0"/>
          </a:p>
        </p:txBody>
      </p:sp>
      <p:pic>
        <p:nvPicPr>
          <p:cNvPr id="17" name="Picture 14" descr="http://euobserver.com/media/src/630f6b17a496b05e26c13561975f0b7c.jpg"/>
          <p:cNvPicPr>
            <a:picLocks noChangeAspect="1" noChangeArrowheads="1"/>
          </p:cNvPicPr>
          <p:nvPr userDrawn="1"/>
        </p:nvPicPr>
        <p:blipFill>
          <a:blip/>
          <a:srcRect/>
          <a:stretch>
            <a:fillRect/>
          </a:stretch>
        </p:blipFill>
        <p:spPr bwMode="auto">
          <a:xfrm>
            <a:off x="130175" y="3748088"/>
            <a:ext cx="1703388" cy="1347787"/>
          </a:xfrm>
          <a:prstGeom prst="rect">
            <a:avLst/>
          </a:prstGeom>
          <a:noFill/>
          <a:ln w="25400" cap="sq">
            <a:solidFill>
              <a:schemeClr val="tx1">
                <a:lumMod val="85000"/>
              </a:schemeClr>
            </a:solidFill>
            <a:bevel/>
          </a:ln>
          <a:extLst/>
        </p:spPr>
      </p:pic>
      <p:sp>
        <p:nvSpPr>
          <p:cNvPr id="64514" name="Rectangle 2"/>
          <p:cNvSpPr>
            <a:spLocks noGrp="1" noChangeArrowheads="1"/>
          </p:cNvSpPr>
          <p:nvPr>
            <p:ph type="ctrTitle"/>
          </p:nvPr>
        </p:nvSpPr>
        <p:spPr>
          <a:xfrm>
            <a:off x="0" y="0"/>
            <a:ext cx="9144000" cy="2209800"/>
          </a:xfrm>
          <a:ln/>
        </p:spPr>
        <p:txBody>
          <a:bodyPr/>
          <a:lstStyle>
            <a:lvl1pPr algn="l">
              <a:lnSpc>
                <a:spcPct val="100000"/>
              </a:lnSpc>
              <a:defRPr sz="5400">
                <a:effectLst>
                  <a:outerShdw blurRad="38100" dist="38100" dir="2700000" algn="tl">
                    <a:srgbClr val="000000">
                      <a:alpha val="43137"/>
                    </a:srgbClr>
                  </a:outerShdw>
                </a:effectLst>
                <a:latin typeface="Franklin Gothic Heavy" pitchFamily="34" charset="0"/>
              </a:defRPr>
            </a:lvl1pPr>
          </a:lstStyle>
          <a:p>
            <a:r>
              <a:rPr lang="en-US" smtClean="0"/>
              <a:t>Click to edit Master title style</a:t>
            </a:r>
            <a:endParaRPr lang="en-US" dirty="0"/>
          </a:p>
        </p:txBody>
      </p:sp>
      <p:sp>
        <p:nvSpPr>
          <p:cNvPr id="64515" name="Rectangle 3"/>
          <p:cNvSpPr>
            <a:spLocks noGrp="1" noChangeArrowheads="1"/>
          </p:cNvSpPr>
          <p:nvPr>
            <p:ph type="subTitle" idx="1"/>
          </p:nvPr>
        </p:nvSpPr>
        <p:spPr>
          <a:xfrm>
            <a:off x="0" y="5181600"/>
            <a:ext cx="5486400" cy="1676400"/>
          </a:xfrm>
        </p:spPr>
        <p:txBody>
          <a:bodyPr tIns="182880" rIns="182880"/>
          <a:lstStyle>
            <a:lvl1pPr algn="l">
              <a:defRPr sz="3200">
                <a:solidFill>
                  <a:srgbClr val="FFFFCC"/>
                </a:solidFill>
                <a:latin typeface="Franklin Gothic Medium Cond" pitchFamily="34" charset="0"/>
              </a:defRPr>
            </a:lvl1pPr>
          </a:lstStyle>
          <a:p>
            <a:r>
              <a:rPr lang="en-US"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6"/>
          <p:cNvSpPr txBox="1">
            <a:spLocks noChangeArrowheads="1"/>
          </p:cNvSpPr>
          <p:nvPr userDrawn="1"/>
        </p:nvSpPr>
        <p:spPr bwMode="auto">
          <a:xfrm>
            <a:off x="8648700" y="6553200"/>
            <a:ext cx="495300" cy="304800"/>
          </a:xfrm>
          <a:prstGeom prst="rect">
            <a:avLst/>
          </a:prstGeom>
          <a:noFill/>
          <a:ln w="9525">
            <a:noFill/>
            <a:miter lim="800000"/>
            <a:headEnd/>
            <a:tailEnd/>
          </a:ln>
          <a:effectLst/>
        </p:spPr>
        <p:txBody>
          <a:bodyPr/>
          <a:lstStyle>
            <a:defPPr>
              <a:defRPr lang="en-US"/>
            </a:defPPr>
            <a:lvl1pPr algn="r" rtl="0" fontAlgn="base">
              <a:spcBef>
                <a:spcPct val="0"/>
              </a:spcBef>
              <a:spcAft>
                <a:spcPct val="0"/>
              </a:spcAft>
              <a:defRPr sz="1400" kern="1200">
                <a:solidFill>
                  <a:srgbClr val="FFFFCC"/>
                </a:solidFill>
                <a:latin typeface="Franklin Gothic Medium Cond" pitchFamily="34" charset="0"/>
                <a:ea typeface="+mn-ea"/>
                <a:cs typeface="+mn-cs"/>
              </a:defRPr>
            </a:lvl1pPr>
            <a:lvl2pPr marL="457200" algn="l" rtl="0" fontAlgn="base">
              <a:spcBef>
                <a:spcPct val="0"/>
              </a:spcBef>
              <a:spcAft>
                <a:spcPct val="0"/>
              </a:spcAft>
              <a:defRPr kern="1200">
                <a:solidFill>
                  <a:schemeClr val="tx1"/>
                </a:solidFill>
                <a:latin typeface="Arial Black" pitchFamily="34" charset="0"/>
                <a:ea typeface="+mn-ea"/>
                <a:cs typeface="+mn-cs"/>
              </a:defRPr>
            </a:lvl2pPr>
            <a:lvl3pPr marL="914400" algn="l" rtl="0" fontAlgn="base">
              <a:spcBef>
                <a:spcPct val="0"/>
              </a:spcBef>
              <a:spcAft>
                <a:spcPct val="0"/>
              </a:spcAft>
              <a:defRPr kern="1200">
                <a:solidFill>
                  <a:schemeClr val="tx1"/>
                </a:solidFill>
                <a:latin typeface="Arial Black" pitchFamily="34" charset="0"/>
                <a:ea typeface="+mn-ea"/>
                <a:cs typeface="+mn-cs"/>
              </a:defRPr>
            </a:lvl3pPr>
            <a:lvl4pPr marL="1371600" algn="l" rtl="0" fontAlgn="base">
              <a:spcBef>
                <a:spcPct val="0"/>
              </a:spcBef>
              <a:spcAft>
                <a:spcPct val="0"/>
              </a:spcAft>
              <a:defRPr kern="1200">
                <a:solidFill>
                  <a:schemeClr val="tx1"/>
                </a:solidFill>
                <a:latin typeface="Arial Black" pitchFamily="34" charset="0"/>
                <a:ea typeface="+mn-ea"/>
                <a:cs typeface="+mn-cs"/>
              </a:defRPr>
            </a:lvl4pPr>
            <a:lvl5pPr marL="1828800" algn="l" rtl="0" fontAlgn="base">
              <a:spcBef>
                <a:spcPct val="0"/>
              </a:spcBef>
              <a:spcAft>
                <a:spcPct val="0"/>
              </a:spcAft>
              <a:defRPr kern="1200">
                <a:solidFill>
                  <a:schemeClr val="tx1"/>
                </a:solidFill>
                <a:latin typeface="Arial Black" pitchFamily="34" charset="0"/>
                <a:ea typeface="+mn-ea"/>
                <a:cs typeface="+mn-cs"/>
              </a:defRPr>
            </a:lvl5pPr>
            <a:lvl6pPr marL="2286000" algn="l" defTabSz="914400" rtl="0" eaLnBrk="1" latinLnBrk="0" hangingPunct="1">
              <a:defRPr kern="1200">
                <a:solidFill>
                  <a:schemeClr val="tx1"/>
                </a:solidFill>
                <a:latin typeface="Arial Black" pitchFamily="34" charset="0"/>
                <a:ea typeface="+mn-ea"/>
                <a:cs typeface="+mn-cs"/>
              </a:defRPr>
            </a:lvl6pPr>
            <a:lvl7pPr marL="2743200" algn="l" defTabSz="914400" rtl="0" eaLnBrk="1" latinLnBrk="0" hangingPunct="1">
              <a:defRPr kern="1200">
                <a:solidFill>
                  <a:schemeClr val="tx1"/>
                </a:solidFill>
                <a:latin typeface="Arial Black" pitchFamily="34" charset="0"/>
                <a:ea typeface="+mn-ea"/>
                <a:cs typeface="+mn-cs"/>
              </a:defRPr>
            </a:lvl7pPr>
            <a:lvl8pPr marL="3200400" algn="l" defTabSz="914400" rtl="0" eaLnBrk="1" latinLnBrk="0" hangingPunct="1">
              <a:defRPr kern="1200">
                <a:solidFill>
                  <a:schemeClr val="tx1"/>
                </a:solidFill>
                <a:latin typeface="Arial Black" pitchFamily="34" charset="0"/>
                <a:ea typeface="+mn-ea"/>
                <a:cs typeface="+mn-cs"/>
              </a:defRPr>
            </a:lvl8pPr>
            <a:lvl9pPr marL="3657600" algn="l" defTabSz="914400" rtl="0" eaLnBrk="1" latinLnBrk="0" hangingPunct="1">
              <a:defRPr kern="1200">
                <a:solidFill>
                  <a:schemeClr val="tx1"/>
                </a:solidFill>
                <a:latin typeface="Arial Black" pitchFamily="34" charset="0"/>
                <a:ea typeface="+mn-ea"/>
                <a:cs typeface="+mn-cs"/>
              </a:defRPr>
            </a:lvl9pPr>
          </a:lstStyle>
          <a:p>
            <a:pPr>
              <a:defRPr/>
            </a:pPr>
            <a:fld id="{94AF50AB-6733-4DF0-8906-5127D057C704}" type="slidenum">
              <a:rPr lang="en-US" smtClean="0"/>
              <a:pPr>
                <a:defRPr/>
              </a:pPr>
              <a:t>‹#›</a:t>
            </a:fld>
            <a:endParaRPr lang="en-US" dirty="0"/>
          </a:p>
        </p:txBody>
      </p:sp>
      <p:pic>
        <p:nvPicPr>
          <p:cNvPr id="5" name="Picture 4" descr="http://t0.gstatic.com/images?q=tbn:ANd9GcTMmjdLpi7nHYcJTAzX2n0ktQHWHXJBW91CAWEkcMcBy7wbaDn1eg"/>
          <p:cNvPicPr>
            <a:picLocks noChangeAspect="1" noChangeArrowheads="1"/>
          </p:cNvPicPr>
          <p:nvPr userDrawn="1"/>
        </p:nvPicPr>
        <p:blipFill>
          <a:blip r:embed="rId2"/>
          <a:srcRect/>
          <a:stretch>
            <a:fillRect/>
          </a:stretch>
        </p:blipFill>
        <p:spPr bwMode="auto">
          <a:xfrm>
            <a:off x="276225" y="6575425"/>
            <a:ext cx="301625" cy="263525"/>
          </a:xfrm>
          <a:prstGeom prst="rect">
            <a:avLst/>
          </a:prstGeom>
          <a:noFill/>
          <a:ln w="9525">
            <a:noFill/>
            <a:miter lim="800000"/>
            <a:headEnd/>
            <a:tailEnd/>
          </a:ln>
        </p:spPr>
      </p:pic>
      <p:pic>
        <p:nvPicPr>
          <p:cNvPr id="6" name="Picture 13"/>
          <p:cNvPicPr>
            <a:picLocks noChangeAspect="1" noChangeArrowheads="1"/>
          </p:cNvPicPr>
          <p:nvPr userDrawn="1"/>
        </p:nvPicPr>
        <p:blipFill>
          <a:blip r:embed="rId3"/>
          <a:srcRect/>
          <a:stretch>
            <a:fillRect/>
          </a:stretch>
        </p:blipFill>
        <p:spPr bwMode="auto">
          <a:xfrm>
            <a:off x="6350" y="6567488"/>
            <a:ext cx="279400" cy="279400"/>
          </a:xfrm>
          <a:prstGeom prst="rect">
            <a:avLst/>
          </a:prstGeom>
          <a:noFill/>
          <a:ln w="9525">
            <a:noFill/>
            <a:miter lim="800000"/>
            <a:headEnd/>
            <a:tailEnd/>
          </a:ln>
        </p:spPr>
      </p:pic>
      <p:sp>
        <p:nvSpPr>
          <p:cNvPr id="2" name="Title 1"/>
          <p:cNvSpPr>
            <a:spLocks noGrp="1"/>
          </p:cNvSpPr>
          <p:nvPr>
            <p:ph type="title"/>
          </p:nvPr>
        </p:nvSpPr>
        <p:spPr/>
        <p:txBody>
          <a:bodyPr/>
          <a:lstStyle>
            <a:lvl1pPr>
              <a:defRPr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aseline="0"/>
            </a:lvl1pPr>
            <a:lvl2pPr>
              <a:defRPr baseline="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Rectangle 5"/>
          <p:cNvSpPr>
            <a:spLocks noGrp="1" noChangeArrowheads="1"/>
          </p:cNvSpPr>
          <p:nvPr>
            <p:ph type="ftr" sz="quarter" idx="10"/>
          </p:nvPr>
        </p:nvSpPr>
        <p:spPr/>
        <p:txBody>
          <a:bodyPr/>
          <a:lstStyle>
            <a:lvl1pPr>
              <a:defRPr sz="1200" b="1" dirty="0" smtClean="0">
                <a:solidFill>
                  <a:srgbClr val="FFFFCC"/>
                </a:solidFill>
                <a:latin typeface="Arial" pitchFamily="34" charset="0"/>
                <a:cs typeface="Arial" pitchFamily="34" charset="0"/>
              </a:defRPr>
            </a:lvl1pPr>
          </a:lstStyle>
          <a:p>
            <a:pPr>
              <a:defRPr/>
            </a:pPr>
            <a:r>
              <a:rPr lang="en-US"/>
              <a:t>Joint Polar Satellite System</a:t>
            </a:r>
          </a:p>
        </p:txBody>
      </p:sp>
      <p:sp>
        <p:nvSpPr>
          <p:cNvPr id="8" name="Rectangle 6"/>
          <p:cNvSpPr>
            <a:spLocks noGrp="1" noChangeArrowheads="1"/>
          </p:cNvSpPr>
          <p:nvPr>
            <p:ph type="sldNum" sz="quarter" idx="11"/>
          </p:nvPr>
        </p:nvSpPr>
        <p:spPr/>
        <p:txBody>
          <a:bodyPr/>
          <a:lstStyle>
            <a:lvl1pPr algn="r">
              <a:defRPr sz="1400">
                <a:solidFill>
                  <a:srgbClr val="FFFFCC"/>
                </a:solidFill>
                <a:latin typeface="Franklin Gothic Medium Cond" pitchFamily="34" charset="0"/>
              </a:defRPr>
            </a:lvl1pPr>
          </a:lstStyle>
          <a:p>
            <a:pPr>
              <a:defRPr/>
            </a:pPr>
            <a:fld id="{7D6CDEB4-AE3E-4257-926A-3703FFC0D3F1}"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4992"/>
          </a:xfrm>
          <a:prstGeom prst="rect">
            <a:avLst/>
          </a:prstGeom>
        </p:spPr>
        <p:txBody>
          <a:bodyPr/>
          <a:lstStyle>
            <a:lvl1pPr>
              <a:defRPr sz="2400" b="1">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81124"/>
            <a:ext cx="4040188" cy="639762"/>
          </a:xfrm>
        </p:spPr>
        <p:txBody>
          <a:bodyPr anchor="b"/>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36327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81124"/>
            <a:ext cx="4041775" cy="639762"/>
          </a:xfrm>
        </p:spPr>
        <p:txBody>
          <a:bodyPr anchor="b"/>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4"/>
            <a:ext cx="4041775" cy="436327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74778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9370"/>
          </a:xfrm>
          <a:prstGeom prst="rect">
            <a:avLst/>
          </a:prstGeom>
        </p:spPr>
        <p:txBody>
          <a:bodyPr/>
          <a:lstStyle>
            <a:lvl1pPr>
              <a:lnSpc>
                <a:spcPct val="85000"/>
              </a:lnSpc>
              <a:defRPr sz="2400" b="1">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219814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686E228-661D-49B4-B51A-76DF58B5A183}" type="datetime1">
              <a:rPr lang="en-US" smtClean="0"/>
              <a:pPr/>
              <a:t>9/8/2015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36F11-A39A-294D-A59D-6180D50ED29D}" type="slidenum">
              <a:rPr lang="en-US" smtClean="0"/>
              <a:pPr/>
              <a:t>‹#›</a:t>
            </a:fld>
            <a:endParaRPr lang="en-US"/>
          </a:p>
        </p:txBody>
      </p:sp>
    </p:spTree>
    <p:extLst>
      <p:ext uri="{BB962C8B-B14F-4D97-AF65-F5344CB8AC3E}">
        <p14:creationId xmlns:p14="http://schemas.microsoft.com/office/powerpoint/2010/main" val="559705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BAE2C9E-F73B-479C-9E43-4AD003F9B2B5}" type="slidenum">
              <a:rPr lang="en-US"/>
              <a:pPr/>
              <a:t>‹#›</a:t>
            </a:fld>
            <a:endParaRPr lang="en-US"/>
          </a:p>
        </p:txBody>
      </p:sp>
    </p:spTree>
    <p:extLst>
      <p:ext uri="{BB962C8B-B14F-4D97-AF65-F5344CB8AC3E}">
        <p14:creationId xmlns:p14="http://schemas.microsoft.com/office/powerpoint/2010/main" val="3051230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1371600"/>
            <a:ext cx="9144000" cy="518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9"/>
          <p:cNvSpPr/>
          <p:nvPr/>
        </p:nvSpPr>
        <p:spPr>
          <a:xfrm>
            <a:off x="0" y="1371600"/>
            <a:ext cx="9144000" cy="76200"/>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28" name="Picture 8" descr="luxtonEarth_FullPage.png"/>
          <p:cNvPicPr>
            <a:picLocks noChangeAspect="1"/>
          </p:cNvPicPr>
          <p:nvPr/>
        </p:nvPicPr>
        <p:blipFill>
          <a:blip r:embed="rId8"/>
          <a:srcRect/>
          <a:stretch>
            <a:fillRect/>
          </a:stretch>
        </p:blipFill>
        <p:spPr bwMode="auto">
          <a:xfrm>
            <a:off x="0" y="6350"/>
            <a:ext cx="9144000" cy="6858000"/>
          </a:xfrm>
          <a:prstGeom prst="rect">
            <a:avLst/>
          </a:prstGeom>
          <a:noFill/>
          <a:ln w="9525">
            <a:noFill/>
            <a:miter lim="800000"/>
            <a:headEnd/>
            <a:tailEnd/>
          </a:ln>
        </p:spPr>
      </p:pic>
      <p:sp>
        <p:nvSpPr>
          <p:cNvPr id="1029" name="Rectangle 2"/>
          <p:cNvSpPr>
            <a:spLocks noGrp="1" noChangeArrowheads="1"/>
          </p:cNvSpPr>
          <p:nvPr>
            <p:ph type="title"/>
          </p:nvPr>
        </p:nvSpPr>
        <p:spPr bwMode="auto">
          <a:xfrm>
            <a:off x="1524000" y="0"/>
            <a:ext cx="7620000" cy="1371600"/>
          </a:xfrm>
          <a:prstGeom prst="rect">
            <a:avLst/>
          </a:prstGeom>
          <a:noFill/>
          <a:ln w="9525" algn="ctr">
            <a:noFill/>
            <a:miter lim="800000"/>
            <a:headEnd/>
            <a:tailEnd/>
          </a:ln>
        </p:spPr>
        <p:txBody>
          <a:bodyPr vert="horz" wrap="square" lIns="91440" tIns="45720" rIns="182880" bIns="45720" numCol="1" anchor="ctr" anchorCtr="0" compatLnSpc="1">
            <a:prstTxWarp prst="textNoShape">
              <a:avLst/>
            </a:prstTxWarp>
          </a:bodyPr>
          <a:lstStyle/>
          <a:p>
            <a:pPr lvl="0"/>
            <a:r>
              <a:rPr lang="en-US" smtClean="0"/>
              <a:t>Click to edit Master title style</a:t>
            </a:r>
          </a:p>
        </p:txBody>
      </p:sp>
      <p:sp>
        <p:nvSpPr>
          <p:cNvPr id="1030" name="Rectangle 3"/>
          <p:cNvSpPr>
            <a:spLocks noGrp="1" noChangeArrowheads="1"/>
          </p:cNvSpPr>
          <p:nvPr>
            <p:ph type="body" idx="1"/>
          </p:nvPr>
        </p:nvSpPr>
        <p:spPr bwMode="auto">
          <a:xfrm>
            <a:off x="304800" y="1676400"/>
            <a:ext cx="8534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 name="Rectangle 5"/>
          <p:cNvSpPr>
            <a:spLocks noGrp="1" noChangeArrowheads="1"/>
          </p:cNvSpPr>
          <p:nvPr>
            <p:ph type="ftr" sz="quarter" idx="3"/>
          </p:nvPr>
        </p:nvSpPr>
        <p:spPr bwMode="auto">
          <a:xfrm>
            <a:off x="-1588" y="6548438"/>
            <a:ext cx="6315076" cy="304800"/>
          </a:xfrm>
          <a:prstGeom prst="rect">
            <a:avLst/>
          </a:prstGeom>
          <a:noFill/>
          <a:ln w="9525">
            <a:noFill/>
            <a:miter lim="800000"/>
            <a:headEnd/>
            <a:tailEnd/>
          </a:ln>
        </p:spPr>
        <p:txBody>
          <a:bodyPr vert="horz" wrap="square" lIns="640080" tIns="45720" rIns="91440" bIns="45720" numCol="1" anchor="t" anchorCtr="0" compatLnSpc="1">
            <a:prstTxWarp prst="textNoShape">
              <a:avLst/>
            </a:prstTxWarp>
          </a:bodyPr>
          <a:lstStyle>
            <a:lvl1pPr>
              <a:defRPr sz="1200" b="1" dirty="0" smtClean="0">
                <a:solidFill>
                  <a:srgbClr val="FFFFCC"/>
                </a:solidFill>
                <a:latin typeface="Arial" pitchFamily="34" charset="0"/>
                <a:cs typeface="Arial" pitchFamily="34" charset="0"/>
              </a:defRPr>
            </a:lvl1pPr>
          </a:lstStyle>
          <a:p>
            <a:pPr>
              <a:defRPr/>
            </a:pPr>
            <a:r>
              <a:rPr lang="en-US"/>
              <a:t>Joint Polar Satellite System</a:t>
            </a:r>
          </a:p>
        </p:txBody>
      </p:sp>
      <p:sp>
        <p:nvSpPr>
          <p:cNvPr id="4"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CC"/>
                </a:solidFill>
                <a:latin typeface="Franklin Gothic Medium Cond" pitchFamily="34" charset="0"/>
              </a:defRPr>
            </a:lvl1pPr>
          </a:lstStyle>
          <a:p>
            <a:pPr>
              <a:defRPr/>
            </a:pPr>
            <a:fld id="{56F2E421-8E25-4585-BF4F-7FD91AF73827}" type="slidenum">
              <a:rPr lang="en-US"/>
              <a:pPr>
                <a:defRPr/>
              </a:pPr>
              <a:t>‹#›</a:t>
            </a:fld>
            <a:endParaRPr lang="en-US" dirty="0"/>
          </a:p>
        </p:txBody>
      </p:sp>
      <p:sp>
        <p:nvSpPr>
          <p:cNvPr id="5" name="Rectangle 6"/>
          <p:cNvSpPr>
            <a:spLocks noGrp="1" noChangeArrowheads="1"/>
          </p:cNvSpPr>
          <p:nvPr>
            <p:ph type="sldNum" sz="quarter" idx="4"/>
          </p:nvPr>
        </p:nvSpPr>
        <p:spPr bwMode="auto">
          <a:xfrm>
            <a:off x="8648700" y="6553200"/>
            <a:ext cx="4953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CC"/>
                </a:solidFill>
                <a:latin typeface="Franklin Gothic Medium Cond" pitchFamily="34" charset="0"/>
              </a:defRPr>
            </a:lvl1pPr>
          </a:lstStyle>
          <a:p>
            <a:pPr>
              <a:defRPr/>
            </a:pPr>
            <a:fld id="{A7CFF1EF-AB0C-458A-8CFF-DDC5BE4902B5}" type="slidenum">
              <a:rPr lang="en-US"/>
              <a:pPr>
                <a:defRPr/>
              </a:pPr>
              <a:t>‹#›</a:t>
            </a:fld>
            <a:endParaRPr lang="en-US" dirty="0"/>
          </a:p>
        </p:txBody>
      </p:sp>
      <p:pic>
        <p:nvPicPr>
          <p:cNvPr id="1034" name="Picture 4" descr="http://t0.gstatic.com/images?q=tbn:ANd9GcTMmjdLpi7nHYcJTAzX2n0ktQHWHXJBW91CAWEkcMcBy7wbaDn1eg"/>
          <p:cNvPicPr>
            <a:picLocks noChangeAspect="1" noChangeArrowheads="1"/>
          </p:cNvPicPr>
          <p:nvPr/>
        </p:nvPicPr>
        <p:blipFill>
          <a:blip r:embed="rId9"/>
          <a:srcRect/>
          <a:stretch>
            <a:fillRect/>
          </a:stretch>
        </p:blipFill>
        <p:spPr bwMode="auto">
          <a:xfrm>
            <a:off x="276225" y="6575425"/>
            <a:ext cx="301625" cy="263525"/>
          </a:xfrm>
          <a:prstGeom prst="rect">
            <a:avLst/>
          </a:prstGeom>
          <a:noFill/>
          <a:ln w="9525">
            <a:noFill/>
            <a:miter lim="800000"/>
            <a:headEnd/>
            <a:tailEnd/>
          </a:ln>
        </p:spPr>
      </p:pic>
      <p:sp>
        <p:nvSpPr>
          <p:cNvPr id="6" name="AutoShape 2" descr="data:image/jpg;base64,/9j/4AAQSkZJRgABAQAAAQABAAD/2wBDAAkGBwgHBgkIBwgKCgkLDRYPDQwMDRsUFRAWIB0iIiAdHx8kKDQsJCYxJx8fLT0tMTU3Ojo6Iys/RD84QzQ5Ojf/2wBDAQoKCg0MDRoPDxo3JR8lNzc3Nzc3Nzc3Nzc3Nzc3Nzc3Nzc3Nzc3Nzc3Nzc3Nzc3Nzc3Nzc3Nzc3Nzc3Nzc3Nzf/wAARCACMAIsDASIAAhEBAxEB/8QAHAAAAgIDAQEAAAAAAAAAAAAAAAYFBwECBAMI/8QAPhAAAgEDAgQDBQYEBQMFAAAAAQIDBAURABIGITFBEyJRBxRhcYEjMkKRobEVM3LBFiRSYtE0NvBDdIKisv/EABoBAAEFAQAAAAAAAAAAAAAAAAACAwQFBgH/xAAsEQACAgIABAUEAQUAAAAAAAAAAQIDBBEFEiExEzJBUWEiI4GRFHGh0fDx/9oADAMBAAIRAxEAPwC8dGjRoANGjUfXXeloqiOnkM0k0g3COCF5WCg4LEKDhckczoA7ycai7tfaS3Qb23zO0Ykjjix513qmQxIXALrk55A51G8UVV2p7taltP2hlEoamcqI5sbD52PNcLvwVyc48rDI0uf4fo6G1Rvcqw2aiSSVfdqhlYPDIjAqAD5XAfb5SQSgbBPPQlvogHKmvJda5KylalqKJBLJGzhwUIJVgw6jysPgVPwJVFutddOHJGrKitp7jRpFO3gq9P7zCzKSwXkeQ3py7jI6jUXUcf2a3+8Clirb1PUII5qir2xrIoBAXaF+75m5bR1Oc6iqn2p3tvLSU1DTIBhQsbOQPmTj9NSY4l0vQTzIa75BeIaq9UVB/EHp61Fp4nDyP4GyFWLKxyfMPEXOc7gvc62NdUje0lZWR3tamJKWh3uFaLy9Y+jKVLFnIJBzzG3ARW9pHFBOffYQPQUyf8a6Kf2ocRxH7VqOYejwY/YjTjwLfgOZDn/iavpUqKp6gVCywvLSRmMNFKGlVIihQbxjeodX82Ty6HU5ZeJFrqhKWWHMzySLG8GTHIqIrM43AEAF1U9cNyz1whW32j2zxt9z4cgjdpFleek25ZwchiCASQSTzJ00Go4f4xFVJQV0MlwlphDAlQuHpiCx3opwwOWzkH8K9NMTosr8yO7Q4UtZT1kSy0sySow3BlOcjJGflkH8te+q5iojaauepraOUSwMEpYUjYMyKRHBHDOhxhvJuR+7McAZ1N2DiSaSR6a7yJ4qNGhlWB4tsznHgFWzlh1BBOVwxwOZZOjXo1gHI66zoANGjRoANGjXBcrjFQvTxuC0k8m1UUjIA5s5z0VRzJ+Q6kDQBycQXyC1hIPE8OsnjdqYyU8kkZKjJDFByHc/DJ7aWOH6qvutwmrrZVxlkV4nepHiqg3bvBkKsDuQsSjjkyMQeYzreO3V90uNTSm7SvbiFraeWVfELK7FlMbeVo2TBA8x5FTtxkFW9oXHD3FpLTaJmFCvlnqFPOoPfmPw/v8ALq7TTK2Wkcb0SF848p7JRRWqwuldVQKVevkAKKxzuKDvzz3wOnPVc3C4VlyqWqa+pkqJ26vI2T8h6D4DXN2H7aNXVNEKl9PcbbbDRrGs99PCTGs6Pjo0AGsqxVgykqQcgg4IOsaNDOj5wp7Sa+2slPei9dSdPEJ+1j+OfxD58/j2041lFR10MN5tFTUVFHLPulNNlpI1cnxXXHm3kbEOPMqAhcapLU3wnxPW8M1/jU5MlPIQJ6cnCyD+zDsf7ag5GGpLmh0YpS9y8rBTCnWWSmeoFDNtaCCoEgeIjIbk/mAPIgHpzPfUwrBhkEEeo0i8SNR37h1b1RV1R7sdu8M5aGBBkSF4fxMAScYPmC9s5lrFWzUk9FbJLatDRSU5FDEZN0qrHgESAchkEEYJxg5OSNVDTXRjgy6NYHMazoAwemkTiGSmukF2N0kiMtHIYYKNWEU6qSBkNzLGQdFxsbIUg89NfEKVklmqkt2/3lkwojfY5GRuCt2YjIB7EjUFYqCla+JU0dtrIKaKBg/v8bZWUsNvh+ISwON+4ryOV6noAaX7h27vw7U0drrYpK6rctWVM32bTLjG1cZCjAC49Ae5J1St0tddaas01yppIJgOjjkR6g9CPiNfTeoy/WOgv1C1JcYQ6H7jjk0Z9VPY/wDhzqVjZXhdGugmUdnzZpl9ndqo7zxNHR3GEywGGRyocrzGMcwc65eLOGqzhm4mmqfPC+TBOFwJF/sR3Gpf2Sf95xf+3l/tq0tmpUuUX6CEupN0Nk4W4gpr3BbrbU0VTb1IEzzs2W82CBuOR5OYPY6irZQ2C28D0d7ulqe4z1VS0W33ho9gG7HT+n9dTPs7/wCq4xxg9f8A9TajTQVdy9lFnit9NLUyJXOzJCpYgfaDOB8x+eoqbUuVt62vX49xXQ2unDllqa3hOahpZKOnu5+2hWUtgYU8ie/MjXfQ23g64cU1PDiWOeKaIyJ7x702Mp3AzroqIZKaX2dU9RG0U0eQ8bjBU7U5EakLNxHWVPtGrbPJFSCmiMu11hxIcAYy2efX0025zcej7J+vydEzhuzWWO03263qCerit04hWOOTZkbsZ5Ec+Y1txFa7BUcGQ3+x0k9ITVeCUkmL7hzHqe+Dy1KcNV72zhbi6siihleGvJVJk3ITuA5jv11jiG5yXf2WQ1k8NPDI1eF2U8exBhmHTJ05zT8XfyvX49jmkVrqW4c4duPEVX7vb4uS/wA2Z+SRj4n1+HXXhYrVUXu609vpAPEmbBcjki92PyGdfQ1is9JY7dFQ0EeyJBzJ+87d2J7k6eysnwVqPcTGOyL4R4SpuG6GanFRLVGoA8bxMeGTjHJOg5cu+dLfEFELPd1bxK6lt4VC01MXL+GGGIRK7HGSPuKVAA6MSMWTqBvkcF2SWKjmj9/oiDu8TwzGGHMeIFLICOu3B5YyNU8pSm3Jjm0uhJ2ut/iFFHU+7z0xfrDUIFkT+oZOOx+R116SPZ/WQNNVxU9XTzQO2YY6SmIQYHmkd8sdz8sb2LEAHlnAds6SdIO/3w2iRCz25o9uXSeuWCXPbaGGD9SNccXE8dDQ0tXd96e/SSPCqKreHFnyZ2k58u05BPM6ieKVM96Jt9Ak1xR4iJKGffIQjBlE8bKEChh3cHHQjONRvtKnaS808DHPhU4z6ZJOf2GpOLSrrVB9iHnZEselzj3LJo6yCtp1npZkliYcmU5GvfrqlbBe6myVongYmIkCWHPKQf8APodW/ba+nuNJHVUjh4nHI9x8D6HXcrFlRL3QjBzo5UfaS9Dl4lsVLxBapaGqGN3OOQDnG46MP/OYyNfP9RHcuHbvNB4stJW05KM8LlTg9wR2Iwfrr6VzpE9p/CRvFCLlb4819Mp3KBzmj64+Y6j6j00rEv5HyS7MmyW+pT9Ncq+lMzU1bUQmf+cY5WXxOv3sHn1PX1OtqK63G3xmOhr6qmjJyVhmZAT0zgHXHo1ccqfdDezrmulwnq46uauqZKmL+XM8zF0+RzkaxFcq6KtatirahKt87p1lYOc9ctnPbXLo0cq9gOlLjWx009MlXMsFQ26aMOdsh65YdzrBuFYaAUBqpjRh94g3nYGznOPXJ1z63hiknmSGFC8kjBUVerEnAGhqPsBafsWtQFPX3Z1G52FPET2UAM2PmSo/+OrP6ai+F7UtjsVHblwWij+0Yfic82P5k68+JL9T2Si8WXDzPyiiB5uf+B66orW7rXy+oqU41w5pPSRzcX8RJZKMpEytWSjESddo/wBR+H7/AJ6SeBLg0fEXh1DmRa1WSTec7mPMZ9e4+uoGvrKi4VclTVSF5ZDknoB8APQaza6g0typagHHhzI35EZ/TVzXhxhQ4+rRmLeIStyYzXZPoNplNHcMUgWepoXqGSnlZ5WVUaNEVYk2pGX8QkME5Db15nViYz0I0ucR1UVJV7J7zTW+OdApRaPxJ5RnHUkjHPAG09dSHC+2Th63jxhMY4ViMgVhuKeU8mAIOV7gaz5qxRZaZpzdg1vime5eE1BChjmZvF2HLK4LSY8xyMdsY82on2gknieoz2jjH6aYphDNfa2dob3LWQVBjxR08ajbhWUeLsU4wRyLk6gfaPEU4j3kYEkCHH5j+2rDhr+/+Cq4wt435Qr6muGeIaixVRIzJTSH7WLPX4j0P7/rqF0avbK42RcZdmZiq2VU1OD00Xnbq+muNIlTSSiWJ+hHY+hHY66zz1SdkvVZZanxqSTyk/aRt92QfH/nVnWDimgvKqisIarvBIeZ/pPfWfycKdL2uqNVh8RryFyy6S/3sIntL4HaJ5b3Z4sxMS9VAg+6e7genqO3X1xWevqTGV56rbjP2apWPJXcPCOKdvM9IfKjn1U/hPw6fLTuLmJLks/ZPlHfYqTRrouFBWWycwXCmlppR+GVCv5HofprWjpKmulEVFTy1Eh6LEhc/pqy5lrexB46sv2TcKtLUC/18eIo+VIjD7zdC/yHQfHJ7DXjw17OxAFuHFssVNTL5vdWkALf1nOAPgOfy0x3zjmngi90sKKSqhRNtwiD/aO/7fPUO2yV326Vv3Y1bfXQuax6GHiXiOlscHmIkqnH2cIPM/E+g1U9yr6m5Vb1VZIXlb8lHoB2GvGeeWomeaeRpJXOWdjkk689TMXEjQt92ZnNz55L12j7B9dZBwc6xr0p4zNPFEvV3Cj6nGpcuxCjttFo8XyVPulEC9THQvInjPSxI8qvvQx4DHpuHYMddfDtZbP4TE1JcTVRu8jtM/lLu0jF8qAMeYsMY5azxDQe9tT7rNHc4osnw5anYoPLHkI2seXU9ProstTcqyg8XwoaYLNNGsO0eQJIyAcjjovbWQN6uxGcZx3KIO1JPRUlDKFeoY1Qp5ZnBAIZyOS7AB5SG+IxqB4zanuVntN3oUUQYanwrhwu0kAZHI4Ktp14ntdTcqaJbf7pHUh9pqJkJeOM/e8NhzVjgDII9cggHXHX2Gebhiot0ssMsirup1hg8JI9oG1VGSccu5PXT+LZ4d0ZEbNp8aiUF3Km0aCCDgjBGjWoRiWGsglTy6jodY0a6zqehktXGl2t4CSSCriHRZxkj5N1/POmSl9otCwAqqOojbHMoVcf20kWejoq2UpW3JKIdi8RYH65wPrpyt1DwdasTTXCCqlXmGlcNg/BRy/fVVk146fke/hFzhXZbXSxKPy1/wBGa2XGmvkBdKOb3fHJqiIBW+WTz+fTUgkUcC7YkSNB2VQo0o3D2gW6BStvglqHAwGYbE/Xn+mk688TXS7bkqJ/DhP/AKUXlU/PufrqHXgW2PeuVfJZW8UppjrfNL4LCu3FFio3KTypUzJ+CJA5H16D89J144pttaGWKwUpB6PLgN/9QD+ulTRqzqwK6+u22Ut/FLremkl/T/JlyGclV2gnkoJOPz1jRo1OK1hqZ4PpDWcR0SYysb+K3yXn++NQ2rD9mdsKQ1FykX+YfCiPwH3j+fL6ai5lvh0tk3h9LuyIr8npxJHTXC71i1tbbqBqCFWiapjG+RSMli25TszlcKQcg8+mmexNus1C/gyxF4EcxyOzshIyQS3M4z30p1VNX3C/IZoKq0f5jKPIjVqS4PVc7o4sgfA/XT119dZk2ZsTgag2vbvUTTKkNNaqSR0qa2qfaGZSVIQegYYLNjoQAeonTpcvFBbrdXQ3WWiidTOgcuzYjkd0QSgE7FIGctjd056AEzjyze43D36nX/K1Z3ZHRX6kfXr+elbVo2c1nENDVUt7RJYHXBljjCCOZZHR415nO0oCG64Izqv77aKizVzU9QMg+aOQdJF9R/cdvy1fYGUpx8OXdGW4phOqfiQ8r/syO0aNGrIqA0ctGjQGw0aNGgA0aNGgA0aNbwxSTSpFCjPI52qqjJJ9BrjaS6nUtvSOm026a6XCGjpwS8h5nHJR3J+WrPq7rScONRWuJAUSBpCv4ii4UBB+N2dlAHxJPbPFYrfBwpQo9THJU3OrO0RU4DO2Oe1c4GB1JJA+PTUZb2gvlDEq01TV1dTWJK9WVZozGHJ3pJnERVCQFBV1YAYPU57OyfGnqPZGs4Zhfx6+aXmY90tVDVeJ4LhjFIY5MfhYAErnvjPbXRt1zW6iht9JFS0ykRRjA3MWJJOSST1JJJJ7kk66tQSzDWksSSxvHKiujghlYZBHoR6a30aAF27ztY6CloaJo6cVEpiSqmVVhpFOTzAAH+1V7nAJ9YVbjabjSzWq8VbVcCSlaa4lOqYADtIBtXzl0DcgxQ/HTzLGkqFJFVkYYKsMgj5aUq3h6qo6usqrfDHUS1BPhO7bSu7CbJR92SBV5gciAuBknOuxbi9p9RMoqScZLaEviHhutskhMimWlzhJ1HL5N6HUJqwUudTwxHUUl2V6rMAaKkNUszykE+JKCwG2M5Xyt+LIUAYB1uXDdhuVxnpbTXJS18ZIen6oTgE4B9MjO0kDuNXGPxJa5bf2Z/L4O0+aj9CBo1O3DhK9UJJNG06D8cB3/p1/TULLG8TbZkeMjs67T+urOFsJ+V7Kaymyt6nFo00aPrrK+Y4HM+g56Xsb0Y0akqKwXWvI92oJyp/Gy7V/M400WvgEKyNeatFDnAhhbmx9Nx/sNR7cumvzMlU4N9z+mIn2631dyqVp6KB5ZD1x0UepPYasO22Wk4RtdTc6iNqysghMsgiA3BRzIQEj0PM9cfTXjU8RUditsT2W0v7o8g2zSjZHOgyXZX5kkKCwLgAqrEE94mktdVeuIKysgeo/nvG8kp2vDGwRmhbOcgB8qMMp2uOjKRT5WdO76Y9EaHC4ZDH+qfWRg1a3+R4K55vfZMmnenYl2DEgCFMgCEKD4u/mWyrYKjFg223w0al1p6aKokRBM1PHsVyq4GB6DoM9Bga8rJZ4LTSJFGfElwPFmIwZH2qC2M4BO0E46nmefPUnqAWgaNGjQAaNGjQAaxgazo0ARd0sdDcUcS08QkeaKZpfDUszRsCuSR6DHyJxjUA/DTUTRNUmpuFFBTz1VRCzbhUVTd1TmRuDS+UHb5hyzz056weY0AV/R1lXw5cLfST1FRLF7ooq4GkMm+pkDFEjLZK84yAoOPMPTOva0cW1dwaKOupbcCyIzBpJFB3jfhCUYN5ChwSCc9uWnWelgnx40SPg5G5QcHBGR6HBIz8dRh4boQ0ppnqqVZV2yRwTsI2GwIPIcqMKFHIDoNAa2QsN+tM9tgrEsW93ppKmaARxboVj27gSSAT5wRjqOepOSv8Ad6Giko7UkNTWzCGGGVkUDKs25mTdy2qTy59By1pLw3QxTV0sRmQz233VgGGAoG3cBj7xCqCfRV5ctSdRbKatt8VJUBykewo6uVdGXGGDDBBHqNd5n7ieWPsLM98vMt6jtvgvE6blkWj8NvEZQj5Dy4AUpIvLbuBDdeuuy80UiXmerks/8UEsEa0h2o3gSoWODuI2gkq24f6efRdTVFZ6Kjw0cbPKJDIZpnMkjOVCklmyfugD5ADprvHTXBQuW/hyohio6errvFoqRxLHSrEBtYDku8nJRSTtGAcAZJxzYKeCKmgjggjWOKJAiIowFUDAAHpjXpo0AGjRo0AGjRo0Af/Z"/>
          <p:cNvSpPr>
            <a:spLocks noChangeAspect="1" noChangeArrowheads="1"/>
          </p:cNvSpPr>
          <p:nvPr/>
        </p:nvSpPr>
        <p:spPr bwMode="auto">
          <a:xfrm>
            <a:off x="109538" y="-620713"/>
            <a:ext cx="1276350" cy="1276351"/>
          </a:xfrm>
          <a:prstGeom prst="rect">
            <a:avLst/>
          </a:prstGeom>
          <a:noFill/>
          <a:extLst/>
        </p:spPr>
        <p:txBody>
          <a:bodyPr/>
          <a:lstStyle/>
          <a:p>
            <a:pPr>
              <a:defRPr/>
            </a:pPr>
            <a:endParaRPr lang="en-US" dirty="0"/>
          </a:p>
        </p:txBody>
      </p:sp>
      <p:sp>
        <p:nvSpPr>
          <p:cNvPr id="7" name="AutoShape 4" descr="data:image/jpg;base64,/9j/4AAQSkZJRgABAQAAAQABAAD/2wBDAAkGBwgHBgkIBwgKCgkLDRYPDQwMDRsUFRAWIB0iIiAdHx8kKDQsJCYxJx8fLT0tMTU3Ojo6Iys/RD84QzQ5Ojf/2wBDAQoKCg0MDRoPDxo3JR8lNzc3Nzc3Nzc3Nzc3Nzc3Nzc3Nzc3Nzc3Nzc3Nzc3Nzc3Nzc3Nzc3Nzc3Nzc3Nzc3Nzf/wAARCACMAIsDASIAAhEBAxEB/8QAHAAAAgIDAQEAAAAAAAAAAAAAAAYFBwECBAMI/8QAPhAAAgEDAgQDBQYEBQMFAAAAAQIDBAURABIGITFBEyJRBxRhcYEjMkKRobEVM3LBFiRSYtE0NvBDdIKisv/EABoBAAEFAQAAAAAAAAAAAAAAAAACAwQFBgH/xAAsEQACAgIABAUEAQUAAAAAAAAAAQIDBBEFEiExEzJBUWEiI4GRFHGh0fDx/9oADAMBAAIRAxEAPwC8dGjRoANGjUfXXeloqiOnkM0k0g3COCF5WCg4LEKDhckczoA7ycai7tfaS3Qb23zO0Ykjjix513qmQxIXALrk55A51G8UVV2p7taltP2hlEoamcqI5sbD52PNcLvwVyc48rDI0uf4fo6G1Rvcqw2aiSSVfdqhlYPDIjAqAD5XAfb5SQSgbBPPQlvogHKmvJda5KylalqKJBLJGzhwUIJVgw6jysPgVPwJVFutddOHJGrKitp7jRpFO3gq9P7zCzKSwXkeQ3py7jI6jUXUcf2a3+8Clirb1PUII5qir2xrIoBAXaF+75m5bR1Oc6iqn2p3tvLSU1DTIBhQsbOQPmTj9NSY4l0vQTzIa75BeIaq9UVB/EHp61Fp4nDyP4GyFWLKxyfMPEXOc7gvc62NdUje0lZWR3tamJKWh3uFaLy9Y+jKVLFnIJBzzG3ARW9pHFBOffYQPQUyf8a6Kf2ocRxH7VqOYejwY/YjTjwLfgOZDn/iavpUqKp6gVCywvLSRmMNFKGlVIihQbxjeodX82Ty6HU5ZeJFrqhKWWHMzySLG8GTHIqIrM43AEAF1U9cNyz1whW32j2zxt9z4cgjdpFleek25ZwchiCASQSTzJ00Go4f4xFVJQV0MlwlphDAlQuHpiCx3opwwOWzkH8K9NMTosr8yO7Q4UtZT1kSy0sySow3BlOcjJGflkH8te+q5iojaauepraOUSwMEpYUjYMyKRHBHDOhxhvJuR+7McAZ1N2DiSaSR6a7yJ4qNGhlWB4tsznHgFWzlh1BBOVwxwOZZOjXo1gHI66zoANGjRoANGjXBcrjFQvTxuC0k8m1UUjIA5s5z0VRzJ+Q6kDQBycQXyC1hIPE8OsnjdqYyU8kkZKjJDFByHc/DJ7aWOH6qvutwmrrZVxlkV4nepHiqg3bvBkKsDuQsSjjkyMQeYzreO3V90uNTSm7SvbiFraeWVfELK7FlMbeVo2TBA8x5FTtxkFW9oXHD3FpLTaJmFCvlnqFPOoPfmPw/v8ALq7TTK2Wkcb0SF848p7JRRWqwuldVQKVevkAKKxzuKDvzz3wOnPVc3C4VlyqWqa+pkqJ26vI2T8h6D4DXN2H7aNXVNEKl9PcbbbDRrGs99PCTGs6Pjo0AGsqxVgykqQcgg4IOsaNDOj5wp7Sa+2slPei9dSdPEJ+1j+OfxD58/j2041lFR10MN5tFTUVFHLPulNNlpI1cnxXXHm3kbEOPMqAhcapLU3wnxPW8M1/jU5MlPIQJ6cnCyD+zDsf7ag5GGpLmh0YpS9y8rBTCnWWSmeoFDNtaCCoEgeIjIbk/mAPIgHpzPfUwrBhkEEeo0i8SNR37h1b1RV1R7sdu8M5aGBBkSF4fxMAScYPmC9s5lrFWzUk9FbJLatDRSU5FDEZN0qrHgESAchkEEYJxg5OSNVDTXRjgy6NYHMazoAwemkTiGSmukF2N0kiMtHIYYKNWEU6qSBkNzLGQdFxsbIUg89NfEKVklmqkt2/3lkwojfY5GRuCt2YjIB7EjUFYqCla+JU0dtrIKaKBg/v8bZWUsNvh+ISwON+4ryOV6noAaX7h27vw7U0drrYpK6rctWVM32bTLjG1cZCjAC49Ae5J1St0tddaas01yppIJgOjjkR6g9CPiNfTeoy/WOgv1C1JcYQ6H7jjk0Z9VPY/wDhzqVjZXhdGugmUdnzZpl9ndqo7zxNHR3GEywGGRyocrzGMcwc65eLOGqzhm4mmqfPC+TBOFwJF/sR3Gpf2Sf95xf+3l/tq0tmpUuUX6CEupN0Nk4W4gpr3BbrbU0VTb1IEzzs2W82CBuOR5OYPY6irZQ2C28D0d7ulqe4z1VS0W33ho9gG7HT+n9dTPs7/wCq4xxg9f8A9TajTQVdy9lFnit9NLUyJXOzJCpYgfaDOB8x+eoqbUuVt62vX49xXQ2unDllqa3hOahpZKOnu5+2hWUtgYU8ie/MjXfQ23g64cU1PDiWOeKaIyJ7x702Mp3AzroqIZKaX2dU9RG0U0eQ8bjBU7U5EakLNxHWVPtGrbPJFSCmiMu11hxIcAYy2efX0025zcej7J+vydEzhuzWWO03263qCerit04hWOOTZkbsZ5Ec+Y1txFa7BUcGQ3+x0k9ITVeCUkmL7hzHqe+Dy1KcNV72zhbi6siihleGvJVJk3ITuA5jv11jiG5yXf2WQ1k8NPDI1eF2U8exBhmHTJ05zT8XfyvX49jmkVrqW4c4duPEVX7vb4uS/wA2Z+SRj4n1+HXXhYrVUXu609vpAPEmbBcjki92PyGdfQ1is9JY7dFQ0EeyJBzJ+87d2J7k6eysnwVqPcTGOyL4R4SpuG6GanFRLVGoA8bxMeGTjHJOg5cu+dLfEFELPd1bxK6lt4VC01MXL+GGGIRK7HGSPuKVAA6MSMWTqBvkcF2SWKjmj9/oiDu8TwzGGHMeIFLICOu3B5YyNU8pSm3Jjm0uhJ2ut/iFFHU+7z0xfrDUIFkT+oZOOx+R116SPZ/WQNNVxU9XTzQO2YY6SmIQYHmkd8sdz8sb2LEAHlnAds6SdIO/3w2iRCz25o9uXSeuWCXPbaGGD9SNccXE8dDQ0tXd96e/SSPCqKreHFnyZ2k58u05BPM6ieKVM96Jt9Ak1xR4iJKGffIQjBlE8bKEChh3cHHQjONRvtKnaS808DHPhU4z6ZJOf2GpOLSrrVB9iHnZEselzj3LJo6yCtp1npZkliYcmU5GvfrqlbBe6myVongYmIkCWHPKQf8APodW/ba+nuNJHVUjh4nHI9x8D6HXcrFlRL3QjBzo5UfaS9Dl4lsVLxBapaGqGN3OOQDnG46MP/OYyNfP9RHcuHbvNB4stJW05KM8LlTg9wR2Iwfrr6VzpE9p/CRvFCLlb4819Mp3KBzmj64+Y6j6j00rEv5HyS7MmyW+pT9Ncq+lMzU1bUQmf+cY5WXxOv3sHn1PX1OtqK63G3xmOhr6qmjJyVhmZAT0zgHXHo1ccqfdDezrmulwnq46uauqZKmL+XM8zF0+RzkaxFcq6KtatirahKt87p1lYOc9ctnPbXLo0cq9gOlLjWx009MlXMsFQ26aMOdsh65YdzrBuFYaAUBqpjRh94g3nYGznOPXJ1z63hiknmSGFC8kjBUVerEnAGhqPsBafsWtQFPX3Z1G52FPET2UAM2PmSo/+OrP6ai+F7UtjsVHblwWij+0Yfic82P5k68+JL9T2Si8WXDzPyiiB5uf+B66orW7rXy+oqU41w5pPSRzcX8RJZKMpEytWSjESddo/wBR+H7/AJ6SeBLg0fEXh1DmRa1WSTec7mPMZ9e4+uoGvrKi4VclTVSF5ZDknoB8APQaza6g0typagHHhzI35EZ/TVzXhxhQ4+rRmLeIStyYzXZPoNplNHcMUgWepoXqGSnlZ5WVUaNEVYk2pGX8QkME5Db15nViYz0I0ucR1UVJV7J7zTW+OdApRaPxJ5RnHUkjHPAG09dSHC+2Th63jxhMY4ViMgVhuKeU8mAIOV7gaz5qxRZaZpzdg1vime5eE1BChjmZvF2HLK4LSY8xyMdsY82on2gknieoz2jjH6aYphDNfa2dob3LWQVBjxR08ajbhWUeLsU4wRyLk6gfaPEU4j3kYEkCHH5j+2rDhr+/+Cq4wt435Qr6muGeIaixVRIzJTSH7WLPX4j0P7/rqF0avbK42RcZdmZiq2VU1OD00Xnbq+muNIlTSSiWJ+hHY+hHY66zz1SdkvVZZanxqSTyk/aRt92QfH/nVnWDimgvKqisIarvBIeZ/pPfWfycKdL2uqNVh8RryFyy6S/3sIntL4HaJ5b3Z4sxMS9VAg+6e7genqO3X1xWevqTGV56rbjP2apWPJXcPCOKdvM9IfKjn1U/hPw6fLTuLmJLks/ZPlHfYqTRrouFBWWycwXCmlppR+GVCv5HofprWjpKmulEVFTy1Eh6LEhc/pqy5lrexB46sv2TcKtLUC/18eIo+VIjD7zdC/yHQfHJ7DXjw17OxAFuHFssVNTL5vdWkALf1nOAPgOfy0x3zjmngi90sKKSqhRNtwiD/aO/7fPUO2yV326Vv3Y1bfXQuax6GHiXiOlscHmIkqnH2cIPM/E+g1U9yr6m5Vb1VZIXlb8lHoB2GvGeeWomeaeRpJXOWdjkk689TMXEjQt92ZnNz55L12j7B9dZBwc6xr0p4zNPFEvV3Cj6nGpcuxCjttFo8XyVPulEC9THQvInjPSxI8qvvQx4DHpuHYMddfDtZbP4TE1JcTVRu8jtM/lLu0jF8qAMeYsMY5azxDQe9tT7rNHc4osnw5anYoPLHkI2seXU9ProstTcqyg8XwoaYLNNGsO0eQJIyAcjjovbWQN6uxGcZx3KIO1JPRUlDKFeoY1Qp5ZnBAIZyOS7AB5SG+IxqB4zanuVntN3oUUQYanwrhwu0kAZHI4Ktp14ntdTcqaJbf7pHUh9pqJkJeOM/e8NhzVjgDII9cggHXHX2Gebhiot0ssMsirup1hg8JI9oG1VGSccu5PXT+LZ4d0ZEbNp8aiUF3Km0aCCDgjBGjWoRiWGsglTy6jodY0a6zqehktXGl2t4CSSCriHRZxkj5N1/POmSl9otCwAqqOojbHMoVcf20kWejoq2UpW3JKIdi8RYH65wPrpyt1DwdasTTXCCqlXmGlcNg/BRy/fVVk146fke/hFzhXZbXSxKPy1/wBGa2XGmvkBdKOb3fHJqiIBW+WTz+fTUgkUcC7YkSNB2VQo0o3D2gW6BStvglqHAwGYbE/Xn+mk688TXS7bkqJ/DhP/AKUXlU/PufrqHXgW2PeuVfJZW8UppjrfNL4LCu3FFio3KTypUzJ+CJA5H16D89J144pttaGWKwUpB6PLgN/9QD+ulTRqzqwK6+u22Ut/FLremkl/T/JlyGclV2gnkoJOPz1jRo1OK1hqZ4PpDWcR0SYysb+K3yXn++NQ2rD9mdsKQ1FykX+YfCiPwH3j+fL6ai5lvh0tk3h9LuyIr8npxJHTXC71i1tbbqBqCFWiapjG+RSMli25TszlcKQcg8+mmexNus1C/gyxF4EcxyOzshIyQS3M4z30p1VNX3C/IZoKq0f5jKPIjVqS4PVc7o4sgfA/XT119dZk2ZsTgag2vbvUTTKkNNaqSR0qa2qfaGZSVIQegYYLNjoQAeonTpcvFBbrdXQ3WWiidTOgcuzYjkd0QSgE7FIGctjd056AEzjyze43D36nX/K1Z3ZHRX6kfXr+elbVo2c1nENDVUt7RJYHXBljjCCOZZHR415nO0oCG64Izqv77aKizVzU9QMg+aOQdJF9R/cdvy1fYGUpx8OXdGW4phOqfiQ8r/syO0aNGrIqA0ctGjQGw0aNGgA0aNGgA0aNbwxSTSpFCjPI52qqjJJ9BrjaS6nUtvSOm026a6XCGjpwS8h5nHJR3J+WrPq7rScONRWuJAUSBpCv4ii4UBB+N2dlAHxJPbPFYrfBwpQo9THJU3OrO0RU4DO2Oe1c4GB1JJA+PTUZb2gvlDEq01TV1dTWJK9WVZozGHJ3pJnERVCQFBV1YAYPU57OyfGnqPZGs4Zhfx6+aXmY90tVDVeJ4LhjFIY5MfhYAErnvjPbXRt1zW6iht9JFS0ykRRjA3MWJJOSST1JJJJ7kk66tQSzDWksSSxvHKiujghlYZBHoR6a30aAF27ztY6CloaJo6cVEpiSqmVVhpFOTzAAH+1V7nAJ9YVbjabjSzWq8VbVcCSlaa4lOqYADtIBtXzl0DcgxQ/HTzLGkqFJFVkYYKsMgj5aUq3h6qo6usqrfDHUS1BPhO7bSu7CbJR92SBV5gciAuBknOuxbi9p9RMoqScZLaEviHhutskhMimWlzhJ1HL5N6HUJqwUudTwxHUUl2V6rMAaKkNUszykE+JKCwG2M5Xyt+LIUAYB1uXDdhuVxnpbTXJS18ZIen6oTgE4B9MjO0kDuNXGPxJa5bf2Z/L4O0+aj9CBo1O3DhK9UJJNG06D8cB3/p1/TULLG8TbZkeMjs67T+urOFsJ+V7Kaymyt6nFo00aPrrK+Y4HM+g56Xsb0Y0akqKwXWvI92oJyp/Gy7V/M400WvgEKyNeatFDnAhhbmx9Nx/sNR7cumvzMlU4N9z+mIn2631dyqVp6KB5ZD1x0UepPYasO22Wk4RtdTc6iNqysghMsgiA3BRzIQEj0PM9cfTXjU8RUditsT2W0v7o8g2zSjZHOgyXZX5kkKCwLgAqrEE94mktdVeuIKysgeo/nvG8kp2vDGwRmhbOcgB8qMMp2uOjKRT5WdO76Y9EaHC4ZDH+qfWRg1a3+R4K55vfZMmnenYl2DEgCFMgCEKD4u/mWyrYKjFg223w0al1p6aKokRBM1PHsVyq4GB6DoM9Bga8rJZ4LTSJFGfElwPFmIwZH2qC2M4BO0E46nmefPUnqAWgaNGjQAaNGjQAaxgazo0ARd0sdDcUcS08QkeaKZpfDUszRsCuSR6DHyJxjUA/DTUTRNUmpuFFBTz1VRCzbhUVTd1TmRuDS+UHb5hyzz056weY0AV/R1lXw5cLfST1FRLF7ooq4GkMm+pkDFEjLZK84yAoOPMPTOva0cW1dwaKOupbcCyIzBpJFB3jfhCUYN5ChwSCc9uWnWelgnx40SPg5G5QcHBGR6HBIz8dRh4boQ0ppnqqVZV2yRwTsI2GwIPIcqMKFHIDoNAa2QsN+tM9tgrEsW93ppKmaARxboVj27gSSAT5wRjqOepOSv8Ad6Giko7UkNTWzCGGGVkUDKs25mTdy2qTy59By1pLw3QxTV0sRmQz233VgGGAoG3cBj7xCqCfRV5ctSdRbKatt8VJUBykewo6uVdGXGGDDBBHqNd5n7ieWPsLM98vMt6jtvgvE6blkWj8NvEZQj5Dy4AUpIvLbuBDdeuuy80UiXmerks/8UEsEa0h2o3gSoWODuI2gkq24f6efRdTVFZ6Kjw0cbPKJDIZpnMkjOVCklmyfugD5ADprvHTXBQuW/hyohio6errvFoqRxLHSrEBtYDku8nJRSTtGAcAZJxzYKeCKmgjggjWOKJAiIowFUDAAHpjXpo0AGjRo0AGjRo0Af/Z"/>
          <p:cNvSpPr>
            <a:spLocks noChangeAspect="1" noChangeArrowheads="1"/>
          </p:cNvSpPr>
          <p:nvPr/>
        </p:nvSpPr>
        <p:spPr bwMode="auto">
          <a:xfrm>
            <a:off x="261938" y="-468313"/>
            <a:ext cx="1276350" cy="1276351"/>
          </a:xfrm>
          <a:prstGeom prst="rect">
            <a:avLst/>
          </a:prstGeom>
          <a:noFill/>
          <a:extLst/>
        </p:spPr>
        <p:txBody>
          <a:bodyPr/>
          <a:lstStyle/>
          <a:p>
            <a:pPr>
              <a:defRPr/>
            </a:pPr>
            <a:endParaRPr lang="en-US" dirty="0"/>
          </a:p>
        </p:txBody>
      </p:sp>
      <p:sp>
        <p:nvSpPr>
          <p:cNvPr id="9" name="AutoShape 10" descr="data:image/jpg;base64,/9j/4AAQSkZJRgABAQAAAQABAAD/2wCEAAkGBggGBRUIBxQWFAkWFRsZGQwXGSMdHRscGCUgKCUeHCIjISceIxotGhYcIjsiLyg1ODguGiAyQTA2OiYtLCwBCQoKDQsNGQ4OGTUkHiQ1NS81NS8wLC4yNSwtKTQsNTUyMDU1NTUzLCw1NCk0NCw1NCwsLCw0KSwpLCw0LSk0LP/AABEIAE4ATgMBIgACEQEDEQH/xAAcAAABBQEBAQAAAAAAAAAAAAAHAAIEBQYIAQP/xAA2EAACAQIFAQYEBAUFAAAAAAABAgMEEQAFBhIhMQcTIkFRYRRCcZEyM1KBI1NygqFDRGKS8f/EABoBAAEFAQAAAAAAAAAAAAAAAAMAAQIEBgX/xAAjEQACAQMEAQUAAAAAAAAAAAABAgADBBESITFRExQiMkFh/9oADAMBAAIRAxEAPwAHYWFiwyPI63UWarQZcu6ZvMmyqB1Zj0Cj1wopAVSzWXk+mNfkXZTqXPHUCNYQwupnYRkj1CnxkWHULgm6R0lkul6SU0jIcyRQTm8g8KMOSVDDasfyjqxPp5V2YdoeVZTXmTKhJVVIP58jFYrqWsQvMjAbyBdh++JrTZ+IpRw9kWUw0Sz19edrKD3kcBKXbfYBiQSbxOOg5FsR8z7IYY4Q+WVqsxG4JNE0YKWJDBhuFjtNr26YkS9qWdFdkCU0cX8tYFI4/qv6n7n1x7TdptcJQa+npZlvexj2G/rdSOePMH/ODemeNkTE53ovO9Pw9/XQn4U9KlCHjP8AcpK/fFJg9ZJqjJs/r7UT/CVb3HwcrXiZ2J5BHhPW2xgL2AxRam7K2zqB6rIoTFmcYPeUgtsfba5QdUc34FtrWNrdMAZCuxjwRYWHOjRuUcEMDYqeoIw3EYp6qlm2ryT5YPui9GyZBky5SikV83M9QttwK2JiseDGI3AIsbsx4NhgZ9k2Tw5tr2OSrF6WBWnceojtYf8AcrjovSkGWRTNUUrhppb7SyhXZUJu3Pia7dWNr7RxhxFAVrfU1RmlectjRoMviay0hG1iw43yiwvIffp9yYGXaTzDNMo+PpjH3ZMgWNns7dyu59otzZeeuDd2ndnkWqstNdQKBm0a8Ef6gHyH39D68dDgQZNqenynLoaSoR+8iar3Wt/uI9g6+YbrjoU3ynskZFbRObilSZQjFzEBErguvxH5e4eQa3HOE+iszSpEZMOwxvJ8QJR3YWJtrXa3BDEC1vPF5FrvLY4on2S9+Gou8Xw7QKIEeA9SWv59MMk7QxInebT8UKeoiDd3HtvNIGUlLbSAosbjk889cSzU6i2mSzTLKjJ8zegrQBOhAIBuOQCCD5ggg/vgq6Aj1DqfTHwdfG5pUKvBXOSL7CP4bC43rYEBiCB0+lJp3J4u07tOkrnVhlo2PIp6naqqF448TKf7QcGDVWoqbSWQd6oHe22xQDi5t6eSgc/+4FVYvimBuYxIQFjxAN2n6fStgbUNMpWpVylTEbX6kLKbKBc/hNhyQGsN2BpjomdI9QpHWyLeGsp2hnRQeHvtZ7XsLHa/tYnzxz5WUslDWvTTi0qMVYe6mx/yMU2UqSDJAhgCIUex6IrpPMJYgnfOYYgzgWAYsTcngL9eL2xcawqpaPOqY0jMrRU0Ox7+IdT6DzPp+2KPsWromoK3LH5lKRzLH4LMIj4gTJdB+JeoPmfLF5roiqnp8xj/AC5adR0t4oyVIHAFhxyABi5Y48u/Up32fDkdwlaH1rDqeh7qchcxQeOP9Q/Uvt7eWMD2xdnrRTtqLKVvGeZ4h5H+YPb1+/rjI01TNR1K1FMxSZTcOpsQcEXI+13bCIM/j3eXfxgc/wBS9Pt9sWKtq9N9dLjqBoXqsNNTnuA3Do43lkCRglybBRyST5D3wWa3QulNa5iZNMTPBUNyYO6Yxj3/AOH3t7Ym5ZonJ+zhvjq+pifNvk7xSVT3VF8Rb3NsN5N8Y36l7UunVnaX+kMto+zLQYlzYhap/HIB1Lnoi+pA4+5wNdS6iqtTZuayq4XokXkq+n19Th+qM0fN8z796hqgW6lCgX2VbkWxT4t29uKfvbcmce6uTVOkcTbacqXbs/kgPKipA6bhaRebqFYnp5KeuBL2jQiDtEq18zMzE9OWsT/knBf0yJKPRiIthJUVD7b7gTsAUBNjKd5Ja1zbjnAa13VR1mu6qWE3i791VvUIdoP2XHIuseZsTrW2fCuY7QeoF01rKGumv8NcpIB/LkG1unPAN/qBg+6kymjz3TT0WTR7GpjujUX8Yt4h0sNy2IF7kAGwGOYsGfsq1vT5lFFl2bl2zCmX+BHf80Ley+zrf91A4O3kNNzTYMPqFdA6lT9ygx9aaYU9QJSquAfy3BKn62IONhn+nYs9kavyMD4y572hFwCRe7RXAuD1K2uL+txjFujRuUcEOOCpFiPqMaOlVWsuVmdq0XotgzTTdoecGh+EoBHTQfphTafvzb64zUkjyyGSQkueSxNyfqeuG4WJqip8RIPUZ/kYsScsy6fNsySipReZ2sPb1J9gOce5dllXm9YKWgQvMflHl7k9APc421DSU+moTl9C6vm8iEyVY5SNQeUUjp0N28uDaxGA3FwtFf2Gt7dqzfkm59nmntP6XeogBNXRJshc9Gc8Brcqbud1/a4OOa2Yu25uSfPGx7RNWx51WDLcudny2HpKf9RgLbrdAoUBVHpc/NjG4zpOTmaEADYRYdHI8MokiJDg3DA2II8wfXDcLDRQpaY7U6apgFNqG8VcPwZvGCSL3uXQG2435cC/na/OCDPNS55SfHZgkFZSbuaqC+9FYi1mTk7RuNmF/AObtjmzH3o6+qy6fvqKR45f1oxU/cEHElYqcgxiAwwRDtHkGmKxVdTVxM27bEdjXK2uL+vPr5HEttK5Bl9SkQjqKiZu7tGXVfzORcL4rW+YG1+L4E9J2tato4RGtRuA+Z40ZjbzLFdxPuTfEfNu03Vecxd1V1TiPptjtHx6EoASPa9sH9VW41QPpqOc6RDRqbOqDS0L0M0iUdMCQIoTaRgSLN4SzudoJ522LDk2vgOan102ZwtQZOphoG/G5t3svN/4hHAW/Owcet7C2Ud2kfc5ux6k4biuSTuYcbbCLCwsLDRT/9k="/>
          <p:cNvSpPr>
            <a:spLocks noChangeAspect="1" noChangeArrowheads="1"/>
          </p:cNvSpPr>
          <p:nvPr/>
        </p:nvSpPr>
        <p:spPr bwMode="auto">
          <a:xfrm>
            <a:off x="109538" y="-368300"/>
            <a:ext cx="752475" cy="752475"/>
          </a:xfrm>
          <a:prstGeom prst="rect">
            <a:avLst/>
          </a:prstGeom>
          <a:noFill/>
          <a:extLst/>
        </p:spPr>
        <p:txBody>
          <a:bodyPr/>
          <a:lstStyle/>
          <a:p>
            <a:pPr>
              <a:defRPr/>
            </a:pPr>
            <a:endParaRPr lang="en-US" dirty="0"/>
          </a:p>
        </p:txBody>
      </p:sp>
      <p:sp>
        <p:nvSpPr>
          <p:cNvPr id="11" name="AutoShape 12" descr="data:image/jpg;base64,/9j/4AAQSkZJRgABAQAAAQABAAD/2wCEAAkGBggGBRUIBxQWFAkWFRsZGQwXGSMdHRscGCUgKCUeHCIjISceIxotGhYcIjsiLyg1ODguGiAyQTA2OiYtLCwBCQoKDQsNGQ4OGTUkHiQ1NS81NS8wLC4yNSwtKTQsNTUyMDU1NTUzLCw1NCk0NCw1NCwsLCw0KSwpLCw0LSk0LP/AABEIAE4ATgMBIgACEQEDEQH/xAAcAAABBQEBAQAAAAAAAAAAAAAHAAIEBQYIAQP/xAA2EAACAQIFAQYEBAUFAAAAAAABAgMEEQAFBhIhMQcTIkFRYRRCcZEyM1KBI1NygqFDRGKS8f/EABoBAAEFAQAAAAAAAAAAAAAAAAMAAQIEBgX/xAAjEQACAQMEAQUAAAAAAAAAAAABAgADBBESITFRExQiMkFh/9oADAMBAAIRAxEAPwAHYWFiwyPI63UWarQZcu6ZvMmyqB1Zj0Cj1wopAVSzWXk+mNfkXZTqXPHUCNYQwupnYRkj1CnxkWHULgm6R0lkul6SU0jIcyRQTm8g8KMOSVDDasfyjqxPp5V2YdoeVZTXmTKhJVVIP58jFYrqWsQvMjAbyBdh++JrTZ+IpRw9kWUw0Sz19edrKD3kcBKXbfYBiQSbxOOg5FsR8z7IYY4Q+WVqsxG4JNE0YKWJDBhuFjtNr26YkS9qWdFdkCU0cX8tYFI4/qv6n7n1x7TdptcJQa+npZlvexj2G/rdSOePMH/ODemeNkTE53ovO9Pw9/XQn4U9KlCHjP8AcpK/fFJg9ZJqjJs/r7UT/CVb3HwcrXiZ2J5BHhPW2xgL2AxRam7K2zqB6rIoTFmcYPeUgtsfba5QdUc34FtrWNrdMAZCuxjwRYWHOjRuUcEMDYqeoIw3EYp6qlm2ryT5YPui9GyZBky5SikV83M9QttwK2JiseDGI3AIsbsx4NhgZ9k2Tw5tr2OSrF6WBWnceojtYf8AcrjovSkGWRTNUUrhppb7SyhXZUJu3Pia7dWNr7RxhxFAVrfU1RmlectjRoMviay0hG1iw43yiwvIffp9yYGXaTzDNMo+PpjH3ZMgWNns7dyu59otzZeeuDd2ndnkWqstNdQKBm0a8Ef6gHyH39D68dDgQZNqenynLoaSoR+8iar3Wt/uI9g6+YbrjoU3ynskZFbRObilSZQjFzEBErguvxH5e4eQa3HOE+iszSpEZMOwxvJ8QJR3YWJtrXa3BDEC1vPF5FrvLY4on2S9+Gou8Xw7QKIEeA9SWv59MMk7QxInebT8UKeoiDd3HtvNIGUlLbSAosbjk889cSzU6i2mSzTLKjJ8zegrQBOhAIBuOQCCD5ggg/vgq6Aj1DqfTHwdfG5pUKvBXOSL7CP4bC43rYEBiCB0+lJp3J4u07tOkrnVhlo2PIp6naqqF448TKf7QcGDVWoqbSWQd6oHe22xQDi5t6eSgc/+4FVYvimBuYxIQFjxAN2n6fStgbUNMpWpVylTEbX6kLKbKBc/hNhyQGsN2BpjomdI9QpHWyLeGsp2hnRQeHvtZ7XsLHa/tYnzxz5WUslDWvTTi0qMVYe6mx/yMU2UqSDJAhgCIUex6IrpPMJYgnfOYYgzgWAYsTcngL9eL2xcawqpaPOqY0jMrRU0Ox7+IdT6DzPp+2KPsWromoK3LH5lKRzLH4LMIj4gTJdB+JeoPmfLF5roiqnp8xj/AC5adR0t4oyVIHAFhxyABi5Y48u/Up32fDkdwlaH1rDqeh7qchcxQeOP9Q/Uvt7eWMD2xdnrRTtqLKVvGeZ4h5H+YPb1+/rjI01TNR1K1FMxSZTcOpsQcEXI+13bCIM/j3eXfxgc/wBS9Pt9sWKtq9N9dLjqBoXqsNNTnuA3Do43lkCRglybBRyST5D3wWa3QulNa5iZNMTPBUNyYO6Yxj3/AOH3t7Ym5ZonJ+zhvjq+pifNvk7xSVT3VF8Rb3NsN5N8Y36l7UunVnaX+kMto+zLQYlzYhap/HIB1Lnoi+pA4+5wNdS6iqtTZuayq4XokXkq+n19Th+qM0fN8z796hqgW6lCgX2VbkWxT4t29uKfvbcmce6uTVOkcTbacqXbs/kgPKipA6bhaRebqFYnp5KeuBL2jQiDtEq18zMzE9OWsT/knBf0yJKPRiIthJUVD7b7gTsAUBNjKd5Ja1zbjnAa13VR1mu6qWE3i791VvUIdoP2XHIuseZsTrW2fCuY7QeoF01rKGumv8NcpIB/LkG1unPAN/qBg+6kymjz3TT0WTR7GpjujUX8Yt4h0sNy2IF7kAGwGOYsGfsq1vT5lFFl2bl2zCmX+BHf80Ley+zrf91A4O3kNNzTYMPqFdA6lT9ygx9aaYU9QJSquAfy3BKn62IONhn+nYs9kavyMD4y572hFwCRe7RXAuD1K2uL+txjFujRuUcEOOCpFiPqMaOlVWsuVmdq0XotgzTTdoecGh+EoBHTQfphTafvzb64zUkjyyGSQkueSxNyfqeuG4WJqip8RIPUZ/kYsScsy6fNsySipReZ2sPb1J9gOce5dllXm9YKWgQvMflHl7k9APc421DSU+moTl9C6vm8iEyVY5SNQeUUjp0N28uDaxGA3FwtFf2Gt7dqzfkm59nmntP6XeogBNXRJshc9Gc8Brcqbud1/a4OOa2Yu25uSfPGx7RNWx51WDLcudny2HpKf9RgLbrdAoUBVHpc/NjG4zpOTmaEADYRYdHI8MokiJDg3DA2II8wfXDcLDRQpaY7U6apgFNqG8VcPwZvGCSL3uXQG2435cC/na/OCDPNS55SfHZgkFZSbuaqC+9FYi1mTk7RuNmF/AObtjmzH3o6+qy6fvqKR45f1oxU/cEHElYqcgxiAwwRDtHkGmKxVdTVxM27bEdjXK2uL+vPr5HEttK5Bl9SkQjqKiZu7tGXVfzORcL4rW+YG1+L4E9J2tato4RGtRuA+Z40ZjbzLFdxPuTfEfNu03Vecxd1V1TiPptjtHx6EoASPa9sH9VW41QPpqOc6RDRqbOqDS0L0M0iUdMCQIoTaRgSLN4SzudoJ522LDk2vgOan102ZwtQZOphoG/G5t3svN/4hHAW/Owcet7C2Ud2kfc5ux6k4biuSTuYcbbCLCwsLDRT/9k="/>
          <p:cNvSpPr>
            <a:spLocks noChangeAspect="1" noChangeArrowheads="1"/>
          </p:cNvSpPr>
          <p:nvPr/>
        </p:nvSpPr>
        <p:spPr bwMode="auto">
          <a:xfrm>
            <a:off x="261938" y="-215900"/>
            <a:ext cx="752475" cy="752475"/>
          </a:xfrm>
          <a:prstGeom prst="rect">
            <a:avLst/>
          </a:prstGeom>
          <a:noFill/>
          <a:extLst/>
        </p:spPr>
        <p:txBody>
          <a:bodyPr/>
          <a:lstStyle/>
          <a:p>
            <a:pPr>
              <a:defRPr/>
            </a:pPr>
            <a:endParaRPr lang="en-US" dirty="0"/>
          </a:p>
        </p:txBody>
      </p:sp>
      <p:pic>
        <p:nvPicPr>
          <p:cNvPr id="1039" name="Picture 13"/>
          <p:cNvPicPr>
            <a:picLocks noChangeAspect="1" noChangeArrowheads="1"/>
          </p:cNvPicPr>
          <p:nvPr/>
        </p:nvPicPr>
        <p:blipFill>
          <a:blip r:embed="rId10"/>
          <a:srcRect/>
          <a:stretch>
            <a:fillRect/>
          </a:stretch>
        </p:blipFill>
        <p:spPr bwMode="auto">
          <a:xfrm>
            <a:off x="6350" y="6567488"/>
            <a:ext cx="279400" cy="2794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iming>
    <p:tnLst>
      <p:par>
        <p:cTn id="1" dur="indefinite" restart="never" nodeType="tmRoot"/>
      </p:par>
    </p:tnLst>
  </p:timing>
  <p:hf hdr="0" dt="0"/>
  <p:txStyles>
    <p:titleStyle>
      <a:lvl1pPr algn="r" rtl="0" eaLnBrk="0" fontAlgn="base" hangingPunct="0">
        <a:lnSpc>
          <a:spcPct val="90000"/>
        </a:lnSpc>
        <a:spcBef>
          <a:spcPct val="0"/>
        </a:spcBef>
        <a:spcAft>
          <a:spcPct val="0"/>
        </a:spcAft>
        <a:defRPr sz="4400">
          <a:solidFill>
            <a:srgbClr val="FFFFCC"/>
          </a:solidFill>
          <a:latin typeface="Franklin Gothic Demi" pitchFamily="34" charset="0"/>
          <a:ea typeface="+mj-ea"/>
          <a:cs typeface="+mj-cs"/>
        </a:defRPr>
      </a:lvl1pPr>
      <a:lvl2pPr algn="r" rtl="0" eaLnBrk="0" fontAlgn="base" hangingPunct="0">
        <a:lnSpc>
          <a:spcPct val="90000"/>
        </a:lnSpc>
        <a:spcBef>
          <a:spcPct val="0"/>
        </a:spcBef>
        <a:spcAft>
          <a:spcPct val="0"/>
        </a:spcAft>
        <a:defRPr sz="4400">
          <a:solidFill>
            <a:srgbClr val="FFFFCC"/>
          </a:solidFill>
          <a:latin typeface="Franklin Gothic Demi"/>
        </a:defRPr>
      </a:lvl2pPr>
      <a:lvl3pPr algn="r" rtl="0" eaLnBrk="0" fontAlgn="base" hangingPunct="0">
        <a:lnSpc>
          <a:spcPct val="90000"/>
        </a:lnSpc>
        <a:spcBef>
          <a:spcPct val="0"/>
        </a:spcBef>
        <a:spcAft>
          <a:spcPct val="0"/>
        </a:spcAft>
        <a:defRPr sz="4400">
          <a:solidFill>
            <a:srgbClr val="FFFFCC"/>
          </a:solidFill>
          <a:latin typeface="Franklin Gothic Demi"/>
        </a:defRPr>
      </a:lvl3pPr>
      <a:lvl4pPr algn="r" rtl="0" eaLnBrk="0" fontAlgn="base" hangingPunct="0">
        <a:lnSpc>
          <a:spcPct val="90000"/>
        </a:lnSpc>
        <a:spcBef>
          <a:spcPct val="0"/>
        </a:spcBef>
        <a:spcAft>
          <a:spcPct val="0"/>
        </a:spcAft>
        <a:defRPr sz="4400">
          <a:solidFill>
            <a:srgbClr val="FFFFCC"/>
          </a:solidFill>
          <a:latin typeface="Franklin Gothic Demi"/>
        </a:defRPr>
      </a:lvl4pPr>
      <a:lvl5pPr algn="r" rtl="0" eaLnBrk="0" fontAlgn="base" hangingPunct="0">
        <a:lnSpc>
          <a:spcPct val="90000"/>
        </a:lnSpc>
        <a:spcBef>
          <a:spcPct val="0"/>
        </a:spcBef>
        <a:spcAft>
          <a:spcPct val="0"/>
        </a:spcAft>
        <a:defRPr sz="4400">
          <a:solidFill>
            <a:srgbClr val="FFFFCC"/>
          </a:solidFill>
          <a:latin typeface="Franklin Gothic Demi"/>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p:titleStyle>
    <p:body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11"/>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12"/>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3"/>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rapidrefresh.noaa.gov/hrrrchemzeu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activefiremaps.fs.fed.us/"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043" y="2095948"/>
            <a:ext cx="8886547" cy="4182932"/>
          </a:xfrm>
        </p:spPr>
        <p:txBody>
          <a:bodyPr/>
          <a:lstStyle/>
          <a:p>
            <a:pPr marL="0" indent="0" algn="ctr"/>
            <a:r>
              <a:rPr lang="en-US" b="1" dirty="0" smtClean="0">
                <a:solidFill>
                  <a:srgbClr val="00B0F0"/>
                </a:solidFill>
                <a:latin typeface="Times New Roman" panose="02020603050405020304" pitchFamily="18" charset="0"/>
                <a:cs typeface="Times New Roman" panose="02020603050405020304" pitchFamily="18" charset="0"/>
              </a:rPr>
              <a:t>NOAA Satellite AQ Proving Ground                        Annual Advisory Group Workshop</a:t>
            </a:r>
            <a:endParaRPr lang="en-US" sz="2000" b="1" dirty="0" smtClean="0">
              <a:solidFill>
                <a:schemeClr val="bg1"/>
              </a:solidFill>
              <a:latin typeface="Times New Roman" panose="02020603050405020304" pitchFamily="18" charset="0"/>
              <a:cs typeface="Times New Roman" panose="02020603050405020304" pitchFamily="18" charset="0"/>
            </a:endParaRPr>
          </a:p>
          <a:p>
            <a:pPr marL="0" indent="0" algn="ctr"/>
            <a:r>
              <a:rPr lang="en-US" sz="2000" b="1" dirty="0" smtClean="0">
                <a:solidFill>
                  <a:schemeClr val="bg1"/>
                </a:solidFill>
                <a:latin typeface="Times New Roman" panose="02020603050405020304" pitchFamily="18" charset="0"/>
                <a:cs typeface="Times New Roman" panose="02020603050405020304" pitchFamily="18" charset="0"/>
              </a:rPr>
              <a:t>NOAA’s Joint Polar Satellite System’s </a:t>
            </a:r>
            <a:r>
              <a:rPr lang="en-US" sz="2000" b="1" dirty="0" smtClean="0">
                <a:solidFill>
                  <a:schemeClr val="bg1"/>
                </a:solidFill>
                <a:latin typeface="Times New Roman" panose="02020603050405020304" pitchFamily="18" charset="0"/>
                <a:cs typeface="Times New Roman" panose="02020603050405020304" pitchFamily="18" charset="0"/>
              </a:rPr>
              <a:t>Proving </a:t>
            </a:r>
            <a:r>
              <a:rPr lang="en-US" sz="2000" b="1" dirty="0" smtClean="0">
                <a:solidFill>
                  <a:schemeClr val="bg1"/>
                </a:solidFill>
                <a:latin typeface="Times New Roman" panose="02020603050405020304" pitchFamily="18" charset="0"/>
                <a:cs typeface="Times New Roman" panose="02020603050405020304" pitchFamily="18" charset="0"/>
              </a:rPr>
              <a:t>Ground </a:t>
            </a:r>
            <a:r>
              <a:rPr lang="en-US" sz="2000" b="1" dirty="0" smtClean="0">
                <a:solidFill>
                  <a:schemeClr val="bg1"/>
                </a:solidFill>
                <a:latin typeface="Times New Roman" panose="02020603050405020304" pitchFamily="18" charset="0"/>
                <a:cs typeface="Times New Roman" panose="02020603050405020304" pitchFamily="18" charset="0"/>
              </a:rPr>
              <a:t>                                    and </a:t>
            </a:r>
            <a:r>
              <a:rPr lang="en-US" sz="2000" b="1" dirty="0" smtClean="0">
                <a:solidFill>
                  <a:schemeClr val="bg1"/>
                </a:solidFill>
                <a:latin typeface="Times New Roman" panose="02020603050405020304" pitchFamily="18" charset="0"/>
                <a:cs typeface="Times New Roman" panose="02020603050405020304" pitchFamily="18" charset="0"/>
              </a:rPr>
              <a:t>Risk Reduction Program </a:t>
            </a:r>
          </a:p>
          <a:p>
            <a:pPr marL="0" indent="0" algn="ctr"/>
            <a:r>
              <a:rPr lang="en-US" sz="2000" b="1" dirty="0" smtClean="0">
                <a:solidFill>
                  <a:schemeClr val="bg1"/>
                </a:solidFill>
                <a:latin typeface="Times New Roman" panose="02020603050405020304" pitchFamily="18" charset="0"/>
                <a:cs typeface="Times New Roman" panose="02020603050405020304" pitchFamily="18" charset="0"/>
              </a:rPr>
              <a:t>JPSS PGRR Fire &amp; Smoke Initiative</a:t>
            </a:r>
            <a:endParaRPr lang="en-US" sz="2000" b="1" dirty="0" smtClean="0">
              <a:solidFill>
                <a:schemeClr val="bg1"/>
              </a:solidFill>
              <a:latin typeface="Times New Roman" panose="02020603050405020304" pitchFamily="18" charset="0"/>
              <a:cs typeface="Times New Roman" panose="02020603050405020304" pitchFamily="18" charset="0"/>
            </a:endParaRPr>
          </a:p>
          <a:p>
            <a:pPr marL="0" indent="0" algn="ctr">
              <a:lnSpc>
                <a:spcPct val="100000"/>
              </a:lnSpc>
            </a:pPr>
            <a:endParaRPr lang="en-US" sz="1600" b="1" dirty="0" smtClean="0">
              <a:solidFill>
                <a:srgbClr val="008000"/>
              </a:solidFill>
              <a:latin typeface="Times New Roman" panose="02020603050405020304" pitchFamily="18" charset="0"/>
              <a:cs typeface="Times New Roman" panose="02020603050405020304" pitchFamily="18" charset="0"/>
            </a:endParaRPr>
          </a:p>
          <a:p>
            <a:pPr marL="0" indent="0" algn="ctr">
              <a:lnSpc>
                <a:spcPct val="100000"/>
              </a:lnSpc>
            </a:pPr>
            <a:r>
              <a:rPr lang="en-US" sz="1600" b="1" dirty="0" smtClean="0">
                <a:solidFill>
                  <a:srgbClr val="008000"/>
                </a:solidFill>
                <a:latin typeface="Times New Roman" panose="02020603050405020304" pitchFamily="18" charset="0"/>
                <a:cs typeface="Times New Roman" panose="02020603050405020304" pitchFamily="18" charset="0"/>
              </a:rPr>
              <a:t>Bill Sjoberg, Mitch Goldberg</a:t>
            </a:r>
          </a:p>
          <a:p>
            <a:pPr marL="0" indent="0" algn="ctr">
              <a:lnSpc>
                <a:spcPct val="100000"/>
              </a:lnSpc>
            </a:pPr>
            <a:r>
              <a:rPr lang="en-US" sz="1600" b="1" dirty="0" smtClean="0">
                <a:solidFill>
                  <a:srgbClr val="008000"/>
                </a:solidFill>
                <a:latin typeface="Times New Roman" panose="02020603050405020304" pitchFamily="18" charset="0"/>
                <a:cs typeface="Times New Roman" panose="02020603050405020304" pitchFamily="18" charset="0"/>
              </a:rPr>
              <a:t>9 Sep 2015</a:t>
            </a:r>
            <a:endParaRPr lang="en-US" sz="1600" b="1" dirty="0" smtClean="0">
              <a:solidFill>
                <a:srgbClr val="008000"/>
              </a:solidFill>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pPr>
              <a:defRPr/>
            </a:pPr>
            <a:r>
              <a:rPr lang="en-US" dirty="0" smtClean="0"/>
              <a:t>Joint Polar Satellite System</a:t>
            </a:r>
            <a:endParaRPr lang="en-US" dirty="0"/>
          </a:p>
        </p:txBody>
      </p:sp>
      <p:sp>
        <p:nvSpPr>
          <p:cNvPr id="5" name="Slide Number Placeholder 4"/>
          <p:cNvSpPr>
            <a:spLocks noGrp="1"/>
          </p:cNvSpPr>
          <p:nvPr>
            <p:ph type="sldNum" sz="quarter" idx="11"/>
          </p:nvPr>
        </p:nvSpPr>
        <p:spPr>
          <a:xfrm>
            <a:off x="7010400" y="6562928"/>
            <a:ext cx="2133600" cy="304800"/>
          </a:xfrm>
        </p:spPr>
        <p:txBody>
          <a:bodyPr/>
          <a:lstStyle/>
          <a:p>
            <a:pPr>
              <a:defRPr/>
            </a:pPr>
            <a:fld id="{7D6CDEB4-AE3E-4257-926A-3703FFC0D3F1}" type="slidenum">
              <a:rPr lang="en-US" smtClean="0"/>
              <a:pPr>
                <a:defRPr/>
              </a:pPr>
              <a:t>1</a:t>
            </a:fld>
            <a:endParaRPr lang="en-US" dirty="0"/>
          </a:p>
        </p:txBody>
      </p:sp>
    </p:spTree>
    <p:extLst>
      <p:ext uri="{BB962C8B-B14F-4D97-AF65-F5344CB8AC3E}">
        <p14:creationId xmlns:p14="http://schemas.microsoft.com/office/powerpoint/2010/main" val="12264873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041" y="201283"/>
            <a:ext cx="8229600" cy="1143000"/>
          </a:xfrm>
        </p:spPr>
        <p:txBody>
          <a:bodyPr>
            <a:normAutofit/>
          </a:bodyPr>
          <a:lstStyle/>
          <a:p>
            <a:r>
              <a:rPr lang="en-US" sz="3600" dirty="0" smtClean="0">
                <a:solidFill>
                  <a:srgbClr val="FFFFFF"/>
                </a:solidFill>
                <a:latin typeface="Helvetica" panose="020B0604020202020204" pitchFamily="34" charset="0"/>
                <a:cs typeface="Helvetica" panose="020B0604020202020204" pitchFamily="34" charset="0"/>
              </a:rPr>
              <a:t>Fire and Smoke Initiative</a:t>
            </a:r>
            <a:endParaRPr lang="en-US" sz="3600" dirty="0">
              <a:solidFill>
                <a:srgbClr val="FFFFFF"/>
              </a:solidFill>
              <a:latin typeface="Helvetica" panose="020B0604020202020204" pitchFamily="34" charset="0"/>
              <a:cs typeface="Helvetica" panose="020B0604020202020204" pitchFamily="34" charset="0"/>
            </a:endParaRPr>
          </a:p>
        </p:txBody>
      </p:sp>
      <p:sp>
        <p:nvSpPr>
          <p:cNvPr id="4" name="Date Placeholder 3"/>
          <p:cNvSpPr>
            <a:spLocks noGrp="1"/>
          </p:cNvSpPr>
          <p:nvPr>
            <p:ph type="dt" sz="half" idx="10"/>
          </p:nvPr>
        </p:nvSpPr>
        <p:spPr/>
        <p:txBody>
          <a:bodyPr/>
          <a:lstStyle/>
          <a:p>
            <a:fld id="{06007E66-5820-4707-B262-3ADFD6320DCF}" type="datetime1">
              <a:rPr lang="en-US" smtClean="0"/>
              <a:t>9/8/2015</a:t>
            </a:fld>
            <a:endParaRPr lang="en-US"/>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10</a:t>
            </a:fld>
            <a:endParaRPr lang="en-US"/>
          </a:p>
        </p:txBody>
      </p:sp>
      <p:sp>
        <p:nvSpPr>
          <p:cNvPr id="3" name="Content Placeholder 2"/>
          <p:cNvSpPr>
            <a:spLocks noGrp="1"/>
          </p:cNvSpPr>
          <p:nvPr>
            <p:ph idx="1"/>
          </p:nvPr>
        </p:nvSpPr>
        <p:spPr>
          <a:xfrm>
            <a:off x="576532" y="1617450"/>
            <a:ext cx="8229600" cy="5029200"/>
          </a:xfrm>
        </p:spPr>
        <p:txBody>
          <a:bodyPr/>
          <a:lstStyle/>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2014 Accomplishments</a:t>
            </a:r>
          </a:p>
          <a:p>
            <a:pPr marL="628650" lvl="1" indent="-4572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Active </a:t>
            </a:r>
            <a:r>
              <a:rPr lang="en-US" sz="1600" dirty="0">
                <a:latin typeface="Times New Roman" panose="02020603050405020304" pitchFamily="18" charset="0"/>
                <a:cs typeface="Times New Roman" panose="02020603050405020304" pitchFamily="18" charset="0"/>
              </a:rPr>
              <a:t>Fire and other fire and user websites</a:t>
            </a:r>
          </a:p>
          <a:p>
            <a:pPr marL="628650" lvl="1" indent="-4572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HRRR Smoke Forecast </a:t>
            </a:r>
            <a:r>
              <a:rPr lang="en-US" sz="1600" dirty="0" smtClean="0">
                <a:latin typeface="Times New Roman" panose="02020603050405020304" pitchFamily="18" charset="0"/>
                <a:cs typeface="Times New Roman" panose="02020603050405020304" pitchFamily="18" charset="0"/>
              </a:rPr>
              <a:t>products </a:t>
            </a:r>
            <a:r>
              <a:rPr lang="en-US" sz="1600" dirty="0">
                <a:latin typeface="Times New Roman" panose="02020603050405020304" pitchFamily="18" charset="0"/>
                <a:cs typeface="Times New Roman" panose="02020603050405020304" pitchFamily="18" charset="0"/>
              </a:rPr>
              <a:t>made available for Western Region.  Received informal feedback on how HRRR Smoke Product functioned.</a:t>
            </a:r>
          </a:p>
          <a:p>
            <a:pPr marL="628650" lvl="1" indent="-4572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Stakeholder visits and briefings to key user forums (NICC, NWCC, 2014 Predictive Services Fall Meeting, </a:t>
            </a:r>
            <a:r>
              <a:rPr lang="en-US" sz="1600" dirty="0" err="1">
                <a:latin typeface="Times New Roman" panose="02020603050405020304" pitchFamily="18" charset="0"/>
                <a:cs typeface="Times New Roman" panose="02020603050405020304" pitchFamily="18" charset="0"/>
              </a:rPr>
              <a:t>etc</a:t>
            </a:r>
            <a:r>
              <a:rPr lang="en-US" sz="1600" dirty="0" smtClean="0">
                <a:latin typeface="Times New Roman" panose="02020603050405020304" pitchFamily="18" charset="0"/>
                <a:cs typeface="Times New Roman" panose="02020603050405020304" pitchFamily="18" charset="0"/>
              </a:rPr>
              <a:t>)</a:t>
            </a:r>
          </a:p>
          <a:p>
            <a:pPr marL="628650" lvl="1" indent="-4572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Conducted </a:t>
            </a:r>
            <a:r>
              <a:rPr lang="en-US" sz="1600" dirty="0">
                <a:latin typeface="Times New Roman" panose="02020603050405020304" pitchFamily="18" charset="0"/>
                <a:cs typeface="Times New Roman" panose="02020603050405020304" pitchFamily="18" charset="0"/>
              </a:rPr>
              <a:t>verification of July 16-20, 2014 Pacific Northwest Wildfire forecasts from the 3km Western US HRRR-</a:t>
            </a:r>
            <a:r>
              <a:rPr lang="en-US" sz="1600" dirty="0" err="1">
                <a:latin typeface="Times New Roman" panose="02020603050405020304" pitchFamily="18" charset="0"/>
                <a:cs typeface="Times New Roman" panose="02020603050405020304" pitchFamily="18" charset="0"/>
              </a:rPr>
              <a:t>chemfire</a:t>
            </a:r>
            <a:r>
              <a:rPr lang="en-US" sz="1600" dirty="0">
                <a:latin typeface="Times New Roman" panose="02020603050405020304" pitchFamily="18" charset="0"/>
                <a:cs typeface="Times New Roman" panose="02020603050405020304" pitchFamily="18" charset="0"/>
              </a:rPr>
              <a:t> wildfire smoke PM2.5 predictions (</a:t>
            </a:r>
            <a:r>
              <a:rPr lang="en-US" sz="1600" u="sng" dirty="0">
                <a:latin typeface="Times New Roman" panose="02020603050405020304" pitchFamily="18" charset="0"/>
                <a:cs typeface="Times New Roman" panose="02020603050405020304" pitchFamily="18" charset="0"/>
                <a:hlinkClick r:id="rId2"/>
              </a:rPr>
              <a:t>http://rapidrefresh.noaa.gov/hrrrchemzeus</a:t>
            </a:r>
            <a:r>
              <a:rPr lang="en-US" sz="1600" dirty="0">
                <a:latin typeface="Times New Roman" panose="02020603050405020304" pitchFamily="18" charset="0"/>
                <a:cs typeface="Times New Roman" panose="02020603050405020304" pitchFamily="18" charset="0"/>
              </a:rPr>
              <a:t> ) using US EPA AIRNOW PM2.5 measurements </a:t>
            </a:r>
          </a:p>
          <a:p>
            <a:pPr marL="628650" lvl="1" indent="-4572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Conducted </a:t>
            </a:r>
            <a:r>
              <a:rPr lang="en-US" sz="1600" dirty="0">
                <a:latin typeface="Times New Roman" panose="02020603050405020304" pitchFamily="18" charset="0"/>
                <a:cs typeface="Times New Roman" panose="02020603050405020304" pitchFamily="18" charset="0"/>
              </a:rPr>
              <a:t>assessment of NOAA Biomass Burning Emissions Product </a:t>
            </a:r>
            <a:endParaRPr lang="en-US" sz="1600" dirty="0" smtClean="0">
              <a:latin typeface="Times New Roman" panose="02020603050405020304" pitchFamily="18" charset="0"/>
              <a:cs typeface="Times New Roman" panose="02020603050405020304" pitchFamily="18" charset="0"/>
            </a:endParaRPr>
          </a:p>
          <a:p>
            <a:pPr marL="628650" lvl="1" indent="-4572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Conducted </a:t>
            </a:r>
            <a:r>
              <a:rPr lang="en-US" sz="1600" dirty="0">
                <a:latin typeface="Times New Roman" panose="02020603050405020304" pitchFamily="18" charset="0"/>
                <a:cs typeface="Times New Roman" panose="02020603050405020304" pitchFamily="18" charset="0"/>
              </a:rPr>
              <a:t>study using High Spectral Resolution Lidar </a:t>
            </a:r>
            <a:r>
              <a:rPr lang="en-US" sz="1600" dirty="0" smtClean="0">
                <a:latin typeface="Times New Roman" panose="02020603050405020304" pitchFamily="18" charset="0"/>
                <a:cs typeface="Times New Roman" panose="02020603050405020304" pitchFamily="18" charset="0"/>
              </a:rPr>
              <a:t>backscatter </a:t>
            </a:r>
            <a:r>
              <a:rPr lang="en-US" sz="1600" dirty="0">
                <a:latin typeface="Times New Roman" panose="02020603050405020304" pitchFamily="18" charset="0"/>
                <a:cs typeface="Times New Roman" panose="02020603050405020304" pitchFamily="18" charset="0"/>
              </a:rPr>
              <a:t>cross section </a:t>
            </a:r>
            <a:r>
              <a:rPr lang="en-US" sz="1600" dirty="0" smtClean="0">
                <a:latin typeface="Times New Roman" panose="02020603050405020304" pitchFamily="18" charset="0"/>
                <a:cs typeface="Times New Roman" panose="02020603050405020304" pitchFamily="18" charset="0"/>
              </a:rPr>
              <a:t>to </a:t>
            </a:r>
            <a:r>
              <a:rPr lang="en-US" sz="1600" dirty="0">
                <a:latin typeface="Times New Roman" panose="02020603050405020304" pitchFamily="18" charset="0"/>
                <a:cs typeface="Times New Roman" panose="02020603050405020304" pitchFamily="18" charset="0"/>
              </a:rPr>
              <a:t>assess the impact of assimilation of MODIS Aerosol Optical Depth on Western US Smoke predictions using the Real-time Air Quality Modeling System (</a:t>
            </a:r>
            <a:r>
              <a:rPr lang="en-US" sz="1600" dirty="0" smtClean="0">
                <a:latin typeface="Times New Roman" panose="02020603050405020304" pitchFamily="18" charset="0"/>
                <a:cs typeface="Times New Roman" panose="02020603050405020304" pitchFamily="18" charset="0"/>
              </a:rPr>
              <a:t>RAQMS </a:t>
            </a:r>
            <a:r>
              <a:rPr lang="en-US" sz="1600" dirty="0">
                <a:latin typeface="Times New Roman" panose="02020603050405020304" pitchFamily="18" charset="0"/>
                <a:cs typeface="Times New Roman" panose="02020603050405020304" pitchFamily="18" charset="0"/>
              </a:rPr>
              <a:t>during July-August, 2014 FRAPPE/DISCOVER-AQ field mission</a:t>
            </a:r>
          </a:p>
          <a:p>
            <a:pPr marL="457200" indent="-4572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Fire &amp; Smoke Projects built on 2014 success to justify proposals to PGRR Call in Dec 2014.  Additional funding received</a:t>
            </a:r>
          </a:p>
          <a:p>
            <a:pPr marL="628650" lvl="1" indent="-45720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1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9823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5721" y="1604633"/>
            <a:ext cx="6695536" cy="4338967"/>
          </a:xfrm>
        </p:spPr>
      </p:pic>
      <p:sp>
        <p:nvSpPr>
          <p:cNvPr id="7" name="TextBox 6"/>
          <p:cNvSpPr txBox="1"/>
          <p:nvPr/>
        </p:nvSpPr>
        <p:spPr>
          <a:xfrm>
            <a:off x="838200" y="6020403"/>
            <a:ext cx="7696200" cy="461665"/>
          </a:xfrm>
          <a:prstGeom prst="rect">
            <a:avLst/>
          </a:prstGeom>
          <a:noFill/>
        </p:spPr>
        <p:txBody>
          <a:bodyPr wrap="square" rtlCol="0">
            <a:spAutoFit/>
          </a:bodyPr>
          <a:lstStyle/>
          <a:p>
            <a:pPr algn="ctr"/>
            <a:r>
              <a:rPr lang="en-US" sz="1200" dirty="0" smtClean="0">
                <a:solidFill>
                  <a:schemeClr val="bg1"/>
                </a:solidFill>
              </a:rPr>
              <a:t>Funny River Fire, Kenai Peninsula, approximately 1am local time, May 21, </a:t>
            </a:r>
            <a:r>
              <a:rPr lang="en-US" sz="1200" dirty="0" smtClean="0">
                <a:solidFill>
                  <a:schemeClr val="bg1"/>
                </a:solidFill>
              </a:rPr>
              <a:t>2014 </a:t>
            </a:r>
          </a:p>
          <a:p>
            <a:pPr algn="ctr"/>
            <a:r>
              <a:rPr lang="en-US" sz="1200" dirty="0" smtClean="0">
                <a:solidFill>
                  <a:schemeClr val="bg1"/>
                </a:solidFill>
              </a:rPr>
              <a:t>Photo </a:t>
            </a:r>
            <a:r>
              <a:rPr lang="en-US" sz="1200" dirty="0" smtClean="0">
                <a:solidFill>
                  <a:schemeClr val="bg1"/>
                </a:solidFill>
              </a:rPr>
              <a:t>courtesy Bill Rash at Alaska Dispatch newspaper</a:t>
            </a:r>
            <a:endParaRPr lang="en-US" sz="1200" dirty="0">
              <a:solidFill>
                <a:schemeClr val="bg1"/>
              </a:solidFill>
            </a:endParaRPr>
          </a:p>
        </p:txBody>
      </p:sp>
      <p:sp>
        <p:nvSpPr>
          <p:cNvPr id="2" name="Title 1"/>
          <p:cNvSpPr>
            <a:spLocks noGrp="1"/>
          </p:cNvSpPr>
          <p:nvPr>
            <p:ph type="title"/>
          </p:nvPr>
        </p:nvSpPr>
        <p:spPr/>
        <p:txBody>
          <a:bodyPr/>
          <a:lstStyle/>
          <a:p>
            <a:r>
              <a:rPr lang="en-US" sz="3600" dirty="0" smtClean="0">
                <a:solidFill>
                  <a:schemeClr val="tx1"/>
                </a:solidFill>
              </a:rPr>
              <a:t>Fire and Smoke Initiative </a:t>
            </a:r>
            <a:r>
              <a:rPr lang="en-US" sz="3200" dirty="0" smtClean="0">
                <a:solidFill>
                  <a:schemeClr val="tx1"/>
                </a:solidFill>
              </a:rPr>
              <a:t>Background</a:t>
            </a:r>
            <a:endParaRPr lang="en-US" sz="3200" dirty="0">
              <a:solidFill>
                <a:schemeClr val="tx1"/>
              </a:solidFill>
            </a:endParaRPr>
          </a:p>
        </p:txBody>
      </p:sp>
    </p:spTree>
    <p:extLst>
      <p:ext uri="{BB962C8B-B14F-4D97-AF65-F5344CB8AC3E}">
        <p14:creationId xmlns:p14="http://schemas.microsoft.com/office/powerpoint/2010/main" val="1974369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latin typeface="Helvetica" panose="020B0604020202020204" pitchFamily="34" charset="0"/>
                <a:cs typeface="Helvetica" panose="020B0604020202020204" pitchFamily="34" charset="0"/>
              </a:rPr>
              <a:t>Plans for 2015</a:t>
            </a:r>
            <a:endParaRPr lang="en-US" sz="3600" dirty="0">
              <a:solidFill>
                <a:schemeClr val="tx1"/>
              </a:solidFill>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p:txBody>
          <a:bodyPr/>
          <a:lstStyle/>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Work </a:t>
            </a:r>
            <a:r>
              <a:rPr lang="en-US" sz="2000" dirty="0">
                <a:latin typeface="Times New Roman" panose="02020603050405020304" pitchFamily="18" charset="0"/>
                <a:cs typeface="Times New Roman" panose="02020603050405020304" pitchFamily="18" charset="0"/>
              </a:rPr>
              <a:t>closely with the Predictive Services branches (Intelligence, Weather, and Fuels/Fire Danger) of the National Interagency Coordination Centers (NICC) to see the implementation of AWIPS </a:t>
            </a:r>
            <a:r>
              <a:rPr lang="en-US" sz="2000" dirty="0" smtClean="0">
                <a:latin typeface="Times New Roman" panose="02020603050405020304" pitchFamily="18" charset="0"/>
                <a:cs typeface="Times New Roman" panose="02020603050405020304" pitchFamily="18" charset="0"/>
              </a:rPr>
              <a:t>II </a:t>
            </a:r>
            <a:r>
              <a:rPr lang="en-US" sz="2000" dirty="0">
                <a:latin typeface="Times New Roman" panose="02020603050405020304" pitchFamily="18" charset="0"/>
                <a:cs typeface="Times New Roman" panose="02020603050405020304" pitchFamily="18" charset="0"/>
              </a:rPr>
              <a:t>and insure VIIRS AF is, or can be, included</a:t>
            </a:r>
          </a:p>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Enhance fire, smoke, and aerosol product distribution generated from SNPP VIIRS Direct Broadcast (DB) data for CONUS and Alaska for targeted regions </a:t>
            </a:r>
            <a:endParaRPr lang="en-US" sz="20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Engage </a:t>
            </a:r>
            <a:r>
              <a:rPr lang="en-US" sz="2000" dirty="0" err="1" smtClean="0">
                <a:latin typeface="Times New Roman" panose="02020603050405020304" pitchFamily="18" charset="0"/>
                <a:cs typeface="Times New Roman" panose="02020603050405020304" pitchFamily="18" charset="0"/>
              </a:rPr>
              <a:t>wildland</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firefighting community in a dialogue to understand VIIRS and use it for situational awareness</a:t>
            </a:r>
            <a:r>
              <a:rPr lang="en-US" sz="20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Quantify </a:t>
            </a:r>
            <a:r>
              <a:rPr lang="en-US" sz="2000" dirty="0">
                <a:latin typeface="Times New Roman" panose="02020603050405020304" pitchFamily="18" charset="0"/>
                <a:cs typeface="Times New Roman" panose="02020603050405020304" pitchFamily="18" charset="0"/>
              </a:rPr>
              <a:t>select key socio-economic impacts of fires and smoke </a:t>
            </a:r>
            <a:endParaRPr lang="en-US" sz="20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Extend </a:t>
            </a:r>
            <a:r>
              <a:rPr lang="en-US" sz="2000" dirty="0">
                <a:latin typeface="Times New Roman" panose="02020603050405020304" pitchFamily="18" charset="0"/>
                <a:cs typeface="Times New Roman" panose="02020603050405020304" pitchFamily="18" charset="0"/>
              </a:rPr>
              <a:t>user outreach by porting the new VIIRS fire and smoke products into NOAA’s Hazard Mapping System and </a:t>
            </a:r>
            <a:r>
              <a:rPr lang="en-US" sz="2000" dirty="0" smtClean="0">
                <a:latin typeface="Times New Roman" panose="02020603050405020304" pitchFamily="18" charset="0"/>
                <a:cs typeface="Times New Roman" panose="02020603050405020304" pitchFamily="18" charset="0"/>
              </a:rPr>
              <a:t>AWIPS-II</a:t>
            </a:r>
            <a:endParaRPr lang="en-US" sz="2000" dirty="0" smtClean="0"/>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Position Initiative Working Group to support AK Fire Season</a:t>
            </a:r>
            <a:endParaRPr lang="en-US" sz="20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pPr>
              <a:defRPr/>
            </a:pPr>
            <a:r>
              <a:rPr lang="en-US" smtClean="0"/>
              <a:t>Joint Polar Satellite System</a:t>
            </a:r>
            <a:endParaRPr lang="en-US"/>
          </a:p>
        </p:txBody>
      </p:sp>
      <p:sp>
        <p:nvSpPr>
          <p:cNvPr id="5" name="Slide Number Placeholder 4"/>
          <p:cNvSpPr>
            <a:spLocks noGrp="1"/>
          </p:cNvSpPr>
          <p:nvPr>
            <p:ph type="sldNum" sz="quarter" idx="11"/>
          </p:nvPr>
        </p:nvSpPr>
        <p:spPr/>
        <p:txBody>
          <a:bodyPr/>
          <a:lstStyle/>
          <a:p>
            <a:pPr>
              <a:defRPr/>
            </a:pPr>
            <a:fld id="{7D6CDEB4-AE3E-4257-926A-3703FFC0D3F1}" type="slidenum">
              <a:rPr lang="en-US" smtClean="0"/>
              <a:pPr>
                <a:defRPr/>
              </a:pPr>
              <a:t>12</a:t>
            </a:fld>
            <a:endParaRPr lang="en-US" dirty="0"/>
          </a:p>
        </p:txBody>
      </p:sp>
    </p:spTree>
    <p:extLst>
      <p:ext uri="{BB962C8B-B14F-4D97-AF65-F5344CB8AC3E}">
        <p14:creationId xmlns:p14="http://schemas.microsoft.com/office/powerpoint/2010/main" val="3275625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latin typeface="Helvetica" panose="020B0604020202020204" pitchFamily="34" charset="0"/>
                <a:cs typeface="Helvetica" panose="020B0604020202020204" pitchFamily="34" charset="0"/>
              </a:rPr>
              <a:t>Plans for 2015</a:t>
            </a:r>
            <a:endParaRPr lang="en-US" sz="3600" dirty="0">
              <a:solidFill>
                <a:schemeClr val="tx1"/>
              </a:solidFill>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p:txBody>
          <a:bodyPr/>
          <a:lstStyle/>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Establish an initiative sub-group to begin dialog on a Blended Fire &amp; Smoke Product</a:t>
            </a:r>
          </a:p>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Improve HRRR smoke forecasts through improved emissions via </a:t>
            </a:r>
            <a:r>
              <a:rPr lang="en-US" sz="2000" dirty="0" smtClean="0">
                <a:latin typeface="Times New Roman" panose="02020603050405020304" pitchFamily="18" charset="0"/>
                <a:cs typeface="Times New Roman" panose="02020603050405020304" pitchFamily="18" charset="0"/>
              </a:rPr>
              <a:t>VIIRS Fire Radiative Power Product</a:t>
            </a: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Engage Western Region WFOs to increase their awareness and use of VIIRS Fire &amp; Smoke capabilities and get feedback from them on smoke models</a:t>
            </a: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Increase opportunities to use </a:t>
            </a:r>
            <a:r>
              <a:rPr lang="en-US" sz="2000" dirty="0">
                <a:latin typeface="Times New Roman" panose="02020603050405020304" pitchFamily="18" charset="0"/>
                <a:cs typeface="Times New Roman" panose="02020603050405020304" pitchFamily="18" charset="0"/>
              </a:rPr>
              <a:t>prescribed fires </a:t>
            </a:r>
            <a:r>
              <a:rPr lang="en-US" sz="2000" dirty="0" smtClean="0">
                <a:latin typeface="Times New Roman" panose="02020603050405020304" pitchFamily="18" charset="0"/>
                <a:cs typeface="Times New Roman" panose="02020603050405020304" pitchFamily="18" charset="0"/>
              </a:rPr>
              <a:t>to </a:t>
            </a:r>
            <a:r>
              <a:rPr lang="en-US" sz="2000" dirty="0">
                <a:latin typeface="Times New Roman" panose="02020603050405020304" pitchFamily="18" charset="0"/>
                <a:cs typeface="Times New Roman" panose="02020603050405020304" pitchFamily="18" charset="0"/>
              </a:rPr>
              <a:t>validate VIIRS this spring in New Jersey and Virginia with the </a:t>
            </a:r>
            <a:r>
              <a:rPr lang="en-US" sz="2000" dirty="0" smtClean="0">
                <a:latin typeface="Times New Roman" panose="02020603050405020304" pitchFamily="18" charset="0"/>
                <a:cs typeface="Times New Roman" panose="02020603050405020304" pitchFamily="18" charset="0"/>
              </a:rPr>
              <a:t>US Fire Service.</a:t>
            </a:r>
            <a:r>
              <a:rPr lang="en-US" sz="2000" dirty="0">
                <a:latin typeface="Times New Roman" panose="02020603050405020304" pitchFamily="18" charset="0"/>
                <a:cs typeface="Times New Roman" panose="02020603050405020304" pitchFamily="18" charset="0"/>
              </a:rPr>
              <a:t>  </a:t>
            </a:r>
          </a:p>
        </p:txBody>
      </p:sp>
      <p:sp>
        <p:nvSpPr>
          <p:cNvPr id="4" name="Footer Placeholder 3"/>
          <p:cNvSpPr>
            <a:spLocks noGrp="1"/>
          </p:cNvSpPr>
          <p:nvPr>
            <p:ph type="ftr" sz="quarter" idx="10"/>
          </p:nvPr>
        </p:nvSpPr>
        <p:spPr/>
        <p:txBody>
          <a:bodyPr/>
          <a:lstStyle/>
          <a:p>
            <a:pPr>
              <a:defRPr/>
            </a:pPr>
            <a:r>
              <a:rPr lang="en-US" smtClean="0"/>
              <a:t>Joint Polar Satellite System</a:t>
            </a:r>
            <a:endParaRPr lang="en-US"/>
          </a:p>
        </p:txBody>
      </p:sp>
      <p:sp>
        <p:nvSpPr>
          <p:cNvPr id="5" name="Slide Number Placeholder 4"/>
          <p:cNvSpPr>
            <a:spLocks noGrp="1"/>
          </p:cNvSpPr>
          <p:nvPr>
            <p:ph type="sldNum" sz="quarter" idx="11"/>
          </p:nvPr>
        </p:nvSpPr>
        <p:spPr/>
        <p:txBody>
          <a:bodyPr/>
          <a:lstStyle/>
          <a:p>
            <a:pPr>
              <a:defRPr/>
            </a:pPr>
            <a:fld id="{7D6CDEB4-AE3E-4257-926A-3703FFC0D3F1}" type="slidenum">
              <a:rPr lang="en-US" smtClean="0"/>
              <a:pPr>
                <a:defRPr/>
              </a:pPr>
              <a:t>13</a:t>
            </a:fld>
            <a:endParaRPr lang="en-US" dirty="0"/>
          </a:p>
        </p:txBody>
      </p:sp>
    </p:spTree>
    <p:extLst>
      <p:ext uri="{BB962C8B-B14F-4D97-AF65-F5344CB8AC3E}">
        <p14:creationId xmlns:p14="http://schemas.microsoft.com/office/powerpoint/2010/main" val="15431170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latin typeface="Helvetica" panose="020B0604020202020204" pitchFamily="34" charset="0"/>
                <a:cs typeface="Helvetica" panose="020B0604020202020204" pitchFamily="34" charset="0"/>
              </a:rPr>
              <a:t>US 2015 Fire Season-to-Date</a:t>
            </a:r>
            <a:endParaRPr lang="en-US" sz="3600" dirty="0">
              <a:solidFill>
                <a:schemeClr val="tx1"/>
              </a:solidFill>
              <a:latin typeface="Helvetica" panose="020B0604020202020204" pitchFamily="34" charset="0"/>
              <a:cs typeface="Helvetica" panose="020B0604020202020204" pitchFamily="34" charset="0"/>
            </a:endParaRPr>
          </a:p>
        </p:txBody>
      </p:sp>
      <p:sp>
        <p:nvSpPr>
          <p:cNvPr id="4" name="Footer Placeholder 3"/>
          <p:cNvSpPr>
            <a:spLocks noGrp="1"/>
          </p:cNvSpPr>
          <p:nvPr>
            <p:ph type="ftr" sz="quarter" idx="10"/>
          </p:nvPr>
        </p:nvSpPr>
        <p:spPr/>
        <p:txBody>
          <a:bodyPr/>
          <a:lstStyle/>
          <a:p>
            <a:pPr>
              <a:defRPr/>
            </a:pPr>
            <a:r>
              <a:rPr lang="en-US" smtClean="0"/>
              <a:t>Joint Polar Satellite System</a:t>
            </a:r>
            <a:endParaRPr lang="en-US"/>
          </a:p>
        </p:txBody>
      </p:sp>
      <p:sp>
        <p:nvSpPr>
          <p:cNvPr id="5" name="Slide Number Placeholder 4"/>
          <p:cNvSpPr>
            <a:spLocks noGrp="1"/>
          </p:cNvSpPr>
          <p:nvPr>
            <p:ph type="sldNum" sz="quarter" idx="11"/>
          </p:nvPr>
        </p:nvSpPr>
        <p:spPr/>
        <p:txBody>
          <a:bodyPr/>
          <a:lstStyle/>
          <a:p>
            <a:pPr>
              <a:defRPr/>
            </a:pPr>
            <a:fld id="{7D6CDEB4-AE3E-4257-926A-3703FFC0D3F1}" type="slidenum">
              <a:rPr lang="en-US" smtClean="0"/>
              <a:pPr>
                <a:defRPr/>
              </a:pPr>
              <a:t>14</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220" y="1380225"/>
            <a:ext cx="5774963" cy="4537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3517" y="6055743"/>
            <a:ext cx="1500732" cy="276999"/>
          </a:xfrm>
          <a:prstGeom prst="rect">
            <a:avLst/>
          </a:prstGeom>
          <a:noFill/>
        </p:spPr>
        <p:txBody>
          <a:bodyPr wrap="none" rtlCol="0">
            <a:spAutoFit/>
          </a:bodyPr>
          <a:lstStyle/>
          <a:p>
            <a:r>
              <a:rPr lang="en-US" sz="1200" dirty="0" smtClean="0">
                <a:solidFill>
                  <a:schemeClr val="bg1"/>
                </a:solidFill>
              </a:rPr>
              <a:t>Sep 8 – 5:30 MT</a:t>
            </a:r>
            <a:endParaRPr lang="en-US" sz="1200" dirty="0">
              <a:solidFill>
                <a:schemeClr val="bg1"/>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222" y="5853407"/>
            <a:ext cx="5666386"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7400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latin typeface="Helvetica" panose="020B0604020202020204" pitchFamily="34" charset="0"/>
                <a:cs typeface="Helvetica" panose="020B0604020202020204" pitchFamily="34" charset="0"/>
              </a:rPr>
              <a:t>AK Fire Season 2015</a:t>
            </a:r>
            <a:br>
              <a:rPr lang="en-US" sz="3600" dirty="0" smtClean="0">
                <a:solidFill>
                  <a:schemeClr val="tx1"/>
                </a:solidFill>
                <a:latin typeface="Helvetica" panose="020B0604020202020204" pitchFamily="34" charset="0"/>
                <a:cs typeface="Helvetica" panose="020B0604020202020204" pitchFamily="34" charset="0"/>
              </a:rPr>
            </a:br>
            <a:r>
              <a:rPr lang="en-US" sz="3200" dirty="0" smtClean="0">
                <a:solidFill>
                  <a:schemeClr val="tx1"/>
                </a:solidFill>
                <a:latin typeface="Helvetica" panose="020B0604020202020204" pitchFamily="34" charset="0"/>
                <a:cs typeface="Helvetica" panose="020B0604020202020204" pitchFamily="34" charset="0"/>
              </a:rPr>
              <a:t>Details</a:t>
            </a:r>
            <a:endParaRPr lang="en-US" sz="3200" dirty="0">
              <a:solidFill>
                <a:schemeClr val="tx1"/>
              </a:solidFill>
              <a:latin typeface="Helvetica" panose="020B0604020202020204" pitchFamily="34" charset="0"/>
              <a:cs typeface="Helvetica" panose="020B0604020202020204" pitchFamily="34" charset="0"/>
            </a:endParaRPr>
          </a:p>
        </p:txBody>
      </p:sp>
      <p:sp>
        <p:nvSpPr>
          <p:cNvPr id="4" name="Footer Placeholder 3"/>
          <p:cNvSpPr>
            <a:spLocks noGrp="1"/>
          </p:cNvSpPr>
          <p:nvPr>
            <p:ph type="ftr" sz="quarter" idx="10"/>
          </p:nvPr>
        </p:nvSpPr>
        <p:spPr/>
        <p:txBody>
          <a:bodyPr/>
          <a:lstStyle/>
          <a:p>
            <a:pPr>
              <a:defRPr/>
            </a:pPr>
            <a:r>
              <a:rPr lang="en-US" smtClean="0"/>
              <a:t>Joint Polar Satellite System</a:t>
            </a:r>
            <a:endParaRPr lang="en-US"/>
          </a:p>
        </p:txBody>
      </p:sp>
      <p:sp>
        <p:nvSpPr>
          <p:cNvPr id="5" name="Slide Number Placeholder 4"/>
          <p:cNvSpPr>
            <a:spLocks noGrp="1"/>
          </p:cNvSpPr>
          <p:nvPr>
            <p:ph type="sldNum" sz="quarter" idx="11"/>
          </p:nvPr>
        </p:nvSpPr>
        <p:spPr/>
        <p:txBody>
          <a:bodyPr/>
          <a:lstStyle/>
          <a:p>
            <a:pPr>
              <a:defRPr/>
            </a:pPr>
            <a:fld id="{7D6CDEB4-AE3E-4257-926A-3703FFC0D3F1}" type="slidenum">
              <a:rPr lang="en-US" smtClean="0"/>
              <a:pPr>
                <a:defRPr/>
              </a:pPr>
              <a:t>15</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06" y="1718140"/>
            <a:ext cx="8678174" cy="4587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5745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Western Region Fire Season 2015</a:t>
            </a:r>
            <a:br>
              <a:rPr lang="en-US" sz="3600" dirty="0" smtClean="0">
                <a:solidFill>
                  <a:schemeClr val="tx1"/>
                </a:solidFill>
              </a:rPr>
            </a:br>
            <a:r>
              <a:rPr lang="en-US" sz="3200" dirty="0" smtClean="0">
                <a:solidFill>
                  <a:schemeClr val="tx1"/>
                </a:solidFill>
              </a:rPr>
              <a:t>Details</a:t>
            </a:r>
            <a:endParaRPr lang="en-US" sz="3200" dirty="0">
              <a:solidFill>
                <a:schemeClr val="tx1"/>
              </a:solidFill>
            </a:endParaRPr>
          </a:p>
        </p:txBody>
      </p:sp>
      <p:sp>
        <p:nvSpPr>
          <p:cNvPr id="3" name="Content Placeholder 2"/>
          <p:cNvSpPr>
            <a:spLocks noGrp="1"/>
          </p:cNvSpPr>
          <p:nvPr>
            <p:ph idx="1"/>
          </p:nvPr>
        </p:nvSpPr>
        <p:spPr/>
        <p:txBody>
          <a:bodyPr/>
          <a:lstStyle/>
          <a:p>
            <a:pPr marL="0" indent="0"/>
            <a:r>
              <a:rPr lang="en-US" sz="1200" u="sng" dirty="0">
                <a:latin typeface="Times New Roman" panose="02020603050405020304" pitchFamily="18" charset="0"/>
                <a:cs typeface="Times New Roman" panose="02020603050405020304" pitchFamily="18" charset="0"/>
              </a:rPr>
              <a:t>Acreage</a:t>
            </a: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Currently 66 wildfires have burned nearly 1.7 million acres. </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 Okanogan Complex is by far the largest with ~293,000 acres burned. It is also the largest fire in Washington state </a:t>
            </a:r>
            <a:r>
              <a:rPr lang="en-US" sz="1200" dirty="0" smtClean="0">
                <a:latin typeface="Times New Roman" panose="02020603050405020304" pitchFamily="18" charset="0"/>
                <a:cs typeface="Times New Roman" panose="02020603050405020304" pitchFamily="18" charset="0"/>
              </a:rPr>
              <a:t>history.</a:t>
            </a:r>
            <a:endParaRPr lang="en-US" sz="1200" dirty="0">
              <a:latin typeface="Times New Roman" panose="02020603050405020304" pitchFamily="18" charset="0"/>
              <a:cs typeface="Times New Roman" panose="02020603050405020304" pitchFamily="18" charset="0"/>
            </a:endParaRPr>
          </a:p>
          <a:p>
            <a:pPr marL="0" indent="0"/>
            <a:r>
              <a:rPr lang="en-US" sz="1200" u="sng" dirty="0" smtClean="0">
                <a:latin typeface="Times New Roman" panose="02020603050405020304" pitchFamily="18" charset="0"/>
                <a:cs typeface="Times New Roman" panose="02020603050405020304" pitchFamily="18" charset="0"/>
              </a:rPr>
              <a:t>Personnel</a:t>
            </a: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28,000 firefighters and personnel are supporting wildfires in the western U.S.</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68 firefighters from Australia and New Zealand are being deployed to incidents in Oregon and Washington.</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200 soldiers from the 17th Field Artillery Brigade based out of Fort Lewis, Washington are deployed in Washington state.</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5 </a:t>
            </a:r>
            <a:r>
              <a:rPr lang="en-US" sz="1200" dirty="0" err="1">
                <a:latin typeface="Times New Roman" panose="02020603050405020304" pitchFamily="18" charset="0"/>
                <a:cs typeface="Times New Roman" panose="02020603050405020304" pitchFamily="18" charset="0"/>
              </a:rPr>
              <a:t>wildland</a:t>
            </a:r>
            <a:r>
              <a:rPr lang="en-US" sz="1200" dirty="0">
                <a:latin typeface="Times New Roman" panose="02020603050405020304" pitchFamily="18" charset="0"/>
                <a:cs typeface="Times New Roman" panose="02020603050405020304" pitchFamily="18" charset="0"/>
              </a:rPr>
              <a:t> fire suppression crews and one CL-415 scooper group from Ontario, Canada and one </a:t>
            </a:r>
            <a:r>
              <a:rPr lang="en-US" sz="1200" dirty="0" err="1">
                <a:latin typeface="Times New Roman" panose="02020603050405020304" pitchFamily="18" charset="0"/>
                <a:cs typeface="Times New Roman" panose="02020603050405020304" pitchFamily="18" charset="0"/>
              </a:rPr>
              <a:t>Convair</a:t>
            </a:r>
            <a:r>
              <a:rPr lang="en-US" sz="1200" dirty="0">
                <a:latin typeface="Times New Roman" panose="02020603050405020304" pitchFamily="18" charset="0"/>
                <a:cs typeface="Times New Roman" panose="02020603050405020304" pitchFamily="18" charset="0"/>
              </a:rPr>
              <a:t> 580 </a:t>
            </a:r>
            <a:r>
              <a:rPr lang="en-US" sz="1200" dirty="0" err="1">
                <a:latin typeface="Times New Roman" panose="02020603050405020304" pitchFamily="18" charset="0"/>
                <a:cs typeface="Times New Roman" panose="02020603050405020304" pitchFamily="18" charset="0"/>
              </a:rPr>
              <a:t>airtanker</a:t>
            </a:r>
            <a:r>
              <a:rPr lang="en-US" sz="1200" dirty="0">
                <a:latin typeface="Times New Roman" panose="02020603050405020304" pitchFamily="18" charset="0"/>
                <a:cs typeface="Times New Roman" panose="02020603050405020304" pitchFamily="18" charset="0"/>
              </a:rPr>
              <a:t> group from both Saskatchewan and Alberta are supporting fire suppression efforts in the Northern Rockies Area.</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58 </a:t>
            </a:r>
            <a:r>
              <a:rPr lang="en-US" sz="1200" dirty="0" err="1">
                <a:latin typeface="Times New Roman" panose="02020603050405020304" pitchFamily="18" charset="0"/>
                <a:cs typeface="Times New Roman" panose="02020603050405020304" pitchFamily="18" charset="0"/>
              </a:rPr>
              <a:t>fireline</a:t>
            </a:r>
            <a:r>
              <a:rPr lang="en-US" sz="1200" dirty="0">
                <a:latin typeface="Times New Roman" panose="02020603050405020304" pitchFamily="18" charset="0"/>
                <a:cs typeface="Times New Roman" panose="02020603050405020304" pitchFamily="18" charset="0"/>
              </a:rPr>
              <a:t> management personnel from Alberta and Ontario, Canada are assigned to support large fires in the Northern Rockies Area.</a:t>
            </a:r>
          </a:p>
          <a:p>
            <a:pPr marL="0" indent="0"/>
            <a:r>
              <a:rPr lang="en-US" sz="1200" u="sng" dirty="0" smtClean="0">
                <a:latin typeface="Times New Roman" panose="02020603050405020304" pitchFamily="18" charset="0"/>
                <a:cs typeface="Times New Roman" panose="02020603050405020304" pitchFamily="18" charset="0"/>
              </a:rPr>
              <a:t>Direct </a:t>
            </a:r>
            <a:r>
              <a:rPr lang="en-US" sz="1200" u="sng" dirty="0">
                <a:latin typeface="Times New Roman" panose="02020603050405020304" pitchFamily="18" charset="0"/>
                <a:cs typeface="Times New Roman" panose="02020603050405020304" pitchFamily="18" charset="0"/>
              </a:rPr>
              <a:t>Costs</a:t>
            </a:r>
            <a:endParaRPr lang="en-US" sz="1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Roughly ~$440,000,000 ($440 M) spent on currently active fires (per NIFC Situation Report)</a:t>
            </a:r>
          </a:p>
          <a:p>
            <a:pPr lvl="1">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Note that this number excludes costs for previous fires and is not a seasonal total</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 costliest of the current fires are Stouts Creek ($36.1m), Rough ($33.8m) and the Mad River Complex ($30.6m).</a:t>
            </a:r>
          </a:p>
          <a:p>
            <a:pPr>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Overall, 12 current fires have costs exceeding $15m</a:t>
            </a:r>
          </a:p>
          <a:p>
            <a:endParaRPr lang="en-US" sz="12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pPr>
              <a:defRPr/>
            </a:pPr>
            <a:r>
              <a:rPr lang="en-US" smtClean="0"/>
              <a:t>Joint Polar Satellite System</a:t>
            </a:r>
            <a:endParaRPr lang="en-US"/>
          </a:p>
        </p:txBody>
      </p:sp>
      <p:sp>
        <p:nvSpPr>
          <p:cNvPr id="5" name="Slide Number Placeholder 4"/>
          <p:cNvSpPr>
            <a:spLocks noGrp="1"/>
          </p:cNvSpPr>
          <p:nvPr>
            <p:ph type="sldNum" sz="quarter" idx="11"/>
          </p:nvPr>
        </p:nvSpPr>
        <p:spPr/>
        <p:txBody>
          <a:bodyPr/>
          <a:lstStyle/>
          <a:p>
            <a:pPr>
              <a:defRPr/>
            </a:pPr>
            <a:fld id="{7D6CDEB4-AE3E-4257-926A-3703FFC0D3F1}" type="slidenum">
              <a:rPr lang="en-US" smtClean="0"/>
              <a:pPr>
                <a:defRPr/>
              </a:pPr>
              <a:t>16</a:t>
            </a:fld>
            <a:endParaRPr lang="en-US" dirty="0"/>
          </a:p>
        </p:txBody>
      </p:sp>
    </p:spTree>
    <p:extLst>
      <p:ext uri="{BB962C8B-B14F-4D97-AF65-F5344CB8AC3E}">
        <p14:creationId xmlns:p14="http://schemas.microsoft.com/office/powerpoint/2010/main" val="1871954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5148"/>
            <a:ext cx="8229600" cy="1143000"/>
          </a:xfrm>
        </p:spPr>
        <p:txBody>
          <a:bodyPr>
            <a:normAutofit/>
          </a:bodyPr>
          <a:lstStyle/>
          <a:p>
            <a:r>
              <a:rPr lang="en-US" sz="2400" dirty="0" smtClean="0">
                <a:solidFill>
                  <a:schemeClr val="tx1"/>
                </a:solidFill>
              </a:rPr>
              <a:t>How WFOs Currently Use  Satellite Imagery</a:t>
            </a:r>
            <a:endParaRPr lang="en-US" sz="2400" dirty="0">
              <a:solidFill>
                <a:schemeClr val="tx1"/>
              </a:solidFill>
            </a:endParaRPr>
          </a:p>
        </p:txBody>
      </p:sp>
      <p:sp>
        <p:nvSpPr>
          <p:cNvPr id="4" name="Footer Placeholder 3"/>
          <p:cNvSpPr>
            <a:spLocks noGrp="1"/>
          </p:cNvSpPr>
          <p:nvPr>
            <p:ph type="ftr" sz="quarter" idx="10"/>
          </p:nvPr>
        </p:nvSpPr>
        <p:spPr/>
        <p:txBody>
          <a:bodyPr/>
          <a:lstStyle/>
          <a:p>
            <a:pPr>
              <a:defRPr/>
            </a:pPr>
            <a:r>
              <a:rPr lang="en-US" smtClean="0"/>
              <a:t>Joint Polar Satellite System</a:t>
            </a:r>
            <a:endParaRPr lang="en-US"/>
          </a:p>
        </p:txBody>
      </p:sp>
      <p:sp>
        <p:nvSpPr>
          <p:cNvPr id="5" name="Slide Number Placeholder 4"/>
          <p:cNvSpPr>
            <a:spLocks noGrp="1"/>
          </p:cNvSpPr>
          <p:nvPr>
            <p:ph type="sldNum" sz="quarter" idx="11"/>
          </p:nvPr>
        </p:nvSpPr>
        <p:spPr/>
        <p:txBody>
          <a:bodyPr/>
          <a:lstStyle/>
          <a:p>
            <a:pPr>
              <a:defRPr/>
            </a:pPr>
            <a:fld id="{7D6CDEB4-AE3E-4257-926A-3703FFC0D3F1}" type="slidenum">
              <a:rPr lang="en-US" smtClean="0"/>
              <a:pPr>
                <a:defRPr/>
              </a:pPr>
              <a:t>17</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66" y="1718148"/>
            <a:ext cx="2809834" cy="445405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394" y="1718148"/>
            <a:ext cx="2819400" cy="445405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883" y="1718148"/>
            <a:ext cx="2733474" cy="4454052"/>
          </a:xfrm>
          <a:prstGeom prst="rect">
            <a:avLst/>
          </a:prstGeom>
        </p:spPr>
      </p:pic>
      <p:sp>
        <p:nvSpPr>
          <p:cNvPr id="10" name="Title 1"/>
          <p:cNvSpPr txBox="1">
            <a:spLocks/>
          </p:cNvSpPr>
          <p:nvPr/>
        </p:nvSpPr>
        <p:spPr>
          <a:xfrm>
            <a:off x="1800046"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Helvetica" panose="020B0604020202020204" pitchFamily="34" charset="0"/>
                <a:cs typeface="Helvetica" panose="020B0604020202020204" pitchFamily="34" charset="0"/>
              </a:rPr>
              <a:t>Fire and Smoke Initiative</a:t>
            </a:r>
            <a:endParaRPr lang="en-US" sz="3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724047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9921"/>
            <a:ext cx="8229600" cy="1143000"/>
          </a:xfrm>
        </p:spPr>
        <p:txBody>
          <a:bodyPr>
            <a:normAutofit/>
          </a:bodyPr>
          <a:lstStyle/>
          <a:p>
            <a:pPr algn="ctr"/>
            <a:r>
              <a:rPr lang="en-US" sz="2400" dirty="0" smtClean="0">
                <a:solidFill>
                  <a:schemeClr val="tx1"/>
                </a:solidFill>
              </a:rPr>
              <a:t>HRRR Smoke Product</a:t>
            </a:r>
            <a:endParaRPr lang="en-US" sz="2400" dirty="0">
              <a:solidFill>
                <a:schemeClr val="tx1"/>
              </a:solidFill>
            </a:endParaRPr>
          </a:p>
        </p:txBody>
      </p:sp>
      <p:sp>
        <p:nvSpPr>
          <p:cNvPr id="4" name="Footer Placeholder 3"/>
          <p:cNvSpPr>
            <a:spLocks noGrp="1"/>
          </p:cNvSpPr>
          <p:nvPr>
            <p:ph type="ftr" sz="quarter" idx="10"/>
          </p:nvPr>
        </p:nvSpPr>
        <p:spPr/>
        <p:txBody>
          <a:bodyPr/>
          <a:lstStyle/>
          <a:p>
            <a:pPr>
              <a:defRPr/>
            </a:pPr>
            <a:r>
              <a:rPr lang="en-US" smtClean="0"/>
              <a:t>Joint Polar Satellite System</a:t>
            </a:r>
            <a:endParaRPr lang="en-US"/>
          </a:p>
        </p:txBody>
      </p:sp>
      <p:sp>
        <p:nvSpPr>
          <p:cNvPr id="5" name="Slide Number Placeholder 4"/>
          <p:cNvSpPr>
            <a:spLocks noGrp="1"/>
          </p:cNvSpPr>
          <p:nvPr>
            <p:ph type="sldNum" sz="quarter" idx="11"/>
          </p:nvPr>
        </p:nvSpPr>
        <p:spPr/>
        <p:txBody>
          <a:bodyPr/>
          <a:lstStyle/>
          <a:p>
            <a:pPr>
              <a:defRPr/>
            </a:pPr>
            <a:fld id="{7D6CDEB4-AE3E-4257-926A-3703FFC0D3F1}" type="slidenum">
              <a:rPr lang="en-US" smtClean="0"/>
              <a:pPr>
                <a:defRPr/>
              </a:pPr>
              <a:t>18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82" y="1713203"/>
            <a:ext cx="2800188" cy="44500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0122" y="1713203"/>
            <a:ext cx="2784785" cy="46349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157" y="1713203"/>
            <a:ext cx="2781139" cy="4450080"/>
          </a:xfrm>
          <a:prstGeom prst="rect">
            <a:avLst/>
          </a:prstGeom>
        </p:spPr>
      </p:pic>
      <p:sp>
        <p:nvSpPr>
          <p:cNvPr id="9" name="Rectangle 8"/>
          <p:cNvSpPr/>
          <p:nvPr/>
        </p:nvSpPr>
        <p:spPr>
          <a:xfrm>
            <a:off x="379383" y="6075561"/>
            <a:ext cx="8414425" cy="461665"/>
          </a:xfrm>
          <a:prstGeom prst="rect">
            <a:avLst/>
          </a:prstGeom>
          <a:solidFill>
            <a:schemeClr val="tx1"/>
          </a:solidFill>
        </p:spPr>
        <p:txBody>
          <a:bodyPr wrap="square">
            <a:spAutoFit/>
          </a:bodyPr>
          <a:lstStyle/>
          <a:p>
            <a:r>
              <a:rPr lang="en-US" sz="1200" dirty="0">
                <a:solidFill>
                  <a:schemeClr val="bg1"/>
                </a:solidFill>
              </a:rPr>
              <a:t>W</a:t>
            </a:r>
            <a:r>
              <a:rPr lang="en-US" sz="1200" dirty="0" smtClean="0">
                <a:solidFill>
                  <a:schemeClr val="bg1"/>
                </a:solidFill>
              </a:rPr>
              <a:t>eak </a:t>
            </a:r>
            <a:r>
              <a:rPr lang="en-US" sz="1200" dirty="0">
                <a:solidFill>
                  <a:schemeClr val="bg1"/>
                </a:solidFill>
              </a:rPr>
              <a:t>east-west frontal boundary from northern </a:t>
            </a:r>
            <a:r>
              <a:rPr lang="en-US" sz="1200" dirty="0" smtClean="0">
                <a:solidFill>
                  <a:schemeClr val="bg1"/>
                </a:solidFill>
              </a:rPr>
              <a:t>UT </a:t>
            </a:r>
            <a:r>
              <a:rPr lang="en-US" sz="1200" dirty="0">
                <a:solidFill>
                  <a:schemeClr val="bg1"/>
                </a:solidFill>
              </a:rPr>
              <a:t>to northern CA -- smoke from fires get caught up along front -- </a:t>
            </a:r>
            <a:r>
              <a:rPr lang="en-US" sz="1200" dirty="0" smtClean="0">
                <a:solidFill>
                  <a:schemeClr val="bg1"/>
                </a:solidFill>
              </a:rPr>
              <a:t> verified </a:t>
            </a:r>
            <a:r>
              <a:rPr lang="en-US" sz="1200" dirty="0">
                <a:solidFill>
                  <a:schemeClr val="bg1"/>
                </a:solidFill>
              </a:rPr>
              <a:t>pretty </a:t>
            </a:r>
            <a:r>
              <a:rPr lang="en-US" sz="1200" dirty="0" smtClean="0">
                <a:solidFill>
                  <a:schemeClr val="bg1"/>
                </a:solidFill>
              </a:rPr>
              <a:t>well </a:t>
            </a:r>
            <a:endParaRPr lang="en-US" sz="1200" dirty="0">
              <a:solidFill>
                <a:schemeClr val="bg1"/>
              </a:solidFill>
            </a:endParaRPr>
          </a:p>
        </p:txBody>
      </p:sp>
      <p:sp>
        <p:nvSpPr>
          <p:cNvPr id="10" name="Title 1"/>
          <p:cNvSpPr txBox="1">
            <a:spLocks/>
          </p:cNvSpPr>
          <p:nvPr/>
        </p:nvSpPr>
        <p:spPr>
          <a:xfrm>
            <a:off x="2024332" y="2731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Helvetica" panose="020B0604020202020204" pitchFamily="34" charset="0"/>
                <a:cs typeface="Helvetica" panose="020B0604020202020204" pitchFamily="34" charset="0"/>
              </a:rPr>
              <a:t>Fire and Smoke Initiative</a:t>
            </a:r>
            <a:endParaRPr lang="en-US" sz="3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0495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Joint Polar Satellite System</a:t>
            </a:r>
            <a:endParaRPr lang="en-US"/>
          </a:p>
        </p:txBody>
      </p:sp>
      <p:sp>
        <p:nvSpPr>
          <p:cNvPr id="5" name="Slide Number Placeholder 4"/>
          <p:cNvSpPr>
            <a:spLocks noGrp="1"/>
          </p:cNvSpPr>
          <p:nvPr>
            <p:ph type="sldNum" sz="quarter" idx="11"/>
          </p:nvPr>
        </p:nvSpPr>
        <p:spPr/>
        <p:txBody>
          <a:bodyPr/>
          <a:lstStyle/>
          <a:p>
            <a:pPr>
              <a:defRPr/>
            </a:pPr>
            <a:fld id="{7D6CDEB4-AE3E-4257-926A-3703FFC0D3F1}" type="slidenum">
              <a:rPr lang="en-US" smtClean="0"/>
              <a:pPr>
                <a:defRPr/>
              </a:pPr>
              <a:t>19</a:t>
            </a:fld>
            <a:endParaRPr lang="en-US" dirty="0"/>
          </a:p>
        </p:txBody>
      </p:sp>
      <p:pic>
        <p:nvPicPr>
          <p:cNvPr id="6" name="Picture 2" descr="\\beans\users$\bpierce\Data\Documents\SONGNEX\20150420\hms20150419.prel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336" y="1459734"/>
            <a:ext cx="6204908" cy="49639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929886" y="2480438"/>
            <a:ext cx="2076091" cy="2308324"/>
          </a:xfrm>
          <a:prstGeom prst="rect">
            <a:avLst/>
          </a:prstGeom>
          <a:solidFill>
            <a:schemeClr val="bg1"/>
          </a:solidFill>
          <a:ln>
            <a:solidFill>
              <a:schemeClr val="tx1"/>
            </a:solidFill>
          </a:ln>
        </p:spPr>
        <p:txBody>
          <a:bodyPr wrap="square" rtlCol="0">
            <a:spAutoFit/>
          </a:bodyPr>
          <a:lstStyle/>
          <a:p>
            <a:r>
              <a:rPr lang="en-US" dirty="0"/>
              <a:t>S</a:t>
            </a:r>
            <a:r>
              <a:rPr lang="en-US" dirty="0" smtClean="0"/>
              <a:t>moke from intercontinental transport over Pacific NW and into Four Corners on April 19, 2015</a:t>
            </a:r>
          </a:p>
        </p:txBody>
      </p:sp>
      <p:sp>
        <p:nvSpPr>
          <p:cNvPr id="8" name="Rectangle 7"/>
          <p:cNvSpPr/>
          <p:nvPr/>
        </p:nvSpPr>
        <p:spPr>
          <a:xfrm>
            <a:off x="1897813" y="559113"/>
            <a:ext cx="7246187" cy="738664"/>
          </a:xfrm>
          <a:prstGeom prst="rect">
            <a:avLst/>
          </a:prstGeom>
        </p:spPr>
        <p:txBody>
          <a:bodyPr wrap="square">
            <a:spAutoFit/>
          </a:bodyPr>
          <a:lstStyle/>
          <a:p>
            <a:pPr algn="ctr"/>
            <a:r>
              <a:rPr lang="en-US" sz="2400" dirty="0" smtClean="0"/>
              <a:t>NESDIS Hazard Mapping System (HMS) </a:t>
            </a:r>
          </a:p>
          <a:p>
            <a:pPr algn="ctr"/>
            <a:r>
              <a:rPr lang="en-US" dirty="0" smtClean="0"/>
              <a:t>http://www.ospo.noaa.gov/data/land/fire/currenthms.jpg</a:t>
            </a:r>
            <a:endParaRPr lang="en-US" dirty="0"/>
          </a:p>
        </p:txBody>
      </p:sp>
    </p:spTree>
    <p:extLst>
      <p:ext uri="{BB962C8B-B14F-4D97-AF65-F5344CB8AC3E}">
        <p14:creationId xmlns:p14="http://schemas.microsoft.com/office/powerpoint/2010/main" val="3029942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57" y="166777"/>
            <a:ext cx="8229600" cy="1143000"/>
          </a:xfrm>
        </p:spPr>
        <p:txBody>
          <a:bodyPr/>
          <a:lstStyle/>
          <a:p>
            <a:r>
              <a:rPr lang="en-US" dirty="0" smtClean="0">
                <a:solidFill>
                  <a:schemeClr val="tx1"/>
                </a:solidFill>
              </a:rPr>
              <a:t>Outline</a:t>
            </a:r>
            <a:endParaRPr lang="en-US" dirty="0">
              <a:solidFill>
                <a:schemeClr val="tx1"/>
              </a:solidFill>
            </a:endParaRPr>
          </a:p>
        </p:txBody>
      </p:sp>
      <p:sp>
        <p:nvSpPr>
          <p:cNvPr id="3" name="Content Placeholder 2"/>
          <p:cNvSpPr>
            <a:spLocks noGrp="1"/>
          </p:cNvSpPr>
          <p:nvPr>
            <p:ph idx="1"/>
          </p:nvPr>
        </p:nvSpPr>
        <p:spPr/>
        <p:txBody>
          <a:bodyPr/>
          <a:lstStyle/>
          <a:p>
            <a:r>
              <a:rPr lang="en-US" dirty="0" smtClean="0"/>
              <a:t>Introduction</a:t>
            </a:r>
          </a:p>
          <a:p>
            <a:r>
              <a:rPr lang="en-US" dirty="0" smtClean="0"/>
              <a:t>PGRR Background</a:t>
            </a:r>
          </a:p>
          <a:p>
            <a:r>
              <a:rPr lang="en-US" dirty="0" smtClean="0"/>
              <a:t>PGRR Proving Ground Initiatives</a:t>
            </a:r>
          </a:p>
          <a:p>
            <a:r>
              <a:rPr lang="en-US" dirty="0" smtClean="0"/>
              <a:t>Fire &amp; Smoke Initiative</a:t>
            </a:r>
            <a:endParaRPr lang="en-US" dirty="0" smtClean="0"/>
          </a:p>
          <a:p>
            <a:r>
              <a:rPr lang="en-US" dirty="0" smtClean="0"/>
              <a:t>Summary</a:t>
            </a:r>
            <a:endParaRPr lang="en-US" dirty="0"/>
          </a:p>
        </p:txBody>
      </p:sp>
      <p:sp>
        <p:nvSpPr>
          <p:cNvPr id="4" name="Date Placeholder 3"/>
          <p:cNvSpPr>
            <a:spLocks noGrp="1"/>
          </p:cNvSpPr>
          <p:nvPr>
            <p:ph type="dt" sz="half" idx="10"/>
          </p:nvPr>
        </p:nvSpPr>
        <p:spPr/>
        <p:txBody>
          <a:bodyPr/>
          <a:lstStyle/>
          <a:p>
            <a:fld id="{06007E66-5820-4707-B262-3ADFD6320DCF}" type="datetime1">
              <a:rPr lang="en-US" smtClean="0"/>
              <a:t>9/8/2015</a:t>
            </a:fld>
            <a:endParaRPr lang="en-US"/>
          </a:p>
        </p:txBody>
      </p:sp>
      <p:sp>
        <p:nvSpPr>
          <p:cNvPr id="5" name="Footer Placeholder 4"/>
          <p:cNvSpPr>
            <a:spLocks noGrp="1"/>
          </p:cNvSpPr>
          <p:nvPr>
            <p:ph type="ftr" sz="quarter" idx="11"/>
          </p:nvPr>
        </p:nvSpPr>
        <p:spPr/>
        <p:txBody>
          <a:bodyPr/>
          <a:lstStyle/>
          <a:p>
            <a:r>
              <a:rPr lang="en-US" smtClean="0"/>
              <a:t>Mr Bill Sjoberg – Global Science &amp; Technology Contractor      to JPSS Program</a:t>
            </a:r>
            <a:endParaRPr lang="en-US" dirty="0"/>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2</a:t>
            </a:fld>
            <a:endParaRPr lang="en-US"/>
          </a:p>
        </p:txBody>
      </p:sp>
    </p:spTree>
    <p:extLst>
      <p:ext uri="{BB962C8B-B14F-4D97-AF65-F5344CB8AC3E}">
        <p14:creationId xmlns:p14="http://schemas.microsoft.com/office/powerpoint/2010/main" val="28452064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45" t="16778" r="26185" b="14133"/>
          <a:stretch/>
        </p:blipFill>
        <p:spPr bwMode="auto">
          <a:xfrm>
            <a:off x="1509624" y="1459532"/>
            <a:ext cx="6944262" cy="5073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2024332" y="27318"/>
            <a:ext cx="8229600" cy="11430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latin typeface="Helvetica" panose="020B0604020202020204" pitchFamily="34" charset="0"/>
                <a:cs typeface="Helvetica" panose="020B0604020202020204" pitchFamily="34" charset="0"/>
              </a:rPr>
              <a:t>Fire and Smoke </a:t>
            </a:r>
            <a:r>
              <a:rPr lang="en-US" sz="4000" dirty="0" smtClean="0">
                <a:latin typeface="Helvetica" panose="020B0604020202020204" pitchFamily="34" charset="0"/>
                <a:cs typeface="Helvetica" panose="020B0604020202020204" pitchFamily="34" charset="0"/>
              </a:rPr>
              <a:t>Initiative</a:t>
            </a:r>
          </a:p>
          <a:p>
            <a:r>
              <a:rPr lang="en-US" sz="4000" dirty="0" smtClean="0">
                <a:latin typeface="Helvetica" panose="020B0604020202020204" pitchFamily="34" charset="0"/>
                <a:cs typeface="Helvetica" panose="020B0604020202020204" pitchFamily="34" charset="0"/>
              </a:rPr>
              <a:t>VIIRS Imagery</a:t>
            </a:r>
            <a:endParaRPr lang="en-US" sz="4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686765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5118" y="81342"/>
            <a:ext cx="7012233" cy="1200329"/>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VIIRS 375 m NRT Fire Data Implemented for </a:t>
            </a:r>
            <a:endParaRPr lang="en-US" sz="2400" b="1" dirty="0" smtClean="0">
              <a:latin typeface="Times New Roman" panose="02020603050405020304" pitchFamily="18" charset="0"/>
              <a:cs typeface="Times New Roman" panose="02020603050405020304" pitchFamily="18" charset="0"/>
            </a:endParaRPr>
          </a:p>
          <a:p>
            <a:pPr algn="ctr"/>
            <a:r>
              <a:rPr lang="en-US" sz="2400" b="1" dirty="0" smtClean="0">
                <a:latin typeface="Times New Roman" panose="02020603050405020304" pitchFamily="18" charset="0"/>
                <a:cs typeface="Times New Roman" panose="02020603050405020304" pitchFamily="18" charset="0"/>
              </a:rPr>
              <a:t>North </a:t>
            </a:r>
            <a:r>
              <a:rPr lang="en-US" sz="2400" b="1" dirty="0" smtClean="0">
                <a:latin typeface="Times New Roman" panose="02020603050405020304" pitchFamily="18" charset="0"/>
                <a:cs typeface="Times New Roman" panose="02020603050405020304" pitchFamily="18" charset="0"/>
              </a:rPr>
              <a:t>America USDA-Remote Sensing Applications Center</a:t>
            </a:r>
          </a:p>
        </p:txBody>
      </p:sp>
      <p:sp>
        <p:nvSpPr>
          <p:cNvPr id="4" name="Rectangle 3"/>
          <p:cNvSpPr/>
          <p:nvPr/>
        </p:nvSpPr>
        <p:spPr>
          <a:xfrm>
            <a:off x="2814305" y="1447272"/>
            <a:ext cx="4002249" cy="369332"/>
          </a:xfrm>
          <a:prstGeom prst="rect">
            <a:avLst/>
          </a:prstGeom>
        </p:spPr>
        <p:txBody>
          <a:bodyPr wrap="none">
            <a:spAutoFit/>
          </a:bodyPr>
          <a:lstStyle/>
          <a:p>
            <a:r>
              <a:rPr lang="en-US" dirty="0">
                <a:hlinkClick r:id="rId2"/>
              </a:rPr>
              <a:t>http://activefiremaps.fs.fed.us</a:t>
            </a:r>
            <a:r>
              <a:rPr lang="en-US" dirty="0" smtClean="0">
                <a:hlinkClick r:id="rId2"/>
              </a:rPr>
              <a:t>/</a:t>
            </a:r>
            <a:endParaRPr lang="en-US" dirty="0"/>
          </a:p>
        </p:txBody>
      </p:sp>
      <p:sp>
        <p:nvSpPr>
          <p:cNvPr id="5" name="Slide Number Placeholder 4"/>
          <p:cNvSpPr>
            <a:spLocks noGrp="1"/>
          </p:cNvSpPr>
          <p:nvPr>
            <p:ph type="sldNum" sz="quarter" idx="12"/>
          </p:nvPr>
        </p:nvSpPr>
        <p:spPr/>
        <p:txBody>
          <a:bodyPr/>
          <a:lstStyle/>
          <a:p>
            <a:fld id="{F8BBF067-B6E3-AB43-BCDC-C519002C9A38}" type="slidenum">
              <a:rPr lang="en-US" smtClean="0">
                <a:solidFill>
                  <a:srgbClr val="595959"/>
                </a:solidFill>
              </a:rPr>
              <a:pPr/>
              <a:t>21</a:t>
            </a:fld>
            <a:endParaRPr lang="en-US">
              <a:solidFill>
                <a:srgbClr val="595959"/>
              </a:solidFill>
            </a:endParaRPr>
          </a:p>
        </p:txBody>
      </p:sp>
      <p:pic>
        <p:nvPicPr>
          <p:cNvPr id="6" name="Picture 5" descr="Screen Shot 2014-11-17 at 7.21.39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038" y="1816604"/>
            <a:ext cx="7109881" cy="4463426"/>
          </a:xfrm>
          <a:prstGeom prst="rect">
            <a:avLst/>
          </a:prstGeom>
          <a:effectLst>
            <a:reflection stA="50000" endPos="10000" dist="12700" dir="5400000" sy="-100000" algn="bl" rotWithShape="0"/>
          </a:effectLst>
        </p:spPr>
      </p:pic>
    </p:spTree>
    <p:extLst>
      <p:ext uri="{BB962C8B-B14F-4D97-AF65-F5344CB8AC3E}">
        <p14:creationId xmlns:p14="http://schemas.microsoft.com/office/powerpoint/2010/main" val="41210145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370" y="1377404"/>
            <a:ext cx="2571750" cy="2472559"/>
          </a:xfrm>
          <a:prstGeom prst="rect">
            <a:avLst/>
          </a:prstGeom>
        </p:spPr>
      </p:pic>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6324370" y="3849964"/>
            <a:ext cx="2560766" cy="2620823"/>
          </a:xfrm>
          <a:prstGeom prst="rect">
            <a:avLst/>
          </a:prstGeom>
        </p:spPr>
      </p:pic>
      <p:sp>
        <p:nvSpPr>
          <p:cNvPr id="9" name="TextBox 8"/>
          <p:cNvSpPr txBox="1"/>
          <p:nvPr/>
        </p:nvSpPr>
        <p:spPr>
          <a:xfrm>
            <a:off x="7790477" y="3631223"/>
            <a:ext cx="256802" cy="300082"/>
          </a:xfrm>
          <a:prstGeom prst="rect">
            <a:avLst/>
          </a:prstGeom>
          <a:noFill/>
        </p:spPr>
        <p:txBody>
          <a:bodyPr wrap="none" rtlCol="0">
            <a:spAutoFit/>
          </a:bodyPr>
          <a:lstStyle/>
          <a:p>
            <a:r>
              <a:rPr lang="en-US" sz="1350" b="1" dirty="0">
                <a:solidFill>
                  <a:schemeClr val="bg1"/>
                </a:solidFill>
              </a:rPr>
              <a:t>c</a:t>
            </a:r>
          </a:p>
        </p:txBody>
      </p:sp>
      <p:sp>
        <p:nvSpPr>
          <p:cNvPr id="12" name="TextBox 11"/>
          <p:cNvSpPr txBox="1"/>
          <p:nvPr/>
        </p:nvSpPr>
        <p:spPr>
          <a:xfrm>
            <a:off x="2819831" y="53966"/>
            <a:ext cx="6799362" cy="1323439"/>
          </a:xfrm>
          <a:prstGeom prst="rect">
            <a:avLst/>
          </a:prstGeom>
          <a:noFill/>
        </p:spPr>
        <p:txBody>
          <a:bodyPr wrap="square" rtlCol="0">
            <a:spAutoFit/>
          </a:bodyPr>
          <a:lstStyle/>
          <a:p>
            <a:pPr algn="ctr"/>
            <a:r>
              <a:rPr lang="en-US" sz="4000" b="1" dirty="0" smtClean="0">
                <a:latin typeface="Helvetica" panose="020B0604020202020204" pitchFamily="34" charset="0"/>
                <a:cs typeface="Helvetica" panose="020B0604020202020204" pitchFamily="34" charset="0"/>
              </a:rPr>
              <a:t>VIIRS </a:t>
            </a:r>
            <a:r>
              <a:rPr lang="en-US" sz="4000" b="1" dirty="0" smtClean="0">
                <a:latin typeface="Helvetica" panose="020B0604020202020204" pitchFamily="34" charset="0"/>
                <a:cs typeface="Helvetica" panose="020B0604020202020204" pitchFamily="34" charset="0"/>
              </a:rPr>
              <a:t>Active Fire </a:t>
            </a:r>
          </a:p>
          <a:p>
            <a:pPr algn="ctr"/>
            <a:r>
              <a:rPr lang="en-US" sz="4000" b="1" dirty="0" smtClean="0">
                <a:latin typeface="Helvetica" panose="020B0604020202020204" pitchFamily="34" charset="0"/>
                <a:cs typeface="Helvetica" panose="020B0604020202020204" pitchFamily="34" charset="0"/>
              </a:rPr>
              <a:t>Evaluation 2015</a:t>
            </a:r>
            <a:endParaRPr lang="en-US" sz="4000" b="1" dirty="0" smtClean="0">
              <a:latin typeface="Helvetica" panose="020B0604020202020204" pitchFamily="34" charset="0"/>
              <a:cs typeface="Helvetica" panose="020B06040202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960" y="1990227"/>
            <a:ext cx="5974080" cy="4480560"/>
          </a:xfrm>
          <a:prstGeom prst="rect">
            <a:avLst/>
          </a:prstGeom>
        </p:spPr>
      </p:pic>
      <p:sp>
        <p:nvSpPr>
          <p:cNvPr id="14" name="TextBox 13"/>
          <p:cNvSpPr txBox="1"/>
          <p:nvPr/>
        </p:nvSpPr>
        <p:spPr>
          <a:xfrm>
            <a:off x="427990" y="1377405"/>
            <a:ext cx="5748020" cy="584775"/>
          </a:xfrm>
          <a:prstGeom prst="rect">
            <a:avLst/>
          </a:prstGeom>
          <a:noFill/>
        </p:spPr>
        <p:txBody>
          <a:bodyPr wrap="square" rtlCol="0">
            <a:spAutoFit/>
          </a:bodyPr>
          <a:lstStyle/>
          <a:p>
            <a:endParaRPr lang="en-US" sz="1600" dirty="0" smtClean="0">
              <a:solidFill>
                <a:schemeClr val="bg1"/>
              </a:solidFill>
              <a:latin typeface="Times New Roman" panose="02020603050405020304" pitchFamily="18" charset="0"/>
              <a:cs typeface="Times New Roman" panose="02020603050405020304" pitchFamily="18" charset="0"/>
            </a:endParaRPr>
          </a:p>
          <a:p>
            <a:r>
              <a:rPr lang="en-US" sz="1600" dirty="0" smtClean="0">
                <a:solidFill>
                  <a:schemeClr val="bg1"/>
                </a:solidFill>
                <a:latin typeface="Times New Roman" panose="02020603050405020304" pitchFamily="18" charset="0"/>
                <a:cs typeface="Times New Roman" panose="02020603050405020304" pitchFamily="18" charset="0"/>
              </a:rPr>
              <a:t>Fire </a:t>
            </a:r>
            <a:r>
              <a:rPr lang="en-US" sz="1600" dirty="0" smtClean="0">
                <a:solidFill>
                  <a:schemeClr val="bg1"/>
                </a:solidFill>
                <a:latin typeface="Times New Roman" panose="02020603050405020304" pitchFamily="18" charset="0"/>
                <a:cs typeface="Times New Roman" panose="02020603050405020304" pitchFamily="18" charset="0"/>
              </a:rPr>
              <a:t>chamber burns </a:t>
            </a:r>
            <a:r>
              <a:rPr lang="en-US" sz="1600" dirty="0" smtClean="0">
                <a:solidFill>
                  <a:schemeClr val="bg1"/>
                </a:solidFill>
                <a:latin typeface="Times New Roman" panose="02020603050405020304" pitchFamily="18" charset="0"/>
                <a:cs typeface="Times New Roman" panose="02020603050405020304" pitchFamily="18" charset="0"/>
              </a:rPr>
              <a:t>and </a:t>
            </a:r>
            <a:r>
              <a:rPr lang="en-US" sz="1600" dirty="0" smtClean="0">
                <a:solidFill>
                  <a:schemeClr val="bg1"/>
                </a:solidFill>
                <a:latin typeface="Times New Roman" panose="02020603050405020304" pitchFamily="18" charset="0"/>
                <a:cs typeface="Times New Roman" panose="02020603050405020304" pitchFamily="18" charset="0"/>
              </a:rPr>
              <a:t>field experiments over the summer and </a:t>
            </a:r>
            <a:r>
              <a:rPr lang="en-US" sz="1600" dirty="0" smtClean="0">
                <a:solidFill>
                  <a:schemeClr val="bg1"/>
                </a:solidFill>
                <a:latin typeface="Times New Roman" panose="02020603050405020304" pitchFamily="18" charset="0"/>
                <a:cs typeface="Times New Roman" panose="02020603050405020304" pitchFamily="18" charset="0"/>
              </a:rPr>
              <a:t>fall</a:t>
            </a:r>
            <a:endParaRPr lang="en-US"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4483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5029200" y="6248400"/>
            <a:ext cx="3733800" cy="304800"/>
          </a:xfrm>
          <a:prstGeom prst="rect">
            <a:avLst/>
          </a:prstGeom>
          <a:noFill/>
          <a:ln w="9525">
            <a:noFill/>
            <a:round/>
            <a:headEnd/>
            <a:tailEnd/>
          </a:ln>
          <a:effectLst/>
        </p:spPr>
        <p:txBody>
          <a:bodyPr lIns="90000" tIns="83916" rIns="90000" bIns="46800">
            <a:prstTxWarp prst="textNoShape">
              <a:avLst/>
            </a:prstTxWarp>
          </a:bodyPr>
          <a:lstStyle/>
          <a:p>
            <a:pPr defTabSz="457200" eaLnBrk="0" hangingPunct="0">
              <a:lnSpc>
                <a:spcPct val="93000"/>
              </a:lnSpc>
              <a:spcBef>
                <a:spcPts val="600"/>
              </a:spcBef>
              <a:buClr>
                <a:srgbClr val="FFFFFF"/>
              </a:buClr>
              <a:buSzPct val="100000"/>
              <a:tabLst>
                <a:tab pos="723900" algn="l"/>
                <a:tab pos="1447800" algn="l"/>
                <a:tab pos="2171700" algn="l"/>
                <a:tab pos="2895600" algn="l"/>
                <a:tab pos="3619500" algn="l"/>
              </a:tabLst>
            </a:pPr>
            <a:r>
              <a:rPr lang="en-US" sz="1600" dirty="0">
                <a:solidFill>
                  <a:srgbClr val="000000"/>
                </a:solidFill>
                <a:latin typeface="Times New Roman" charset="0"/>
                <a:ea typeface="Arial Unicode MS" charset="0"/>
                <a:cs typeface="Arial Unicode MS" charset="0"/>
              </a:rPr>
              <a:t>http://</a:t>
            </a:r>
            <a:r>
              <a:rPr lang="en-US" sz="1600" dirty="0" err="1">
                <a:solidFill>
                  <a:srgbClr val="000000"/>
                </a:solidFill>
                <a:latin typeface="Times New Roman" charset="0"/>
                <a:ea typeface="Arial Unicode MS" charset="0"/>
                <a:cs typeface="Arial Unicode MS" charset="0"/>
              </a:rPr>
              <a:t>activefiremaps.fs.fed.us</a:t>
            </a:r>
            <a:r>
              <a:rPr lang="en-US" sz="1600" dirty="0">
                <a:solidFill>
                  <a:srgbClr val="000000"/>
                </a:solidFill>
                <a:latin typeface="Times New Roman" charset="0"/>
                <a:ea typeface="Arial Unicode MS" charset="0"/>
                <a:cs typeface="Arial Unicode MS" charset="0"/>
              </a:rPr>
              <a:t>/</a:t>
            </a:r>
            <a:r>
              <a:rPr lang="en-US" sz="1600" dirty="0" err="1">
                <a:solidFill>
                  <a:srgbClr val="000000"/>
                </a:solidFill>
                <a:latin typeface="Times New Roman" charset="0"/>
                <a:ea typeface="Arial Unicode MS" charset="0"/>
                <a:cs typeface="Arial Unicode MS" charset="0"/>
              </a:rPr>
              <a:t>index.php</a:t>
            </a:r>
            <a:endParaRPr lang="en-US" sz="1600" dirty="0">
              <a:solidFill>
                <a:srgbClr val="000000"/>
              </a:solidFill>
              <a:latin typeface="Times New Roman" charset="0"/>
              <a:ea typeface="Arial Unicode MS" charset="0"/>
              <a:cs typeface="Arial Unicode MS" charset="0"/>
            </a:endParaRPr>
          </a:p>
        </p:txBody>
      </p:sp>
      <p:sp>
        <p:nvSpPr>
          <p:cNvPr id="2" name="Title 1"/>
          <p:cNvSpPr>
            <a:spLocks noGrp="1"/>
          </p:cNvSpPr>
          <p:nvPr>
            <p:ph type="title"/>
          </p:nvPr>
        </p:nvSpPr>
        <p:spPr>
          <a:xfrm>
            <a:off x="457200" y="-76200"/>
            <a:ext cx="8229600" cy="838200"/>
          </a:xfrm>
        </p:spPr>
        <p:txBody>
          <a:bodyPr/>
          <a:lstStyle/>
          <a:p>
            <a:r>
              <a:rPr lang="en-US" dirty="0" smtClean="0">
                <a:solidFill>
                  <a:srgbClr val="000000"/>
                </a:solidFill>
              </a:rPr>
              <a:t>HRRR-smoke Products </a:t>
            </a:r>
            <a:endParaRPr lang="en-US" dirty="0">
              <a:solidFill>
                <a:srgbClr val="000000"/>
              </a:solidFill>
            </a:endParaRPr>
          </a:p>
        </p:txBody>
      </p:sp>
      <p:sp>
        <p:nvSpPr>
          <p:cNvPr id="3" name="Content Placeholder 2"/>
          <p:cNvSpPr>
            <a:spLocks noGrp="1"/>
          </p:cNvSpPr>
          <p:nvPr>
            <p:ph sz="half" idx="1"/>
          </p:nvPr>
        </p:nvSpPr>
        <p:spPr>
          <a:xfrm>
            <a:off x="457200" y="3733800"/>
            <a:ext cx="4038600" cy="2392363"/>
          </a:xfrm>
        </p:spPr>
        <p:txBody>
          <a:bodyPr/>
          <a:lstStyle/>
          <a:p>
            <a:pPr marL="0" indent="0">
              <a:buNone/>
            </a:pPr>
            <a:endParaRPr lang="en-US" dirty="0" smtClean="0">
              <a:solidFill>
                <a:srgbClr val="000000"/>
              </a:solidFill>
            </a:endParaRPr>
          </a:p>
          <a:p>
            <a:endParaRPr lang="en-US" dirty="0">
              <a:solidFill>
                <a:srgbClr val="000000"/>
              </a:solidFill>
            </a:endParaRPr>
          </a:p>
        </p:txBody>
      </p:sp>
      <p:pic>
        <p:nvPicPr>
          <p:cNvPr id="6" name="Content Placeholder 5"/>
          <p:cNvPicPr>
            <a:picLocks noGrp="1" noChangeAspect="1"/>
          </p:cNvPicPr>
          <p:nvPr>
            <p:ph sz="half" idx="2"/>
          </p:nvPr>
        </p:nvPicPr>
        <p:blipFill>
          <a:blip r:embed="rId3"/>
          <a:srcRect l="-12585" r="-12585"/>
          <a:stretch>
            <a:fillRect/>
          </a:stretch>
        </p:blipFill>
        <p:spPr>
          <a:xfrm>
            <a:off x="4495799" y="2590800"/>
            <a:ext cx="5104309" cy="3505200"/>
          </a:xfrm>
        </p:spPr>
      </p:pic>
      <p:pic>
        <p:nvPicPr>
          <p:cNvPr id="9" name="Picture 8"/>
          <p:cNvPicPr>
            <a:picLocks noChangeAspect="1"/>
          </p:cNvPicPr>
          <p:nvPr/>
        </p:nvPicPr>
        <p:blipFill>
          <a:blip r:embed="rId4"/>
          <a:stretch>
            <a:fillRect/>
          </a:stretch>
        </p:blipFill>
        <p:spPr>
          <a:xfrm>
            <a:off x="1600200" y="1219200"/>
            <a:ext cx="5791200" cy="1021976"/>
          </a:xfrm>
          <a:prstGeom prst="rect">
            <a:avLst/>
          </a:prstGeom>
        </p:spPr>
      </p:pic>
      <p:pic>
        <p:nvPicPr>
          <p:cNvPr id="7" name="Picture 6"/>
          <p:cNvPicPr>
            <a:picLocks noChangeAspect="1"/>
          </p:cNvPicPr>
          <p:nvPr/>
        </p:nvPicPr>
        <p:blipFill>
          <a:blip r:embed="rId5"/>
          <a:stretch>
            <a:fillRect/>
          </a:stretch>
        </p:blipFill>
        <p:spPr>
          <a:xfrm>
            <a:off x="40650" y="2667000"/>
            <a:ext cx="4803616" cy="3733800"/>
          </a:xfrm>
          <a:prstGeom prst="rect">
            <a:avLst/>
          </a:prstGeom>
        </p:spPr>
      </p:pic>
      <p:pic>
        <p:nvPicPr>
          <p:cNvPr id="10" name="Picture 9" descr="Juice_drop"/>
          <p:cNvPicPr>
            <a:picLocks noChangeAspect="1" noChangeArrowheads="1"/>
          </p:cNvPicPr>
          <p:nvPr/>
        </p:nvPicPr>
        <p:blipFill>
          <a:blip r:embed="rId6" cstate="print">
            <a:extLst>
              <a:ext uri="{28A0092B-C50C-407E-A947-70E740481C1C}">
                <a14:useLocalDpi xmlns:a14="http://schemas.microsoft.com/office/drawing/2010/main" val="0"/>
              </a:ext>
            </a:extLst>
          </a:blip>
          <a:srcRect l="2000" r="27000" b="88000"/>
          <a:stretch>
            <a:fillRect/>
          </a:stretch>
        </p:blipFill>
        <p:spPr bwMode="auto">
          <a:xfrm>
            <a:off x="0" y="0"/>
            <a:ext cx="91519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Juice_drop"/>
          <p:cNvPicPr>
            <a:picLocks noChangeArrowheads="1"/>
          </p:cNvPicPr>
          <p:nvPr/>
        </p:nvPicPr>
        <p:blipFill>
          <a:blip r:embed="rId7" cstate="print">
            <a:extLst>
              <a:ext uri="{28A0092B-C50C-407E-A947-70E740481C1C}">
                <a14:useLocalDpi xmlns:a14="http://schemas.microsoft.com/office/drawing/2010/main" val="0"/>
              </a:ext>
            </a:extLst>
          </a:blip>
          <a:srcRect r="29178" b="1334"/>
          <a:stretch>
            <a:fillRect/>
          </a:stretch>
        </p:blipFill>
        <p:spPr bwMode="auto">
          <a:xfrm>
            <a:off x="0" y="3"/>
            <a:ext cx="1220720" cy="113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6"/>
          <p:cNvSpPr>
            <a:spLocks noChangeShapeType="1"/>
          </p:cNvSpPr>
          <p:nvPr/>
        </p:nvSpPr>
        <p:spPr bwMode="auto">
          <a:xfrm>
            <a:off x="0" y="1145272"/>
            <a:ext cx="9144000" cy="0"/>
          </a:xfrm>
          <a:prstGeom prst="line">
            <a:avLst/>
          </a:prstGeom>
          <a:noFill/>
          <a:ln w="50800">
            <a:solidFill>
              <a:srgbClr val="003399"/>
            </a:solidFill>
            <a:round/>
            <a:headEnd/>
            <a:tailEnd/>
          </a:ln>
        </p:spPr>
        <p:txBody>
          <a:bodyPr/>
          <a:lstStyle/>
          <a:p>
            <a:pPr defTabSz="457200" fontAlgn="auto">
              <a:spcBef>
                <a:spcPts val="0"/>
              </a:spcBef>
              <a:spcAft>
                <a:spcPts val="0"/>
              </a:spcAft>
              <a:defRPr/>
            </a:pPr>
            <a:endParaRPr lang="en-US" kern="0" dirty="0">
              <a:solidFill>
                <a:sysClr val="windowText" lastClr="000000"/>
              </a:solidFill>
              <a:latin typeface="Calibri"/>
            </a:endParaRPr>
          </a:p>
        </p:txBody>
      </p:sp>
      <p:sp>
        <p:nvSpPr>
          <p:cNvPr id="13" name="Text Box 2"/>
          <p:cNvSpPr txBox="1">
            <a:spLocks noChangeArrowheads="1"/>
          </p:cNvSpPr>
          <p:nvPr/>
        </p:nvSpPr>
        <p:spPr bwMode="auto">
          <a:xfrm>
            <a:off x="685800" y="268069"/>
            <a:ext cx="8458200" cy="646331"/>
          </a:xfrm>
          <a:prstGeom prst="rect">
            <a:avLst/>
          </a:prstGeom>
          <a:noFill/>
          <a:ln w="44450">
            <a:noFill/>
            <a:miter lim="800000"/>
            <a:headEnd/>
            <a:tailEnd/>
          </a:ln>
        </p:spPr>
        <p:txBody>
          <a:bodyPr>
            <a:spAutoFit/>
          </a:bodyPr>
          <a:lstStyle/>
          <a:p>
            <a:pPr algn="ctr" defTabSz="457200" eaLnBrk="0" fontAlgn="auto" hangingPunct="0">
              <a:spcBef>
                <a:spcPts val="0"/>
              </a:spcBef>
              <a:spcAft>
                <a:spcPts val="0"/>
              </a:spcAft>
              <a:defRPr/>
            </a:pPr>
            <a:r>
              <a:rPr lang="en-US" sz="3600" b="1" kern="0" dirty="0" smtClean="0">
                <a:solidFill>
                  <a:srgbClr val="009900"/>
                </a:solidFill>
                <a:latin typeface="Arial Black" pitchFamily="34" charset="0"/>
                <a:ea typeface="ＭＳ Ｐゴシック" pitchFamily="1" charset="-128"/>
              </a:rPr>
              <a:t>HRRR-smoke </a:t>
            </a:r>
            <a:r>
              <a:rPr lang="en-US" sz="3200" b="1" kern="0" dirty="0" smtClean="0">
                <a:solidFill>
                  <a:prstClr val="black"/>
                </a:solidFill>
                <a:latin typeface="Arial Black" pitchFamily="34" charset="0"/>
                <a:ea typeface="ＭＳ Ｐゴシック" pitchFamily="1" charset="-128"/>
              </a:rPr>
              <a:t>Forecast information</a:t>
            </a:r>
            <a:endParaRPr lang="en-US" sz="3200" b="1" kern="0" dirty="0">
              <a:solidFill>
                <a:prstClr val="black"/>
              </a:solidFill>
              <a:latin typeface="Arial Black" pitchFamily="34" charset="0"/>
              <a:ea typeface="ＭＳ Ｐゴシック" pitchFamily="1" charset="-128"/>
            </a:endParaRPr>
          </a:p>
        </p:txBody>
      </p:sp>
    </p:spTree>
    <p:extLst>
      <p:ext uri="{BB962C8B-B14F-4D97-AF65-F5344CB8AC3E}">
        <p14:creationId xmlns:p14="http://schemas.microsoft.com/office/powerpoint/2010/main" val="634600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1581"/>
            <a:ext cx="8915400" cy="954107"/>
          </a:xfrm>
        </p:spPr>
        <p:txBody>
          <a:bodyPr/>
          <a:lstStyle/>
          <a:p>
            <a:r>
              <a:rPr lang="en-US" sz="2800" dirty="0" smtClean="0">
                <a:solidFill>
                  <a:schemeClr val="tx1"/>
                </a:solidFill>
                <a:latin typeface="Helvetica" panose="020B0604020202020204" pitchFamily="34" charset="0"/>
                <a:cs typeface="Helvetica" panose="020B0604020202020204" pitchFamily="34" charset="0"/>
              </a:rPr>
              <a:t>Key </a:t>
            </a:r>
            <a:r>
              <a:rPr lang="en-US" sz="2800" dirty="0" smtClean="0">
                <a:solidFill>
                  <a:schemeClr val="tx1"/>
                </a:solidFill>
                <a:latin typeface="Helvetica" panose="020B0604020202020204" pitchFamily="34" charset="0"/>
                <a:cs typeface="Helvetica" panose="020B0604020202020204" pitchFamily="34" charset="0"/>
              </a:rPr>
              <a:t>Features </a:t>
            </a:r>
            <a:r>
              <a:rPr lang="en-US" sz="2800" dirty="0" smtClean="0">
                <a:solidFill>
                  <a:schemeClr val="tx1"/>
                </a:solidFill>
                <a:latin typeface="Helvetica" panose="020B0604020202020204" pitchFamily="34" charset="0"/>
                <a:cs typeface="Helvetica" panose="020B0604020202020204" pitchFamily="34" charset="0"/>
              </a:rPr>
              <a:t>of </a:t>
            </a:r>
            <a:r>
              <a:rPr lang="en-US" sz="2800" dirty="0" err="1" smtClean="0">
                <a:solidFill>
                  <a:schemeClr val="tx1"/>
                </a:solidFill>
                <a:latin typeface="Helvetica" panose="020B0604020202020204" pitchFamily="34" charset="0"/>
                <a:cs typeface="Helvetica" panose="020B0604020202020204" pitchFamily="34" charset="0"/>
              </a:rPr>
              <a:t>eIDEA</a:t>
            </a:r>
            <a:r>
              <a:rPr lang="en-US" sz="2800" dirty="0" smtClean="0">
                <a:solidFill>
                  <a:schemeClr val="tx1"/>
                </a:solidFill>
                <a:latin typeface="Helvetica" panose="020B0604020202020204" pitchFamily="34" charset="0"/>
                <a:cs typeface="Helvetica" panose="020B0604020202020204" pitchFamily="34" charset="0"/>
              </a:rPr>
              <a:t/>
            </a:r>
            <a:br>
              <a:rPr lang="en-US" sz="2800" dirty="0" smtClean="0">
                <a:solidFill>
                  <a:schemeClr val="tx1"/>
                </a:solidFill>
                <a:latin typeface="Helvetica" panose="020B0604020202020204" pitchFamily="34" charset="0"/>
                <a:cs typeface="Helvetica" panose="020B0604020202020204" pitchFamily="34" charset="0"/>
              </a:rPr>
            </a:br>
            <a:r>
              <a:rPr lang="en-US" sz="2800" dirty="0" smtClean="0">
                <a:solidFill>
                  <a:schemeClr val="tx1"/>
                </a:solidFill>
                <a:latin typeface="Helvetica" panose="020B0604020202020204" pitchFamily="34" charset="0"/>
                <a:cs typeface="Helvetica" panose="020B0604020202020204" pitchFamily="34" charset="0"/>
              </a:rPr>
              <a:t>to Deploy </a:t>
            </a:r>
            <a:r>
              <a:rPr lang="en-US" sz="2800" dirty="0" smtClean="0">
                <a:solidFill>
                  <a:schemeClr val="tx1"/>
                </a:solidFill>
                <a:latin typeface="Helvetica" panose="020B0604020202020204" pitchFamily="34" charset="0"/>
                <a:cs typeface="Helvetica" panose="020B0604020202020204" pitchFamily="34" charset="0"/>
              </a:rPr>
              <a:t>as </a:t>
            </a:r>
            <a:r>
              <a:rPr lang="en-US" sz="2800" dirty="0" smtClean="0">
                <a:solidFill>
                  <a:schemeClr val="tx1"/>
                </a:solidFill>
                <a:latin typeface="Helvetica" panose="020B0604020202020204" pitchFamily="34" charset="0"/>
                <a:cs typeface="Helvetica" panose="020B0604020202020204" pitchFamily="34" charset="0"/>
              </a:rPr>
              <a:t>NWS </a:t>
            </a:r>
            <a:r>
              <a:rPr lang="en-US" sz="2800" dirty="0" smtClean="0">
                <a:solidFill>
                  <a:schemeClr val="tx1"/>
                </a:solidFill>
                <a:latin typeface="Helvetica" panose="020B0604020202020204" pitchFamily="34" charset="0"/>
                <a:cs typeface="Helvetica" panose="020B0604020202020204" pitchFamily="34" charset="0"/>
              </a:rPr>
              <a:t>Western </a:t>
            </a:r>
            <a:r>
              <a:rPr lang="en-US" sz="2800" dirty="0" smtClean="0">
                <a:solidFill>
                  <a:schemeClr val="tx1"/>
                </a:solidFill>
                <a:latin typeface="Helvetica" panose="020B0604020202020204" pitchFamily="34" charset="0"/>
                <a:cs typeface="Helvetica" panose="020B0604020202020204" pitchFamily="34" charset="0"/>
              </a:rPr>
              <a:t>Region Demo</a:t>
            </a:r>
            <a:endParaRPr lang="en-US" sz="2800" dirty="0">
              <a:solidFill>
                <a:schemeClr val="tx1"/>
              </a:solidFill>
              <a:latin typeface="Helvetica" panose="020B0604020202020204" pitchFamily="34" charset="0"/>
              <a:cs typeface="Helvetica" panose="020B0604020202020204" pitchFamily="34" charset="0"/>
            </a:endParaRPr>
          </a:p>
        </p:txBody>
      </p:sp>
      <p:sp>
        <p:nvSpPr>
          <p:cNvPr id="6" name="Rectangle 5"/>
          <p:cNvSpPr/>
          <p:nvPr/>
        </p:nvSpPr>
        <p:spPr>
          <a:xfrm>
            <a:off x="834638" y="1820715"/>
            <a:ext cx="4038600" cy="64633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1"/>
            <a:r>
              <a:rPr lang="en-US" dirty="0" smtClean="0"/>
              <a:t>Access to high resolution VIIRS aerosol and fire products</a:t>
            </a:r>
            <a:endParaRPr lang="en-US" dirty="0"/>
          </a:p>
        </p:txBody>
      </p:sp>
      <p:sp>
        <p:nvSpPr>
          <p:cNvPr id="7" name="Oval 6"/>
          <p:cNvSpPr/>
          <p:nvPr/>
        </p:nvSpPr>
        <p:spPr>
          <a:xfrm>
            <a:off x="453638" y="1800980"/>
            <a:ext cx="609600" cy="685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1</a:t>
            </a:r>
            <a:endParaRPr lang="en-US" sz="3200" dirty="0"/>
          </a:p>
        </p:txBody>
      </p:sp>
      <p:sp>
        <p:nvSpPr>
          <p:cNvPr id="8" name="Rectangle 7"/>
          <p:cNvSpPr/>
          <p:nvPr/>
        </p:nvSpPr>
        <p:spPr>
          <a:xfrm>
            <a:off x="834638" y="2811315"/>
            <a:ext cx="4038600" cy="64633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1"/>
            <a:r>
              <a:rPr lang="en-US" dirty="0" smtClean="0"/>
              <a:t>Fire category</a:t>
            </a:r>
            <a:endParaRPr lang="en-US" dirty="0"/>
          </a:p>
        </p:txBody>
      </p:sp>
      <p:sp>
        <p:nvSpPr>
          <p:cNvPr id="9" name="Oval 8"/>
          <p:cNvSpPr/>
          <p:nvPr/>
        </p:nvSpPr>
        <p:spPr>
          <a:xfrm>
            <a:off x="453638" y="2791580"/>
            <a:ext cx="609600" cy="685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2</a:t>
            </a:r>
            <a:endParaRPr lang="en-US" sz="3200" dirty="0"/>
          </a:p>
        </p:txBody>
      </p:sp>
      <p:sp>
        <p:nvSpPr>
          <p:cNvPr id="10" name="Rectangle 9"/>
          <p:cNvSpPr/>
          <p:nvPr/>
        </p:nvSpPr>
        <p:spPr>
          <a:xfrm>
            <a:off x="910838" y="3801915"/>
            <a:ext cx="3962400" cy="6463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1"/>
            <a:r>
              <a:rPr lang="en-US" dirty="0" smtClean="0"/>
              <a:t>Burned area</a:t>
            </a:r>
            <a:endParaRPr lang="en-US" dirty="0"/>
          </a:p>
        </p:txBody>
      </p:sp>
      <p:sp>
        <p:nvSpPr>
          <p:cNvPr id="11" name="Rectangle 10"/>
          <p:cNvSpPr/>
          <p:nvPr/>
        </p:nvSpPr>
        <p:spPr>
          <a:xfrm>
            <a:off x="834638" y="4792515"/>
            <a:ext cx="4038600" cy="64633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1"/>
            <a:r>
              <a:rPr lang="en-US" dirty="0" smtClean="0"/>
              <a:t>Mortality risk factors for smoke exposure</a:t>
            </a:r>
            <a:endParaRPr lang="en-US" dirty="0"/>
          </a:p>
        </p:txBody>
      </p:sp>
      <p:sp>
        <p:nvSpPr>
          <p:cNvPr id="12" name="Oval 11"/>
          <p:cNvSpPr/>
          <p:nvPr/>
        </p:nvSpPr>
        <p:spPr>
          <a:xfrm>
            <a:off x="453638" y="4772780"/>
            <a:ext cx="609600" cy="685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4</a:t>
            </a:r>
            <a:endParaRPr lang="en-US" sz="3200" dirty="0"/>
          </a:p>
        </p:txBody>
      </p:sp>
      <p:sp>
        <p:nvSpPr>
          <p:cNvPr id="13" name="Oval 12"/>
          <p:cNvSpPr/>
          <p:nvPr/>
        </p:nvSpPr>
        <p:spPr>
          <a:xfrm>
            <a:off x="453638" y="3782180"/>
            <a:ext cx="609600" cy="685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3</a:t>
            </a:r>
            <a:endParaRPr lang="en-US" sz="3200" dirty="0"/>
          </a:p>
        </p:txBody>
      </p:sp>
      <p:pic>
        <p:nvPicPr>
          <p:cNvPr id="14" name="Picture 8" descr="http://assets.ccartoday.com/_images/wp-content/uploads/2010/04/MobilePhone.jpg"/>
          <p:cNvPicPr>
            <a:picLocks noChangeAspect="1" noChangeArrowheads="1"/>
          </p:cNvPicPr>
          <p:nvPr/>
        </p:nvPicPr>
        <p:blipFill>
          <a:blip r:embed="rId2" cstate="print"/>
          <a:srcRect l="22642" t="13161" r="23270" b="11633"/>
          <a:stretch>
            <a:fillRect/>
          </a:stretch>
        </p:blipFill>
        <p:spPr bwMode="auto">
          <a:xfrm>
            <a:off x="5330438" y="1770440"/>
            <a:ext cx="3654038" cy="4813866"/>
          </a:xfrm>
          <a:prstGeom prst="rect">
            <a:avLst/>
          </a:prstGeom>
          <a:noFill/>
        </p:spPr>
      </p:pic>
      <p:pic>
        <p:nvPicPr>
          <p:cNvPr id="15" name="Picture 14" descr="ipaot20140516_zoomedin_transparent.jpg"/>
          <p:cNvPicPr>
            <a:picLocks noChangeAspect="1"/>
          </p:cNvPicPr>
          <p:nvPr/>
        </p:nvPicPr>
        <p:blipFill>
          <a:blip r:embed="rId3" cstate="print"/>
          <a:stretch>
            <a:fillRect/>
          </a:stretch>
        </p:blipFill>
        <p:spPr>
          <a:xfrm>
            <a:off x="5746036" y="2732039"/>
            <a:ext cx="2861002" cy="2570133"/>
          </a:xfrm>
          <a:prstGeom prst="rect">
            <a:avLst/>
          </a:prstGeom>
        </p:spPr>
      </p:pic>
      <p:sp>
        <p:nvSpPr>
          <p:cNvPr id="16" name="TextBox 15"/>
          <p:cNvSpPr txBox="1"/>
          <p:nvPr/>
        </p:nvSpPr>
        <p:spPr>
          <a:xfrm>
            <a:off x="350122" y="5458580"/>
            <a:ext cx="4980316" cy="954107"/>
          </a:xfrm>
          <a:prstGeom prst="rect">
            <a:avLst/>
          </a:prstGeom>
          <a:noFill/>
        </p:spPr>
        <p:txBody>
          <a:bodyPr wrap="square" rtlCol="0">
            <a:spAutoFit/>
          </a:bodyPr>
          <a:lstStyle/>
          <a:p>
            <a:r>
              <a:rPr lang="en-US" sz="1400" dirty="0" smtClean="0">
                <a:solidFill>
                  <a:schemeClr val="bg1"/>
                </a:solidFill>
                <a:latin typeface="Comic Sans MS" pitchFamily="66" charset="0"/>
              </a:rPr>
              <a:t>Information accessible on web and any portable device of choice to aid fire managers in short-term resource allocation planning and long-term assessment of land management policies</a:t>
            </a:r>
            <a:endParaRPr lang="en-US" sz="1400" dirty="0">
              <a:solidFill>
                <a:schemeClr val="bg1"/>
              </a:solidFill>
              <a:latin typeface="Comic Sans MS" pitchFamily="66" charset="0"/>
            </a:endParaRPr>
          </a:p>
        </p:txBody>
      </p:sp>
      <p:sp>
        <p:nvSpPr>
          <p:cNvPr id="17" name="Rectangular Callout 16"/>
          <p:cNvSpPr/>
          <p:nvPr/>
        </p:nvSpPr>
        <p:spPr>
          <a:xfrm>
            <a:off x="5635238" y="2393306"/>
            <a:ext cx="1905000" cy="381000"/>
          </a:xfrm>
          <a:prstGeom prst="wedgeRectCallout">
            <a:avLst>
              <a:gd name="adj1" fmla="val -20833"/>
              <a:gd name="adj2" fmla="val 10063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Pixel level AOT</a:t>
            </a:r>
            <a:endParaRPr lang="en-US" dirty="0"/>
          </a:p>
        </p:txBody>
      </p:sp>
    </p:spTree>
    <p:extLst>
      <p:ext uri="{BB962C8B-B14F-4D97-AF65-F5344CB8AC3E}">
        <p14:creationId xmlns:p14="http://schemas.microsoft.com/office/powerpoint/2010/main" val="23311343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latin typeface="Helvetica" panose="020B0604020202020204" pitchFamily="34" charset="0"/>
                <a:cs typeface="Helvetica" panose="020B0604020202020204" pitchFamily="34" charset="0"/>
              </a:rPr>
              <a:t>Blended Fire &amp; Smoke</a:t>
            </a:r>
            <a:br>
              <a:rPr lang="en-US" sz="3600" dirty="0" smtClean="0">
                <a:solidFill>
                  <a:schemeClr val="tx1"/>
                </a:solidFill>
                <a:latin typeface="Helvetica" panose="020B0604020202020204" pitchFamily="34" charset="0"/>
                <a:cs typeface="Helvetica" panose="020B0604020202020204" pitchFamily="34" charset="0"/>
              </a:rPr>
            </a:br>
            <a:r>
              <a:rPr lang="en-US" sz="3600" dirty="0" smtClean="0">
                <a:solidFill>
                  <a:schemeClr val="tx1"/>
                </a:solidFill>
                <a:latin typeface="Helvetica" panose="020B0604020202020204" pitchFamily="34" charset="0"/>
                <a:cs typeface="Helvetica" panose="020B0604020202020204" pitchFamily="34" charset="0"/>
              </a:rPr>
              <a:t>Product Elements</a:t>
            </a:r>
            <a:endParaRPr lang="en-US" sz="3600" dirty="0">
              <a:solidFill>
                <a:schemeClr val="tx1"/>
              </a:solidFill>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p:txBody>
          <a:bodyPr/>
          <a:lstStyle/>
          <a:p>
            <a:pPr marL="628650" lvl="1"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Fire Weather Outlook – Red Flag Warnings</a:t>
            </a:r>
          </a:p>
          <a:p>
            <a:pPr marL="628650" lvl="1"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Past Fire/Smoke - Loop</a:t>
            </a:r>
          </a:p>
          <a:p>
            <a:pPr marL="628650" lvl="1"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Current Fire</a:t>
            </a:r>
          </a:p>
          <a:p>
            <a:pPr marL="628650" lvl="1"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Current Smoke</a:t>
            </a:r>
          </a:p>
          <a:p>
            <a:pPr marL="628650" lvl="1"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Forecast </a:t>
            </a:r>
            <a:r>
              <a:rPr lang="en-US" sz="3200" dirty="0" smtClean="0">
                <a:latin typeface="Times New Roman" panose="02020603050405020304" pitchFamily="18" charset="0"/>
                <a:cs typeface="Times New Roman" panose="02020603050405020304" pitchFamily="18" charset="0"/>
              </a:rPr>
              <a:t>Smoke</a:t>
            </a:r>
            <a:endParaRPr lang="en-US" sz="32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pPr>
              <a:defRPr/>
            </a:pPr>
            <a:r>
              <a:rPr lang="en-US" smtClean="0"/>
              <a:t>Joint Polar Satellite System</a:t>
            </a:r>
            <a:endParaRPr lang="en-US"/>
          </a:p>
        </p:txBody>
      </p:sp>
      <p:sp>
        <p:nvSpPr>
          <p:cNvPr id="5" name="Slide Number Placeholder 4"/>
          <p:cNvSpPr>
            <a:spLocks noGrp="1"/>
          </p:cNvSpPr>
          <p:nvPr>
            <p:ph type="sldNum" sz="quarter" idx="11"/>
          </p:nvPr>
        </p:nvSpPr>
        <p:spPr/>
        <p:txBody>
          <a:bodyPr/>
          <a:lstStyle/>
          <a:p>
            <a:pPr>
              <a:defRPr/>
            </a:pPr>
            <a:fld id="{7D6CDEB4-AE3E-4257-926A-3703FFC0D3F1}" type="slidenum">
              <a:rPr lang="en-US" smtClean="0"/>
              <a:pPr>
                <a:defRPr/>
              </a:pPr>
              <a:t>25</a:t>
            </a:fld>
            <a:endParaRPr lang="en-US" dirty="0"/>
          </a:p>
        </p:txBody>
      </p:sp>
    </p:spTree>
    <p:extLst>
      <p:ext uri="{BB962C8B-B14F-4D97-AF65-F5344CB8AC3E}">
        <p14:creationId xmlns:p14="http://schemas.microsoft.com/office/powerpoint/2010/main" val="37572126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7162"/>
            <a:ext cx="8229600" cy="1143000"/>
          </a:xfrm>
        </p:spPr>
        <p:txBody>
          <a:bodyPr/>
          <a:lstStyle/>
          <a:p>
            <a:r>
              <a:rPr lang="en-US" sz="3600" dirty="0" smtClean="0">
                <a:solidFill>
                  <a:schemeClr val="tx1"/>
                </a:solidFill>
                <a:latin typeface="Helvetica" panose="020B0604020202020204" pitchFamily="34" charset="0"/>
                <a:cs typeface="Helvetica" panose="020B0604020202020204" pitchFamily="34" charset="0"/>
              </a:rPr>
              <a:t>Summary</a:t>
            </a:r>
            <a:endParaRPr lang="en-US" sz="3600" dirty="0">
              <a:solidFill>
                <a:schemeClr val="tx1"/>
              </a:solidFill>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401128" y="1683589"/>
            <a:ext cx="8458200" cy="4876800"/>
          </a:xfrm>
        </p:spPr>
        <p:txBody>
          <a:bodyPr>
            <a:normAutofit fontScale="77500" lnSpcReduction="20000"/>
          </a:bodyPr>
          <a:lstStyle/>
          <a:p>
            <a:pPr marL="457200" indent="-457200">
              <a:buFont typeface="Arial" panose="020B0604020202020204" pitchFamily="34" charset="0"/>
              <a:buChar char="•"/>
            </a:pPr>
            <a:r>
              <a:rPr lang="en-US" dirty="0"/>
              <a:t>The JPSS PGRR Program has provided critical funds encouraging the transition SNPP capabilities from research to operations in preparation for JPSS</a:t>
            </a:r>
          </a:p>
          <a:p>
            <a:pPr marL="457200" indent="-457200">
              <a:buFont typeface="Arial" panose="020B0604020202020204" pitchFamily="34" charset="0"/>
              <a:buChar char="•"/>
            </a:pPr>
            <a:r>
              <a:rPr lang="en-US" dirty="0"/>
              <a:t>PGRR Initiatives provide the forum for vital interaction between Project Teams and their users </a:t>
            </a:r>
          </a:p>
          <a:p>
            <a:pPr marL="457200" indent="-457200">
              <a:buFont typeface="Arial" panose="020B0604020202020204" pitchFamily="34" charset="0"/>
              <a:buChar char="•"/>
            </a:pPr>
            <a:r>
              <a:rPr lang="en-US" dirty="0" smtClean="0"/>
              <a:t>The Fire &amp; Smoke Initiative continues to evaluate ways to improve NOAA’s support to our nation’s response to fire emergencies</a:t>
            </a:r>
            <a:endParaRPr lang="en-US" dirty="0"/>
          </a:p>
          <a:p>
            <a:pPr marL="457200" indent="-457200">
              <a:buFont typeface="Arial" panose="020B0604020202020204" pitchFamily="34" charset="0"/>
              <a:buChar char="•"/>
            </a:pPr>
            <a:r>
              <a:rPr lang="en-US" dirty="0"/>
              <a:t>Basic satellite, and specific </a:t>
            </a:r>
            <a:r>
              <a:rPr lang="en-US" dirty="0" smtClean="0"/>
              <a:t>fire and smoke product</a:t>
            </a:r>
            <a:r>
              <a:rPr lang="en-US" dirty="0"/>
              <a:t>, training </a:t>
            </a:r>
            <a:r>
              <a:rPr lang="en-US" dirty="0" smtClean="0"/>
              <a:t>will help </a:t>
            </a:r>
            <a:r>
              <a:rPr lang="en-US" dirty="0"/>
              <a:t>maintain </a:t>
            </a:r>
            <a:r>
              <a:rPr lang="en-US" dirty="0" smtClean="0"/>
              <a:t>this initiative’s innovations for </a:t>
            </a:r>
            <a:r>
              <a:rPr lang="en-US" dirty="0"/>
              <a:t>the long term</a:t>
            </a:r>
          </a:p>
          <a:p>
            <a:pPr marL="457200" indent="-457200">
              <a:buFont typeface="Arial" panose="020B0604020202020204" pitchFamily="34" charset="0"/>
              <a:buChar char="•"/>
            </a:pPr>
            <a:r>
              <a:rPr lang="en-US" dirty="0" smtClean="0"/>
              <a:t>Now that NOAA </a:t>
            </a:r>
            <a:r>
              <a:rPr lang="en-US" dirty="0"/>
              <a:t>users have experienced the operational value of </a:t>
            </a:r>
            <a:r>
              <a:rPr lang="en-US" dirty="0" smtClean="0"/>
              <a:t>JPSS’ leading edge of satellite capabilities for the Fire and Smoke Missions – they will become </a:t>
            </a:r>
            <a:r>
              <a:rPr lang="en-US" dirty="0"/>
              <a:t>agents of change to drive even more creative ways of using SNPP and JPSS data</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210160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165" y="98612"/>
            <a:ext cx="9610165" cy="1147482"/>
          </a:xfrm>
        </p:spPr>
        <p:txBody>
          <a:bodyPr/>
          <a:lstStyle/>
          <a:p>
            <a:r>
              <a:rPr lang="en-US" sz="3200" dirty="0" smtClean="0">
                <a:solidFill>
                  <a:schemeClr val="tx1"/>
                </a:solidFill>
              </a:rPr>
              <a:t>For More Information on the </a:t>
            </a:r>
            <a:br>
              <a:rPr lang="en-US" sz="3200" dirty="0" smtClean="0">
                <a:solidFill>
                  <a:schemeClr val="tx1"/>
                </a:solidFill>
              </a:rPr>
            </a:br>
            <a:r>
              <a:rPr lang="en-US" sz="3200" dirty="0" smtClean="0">
                <a:solidFill>
                  <a:schemeClr val="tx1"/>
                </a:solidFill>
              </a:rPr>
              <a:t>JPSS Program </a:t>
            </a:r>
            <a:br>
              <a:rPr lang="en-US" sz="3200" dirty="0" smtClean="0">
                <a:solidFill>
                  <a:schemeClr val="tx1"/>
                </a:solidFill>
              </a:rPr>
            </a:br>
            <a:r>
              <a:rPr lang="en-US" sz="3200" dirty="0" smtClean="0">
                <a:solidFill>
                  <a:schemeClr val="tx1"/>
                </a:solidFill>
              </a:rPr>
              <a:t>(WWW.JPSS.NOAA.GOV)</a:t>
            </a:r>
            <a:endParaRPr lang="en-US" sz="3200" dirty="0">
              <a:solidFill>
                <a:schemeClr val="tx1"/>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720" y="1587259"/>
            <a:ext cx="8589928" cy="4934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01815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176" y="383820"/>
            <a:ext cx="8165479" cy="685800"/>
          </a:xfrm>
        </p:spPr>
        <p:txBody>
          <a:bodyPr>
            <a:noAutofit/>
          </a:bodyPr>
          <a:lstStyle/>
          <a:p>
            <a:r>
              <a:rPr lang="en-US" sz="3600" dirty="0">
                <a:solidFill>
                  <a:schemeClr val="tx1"/>
                </a:solidFill>
                <a:latin typeface="Helvetica" panose="020B0604020202020204" pitchFamily="34" charset="0"/>
                <a:cs typeface="Helvetica" panose="020B0604020202020204" pitchFamily="34" charset="0"/>
              </a:rPr>
              <a:t>JPSS PGRR Background </a:t>
            </a:r>
            <a:r>
              <a:rPr lang="en-US" sz="3600" dirty="0" smtClean="0">
                <a:solidFill>
                  <a:schemeClr val="tx1"/>
                </a:solidFill>
                <a:latin typeface="Helvetica" panose="020B0604020202020204" pitchFamily="34" charset="0"/>
                <a:cs typeface="Helvetica" panose="020B0604020202020204" pitchFamily="34" charset="0"/>
              </a:rPr>
              <a:t/>
            </a:r>
            <a:br>
              <a:rPr lang="en-US" sz="3600" dirty="0" smtClean="0">
                <a:solidFill>
                  <a:schemeClr val="tx1"/>
                </a:solidFill>
                <a:latin typeface="Helvetica" panose="020B0604020202020204" pitchFamily="34" charset="0"/>
                <a:cs typeface="Helvetica" panose="020B0604020202020204" pitchFamily="34" charset="0"/>
              </a:rPr>
            </a:br>
            <a:r>
              <a:rPr lang="en-US" sz="3200" dirty="0" smtClean="0">
                <a:solidFill>
                  <a:schemeClr val="tx1"/>
                </a:solidFill>
                <a:latin typeface="Helvetica" panose="020B0604020202020204" pitchFamily="34" charset="0"/>
                <a:cs typeface="Helvetica" panose="020B0604020202020204" pitchFamily="34" charset="0"/>
              </a:rPr>
              <a:t>Definitions</a:t>
            </a:r>
            <a:endParaRPr lang="en-US" sz="3200" dirty="0">
              <a:solidFill>
                <a:schemeClr val="tx1"/>
              </a:solidFill>
              <a:latin typeface="Helvetica" panose="020B0604020202020204" pitchFamily="34" charset="0"/>
              <a:cs typeface="Helvetica" panose="020B0604020202020204" pitchFamily="34" charset="0"/>
            </a:endParaRPr>
          </a:p>
        </p:txBody>
      </p:sp>
      <p:sp>
        <p:nvSpPr>
          <p:cNvPr id="3" name="Content Placeholder 2"/>
          <p:cNvSpPr>
            <a:spLocks noGrp="1"/>
          </p:cNvSpPr>
          <p:nvPr>
            <p:ph idx="4294967295"/>
          </p:nvPr>
        </p:nvSpPr>
        <p:spPr>
          <a:xfrm>
            <a:off x="289560" y="1713614"/>
            <a:ext cx="8628321" cy="5144386"/>
          </a:xfrm>
          <a:prstGeom prst="rect">
            <a:avLst/>
          </a:prstGeom>
        </p:spPr>
        <p:txBody>
          <a:bodyPr>
            <a:normAutofit fontScale="85000" lnSpcReduction="20000"/>
          </a:bodyPr>
          <a:lstStyle/>
          <a:p>
            <a:pPr>
              <a:lnSpc>
                <a:spcPct val="120000"/>
              </a:lnSpc>
              <a:buFont typeface="Arial" pitchFamily="34" charset="0"/>
              <a:buChar char="•"/>
            </a:pPr>
            <a:r>
              <a:rPr lang="en-US" sz="2400" b="1" dirty="0" smtClean="0">
                <a:latin typeface="Arial" panose="020B0604020202020204" pitchFamily="34" charset="0"/>
                <a:cs typeface="Arial" panose="020B0604020202020204" pitchFamily="34" charset="0"/>
              </a:rPr>
              <a:t>Proving </a:t>
            </a:r>
            <a:r>
              <a:rPr lang="en-US" sz="2400" b="1" dirty="0">
                <a:latin typeface="Arial" panose="020B0604020202020204" pitchFamily="34" charset="0"/>
                <a:cs typeface="Arial" panose="020B0604020202020204" pitchFamily="34" charset="0"/>
              </a:rPr>
              <a:t>Ground </a:t>
            </a:r>
            <a:endParaRPr lang="en-US" sz="2400" b="1" dirty="0" smtClean="0">
              <a:latin typeface="Arial" panose="020B0604020202020204" pitchFamily="34" charset="0"/>
              <a:cs typeface="Arial" panose="020B0604020202020204" pitchFamily="34" charset="0"/>
            </a:endParaRPr>
          </a:p>
          <a:p>
            <a:pPr lvl="1">
              <a:lnSpc>
                <a:spcPct val="120000"/>
              </a:lnSpc>
              <a:buFont typeface="Arial" pitchFamily="34" charset="0"/>
              <a:buChar char="•"/>
            </a:pPr>
            <a:r>
              <a:rPr lang="en-US" sz="2000" dirty="0" smtClean="0">
                <a:latin typeface="Arial" panose="020B0604020202020204" pitchFamily="34" charset="0"/>
                <a:cs typeface="Arial" panose="020B0604020202020204" pitchFamily="34" charset="0"/>
              </a:rPr>
              <a:t>Demonstration and utilization of  data products by the end-user operational unit, </a:t>
            </a:r>
            <a:r>
              <a:rPr lang="en-US" sz="2000" dirty="0">
                <a:latin typeface="Arial" panose="020B0604020202020204" pitchFamily="34" charset="0"/>
                <a:cs typeface="Arial" panose="020B0604020202020204" pitchFamily="34" charset="0"/>
              </a:rPr>
              <a:t>such as a NWS </a:t>
            </a:r>
            <a:r>
              <a:rPr lang="en-US" sz="2000" dirty="0" smtClean="0">
                <a:latin typeface="Arial" panose="020B0604020202020204" pitchFamily="34" charset="0"/>
                <a:cs typeface="Arial" panose="020B0604020202020204" pitchFamily="34" charset="0"/>
              </a:rPr>
              <a:t>Weather Forecast Office or Modeling Center.  </a:t>
            </a:r>
          </a:p>
          <a:p>
            <a:pPr lvl="1">
              <a:lnSpc>
                <a:spcPct val="120000"/>
              </a:lnSpc>
              <a:buFont typeface="Arial" pitchFamily="34" charset="0"/>
              <a:buChar char="•"/>
            </a:pPr>
            <a:r>
              <a:rPr lang="en-US" sz="2000" dirty="0" smtClean="0">
                <a:latin typeface="Arial" panose="020B0604020202020204" pitchFamily="34" charset="0"/>
                <a:cs typeface="Arial" panose="020B0604020202020204" pitchFamily="34" charset="0"/>
              </a:rPr>
              <a:t>Promote outreach and coordination of new products with the end users, incorporating their feedback for product improvements</a:t>
            </a:r>
          </a:p>
          <a:p>
            <a:pPr lvl="1">
              <a:lnSpc>
                <a:spcPct val="120000"/>
              </a:lnSpc>
              <a:buFont typeface="Arial" pitchFamily="34" charset="0"/>
              <a:buChar char="•"/>
            </a:pPr>
            <a:endParaRPr lang="en-US" sz="2000" dirty="0" smtClean="0">
              <a:latin typeface="Arial" panose="020B0604020202020204" pitchFamily="34" charset="0"/>
              <a:cs typeface="Arial" panose="020B0604020202020204" pitchFamily="34" charset="0"/>
            </a:endParaRPr>
          </a:p>
          <a:p>
            <a:pPr>
              <a:lnSpc>
                <a:spcPct val="120000"/>
              </a:lnSpc>
              <a:buFont typeface="Arial" pitchFamily="34" charset="0"/>
              <a:buChar char="•"/>
            </a:pPr>
            <a:r>
              <a:rPr lang="en-US" sz="2400" b="1" dirty="0" smtClean="0">
                <a:latin typeface="Arial" panose="020B0604020202020204" pitchFamily="34" charset="0"/>
                <a:cs typeface="Arial" panose="020B0604020202020204" pitchFamily="34" charset="0"/>
              </a:rPr>
              <a:t>Risk </a:t>
            </a:r>
            <a:r>
              <a:rPr lang="en-US" sz="2400" b="1" dirty="0">
                <a:latin typeface="Arial" panose="020B0604020202020204" pitchFamily="34" charset="0"/>
                <a:cs typeface="Arial" panose="020B0604020202020204" pitchFamily="34" charset="0"/>
              </a:rPr>
              <a:t>Reduction </a:t>
            </a:r>
            <a:endParaRPr lang="en-US" sz="2400" b="1" dirty="0" smtClean="0">
              <a:latin typeface="Arial" panose="020B0604020202020204" pitchFamily="34" charset="0"/>
              <a:cs typeface="Arial" panose="020B0604020202020204" pitchFamily="34" charset="0"/>
            </a:endParaRPr>
          </a:p>
          <a:p>
            <a:pPr lvl="1">
              <a:lnSpc>
                <a:spcPct val="120000"/>
              </a:lnSpc>
              <a:buFont typeface="Arial" pitchFamily="34" charset="0"/>
              <a:buChar char="•"/>
            </a:pPr>
            <a:r>
              <a:rPr lang="en-US" sz="2000" dirty="0" smtClean="0">
                <a:latin typeface="Arial" panose="020B0604020202020204" pitchFamily="34" charset="0"/>
                <a:cs typeface="Arial" panose="020B0604020202020204" pitchFamily="34" charset="0"/>
              </a:rPr>
              <a:t>Development </a:t>
            </a:r>
            <a:r>
              <a:rPr lang="en-US" sz="2000" dirty="0">
                <a:latin typeface="Arial" panose="020B0604020202020204" pitchFamily="34" charset="0"/>
                <a:cs typeface="Arial" panose="020B0604020202020204" pitchFamily="34" charset="0"/>
              </a:rPr>
              <a:t>of new research and applications </a:t>
            </a:r>
            <a:r>
              <a:rPr lang="en-US" sz="2000" dirty="0" smtClean="0">
                <a:latin typeface="Arial" panose="020B0604020202020204" pitchFamily="34" charset="0"/>
                <a:cs typeface="Arial" panose="020B0604020202020204" pitchFamily="34" charset="0"/>
              </a:rPr>
              <a:t>to maximize </a:t>
            </a:r>
            <a:r>
              <a:rPr lang="en-US" sz="2000" dirty="0">
                <a:latin typeface="Arial" panose="020B0604020202020204" pitchFamily="34" charset="0"/>
                <a:cs typeface="Arial" panose="020B0604020202020204" pitchFamily="34" charset="0"/>
              </a:rPr>
              <a:t>the benefits of </a:t>
            </a:r>
            <a:r>
              <a:rPr lang="en-US" sz="2000" dirty="0" smtClean="0">
                <a:latin typeface="Arial" panose="020B0604020202020204" pitchFamily="34" charset="0"/>
                <a:cs typeface="Arial" panose="020B0604020202020204" pitchFamily="34" charset="0"/>
              </a:rPr>
              <a:t>JPSS satellite data </a:t>
            </a:r>
          </a:p>
          <a:p>
            <a:pPr lvl="2">
              <a:lnSpc>
                <a:spcPct val="120000"/>
              </a:lnSpc>
              <a:buFont typeface="Arial" pitchFamily="34" charset="0"/>
              <a:buChar char="•"/>
            </a:pPr>
            <a:r>
              <a:rPr lang="en-US" sz="1600" dirty="0" smtClean="0">
                <a:latin typeface="Arial" panose="020B0604020202020204" pitchFamily="34" charset="0"/>
                <a:cs typeface="Arial" panose="020B0604020202020204" pitchFamily="34" charset="0"/>
              </a:rPr>
              <a:t>Example -  use of Day Night Band for improved fog and low visibility products at night, benefiting transportation industry</a:t>
            </a:r>
            <a:r>
              <a:rPr lang="en-US" dirty="0" smtClean="0">
                <a:latin typeface="Arial" panose="020B0604020202020204" pitchFamily="34" charset="0"/>
                <a:cs typeface="Arial" panose="020B0604020202020204" pitchFamily="34" charset="0"/>
              </a:rPr>
              <a:t>.</a:t>
            </a:r>
          </a:p>
          <a:p>
            <a:pPr lvl="1">
              <a:lnSpc>
                <a:spcPct val="120000"/>
              </a:lnSpc>
              <a:buFont typeface="Arial" pitchFamily="34" charset="0"/>
              <a:buChar char="•"/>
            </a:pPr>
            <a:r>
              <a:rPr lang="en-US" sz="2000" dirty="0" smtClean="0">
                <a:latin typeface="Arial" panose="020B0604020202020204" pitchFamily="34" charset="0"/>
                <a:cs typeface="Arial" panose="020B0604020202020204" pitchFamily="34" charset="0"/>
              </a:rPr>
              <a:t>Encourages fusion of </a:t>
            </a:r>
            <a:r>
              <a:rPr lang="en-US" sz="2000" dirty="0">
                <a:latin typeface="Arial" panose="020B0604020202020204" pitchFamily="34" charset="0"/>
                <a:cs typeface="Arial" panose="020B0604020202020204" pitchFamily="34" charset="0"/>
              </a:rPr>
              <a:t>data/information from </a:t>
            </a:r>
            <a:r>
              <a:rPr lang="en-US" sz="2000" dirty="0" smtClean="0">
                <a:latin typeface="Arial" panose="020B0604020202020204" pitchFamily="34" charset="0"/>
                <a:cs typeface="Arial" panose="020B0604020202020204" pitchFamily="34" charset="0"/>
              </a:rPr>
              <a:t>multiple satellite, models and </a:t>
            </a:r>
            <a:r>
              <a:rPr lang="en-US" sz="2000" dirty="0">
                <a:latin typeface="Arial" panose="020B0604020202020204" pitchFamily="34" charset="0"/>
                <a:cs typeface="Arial" panose="020B0604020202020204" pitchFamily="34" charset="0"/>
              </a:rPr>
              <a:t>in-situ data </a:t>
            </a:r>
            <a:endParaRPr lang="en-US" sz="2000" dirty="0" smtClean="0">
              <a:latin typeface="Arial" panose="020B0604020202020204" pitchFamily="34" charset="0"/>
              <a:cs typeface="Arial" panose="020B0604020202020204" pitchFamily="34" charset="0"/>
            </a:endParaRPr>
          </a:p>
          <a:p>
            <a:pPr lvl="1">
              <a:lnSpc>
                <a:spcPct val="120000"/>
              </a:lnSpc>
              <a:buFont typeface="Arial" pitchFamily="34" charset="0"/>
              <a:buChar char="•"/>
            </a:pPr>
            <a:r>
              <a:rPr lang="en-US" sz="2000" dirty="0" smtClean="0">
                <a:latin typeface="Arial" panose="020B0604020202020204" pitchFamily="34" charset="0"/>
                <a:cs typeface="Arial" panose="020B0604020202020204" pitchFamily="34" charset="0"/>
              </a:rPr>
              <a:t>Primary </a:t>
            </a:r>
            <a:r>
              <a:rPr lang="en-US" sz="2000" dirty="0">
                <a:latin typeface="Arial" panose="020B0604020202020204" pitchFamily="34" charset="0"/>
                <a:cs typeface="Arial" panose="020B0604020202020204" pitchFamily="34" charset="0"/>
              </a:rPr>
              <a:t>work is done at the algorithm and application developer’s institution. </a:t>
            </a:r>
            <a:endParaRPr lang="en-US" sz="2000" dirty="0" smtClean="0">
              <a:latin typeface="Arial" panose="020B0604020202020204" pitchFamily="34" charset="0"/>
              <a:cs typeface="Arial" panose="020B0604020202020204" pitchFamily="34" charset="0"/>
            </a:endParaRPr>
          </a:p>
          <a:p>
            <a:pPr lvl="1">
              <a:lnSpc>
                <a:spcPct val="120000"/>
              </a:lnSpc>
              <a:buFont typeface="Arial" pitchFamily="34" charset="0"/>
              <a:buChar char="•"/>
            </a:pPr>
            <a:r>
              <a:rPr lang="en-US" sz="2000" dirty="0" smtClean="0">
                <a:latin typeface="Arial" panose="020B0604020202020204" pitchFamily="34" charset="0"/>
                <a:cs typeface="Arial" panose="020B0604020202020204" pitchFamily="34" charset="0"/>
              </a:rPr>
              <a:t>Address potential risk in algorithms and data products by testing alternative algorithms.</a:t>
            </a:r>
          </a:p>
          <a:p>
            <a:pPr marL="228600" lvl="1" indent="0">
              <a:lnSpc>
                <a:spcPct val="120000"/>
              </a:lnSpc>
              <a:buNone/>
            </a:pPr>
            <a:r>
              <a:rPr lang="en-US" sz="14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a:xfrm>
            <a:off x="-1588" y="6548438"/>
            <a:ext cx="6315076" cy="304800"/>
          </a:xfrm>
        </p:spPr>
        <p:txBody>
          <a:bodyPr/>
          <a:lstStyle/>
          <a:p>
            <a:pPr>
              <a:defRPr/>
            </a:pPr>
            <a:r>
              <a:rPr lang="en-US" dirty="0" smtClean="0"/>
              <a:t>Joint Polar Satellite System</a:t>
            </a:r>
            <a:endParaRPr lang="en-US" dirty="0"/>
          </a:p>
        </p:txBody>
      </p:sp>
    </p:spTree>
    <p:extLst>
      <p:ext uri="{BB962C8B-B14F-4D97-AF65-F5344CB8AC3E}">
        <p14:creationId xmlns:p14="http://schemas.microsoft.com/office/powerpoint/2010/main" val="3215110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598" y="322730"/>
            <a:ext cx="7559496" cy="694398"/>
          </a:xfrm>
        </p:spPr>
        <p:txBody>
          <a:bodyPr>
            <a:noAutofit/>
          </a:bodyPr>
          <a:lstStyle/>
          <a:p>
            <a:r>
              <a:rPr lang="en-US" sz="3600" dirty="0">
                <a:solidFill>
                  <a:schemeClr val="tx1"/>
                </a:solidFill>
                <a:latin typeface="Helvetica" panose="020B0604020202020204" pitchFamily="34" charset="0"/>
                <a:cs typeface="Helvetica" panose="020B0604020202020204" pitchFamily="34" charset="0"/>
              </a:rPr>
              <a:t>JPSS PGRR Background </a:t>
            </a:r>
            <a:r>
              <a:rPr lang="en-US" sz="3200" dirty="0" smtClean="0">
                <a:solidFill>
                  <a:schemeClr val="tx1"/>
                </a:solidFill>
                <a:latin typeface="Helvetica" panose="020B0604020202020204" pitchFamily="34" charset="0"/>
                <a:cs typeface="Helvetica" panose="020B0604020202020204" pitchFamily="34" charset="0"/>
              </a:rPr>
              <a:t/>
            </a:r>
            <a:br>
              <a:rPr lang="en-US" sz="3200" dirty="0" smtClean="0">
                <a:solidFill>
                  <a:schemeClr val="tx1"/>
                </a:solidFill>
                <a:latin typeface="Helvetica" panose="020B0604020202020204" pitchFamily="34" charset="0"/>
                <a:cs typeface="Helvetica" panose="020B0604020202020204" pitchFamily="34" charset="0"/>
              </a:rPr>
            </a:br>
            <a:r>
              <a:rPr lang="en-US" sz="3200" dirty="0" smtClean="0">
                <a:solidFill>
                  <a:schemeClr val="tx1"/>
                </a:solidFill>
                <a:latin typeface="Helvetica" panose="020B0604020202020204" pitchFamily="34" charset="0"/>
                <a:cs typeface="Helvetica" panose="020B0604020202020204" pitchFamily="34" charset="0"/>
              </a:rPr>
              <a:t>Application Areas</a:t>
            </a:r>
            <a:endParaRPr lang="en-US" sz="3200" dirty="0">
              <a:solidFill>
                <a:schemeClr val="tx1"/>
              </a:solidFill>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442724" y="1809307"/>
            <a:ext cx="8531356" cy="5372177"/>
          </a:xfrm>
        </p:spPr>
        <p:txBody>
          <a:bodyPr>
            <a:normAutofit/>
          </a:bodyPr>
          <a:lstStyle/>
          <a:p>
            <a:pPr>
              <a:spcBef>
                <a:spcPts val="600"/>
              </a:spcBef>
              <a:buFont typeface="Arial" panose="020B0604020202020204" pitchFamily="34" charset="0"/>
              <a:buChar char="•"/>
            </a:pPr>
            <a:r>
              <a:rPr lang="en-US" sz="2000" dirty="0" smtClean="0"/>
              <a:t> </a:t>
            </a:r>
            <a:r>
              <a:rPr lang="en-US" sz="2000" i="1" dirty="0" smtClean="0"/>
              <a:t>Weather Forecasting </a:t>
            </a:r>
            <a:r>
              <a:rPr lang="en-US" sz="2000" dirty="0" smtClean="0"/>
              <a:t>- Improving Global, Regional forecasts</a:t>
            </a:r>
          </a:p>
          <a:p>
            <a:pPr marL="742950" lvl="1" indent="-342900">
              <a:spcBef>
                <a:spcPts val="600"/>
              </a:spcBef>
              <a:buFont typeface="Arial" panose="020B0604020202020204" pitchFamily="34" charset="0"/>
              <a:buChar char="•"/>
            </a:pPr>
            <a:r>
              <a:rPr lang="en-US" dirty="0" smtClean="0"/>
              <a:t>Tropical Cyclones</a:t>
            </a:r>
          </a:p>
          <a:p>
            <a:pPr marL="742950" lvl="1" indent="-342900">
              <a:spcBef>
                <a:spcPts val="600"/>
              </a:spcBef>
              <a:buFont typeface="Arial" panose="020B0604020202020204" pitchFamily="34" charset="0"/>
              <a:buChar char="•"/>
            </a:pPr>
            <a:r>
              <a:rPr lang="en-US" dirty="0" smtClean="0"/>
              <a:t>Severe Weather (Nowcasting)  </a:t>
            </a:r>
            <a:endParaRPr lang="en-US" dirty="0"/>
          </a:p>
          <a:p>
            <a:pPr lvl="0">
              <a:spcBef>
                <a:spcPts val="600"/>
              </a:spcBef>
              <a:buFont typeface="Arial" panose="020B0604020202020204" pitchFamily="34" charset="0"/>
              <a:buChar char="•"/>
            </a:pPr>
            <a:r>
              <a:rPr lang="en-US" sz="2000" i="1" dirty="0" smtClean="0"/>
              <a:t> Ocean/Coastal </a:t>
            </a:r>
            <a:r>
              <a:rPr lang="en-US" sz="2000" dirty="0" smtClean="0"/>
              <a:t>- Coral Bleaching, Harmful Algal Bloom alerts</a:t>
            </a:r>
          </a:p>
          <a:p>
            <a:pPr lvl="0">
              <a:spcBef>
                <a:spcPts val="600"/>
              </a:spcBef>
              <a:buFont typeface="Arial" panose="020B0604020202020204" pitchFamily="34" charset="0"/>
              <a:buChar char="•"/>
            </a:pPr>
            <a:r>
              <a:rPr lang="en-US" sz="2000" dirty="0" smtClean="0"/>
              <a:t> </a:t>
            </a:r>
            <a:r>
              <a:rPr lang="en-US" sz="2000" i="1" dirty="0" smtClean="0"/>
              <a:t>Land</a:t>
            </a:r>
            <a:r>
              <a:rPr lang="en-US" sz="2000" dirty="0" smtClean="0"/>
              <a:t> - Droughts, Agriculture</a:t>
            </a:r>
          </a:p>
          <a:p>
            <a:pPr>
              <a:spcBef>
                <a:spcPts val="600"/>
              </a:spcBef>
              <a:buFont typeface="Arial" panose="020B0604020202020204" pitchFamily="34" charset="0"/>
              <a:buChar char="•"/>
            </a:pPr>
            <a:r>
              <a:rPr lang="en-US" sz="2000" dirty="0" smtClean="0"/>
              <a:t> </a:t>
            </a:r>
            <a:r>
              <a:rPr lang="en-US" sz="2000" i="1" dirty="0" smtClean="0"/>
              <a:t>Hazards</a:t>
            </a:r>
            <a:r>
              <a:rPr lang="en-US" sz="2000" dirty="0" smtClean="0"/>
              <a:t> - Smoke</a:t>
            </a:r>
            <a:r>
              <a:rPr lang="en-US" sz="2000" dirty="0"/>
              <a:t>, Fire,</a:t>
            </a:r>
            <a:r>
              <a:rPr lang="en-US" sz="2000" dirty="0" smtClean="0"/>
              <a:t> Volcanic Ash, </a:t>
            </a:r>
            <a:r>
              <a:rPr lang="en-US" sz="2000" dirty="0"/>
              <a:t>Air </a:t>
            </a:r>
            <a:r>
              <a:rPr lang="en-US" sz="2000" dirty="0" smtClean="0"/>
              <a:t>Quality</a:t>
            </a:r>
          </a:p>
          <a:p>
            <a:pPr>
              <a:spcBef>
                <a:spcPts val="600"/>
              </a:spcBef>
              <a:buFont typeface="Arial" panose="020B0604020202020204" pitchFamily="34" charset="0"/>
              <a:buChar char="•"/>
            </a:pPr>
            <a:r>
              <a:rPr lang="en-US" sz="2000" dirty="0" smtClean="0"/>
              <a:t> </a:t>
            </a:r>
            <a:r>
              <a:rPr lang="en-US" sz="2000" i="1" dirty="0" smtClean="0"/>
              <a:t>Hydrological</a:t>
            </a:r>
            <a:r>
              <a:rPr lang="en-US" sz="2000" dirty="0" smtClean="0"/>
              <a:t> - Precipitation, Floods, Soil Moisture, Snow/Ice, River Ice</a:t>
            </a:r>
          </a:p>
          <a:p>
            <a:pPr lvl="0">
              <a:spcBef>
                <a:spcPts val="600"/>
              </a:spcBef>
              <a:buFont typeface="Arial" panose="020B0604020202020204" pitchFamily="34" charset="0"/>
              <a:buChar char="•"/>
            </a:pPr>
            <a:r>
              <a:rPr lang="en-US" sz="2000" dirty="0" smtClean="0"/>
              <a:t> </a:t>
            </a:r>
            <a:r>
              <a:rPr lang="en-US" sz="2000" i="1" dirty="0" smtClean="0"/>
              <a:t>Climate</a:t>
            </a:r>
            <a:r>
              <a:rPr lang="en-US" sz="2000" dirty="0" smtClean="0"/>
              <a:t> - Integrated products, real-time anomaly products</a:t>
            </a:r>
          </a:p>
          <a:p>
            <a:pPr lvl="0">
              <a:spcBef>
                <a:spcPts val="600"/>
              </a:spcBef>
              <a:buFont typeface="Arial" panose="020B0604020202020204" pitchFamily="34" charset="0"/>
              <a:buChar char="•"/>
            </a:pPr>
            <a:r>
              <a:rPr lang="en-US" sz="2000" dirty="0" smtClean="0"/>
              <a:t> </a:t>
            </a:r>
            <a:r>
              <a:rPr lang="en-US" sz="2000" i="1" dirty="0" smtClean="0"/>
              <a:t>Education and Training</a:t>
            </a:r>
          </a:p>
          <a:p>
            <a:pPr lvl="0">
              <a:spcBef>
                <a:spcPts val="600"/>
              </a:spcBef>
              <a:buFont typeface="Arial" panose="020B0604020202020204" pitchFamily="34" charset="0"/>
              <a:buChar char="•"/>
            </a:pPr>
            <a:r>
              <a:rPr lang="en-US" sz="2000" i="1" dirty="0" smtClean="0"/>
              <a:t> Infrastructure </a:t>
            </a:r>
            <a:r>
              <a:rPr lang="en-US" sz="2000" dirty="0" smtClean="0"/>
              <a:t>- Direct Readout + Software (CSPP),  Airborne campaigns</a:t>
            </a:r>
          </a:p>
        </p:txBody>
      </p:sp>
      <p:sp>
        <p:nvSpPr>
          <p:cNvPr id="5" name="Footer Placeholder 3"/>
          <p:cNvSpPr>
            <a:spLocks noGrp="1"/>
          </p:cNvSpPr>
          <p:nvPr>
            <p:ph type="ftr" sz="quarter" idx="10"/>
          </p:nvPr>
        </p:nvSpPr>
        <p:spPr>
          <a:xfrm>
            <a:off x="-1588" y="6548438"/>
            <a:ext cx="6315076" cy="304800"/>
          </a:xfrm>
        </p:spPr>
        <p:txBody>
          <a:bodyPr/>
          <a:lstStyle/>
          <a:p>
            <a:pPr>
              <a:defRPr/>
            </a:pPr>
            <a:r>
              <a:rPr lang="en-US" dirty="0" smtClean="0"/>
              <a:t>Joint Polar Satellite System</a:t>
            </a:r>
            <a:endParaRPr lang="en-US" dirty="0"/>
          </a:p>
        </p:txBody>
      </p:sp>
    </p:spTree>
    <p:extLst>
      <p:ext uri="{BB962C8B-B14F-4D97-AF65-F5344CB8AC3E}">
        <p14:creationId xmlns:p14="http://schemas.microsoft.com/office/powerpoint/2010/main" val="168239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415" y="117895"/>
            <a:ext cx="8229600" cy="1143000"/>
          </a:xfrm>
        </p:spPr>
        <p:txBody>
          <a:bodyPr>
            <a:noAutofit/>
          </a:bodyPr>
          <a:lstStyle/>
          <a:p>
            <a:r>
              <a:rPr lang="en-US" sz="3600" dirty="0">
                <a:solidFill>
                  <a:schemeClr val="tx1"/>
                </a:solidFill>
                <a:latin typeface="Helvetica" panose="020B0604020202020204" pitchFamily="34" charset="0"/>
                <a:cs typeface="Helvetica" panose="020B0604020202020204" pitchFamily="34" charset="0"/>
              </a:rPr>
              <a:t>JPSS PGRR Background </a:t>
            </a:r>
            <a:r>
              <a:rPr lang="en-US" sz="3600" dirty="0" smtClean="0">
                <a:solidFill>
                  <a:schemeClr val="tx1"/>
                </a:solidFill>
                <a:latin typeface="Helvetica" panose="020B0604020202020204" pitchFamily="34" charset="0"/>
                <a:cs typeface="Helvetica" panose="020B0604020202020204" pitchFamily="34" charset="0"/>
              </a:rPr>
              <a:t/>
            </a:r>
            <a:br>
              <a:rPr lang="en-US" sz="3600" dirty="0" smtClean="0">
                <a:solidFill>
                  <a:schemeClr val="tx1"/>
                </a:solidFill>
                <a:latin typeface="Helvetica" panose="020B0604020202020204" pitchFamily="34" charset="0"/>
                <a:cs typeface="Helvetica" panose="020B0604020202020204" pitchFamily="34" charset="0"/>
              </a:rPr>
            </a:br>
            <a:r>
              <a:rPr lang="en-US" sz="3600" dirty="0" smtClean="0">
                <a:solidFill>
                  <a:schemeClr val="tx1"/>
                </a:solidFill>
                <a:latin typeface="Helvetica" panose="020B0604020202020204" pitchFamily="34" charset="0"/>
                <a:cs typeface="Helvetica" panose="020B0604020202020204" pitchFamily="34" charset="0"/>
              </a:rPr>
              <a:t>2012 </a:t>
            </a:r>
            <a:r>
              <a:rPr lang="en-US" sz="3200" dirty="0" smtClean="0">
                <a:solidFill>
                  <a:schemeClr val="tx1"/>
                </a:solidFill>
                <a:latin typeface="Helvetica" panose="020B0604020202020204" pitchFamily="34" charset="0"/>
                <a:cs typeface="Helvetica" panose="020B0604020202020204" pitchFamily="34" charset="0"/>
              </a:rPr>
              <a:t>Call-for-Proposals</a:t>
            </a:r>
            <a:endParaRPr lang="en-US" sz="3200" dirty="0">
              <a:solidFill>
                <a:schemeClr val="tx1"/>
              </a:solidFill>
            </a:endParaRPr>
          </a:p>
        </p:txBody>
      </p:sp>
      <p:sp>
        <p:nvSpPr>
          <p:cNvPr id="3" name="Content Placeholder 2"/>
          <p:cNvSpPr>
            <a:spLocks noGrp="1"/>
          </p:cNvSpPr>
          <p:nvPr>
            <p:ph idx="1"/>
          </p:nvPr>
        </p:nvSpPr>
        <p:spPr>
          <a:xfrm>
            <a:off x="244415" y="1614578"/>
            <a:ext cx="8534400" cy="5486400"/>
          </a:xfrm>
        </p:spPr>
        <p:txBody>
          <a:bodyPr>
            <a:normAutofit/>
          </a:bodyPr>
          <a:lstStyle/>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PGRR Program was established in </a:t>
            </a:r>
            <a:r>
              <a:rPr lang="en-US" sz="2000" dirty="0" smtClean="0">
                <a:latin typeface="Times New Roman" panose="02020603050405020304" pitchFamily="18" charset="0"/>
                <a:cs typeface="Times New Roman" panose="02020603050405020304" pitchFamily="18" charset="0"/>
              </a:rPr>
              <a:t>early 2012</a:t>
            </a:r>
            <a:r>
              <a:rPr lang="en-US" sz="2000" dirty="0">
                <a:latin typeface="Times New Roman" panose="02020603050405020304" pitchFamily="18" charset="0"/>
                <a:cs typeface="Times New Roman" panose="02020603050405020304" pitchFamily="18" charset="0"/>
              </a:rPr>
              <a:t>, following the launch of the Suomi National Polar Partnership (SNPP) satellite.  </a:t>
            </a:r>
            <a:endParaRPr lang="en-US" sz="20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 initial Call-for-Proposals in Jan 2012 resulted in nearly </a:t>
            </a:r>
            <a:r>
              <a:rPr lang="en-US" sz="2000" dirty="0">
                <a:latin typeface="Times New Roman" panose="02020603050405020304" pitchFamily="18" charset="0"/>
                <a:cs typeface="Times New Roman" panose="02020603050405020304" pitchFamily="18" charset="0"/>
              </a:rPr>
              <a:t>100 </a:t>
            </a:r>
            <a:r>
              <a:rPr lang="en-US" sz="2000" dirty="0" smtClean="0">
                <a:latin typeface="Times New Roman" panose="02020603050405020304" pitchFamily="18" charset="0"/>
                <a:cs typeface="Times New Roman" panose="02020603050405020304" pitchFamily="18" charset="0"/>
              </a:rPr>
              <a:t>teams providing Letters-of-Intent (LOIs).  These LOIs were evaluated and teams were selected to provide full proposals.</a:t>
            </a: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These proposals </a:t>
            </a:r>
            <a:r>
              <a:rPr lang="en-US" sz="2000" dirty="0">
                <a:latin typeface="Times New Roman" panose="02020603050405020304" pitchFamily="18" charset="0"/>
                <a:cs typeface="Times New Roman" panose="02020603050405020304" pitchFamily="18" charset="0"/>
              </a:rPr>
              <a:t>went through a rigorous u</a:t>
            </a:r>
            <a:r>
              <a:rPr lang="en-US" sz="2000" dirty="0" smtClean="0">
                <a:latin typeface="Times New Roman" panose="02020603050405020304" pitchFamily="18" charset="0"/>
                <a:cs typeface="Times New Roman" panose="02020603050405020304" pitchFamily="18" charset="0"/>
              </a:rPr>
              <a:t>ser-led selection – nearly 40 projects </a:t>
            </a:r>
            <a:r>
              <a:rPr lang="en-US" sz="2000" dirty="0">
                <a:latin typeface="Times New Roman" panose="02020603050405020304" pitchFamily="18" charset="0"/>
                <a:cs typeface="Times New Roman" panose="02020603050405020304" pitchFamily="18" charset="0"/>
              </a:rPr>
              <a:t>selected for funding. </a:t>
            </a:r>
            <a:endParaRPr lang="en-US" sz="20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Project </a:t>
            </a:r>
            <a:r>
              <a:rPr lang="en-US" sz="2000" dirty="0">
                <a:latin typeface="Times New Roman" panose="02020603050405020304" pitchFamily="18" charset="0"/>
                <a:cs typeface="Times New Roman" panose="02020603050405020304" pitchFamily="18" charset="0"/>
              </a:rPr>
              <a:t>leads work with the users to determine how best to use new JPSS data, and to quickly transition these capabilities to operations</a:t>
            </a:r>
            <a:r>
              <a:rPr lang="en-US" sz="20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 JPSS Program worked with projects to ensure their user community played a major role in actions taken by each PGRR Project.</a:t>
            </a: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As these researcher-user teams kept the projects moving forward a new way of interacting was proposed.  Today the JPSS Program calls it PGRR Initiatives</a:t>
            </a:r>
          </a:p>
        </p:txBody>
      </p:sp>
    </p:spTree>
    <p:extLst>
      <p:ext uri="{BB962C8B-B14F-4D97-AF65-F5344CB8AC3E}">
        <p14:creationId xmlns:p14="http://schemas.microsoft.com/office/powerpoint/2010/main" val="5311738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latin typeface="Helvetica" panose="020B0604020202020204" pitchFamily="34" charset="0"/>
                <a:cs typeface="Helvetica" panose="020B0604020202020204" pitchFamily="34" charset="0"/>
              </a:rPr>
              <a:t>PGRR Proving Ground Initiatives</a:t>
            </a:r>
            <a:r>
              <a:rPr lang="en-US" dirty="0"/>
              <a:t/>
            </a:r>
            <a:br>
              <a:rPr lang="en-US" dirty="0"/>
            </a:br>
            <a:r>
              <a:rPr lang="en-US" sz="3200" dirty="0" smtClean="0">
                <a:solidFill>
                  <a:schemeClr val="tx1"/>
                </a:solidFill>
                <a:latin typeface="Helvetica" panose="020B0604020202020204" pitchFamily="34" charset="0"/>
                <a:cs typeface="Helvetica" panose="020B0604020202020204" pitchFamily="34" charset="0"/>
              </a:rPr>
              <a:t>Responding to User Feedback</a:t>
            </a:r>
            <a:endParaRPr lang="en-US" sz="3200" dirty="0">
              <a:solidFill>
                <a:schemeClr val="tx1"/>
              </a:solidFill>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304800" y="1676400"/>
            <a:ext cx="8623540" cy="4876800"/>
          </a:xfrm>
        </p:spPr>
        <p:txBody>
          <a:bodyPr/>
          <a:lstStyle/>
          <a:p>
            <a:pPr marL="457200" indent="-457200">
              <a:buFont typeface="Arial" panose="020B0604020202020204" pitchFamily="34" charset="0"/>
              <a:buChar char="•"/>
            </a:pPr>
            <a:r>
              <a:rPr lang="en-US" sz="2000" dirty="0" smtClean="0"/>
              <a:t>The River Ice and Flooding Initiative was the first attempt at this new partnership and it was established in response to Galena AK flooding in May 2013.</a:t>
            </a:r>
          </a:p>
          <a:p>
            <a:pPr marL="457200" indent="-457200">
              <a:buFont typeface="Arial" panose="020B0604020202020204" pitchFamily="34" charset="0"/>
              <a:buChar char="•"/>
            </a:pPr>
            <a:r>
              <a:rPr lang="en-US" sz="2000" dirty="0" smtClean="0"/>
              <a:t>The Initiative included River Ice and River Flooding Project teams, direct broadcast SMEs, and National Weather Service River Forecast Center forecasters</a:t>
            </a:r>
          </a:p>
          <a:p>
            <a:pPr marL="457200" indent="-457200">
              <a:buFont typeface="Arial" panose="020B0604020202020204" pitchFamily="34" charset="0"/>
              <a:buChar char="•"/>
            </a:pPr>
            <a:r>
              <a:rPr lang="en-US" sz="2000" dirty="0" smtClean="0"/>
              <a:t>The success of River Ice and Flooding Initiative led to creation of Fire and Smoke Initiative and NUCAPS Initiative</a:t>
            </a:r>
          </a:p>
          <a:p>
            <a:pPr marL="457200" indent="-457200">
              <a:buFont typeface="Arial" panose="020B0604020202020204" pitchFamily="34" charset="0"/>
              <a:buChar char="•"/>
            </a:pPr>
            <a:r>
              <a:rPr lang="en-US" sz="2000" dirty="0" smtClean="0"/>
              <a:t>The continued success of the multi-agency initiative teams further solidified with FY15-16 JPSS </a:t>
            </a:r>
            <a:r>
              <a:rPr lang="en-US" sz="2000" dirty="0" smtClean="0"/>
              <a:t>PGRR </a:t>
            </a:r>
            <a:r>
              <a:rPr lang="en-US" sz="2000" dirty="0" smtClean="0"/>
              <a:t>Call for Proposals establishing 13 Initiatives</a:t>
            </a:r>
          </a:p>
          <a:p>
            <a:pPr marL="457200" indent="-457200">
              <a:buFont typeface="Arial" panose="020B0604020202020204" pitchFamily="34" charset="0"/>
              <a:buChar char="•"/>
            </a:pPr>
            <a:r>
              <a:rPr lang="en-US" sz="2000" dirty="0" smtClean="0"/>
              <a:t>Initiatives will seek to leverage NOAA </a:t>
            </a:r>
            <a:r>
              <a:rPr lang="en-US" sz="2000" dirty="0" err="1" smtClean="0"/>
              <a:t>Testbed</a:t>
            </a:r>
            <a:r>
              <a:rPr lang="en-US" sz="2000" dirty="0" smtClean="0"/>
              <a:t> capabilities to maximum extent possible</a:t>
            </a:r>
            <a:endParaRPr lang="en-US" sz="2000" dirty="0"/>
          </a:p>
        </p:txBody>
      </p:sp>
      <p:sp>
        <p:nvSpPr>
          <p:cNvPr id="4" name="Footer Placeholder 3"/>
          <p:cNvSpPr>
            <a:spLocks noGrp="1"/>
          </p:cNvSpPr>
          <p:nvPr>
            <p:ph type="ftr" sz="quarter" idx="10"/>
          </p:nvPr>
        </p:nvSpPr>
        <p:spPr/>
        <p:txBody>
          <a:bodyPr/>
          <a:lstStyle/>
          <a:p>
            <a:pPr>
              <a:defRPr/>
            </a:pPr>
            <a:r>
              <a:rPr lang="en-US" smtClean="0"/>
              <a:t>Joint Polar Satellite System</a:t>
            </a:r>
            <a:endParaRPr lang="en-US"/>
          </a:p>
        </p:txBody>
      </p:sp>
      <p:sp>
        <p:nvSpPr>
          <p:cNvPr id="5" name="Slide Number Placeholder 4"/>
          <p:cNvSpPr>
            <a:spLocks noGrp="1"/>
          </p:cNvSpPr>
          <p:nvPr>
            <p:ph type="sldNum" sz="quarter" idx="11"/>
          </p:nvPr>
        </p:nvSpPr>
        <p:spPr/>
        <p:txBody>
          <a:bodyPr/>
          <a:lstStyle/>
          <a:p>
            <a:pPr>
              <a:defRPr/>
            </a:pPr>
            <a:fld id="{7D6CDEB4-AE3E-4257-926A-3703FFC0D3F1}" type="slidenum">
              <a:rPr lang="en-US" smtClean="0"/>
              <a:pPr>
                <a:defRPr/>
              </a:pPr>
              <a:t>6</a:t>
            </a:fld>
            <a:endParaRPr lang="en-US" dirty="0"/>
          </a:p>
        </p:txBody>
      </p:sp>
    </p:spTree>
    <p:extLst>
      <p:ext uri="{BB962C8B-B14F-4D97-AF65-F5344CB8AC3E}">
        <p14:creationId xmlns:p14="http://schemas.microsoft.com/office/powerpoint/2010/main" val="28093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6522"/>
            <a:ext cx="8229600" cy="1143000"/>
          </a:xfrm>
        </p:spPr>
        <p:txBody>
          <a:bodyPr>
            <a:noAutofit/>
          </a:bodyPr>
          <a:lstStyle/>
          <a:p>
            <a:r>
              <a:rPr lang="en-US" sz="3600" dirty="0">
                <a:solidFill>
                  <a:schemeClr val="tx1"/>
                </a:solidFill>
                <a:latin typeface="Helvetica" panose="020B0604020202020204" pitchFamily="34" charset="0"/>
                <a:cs typeface="Helvetica" panose="020B0604020202020204" pitchFamily="34" charset="0"/>
              </a:rPr>
              <a:t>PGRR </a:t>
            </a:r>
            <a:r>
              <a:rPr lang="en-US" sz="3600" dirty="0" smtClean="0">
                <a:solidFill>
                  <a:schemeClr val="tx1"/>
                </a:solidFill>
                <a:latin typeface="Helvetica" panose="020B0604020202020204" pitchFamily="34" charset="0"/>
                <a:cs typeface="Helvetica" panose="020B0604020202020204" pitchFamily="34" charset="0"/>
              </a:rPr>
              <a:t>Initiatives</a:t>
            </a:r>
            <a:r>
              <a:rPr lang="en-US" sz="3600" dirty="0" smtClean="0">
                <a:solidFill>
                  <a:schemeClr val="tx1"/>
                </a:solidFill>
                <a:latin typeface="Helvetica" panose="020B0604020202020204" pitchFamily="34" charset="0"/>
                <a:cs typeface="Helvetica" panose="020B0604020202020204" pitchFamily="34" charset="0"/>
              </a:rPr>
              <a:t/>
            </a:r>
            <a:br>
              <a:rPr lang="en-US" sz="3600" dirty="0" smtClean="0">
                <a:solidFill>
                  <a:schemeClr val="tx1"/>
                </a:solidFill>
                <a:latin typeface="Helvetica" panose="020B0604020202020204" pitchFamily="34" charset="0"/>
                <a:cs typeface="Helvetica" panose="020B0604020202020204" pitchFamily="34" charset="0"/>
              </a:rPr>
            </a:br>
            <a:r>
              <a:rPr lang="en-US" sz="3200" dirty="0" smtClean="0">
                <a:solidFill>
                  <a:schemeClr val="tx1"/>
                </a:solidFill>
                <a:latin typeface="Helvetica" panose="020B0604020202020204" pitchFamily="34" charset="0"/>
                <a:cs typeface="Helvetica" panose="020B0604020202020204" pitchFamily="34" charset="0"/>
              </a:rPr>
              <a:t>Details</a:t>
            </a:r>
            <a:endParaRPr lang="en-US" sz="3200" dirty="0">
              <a:solidFill>
                <a:schemeClr val="tx1"/>
              </a:solidFill>
            </a:endParaRPr>
          </a:p>
        </p:txBody>
      </p:sp>
      <p:sp>
        <p:nvSpPr>
          <p:cNvPr id="3" name="Content Placeholder 2"/>
          <p:cNvSpPr>
            <a:spLocks noGrp="1"/>
          </p:cNvSpPr>
          <p:nvPr>
            <p:ph idx="1"/>
          </p:nvPr>
        </p:nvSpPr>
        <p:spPr>
          <a:xfrm>
            <a:off x="244415" y="1614578"/>
            <a:ext cx="8534400" cy="5486400"/>
          </a:xfrm>
        </p:spPr>
        <p:txBody>
          <a:bodyPr>
            <a:normAutofit/>
          </a:bodyPr>
          <a:lstStyle/>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 </a:t>
            </a:r>
            <a:r>
              <a:rPr lang="en-US" sz="2000" dirty="0" smtClean="0">
                <a:latin typeface="Times New Roman" panose="02020603050405020304" pitchFamily="18" charset="0"/>
                <a:cs typeface="Times New Roman" panose="02020603050405020304" pitchFamily="18" charset="0"/>
              </a:rPr>
              <a:t>JPSS PGRR Program </a:t>
            </a:r>
            <a:r>
              <a:rPr lang="en-US" sz="2000" dirty="0" smtClean="0">
                <a:latin typeface="Times New Roman" panose="02020603050405020304" pitchFamily="18" charset="0"/>
                <a:cs typeface="Times New Roman" panose="02020603050405020304" pitchFamily="18" charset="0"/>
              </a:rPr>
              <a:t>had </a:t>
            </a:r>
            <a:r>
              <a:rPr lang="en-US" sz="2000" dirty="0" smtClean="0">
                <a:latin typeface="Times New Roman" panose="02020603050405020304" pitchFamily="18" charset="0"/>
                <a:cs typeface="Times New Roman" panose="02020603050405020304" pitchFamily="18" charset="0"/>
              </a:rPr>
              <a:t>a second PGRR Program Call-for-Proposals in Dec 2014.  Over 130 </a:t>
            </a:r>
            <a:r>
              <a:rPr lang="en-US" sz="2000" dirty="0" smtClean="0">
                <a:latin typeface="Times New Roman" panose="02020603050405020304" pitchFamily="18" charset="0"/>
                <a:cs typeface="Times New Roman" panose="02020603050405020304" pitchFamily="18" charset="0"/>
              </a:rPr>
              <a:t>Letters-of-Intents (LOIs) </a:t>
            </a:r>
            <a:r>
              <a:rPr lang="en-US" sz="2000" dirty="0" smtClean="0">
                <a:latin typeface="Times New Roman" panose="02020603050405020304" pitchFamily="18" charset="0"/>
                <a:cs typeface="Times New Roman" panose="02020603050405020304" pitchFamily="18" charset="0"/>
              </a:rPr>
              <a:t>were received.</a:t>
            </a: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These LOIs went through a similar selection process to request formal proposals and final funding decisions.  </a:t>
            </a: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 funding decisions caused some projects to end after their initial work, other projects had new work, and additional projects were new starts.</a:t>
            </a: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Nearly all of the PGRR Projects are now part of one of the Initiative’s Working Group.  These groups work to combine individual project objectives to focus on specific operational capabilities that support key user needs.</a:t>
            </a: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 initiatives have monthly </a:t>
            </a:r>
            <a:r>
              <a:rPr lang="en-US" sz="2000" dirty="0" err="1" smtClean="0">
                <a:latin typeface="Times New Roman" panose="02020603050405020304" pitchFamily="18" charset="0"/>
                <a:cs typeface="Times New Roman" panose="02020603050405020304" pitchFamily="18" charset="0"/>
              </a:rPr>
              <a:t>telecons</a:t>
            </a:r>
            <a:r>
              <a:rPr lang="en-US" sz="2000" dirty="0" smtClean="0">
                <a:latin typeface="Times New Roman" panose="02020603050405020304" pitchFamily="18" charset="0"/>
                <a:cs typeface="Times New Roman" panose="02020603050405020304" pitchFamily="18" charset="0"/>
              </a:rPr>
              <a:t> to evaluate progress, establish priorities, identify milestones and dates for future actions</a:t>
            </a:r>
            <a:r>
              <a:rPr lang="en-US"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0279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656" y="353682"/>
            <a:ext cx="8328344" cy="752394"/>
          </a:xfrm>
        </p:spPr>
        <p:txBody>
          <a:bodyPr/>
          <a:lstStyle/>
          <a:p>
            <a:r>
              <a:rPr lang="en-US" sz="3600" dirty="0">
                <a:solidFill>
                  <a:schemeClr val="tx1"/>
                </a:solidFill>
                <a:latin typeface="Helvetica" panose="020B0604020202020204" pitchFamily="34" charset="0"/>
                <a:cs typeface="Helvetica" panose="020B0604020202020204" pitchFamily="34" charset="0"/>
              </a:rPr>
              <a:t>PGRR </a:t>
            </a:r>
            <a:r>
              <a:rPr lang="en-US" sz="3600" dirty="0" smtClean="0">
                <a:solidFill>
                  <a:schemeClr val="tx1"/>
                </a:solidFill>
                <a:latin typeface="Helvetica" panose="020B0604020202020204" pitchFamily="34" charset="0"/>
                <a:cs typeface="Helvetica" panose="020B0604020202020204" pitchFamily="34" charset="0"/>
              </a:rPr>
              <a:t>2014 Call-for-Proposals </a:t>
            </a:r>
            <a:br>
              <a:rPr lang="en-US" sz="3600" dirty="0" smtClean="0">
                <a:solidFill>
                  <a:schemeClr val="tx1"/>
                </a:solidFill>
                <a:latin typeface="Helvetica" panose="020B0604020202020204" pitchFamily="34" charset="0"/>
                <a:cs typeface="Helvetica" panose="020B0604020202020204" pitchFamily="34" charset="0"/>
              </a:rPr>
            </a:br>
            <a:r>
              <a:rPr lang="en-US" sz="3200" dirty="0" smtClean="0">
                <a:solidFill>
                  <a:schemeClr val="tx1"/>
                </a:solidFill>
                <a:latin typeface="Helvetica" panose="020B0604020202020204" pitchFamily="34" charset="0"/>
                <a:cs typeface="Helvetica" panose="020B0604020202020204" pitchFamily="34" charset="0"/>
              </a:rPr>
              <a:t>Initiatives List</a:t>
            </a:r>
            <a:endParaRPr lang="en-US" sz="3200" dirty="0">
              <a:solidFill>
                <a:schemeClr val="tx1"/>
              </a:solidFill>
              <a:latin typeface="Helvetica" panose="020B0604020202020204" pitchFamily="34" charset="0"/>
              <a:cs typeface="Helvetica" panose="020B0604020202020204" pitchFamily="34" charset="0"/>
            </a:endParaRPr>
          </a:p>
        </p:txBody>
      </p:sp>
      <p:sp>
        <p:nvSpPr>
          <p:cNvPr id="4" name="Content Placeholder 3"/>
          <p:cNvSpPr>
            <a:spLocks noGrp="1"/>
          </p:cNvSpPr>
          <p:nvPr>
            <p:ph sz="half" idx="2"/>
          </p:nvPr>
        </p:nvSpPr>
        <p:spPr>
          <a:xfrm>
            <a:off x="457200" y="1722113"/>
            <a:ext cx="4040188" cy="4363273"/>
          </a:xfrm>
        </p:spPr>
        <p:txBody>
          <a:bodyPr/>
          <a:lstStyle/>
          <a:p>
            <a:r>
              <a:rPr lang="en-US" dirty="0"/>
              <a:t>• River Ice and Flooding (6)</a:t>
            </a:r>
          </a:p>
          <a:p>
            <a:r>
              <a:rPr lang="en-US" dirty="0"/>
              <a:t>• Fire and Smoke (5)</a:t>
            </a:r>
          </a:p>
          <a:p>
            <a:r>
              <a:rPr lang="en-US" dirty="0"/>
              <a:t>• Sounding Applications including NOAA Unique </a:t>
            </a:r>
            <a:r>
              <a:rPr lang="en-US" dirty="0" err="1"/>
              <a:t>CrIS</a:t>
            </a:r>
            <a:r>
              <a:rPr lang="en-US" dirty="0"/>
              <a:t>/ATMS Processing System (NUCAPS) (17)</a:t>
            </a:r>
          </a:p>
          <a:p>
            <a:r>
              <a:rPr lang="en-US" dirty="0"/>
              <a:t>• NWP impact studies (via HRRR and GFS) and other critical weather applications (13)</a:t>
            </a:r>
          </a:p>
          <a:p>
            <a:r>
              <a:rPr lang="en-US" dirty="0"/>
              <a:t>• OCONUS and NCEP Service Centers AWIPS Initiative (9)</a:t>
            </a:r>
          </a:p>
          <a:p>
            <a:r>
              <a:rPr lang="en-US" dirty="0"/>
              <a:t>• Cryosphere Initiative (5)</a:t>
            </a:r>
          </a:p>
          <a:p>
            <a:endParaRPr lang="en-US" dirty="0"/>
          </a:p>
        </p:txBody>
      </p:sp>
      <p:sp>
        <p:nvSpPr>
          <p:cNvPr id="6" name="Content Placeholder 5"/>
          <p:cNvSpPr>
            <a:spLocks noGrp="1"/>
          </p:cNvSpPr>
          <p:nvPr>
            <p:ph sz="quarter" idx="4"/>
          </p:nvPr>
        </p:nvSpPr>
        <p:spPr>
          <a:xfrm>
            <a:off x="4849211" y="1713235"/>
            <a:ext cx="4081725" cy="4363273"/>
          </a:xfrm>
        </p:spPr>
        <p:txBody>
          <a:bodyPr/>
          <a:lstStyle/>
          <a:p>
            <a:r>
              <a:rPr lang="en-US" dirty="0"/>
              <a:t>• Land Data Assimilation (7)</a:t>
            </a:r>
          </a:p>
          <a:p>
            <a:r>
              <a:rPr lang="en-US" dirty="0"/>
              <a:t>• Ocean and Coastal (12)</a:t>
            </a:r>
          </a:p>
          <a:p>
            <a:r>
              <a:rPr lang="en-US" dirty="0"/>
              <a:t>• Atmospheric Chemistry (1)</a:t>
            </a:r>
          </a:p>
          <a:p>
            <a:r>
              <a:rPr lang="en-US" dirty="0"/>
              <a:t>• Hydrology (6)</a:t>
            </a:r>
          </a:p>
          <a:p>
            <a:r>
              <a:rPr lang="en-US" dirty="0"/>
              <a:t>• Aerosol Data Assimilation (3)</a:t>
            </a:r>
          </a:p>
          <a:p>
            <a:r>
              <a:rPr lang="en-US" dirty="0"/>
              <a:t>• Innovation (40)</a:t>
            </a:r>
          </a:p>
          <a:p>
            <a:r>
              <a:rPr lang="en-US" dirty="0"/>
              <a:t>• Training (8)</a:t>
            </a:r>
          </a:p>
          <a:p>
            <a:endParaRPr lang="en-US" dirty="0"/>
          </a:p>
        </p:txBody>
      </p:sp>
    </p:spTree>
    <p:extLst>
      <p:ext uri="{BB962C8B-B14F-4D97-AF65-F5344CB8AC3E}">
        <p14:creationId xmlns:p14="http://schemas.microsoft.com/office/powerpoint/2010/main" val="38654389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041" y="201283"/>
            <a:ext cx="8229600" cy="1143000"/>
          </a:xfrm>
        </p:spPr>
        <p:txBody>
          <a:bodyPr>
            <a:normAutofit/>
          </a:bodyPr>
          <a:lstStyle/>
          <a:p>
            <a:r>
              <a:rPr lang="en-US" sz="3600" dirty="0" smtClean="0">
                <a:solidFill>
                  <a:srgbClr val="FFFFFF"/>
                </a:solidFill>
                <a:latin typeface="Helvetica" panose="020B0604020202020204" pitchFamily="34" charset="0"/>
                <a:cs typeface="Helvetica" panose="020B0604020202020204" pitchFamily="34" charset="0"/>
              </a:rPr>
              <a:t>Fire and Smoke Initiative</a:t>
            </a:r>
            <a:endParaRPr lang="en-US" sz="3600" dirty="0">
              <a:solidFill>
                <a:srgbClr val="FFFFFF"/>
              </a:solidFill>
              <a:latin typeface="Helvetica" panose="020B0604020202020204" pitchFamily="34" charset="0"/>
              <a:cs typeface="Helvetica" panose="020B0604020202020204" pitchFamily="34" charset="0"/>
            </a:endParaRPr>
          </a:p>
        </p:txBody>
      </p:sp>
      <p:sp>
        <p:nvSpPr>
          <p:cNvPr id="4" name="Date Placeholder 3"/>
          <p:cNvSpPr>
            <a:spLocks noGrp="1"/>
          </p:cNvSpPr>
          <p:nvPr>
            <p:ph type="dt" sz="half" idx="10"/>
          </p:nvPr>
        </p:nvSpPr>
        <p:spPr/>
        <p:txBody>
          <a:bodyPr/>
          <a:lstStyle/>
          <a:p>
            <a:fld id="{06007E66-5820-4707-B262-3ADFD6320DCF}" type="datetime1">
              <a:rPr lang="en-US" smtClean="0"/>
              <a:t>9/8/2015</a:t>
            </a:fld>
            <a:endParaRPr lang="en-US"/>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9</a:t>
            </a:fld>
            <a:endParaRPr lang="en-US"/>
          </a:p>
        </p:txBody>
      </p:sp>
      <p:sp>
        <p:nvSpPr>
          <p:cNvPr id="3" name="Content Placeholder 2"/>
          <p:cNvSpPr>
            <a:spLocks noGrp="1"/>
          </p:cNvSpPr>
          <p:nvPr>
            <p:ph idx="1"/>
          </p:nvPr>
        </p:nvSpPr>
        <p:spPr>
          <a:xfrm>
            <a:off x="576532" y="1617450"/>
            <a:ext cx="8229600" cy="5029200"/>
          </a:xfrm>
        </p:spPr>
        <p:txBody>
          <a:bodyPr/>
          <a:lstStyle/>
          <a:p>
            <a:pPr>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Initiative began in May 2014</a:t>
            </a:r>
          </a:p>
          <a:p>
            <a:pPr>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Initiative Objectives were established </a:t>
            </a:r>
          </a:p>
          <a:p>
            <a:pPr lvl="1">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Evaluate </a:t>
            </a:r>
            <a:r>
              <a:rPr lang="en-US" sz="1600" dirty="0">
                <a:latin typeface="Times New Roman" panose="02020603050405020304" pitchFamily="18" charset="0"/>
                <a:cs typeface="Times New Roman" panose="02020603050405020304" pitchFamily="18" charset="0"/>
              </a:rPr>
              <a:t>the current use of geostationary and polar orbiting satellite capabilities in support of Fire and Smoke </a:t>
            </a:r>
            <a:r>
              <a:rPr lang="en-US" sz="1600" dirty="0" smtClean="0">
                <a:latin typeface="Times New Roman" panose="02020603050405020304" pitchFamily="18" charset="0"/>
                <a:cs typeface="Times New Roman" panose="02020603050405020304" pitchFamily="18" charset="0"/>
              </a:rPr>
              <a:t>mission</a:t>
            </a:r>
          </a:p>
          <a:p>
            <a:pPr lvl="1">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Identify </a:t>
            </a:r>
            <a:r>
              <a:rPr lang="en-US" sz="1600" dirty="0">
                <a:latin typeface="Times New Roman" panose="02020603050405020304" pitchFamily="18" charset="0"/>
                <a:cs typeface="Times New Roman" panose="02020603050405020304" pitchFamily="18" charset="0"/>
              </a:rPr>
              <a:t>current SNPP/JPSS and new GOES-R data and capabilities with the potential to improve support to this </a:t>
            </a:r>
            <a:r>
              <a:rPr lang="en-US" sz="1600" dirty="0" smtClean="0">
                <a:latin typeface="Times New Roman" panose="02020603050405020304" pitchFamily="18" charset="0"/>
                <a:cs typeface="Times New Roman" panose="02020603050405020304" pitchFamily="18" charset="0"/>
              </a:rPr>
              <a:t>mission</a:t>
            </a:r>
          </a:p>
          <a:p>
            <a:pPr lvl="1">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Establish </a:t>
            </a:r>
            <a:r>
              <a:rPr lang="en-US" sz="1600" dirty="0">
                <a:latin typeface="Times New Roman" panose="02020603050405020304" pitchFamily="18" charset="0"/>
                <a:cs typeface="Times New Roman" panose="02020603050405020304" pitchFamily="18" charset="0"/>
              </a:rPr>
              <a:t>methodologies and procedures for the operational demonstrations of these capabilities </a:t>
            </a:r>
            <a:endParaRPr lang="en-US" sz="1600"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Identify </a:t>
            </a:r>
            <a:r>
              <a:rPr lang="en-US" sz="1600" dirty="0">
                <a:latin typeface="Times New Roman" panose="02020603050405020304" pitchFamily="18" charset="0"/>
                <a:cs typeface="Times New Roman" panose="02020603050405020304" pitchFamily="18" charset="0"/>
              </a:rPr>
              <a:t>the satellite capabilities whose operational impacts are sufficient to warrant transition from research to </a:t>
            </a:r>
            <a:r>
              <a:rPr lang="en-US" sz="1600" dirty="0" smtClean="0">
                <a:latin typeface="Times New Roman" panose="02020603050405020304" pitchFamily="18" charset="0"/>
                <a:cs typeface="Times New Roman" panose="02020603050405020304" pitchFamily="18" charset="0"/>
              </a:rPr>
              <a:t>operations</a:t>
            </a: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Initiative has been working NWS and Air Quality personnel responding to </a:t>
            </a:r>
            <a:r>
              <a:rPr lang="en-US" sz="2000" dirty="0" smtClean="0">
                <a:latin typeface="Times New Roman" panose="02020603050405020304" pitchFamily="18" charset="0"/>
                <a:cs typeface="Times New Roman" panose="02020603050405020304" pitchFamily="18" charset="0"/>
              </a:rPr>
              <a:t>and NWS Western Region Fires </a:t>
            </a:r>
            <a:r>
              <a:rPr lang="en-US" sz="2000" dirty="0" smtClean="0">
                <a:latin typeface="Times New Roman" panose="02020603050405020304" pitchFamily="18" charset="0"/>
                <a:cs typeface="Times New Roman" panose="02020603050405020304" pitchFamily="18" charset="0"/>
              </a:rPr>
              <a:t>in </a:t>
            </a:r>
            <a:r>
              <a:rPr lang="en-US" sz="2000" dirty="0" smtClean="0">
                <a:latin typeface="Times New Roman" panose="02020603050405020304" pitchFamily="18" charset="0"/>
                <a:cs typeface="Times New Roman" panose="02020603050405020304" pitchFamily="18" charset="0"/>
              </a:rPr>
              <a:t>2014</a:t>
            </a:r>
          </a:p>
          <a:p>
            <a:pPr>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2014 Accomplishments</a:t>
            </a:r>
          </a:p>
          <a:p>
            <a:pPr lvl="1">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Convened </a:t>
            </a:r>
            <a:r>
              <a:rPr lang="en-US" sz="1600" dirty="0">
                <a:latin typeface="Times New Roman" panose="02020603050405020304" pitchFamily="18" charset="0"/>
                <a:cs typeface="Times New Roman" panose="02020603050405020304" pitchFamily="18" charset="0"/>
              </a:rPr>
              <a:t>stakeholder monthly </a:t>
            </a:r>
            <a:r>
              <a:rPr lang="en-US" sz="1600" dirty="0" smtClean="0">
                <a:latin typeface="Times New Roman" panose="02020603050405020304" pitchFamily="18" charset="0"/>
                <a:cs typeface="Times New Roman" panose="02020603050405020304" pitchFamily="18" charset="0"/>
              </a:rPr>
              <a:t>telecon</a:t>
            </a:r>
          </a:p>
          <a:p>
            <a:pPr lvl="1">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Briefed on how WFOs currently use satellite products for fire and smoke forecasting</a:t>
            </a:r>
            <a:endParaRPr lang="en-US" sz="1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93810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189&quot;&gt;&lt;/object&gt;&lt;object type=&quot;2&quot; unique_id=&quot;10190&quot;&gt;&lt;object type=&quot;3&quot; unique_id=&quot;10191&quot;&gt;&lt;property id=&quot;20148&quot; value=&quot;5&quot;/&gt;&lt;property id=&quot;20300&quot; value=&quot;Slide 1 - &amp;quot;National Satellite and Information Service&amp;#x0D;&amp;#x0A;National Environmental Satellite, Data, and Information Service (NESDIS)&quot;/&gt;&lt;property id=&quot;20307&quot; value=&quot;256&quot;/&gt;&lt;/object&gt;&lt;object type=&quot;3&quot; unique_id=&quot;10192&quot;&gt;&lt;property id=&quot;20148&quot; value=&quot;5&quot;/&gt;&lt;property id=&quot;20300&quot; value=&quot;Slide 2 - &amp;quot;Menu&amp;quot;&quot;/&gt;&lt;property id=&quot;20307&quot; value=&quot;310&quot;/&gt;&lt;/object&gt;&lt;object type=&quot;3&quot; unique_id=&quot;10194&quot;&gt;&lt;property id=&quot;20148&quot; value=&quot;5&quot;/&gt;&lt;property id=&quot;20300&quot; value=&quot;Slide 4 - &amp;quot;NOAA Satellite and Information Service&amp;quot;&quot;/&gt;&lt;property id=&quot;20307&quot; value=&quot;289&quot;/&gt;&lt;/object&gt;&lt;object type=&quot;3&quot; unique_id=&quot;10195&quot;&gt;&lt;property id=&quot;20148&quot; value=&quot;5&quot;/&gt;&lt;property id=&quot;20300&quot; value=&quot;Slide 5 - &amp;quot;Supporting NOAA’s Mission: &amp;#x0D;&amp;#x0A;Why are satellite-based observations key?&amp;quot;&quot;/&gt;&lt;property id=&quot;20307&quot; value=&quot;284&quot;/&gt;&lt;/object&gt;&lt;object type=&quot;3&quot; unique_id=&quot;10196&quot;&gt;&lt;property id=&quot;20148&quot; value=&quot;5&quot;/&gt;&lt;property id=&quot;20300&quot; value=&quot;Slide 6 - &amp;quot;Supporting NOAA’s Mission: &amp;#x0D;&amp;#x0A;Why is long-term data management crucial?&amp;quot;&quot;/&gt;&lt;property id=&quot;20307&quot; value=&quot;286&quot;/&gt;&lt;/object&gt;&lt;object type=&quot;3&quot; unique_id=&quot;10197&quot;&gt;&lt;property id=&quot;20148&quot; value=&quot;5&quot;/&gt;&lt;property id=&quot;20300&quot; value=&quot;Slide 7 - &amp;quot;An End-to-End Responsibility&amp;quot;&quot;/&gt;&lt;property id=&quot;20307&quot; value=&quot;291&quot;/&gt;&lt;/object&gt;&lt;object type=&quot;3&quot; unique_id=&quot;10198&quot;&gt;&lt;property id=&quot;20148&quot; value=&quot;5&quot;/&gt;&lt;property id=&quot;20300&quot; value=&quot;Slide 8 - &amp;quot;A Functional View of NESDIS&amp;quot;&quot;/&gt;&lt;property id=&quot;20307&quot; value=&quot;292&quot;/&gt;&lt;/object&gt;&lt;object type=&quot;3&quot; unique_id=&quot;10201&quot;&gt;&lt;property id=&quot;20148&quot; value=&quot;5&quot;/&gt;&lt;property id=&quot;20300&quot; value=&quot;Slide 12 - &amp;quot;Who We Are&amp;quot;&quot;/&gt;&lt;property id=&quot;20307&quot; value=&quot;308&quot;/&gt;&lt;/object&gt;&lt;object type=&quot;3&quot; unique_id=&quot;10203&quot;&gt;&lt;property id=&quot;20148&quot; value=&quot;5&quot;/&gt;&lt;property id=&quot;20300&quot; value=&quot;Slide 13 - &amp;quot;Budget&amp;quot;&quot;/&gt;&lt;property id=&quot;20307&quot; value=&quot;261&quot;/&gt;&lt;/object&gt;&lt;object type=&quot;3&quot; unique_id=&quot;10204&quot;&gt;&lt;property id=&quot;20148&quot; value=&quot;5&quot;/&gt;&lt;property id=&quot;20300&quot; value=&quot;Slide 14 - &amp;quot;General Products and Services&amp;quot;&quot;/&gt;&lt;property id=&quot;20307&quot; value=&quot;259&quot;/&gt;&lt;/object&gt;&lt;object type=&quot;3&quot; unique_id=&quot;10206&quot;&gt;&lt;property id=&quot;20148&quot; value=&quot;5&quot;/&gt;&lt;property id=&quot;20300&quot; value=&quot;Slide 16 - &amp;quot;Why Are Satellites So Expensive?&amp;quot;&quot;/&gt;&lt;property id=&quot;20307&quot; value=&quot;298&quot;/&gt;&lt;/object&gt;&lt;object type=&quot;3&quot; unique_id=&quot;10207&quot;&gt;&lt;property id=&quot;20148&quot; value=&quot;5&quot;/&gt;&lt;property id=&quot;20300&quot; value=&quot;Slide 17 - &amp;quot;Geostationary Satellites&amp;#x0D;&amp;#x0A;(GOES)&amp;quot;&quot;/&gt;&lt;property id=&quot;20307&quot; value=&quot;296&quot;/&gt;&lt;/object&gt;&lt;object type=&quot;3&quot; unique_id=&quot;10208&quot;&gt;&lt;property id=&quot;20148&quot; value=&quot;5&quot;/&gt;&lt;property id=&quot;20300&quot; value=&quot;Slide 18 - &amp;quot;GOES Satellites Use&amp;quot;&quot;/&gt;&lt;property id=&quot;20307&quot; value=&quot;269&quot;/&gt;&lt;/object&gt;&lt;object type=&quot;3&quot; unique_id=&quot;10209&quot;&gt;&lt;property id=&quot;20148&quot; value=&quot;5&quot;/&gt;&lt;property id=&quot;20300&quot; value=&quot;Slide 19 - &amp;quot;Polar-Orbiting Satellites&amp;#x0D;&amp;#x0A;(POES)&amp;quot;&quot;/&gt;&lt;property id=&quot;20307&quot; value=&quot;268&quot;/&gt;&lt;/object&gt;&lt;object type=&quot;3&quot; unique_id=&quot;10210&quot;&gt;&lt;property id=&quot;20148&quot; value=&quot;5&quot;/&gt;&lt;property id=&quot;20300&quot; value=&quot;Slide 20 - &amp;quot;POES Satellites Use&amp;quot;&quot;/&gt;&lt;property id=&quot;20307&quot; value=&quot;270&quot;/&gt;&lt;/object&gt;&lt;object type=&quot;3&quot; unique_id=&quot;10211&quot;&gt;&lt;property id=&quot;20148&quot; value=&quot;5&quot;/&gt;&lt;property id=&quot;20300&quot; value=&quot;Slide 21 - &amp;quot;Current Satellites &amp;#x0D;&amp;#x0A;Programs Status&amp;quot;&quot;/&gt;&lt;property id=&quot;20307&quot; value=&quot;297&quot;/&gt;&lt;/object&gt;&lt;object type=&quot;3&quot; unique_id=&quot;10212&quot;&gt;&lt;property id=&quot;20148&quot; value=&quot;5&quot;/&gt;&lt;property id=&quot;20300&quot; value=&quot;Slide 22 - &amp;quot;Next Generation &amp;#x0D;&amp;#x0A;Geostationary Satellites: &amp;#x0D;&amp;#x0A;GOES-R&amp;quot;&quot;/&gt;&lt;property id=&quot;20307&quot; value=&quot;271&quot;/&gt;&lt;/object&gt;&lt;object type=&quot;3&quot; unique_id=&quot;10213&quot;&gt;&lt;property id=&quot;20148&quot; value=&quot;5&quot;/&gt;&lt;property id=&quot;20300&quot; value=&quot;Slide 23 - &amp;quot;Next Generation &amp;#x0D;&amp;#x0A;Geostationary Satellites: &amp;#x0D;&amp;#x0A;GOES-R&amp;quot;&quot;/&gt;&lt;property id=&quot;20307&quot; value=&quot;294&quot;/&gt;&lt;/object&gt;&lt;object type=&quot;3&quot; unique_id=&quot;10214&quot;&gt;&lt;property id=&quot;20148&quot; value=&quot;5&quot;/&gt;&lt;property id=&quot;20300&quot; value=&quot;Slide 24 - &amp;quot;Continuity of GOES Operational Satellite Program&amp;quot;&quot;/&gt;&lt;property id=&quot;20307&quot; value=&quot;295&quot;/&gt;&lt;/object&gt;&lt;object type=&quot;3&quot; unique_id=&quot;10215&quot;&gt;&lt;property id=&quot;20148&quot; value=&quot;5&quot;/&gt;&lt;property id=&quot;20300&quot; value=&quot;Slide 25 - &amp;quot;Next Generation &amp;#x0D;&amp;#x0A;Polar-orbiting Satellites: &amp;#x0D;&amp;#x0A;NPOESS&amp;quot;&quot;/&gt;&lt;property id=&quot;20307&quot; value=&quot;272&quot;/&gt;&lt;/object&gt;&lt;object type=&quot;3&quot; unique_id=&quot;10216&quot;&gt;&lt;property id=&quot;20148&quot; value=&quot;5&quot;/&gt;&lt;property id=&quot;20300&quot; value=&quot;Slide 26 - &amp;quot;Next Generation &amp;#x0D;&amp;#x0A;Polar-orbiting Satellites: &amp;#x0D;&amp;#x0A;NPOESS&amp;quot;&quot;/&gt;&lt;property id=&quot;20307&quot; value=&quot;306&quot;/&gt;&lt;/object&gt;&lt;object type=&quot;3&quot; unique_id=&quot;10217&quot;&gt;&lt;property id=&quot;20148&quot; value=&quot;5&quot;/&gt;&lt;property id=&quot;20300&quot; value=&quot;Slide 27 - &amp;quot;Polar Satellite Programs &amp;quot;&quot;/&gt;&lt;property id=&quot;20307&quot; value=&quot;293&quot;/&gt;&lt;/object&gt;&lt;object type=&quot;3&quot; unique_id=&quot;10218&quot;&gt;&lt;property id=&quot;20148&quot; value=&quot;5&quot;/&gt;&lt;property id=&quot;20300&quot; value=&quot;Slide 28 - &amp;quot; Satellite Operations: &amp;#x0D;&amp;#x0A;Command and Control&amp;quot;&quot;/&gt;&lt;property id=&quot;20307&quot; value=&quot;273&quot;/&gt;&lt;/object&gt;&lt;object type=&quot;3&quot; unique_id=&quot;10219&quot;&gt;&lt;property id=&quot;20148&quot; value=&quot;5&quot;/&gt;&lt;property id=&quot;20300&quot; value=&quot;Slide 29 - &amp;quot;Satellite Data Processing &amp;#x0D;&amp;#x0A;and Distribution&amp;quot;&quot;/&gt;&lt;property id=&quot;20307&quot; value=&quot;274&quot;/&gt;&lt;/object&gt;&lt;object type=&quot;3&quot; unique_id=&quot;10220&quot;&gt;&lt;property id=&quot;20148&quot; value=&quot;5&quot;/&gt;&lt;property id=&quot;20300&quot; value=&quot;Slide 30 - &amp;quot;Research into New &amp;#x0D;&amp;#x0A;Satellite-based Applications&amp;quot;&quot;/&gt;&lt;property id=&quot;20307&quot; value=&quot;275&quot;/&gt;&lt;/object&gt;&lt;object type=&quot;3&quot; unique_id=&quot;10221&quot;&gt;&lt;property id=&quot;20148&quot; value=&quot;5&quot;/&gt;&lt;property id=&quot;20300&quot; value=&quot;Slide 31 - &amp;quot;Data Management Overview&amp;quot;&quot;/&gt;&lt;property id=&quot;20307&quot; value=&quot;313&quot;/&gt;&lt;/object&gt;&lt;object type=&quot;3&quot; unique_id=&quot;10222&quot;&gt;&lt;property id=&quot;20148&quot; value=&quot;5&quot;/&gt;&lt;property id=&quot;20300&quot; value=&quot;Slide 32 - &amp;quot;NOAA’s &amp;#x0D;&amp;#x0A;National Data Centers&amp;quot;&quot;/&gt;&lt;property id=&quot;20307&quot; value=&quot;276&quot;/&gt;&lt;/object&gt;&lt;object type=&quot;3&quot; unique_id=&quot;10223&quot;&gt;&lt;property id=&quot;20148&quot; value=&quot;5&quot;/&gt;&lt;property id=&quot;20300&quot; value=&quot;Slide 33 - &amp;quot;NOAA Satellite and Information Service Data Centers&amp;quot;&quot;/&gt;&lt;property id=&quot;20307&quot; value=&quot;277&quot;/&gt;&lt;/object&gt;&lt;object type=&quot;3&quot; unique_id=&quot;10224&quot;&gt;&lt;property id=&quot;20148&quot; value=&quot;5&quot;/&gt;&lt;property id=&quot;20300&quot; value=&quot;Slide 34 - &amp;quot;NOAA’s Data Centers &amp;amp; Information Services &amp;#x0D;&amp;#x0A;NESDIS Environmental Data&amp;#x0D;&amp;#x0A;Exponential Growth in Volume Delivered and U&quot;/&gt;&lt;property id=&quot;20307&quot; value=&quot;299&quot;/&gt;&lt;/object&gt;&lt;object type=&quot;3&quot; unique_id=&quot;10225&quot;&gt;&lt;property id=&quot;20148&quot; value=&quot;5&quot;/&gt;&lt;property id=&quot;20300&quot; value=&quot;Slide 35 - &amp;quot;Environmental Data Management&amp;quot;&quot;/&gt;&lt;property id=&quot;20307&quot; value=&quot;300&quot;/&gt;&lt;/object&gt;&lt;object type=&quot;3&quot; unique_id=&quot;10226&quot;&gt;&lt;property id=&quot;20148&quot; value=&quot;5&quot;/&gt;&lt;property id=&quot;20300&quot; value=&quot;Slide 36 - &amp;quot;Other Programs&amp;quot;&quot;/&gt;&lt;property id=&quot;20307&quot; value=&quot;314&quot;/&gt;&lt;/object&gt;&lt;object type=&quot;3&quot; unique_id=&quot;10227&quot;&gt;&lt;property id=&quot;20148&quot; value=&quot;5&quot;/&gt;&lt;property id=&quot;20300&quot; value=&quot;Slide 37 - &amp;quot;Other Programs&amp;quot;&quot;/&gt;&lt;property id=&quot;20307&quot; value=&quot;309&quot;/&gt;&lt;/object&gt;&lt;object type=&quot;3&quot; unique_id=&quot;10228&quot;&gt;&lt;property id=&quot;20148&quot; value=&quot;5&quot;/&gt;&lt;property id=&quot;20300&quot; value=&quot;Slide 38 - &amp;quot;Highest Priority Issues&amp;quot;&quot;/&gt;&lt;property id=&quot;20307&quot; value=&quot;315&quot;/&gt;&lt;/object&gt;&lt;object type=&quot;3&quot; unique_id=&quot;10229&quot;&gt;&lt;property id=&quot;20148&quot; value=&quot;5&quot;/&gt;&lt;property id=&quot;20300&quot; value=&quot;Slide 39 - &amp;quot;Highest Priority Issues&amp;quot;&quot;/&gt;&lt;property id=&quot;20307&quot; value=&quot;281&quot;/&gt;&lt;/object&gt;&lt;object type=&quot;3&quot; unique_id=&quot;10230&quot;&gt;&lt;property id=&quot;20148&quot; value=&quot;5&quot;/&gt;&lt;property id=&quot;20300&quot; value=&quot;Slide 40 - &amp;quot;Continuity of Space Observations&amp;quot;&quot;/&gt;&lt;property id=&quot;20307&quot; value=&quot;304&quot;/&gt;&lt;/object&gt;&lt;object type=&quot;3&quot; unique_id=&quot;10231&quot;&gt;&lt;property id=&quot;20148&quot; value=&quot;5&quot;/&gt;&lt;property id=&quot;20300&quot; value=&quot;Slide 41 - &amp;quot;Continuity of Space Observations/&amp;#x0D;&amp;#x0A;Research to Operations Transitions&amp;quot;&quot;/&gt;&lt;property id=&quot;20307&quot; value=&quot;301&quot;/&gt;&lt;/object&gt;&lt;object type=&quot;3&quot; unique_id=&quot;10232&quot;&gt;&lt;property id=&quot;20148&quot; value=&quot;5&quot;/&gt;&lt;property id=&quot;20300&quot; value=&quot;Slide 42 - &amp;quot;Ground Systems Architecture&amp;quot;&quot;/&gt;&lt;property id=&quot;20307&quot; value=&quot;305&quot;/&gt;&lt;/object&gt;&lt;object type=&quot;3&quot; unique_id=&quot;10233&quot;&gt;&lt;property id=&quot;20148&quot; value=&quot;5&quot;/&gt;&lt;property id=&quot;20300&quot; value=&quot;Slide 43 - &amp;quot;Urgent Issues&amp;quot;&quot;/&gt;&lt;property id=&quot;20307&quot; value=&quot;316&quot;/&gt;&lt;/object&gt;&lt;object type=&quot;3&quot; unique_id=&quot;10234&quot;&gt;&lt;property id=&quot;20148&quot; value=&quot;5&quot;/&gt;&lt;property id=&quot;20300&quot; value=&quot;Slide 44 - &amp;quot;Urgent Issues&amp;quot;&quot;/&gt;&lt;property id=&quot;20307&quot; value=&quot;265&quot;/&gt;&lt;/object&gt;&lt;object type=&quot;3&quot; unique_id=&quot;10874&quot;&gt;&lt;property id=&quot;20148&quot; value=&quot;5&quot;/&gt;&lt;property id=&quot;20300&quot; value=&quot;Slide 9 - &amp;quot;National Environmental Satellite &amp;amp; Data Information Service&amp;quot;&quot;/&gt;&lt;property id=&quot;20307&quot; value=&quot;318&quot;/&gt;&lt;/object&gt;&lt;object type=&quot;3&quot; unique_id=&quot;10875&quot;&gt;&lt;property id=&quot;20148&quot; value=&quot;5&quot;/&gt;&lt;property id=&quot;20300&quot; value=&quot;Slide 11 - &amp;quot;Who We Are:  &amp;#x0D;&amp;#x0A;NESDIS Leadership&amp;quot;&quot;/&gt;&lt;property id=&quot;20307&quot; value=&quot;319&quot;/&gt;&lt;/object&gt;&lt;object type=&quot;3&quot; unique_id=&quot;44893&quot;&gt;&lt;property id=&quot;20148&quot; value=&quot;5&quot;/&gt;&lt;property id=&quot;20300&quot; value=&quot;Slide 3 - &amp;quot;General Information&amp;quot;&quot;/&gt;&lt;property id=&quot;20307&quot; value=&quot;320&quot;/&gt;&lt;/object&gt;&lt;object type=&quot;3&quot; unique_id=&quot;44894&quot;&gt;&lt;property id=&quot;20148&quot; value=&quot;5&quot;/&gt;&lt;property id=&quot;20300&quot; value=&quot;Slide 15 - &amp;quot;Satellite Overview&amp;quot;&quot;/&gt;&lt;property id=&quot;20307&quot; value=&quot;321&quot;/&gt;&lt;/object&gt;&lt;object type=&quot;3&quot; unique_id=&quot;55883&quot;&gt;&lt;property id=&quot;20148&quot; value=&quot;5&quot;/&gt;&lt;property id=&quot;20300&quot; value=&quot;Slide 10 - &amp;quot;Where We Work&amp;quot;&quot;/&gt;&lt;property id=&quot;20307&quot; value=&quot;322&quot;/&gt;&lt;/object&gt;&lt;/object&gt;&lt;/object&gt;&lt;/database&gt;"/>
  <p:tag name="SECTOMILLISECCONVERTED" val="1"/>
</p:tagLst>
</file>

<file path=ppt/theme/theme1.xml><?xml version="1.0" encoding="utf-8"?>
<a:theme xmlns:a="http://schemas.openxmlformats.org/drawingml/2006/main" name="luxton_EnergyBriefing">
  <a:themeElements>
    <a:clrScheme name="Custom 2">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B5394"/>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OAR</Template>
  <TotalTime>28687</TotalTime>
  <Words>1761</Words>
  <Application>Microsoft Office PowerPoint</Application>
  <PresentationFormat>On-screen Show (4:3)</PresentationFormat>
  <Paragraphs>200</Paragraphs>
  <Slides>27</Slides>
  <Notes>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Arial</vt:lpstr>
      <vt:lpstr>Franklin Gothic Medium</vt:lpstr>
      <vt:lpstr>Times New Roman</vt:lpstr>
      <vt:lpstr>Arial Black</vt:lpstr>
      <vt:lpstr>SolexBlackLiningItalic</vt:lpstr>
      <vt:lpstr>Franklin Gothic Heavy</vt:lpstr>
      <vt:lpstr>Arial Unicode MS</vt:lpstr>
      <vt:lpstr>Franklin Gothic Demi</vt:lpstr>
      <vt:lpstr>SolexRegularLining</vt:lpstr>
      <vt:lpstr>Calibri</vt:lpstr>
      <vt:lpstr>ＭＳ Ｐゴシック</vt:lpstr>
      <vt:lpstr>Franklin Gothic Book</vt:lpstr>
      <vt:lpstr>Comic Sans MS</vt:lpstr>
      <vt:lpstr>Helvetica</vt:lpstr>
      <vt:lpstr>Franklin Gothic Medium Cond</vt:lpstr>
      <vt:lpstr>luxton_EnergyBriefing</vt:lpstr>
      <vt:lpstr>PowerPoint Presentation</vt:lpstr>
      <vt:lpstr>Outline</vt:lpstr>
      <vt:lpstr>JPSS PGRR Background  Definitions</vt:lpstr>
      <vt:lpstr>JPSS PGRR Background  Application Areas</vt:lpstr>
      <vt:lpstr>JPSS PGRR Background  2012 Call-for-Proposals</vt:lpstr>
      <vt:lpstr>PGRR Proving Ground Initiatives Responding to User Feedback</vt:lpstr>
      <vt:lpstr>PGRR Initiatives Details</vt:lpstr>
      <vt:lpstr>PGRR 2014 Call-for-Proposals  Initiatives List</vt:lpstr>
      <vt:lpstr>Fire and Smoke Initiative</vt:lpstr>
      <vt:lpstr>Fire and Smoke Initiative</vt:lpstr>
      <vt:lpstr>Fire and Smoke Initiative Background</vt:lpstr>
      <vt:lpstr>Plans for 2015</vt:lpstr>
      <vt:lpstr>Plans for 2015</vt:lpstr>
      <vt:lpstr>US 2015 Fire Season-to-Date</vt:lpstr>
      <vt:lpstr>AK Fire Season 2015 Details</vt:lpstr>
      <vt:lpstr>Western Region Fire Season 2015 Details</vt:lpstr>
      <vt:lpstr>How WFOs Currently Use  Satellite Imagery</vt:lpstr>
      <vt:lpstr>HRRR Smoke Product</vt:lpstr>
      <vt:lpstr>PowerPoint Presentation</vt:lpstr>
      <vt:lpstr>PowerPoint Presentation</vt:lpstr>
      <vt:lpstr>PowerPoint Presentation</vt:lpstr>
      <vt:lpstr>PowerPoint Presentation</vt:lpstr>
      <vt:lpstr>HRRR-smoke Products </vt:lpstr>
      <vt:lpstr>Key Features of eIDEA to Deploy as NWS Western Region Demo</vt:lpstr>
      <vt:lpstr>Blended Fire &amp; Smoke Product Elements</vt:lpstr>
      <vt:lpstr>Summary</vt:lpstr>
      <vt:lpstr>For More Information on the  JPSS Program  (WWW.JPSS.NOAA.GOV)</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OFFICE TITLE</dc:title>
  <dc:creator>slewis</dc:creator>
  <cp:lastModifiedBy>Bill Sjoberg</cp:lastModifiedBy>
  <cp:revision>904</cp:revision>
  <cp:lastPrinted>2014-04-17T10:42:05Z</cp:lastPrinted>
  <dcterms:created xsi:type="dcterms:W3CDTF">2008-09-15T15:17:05Z</dcterms:created>
  <dcterms:modified xsi:type="dcterms:W3CDTF">2015-09-08T17:26:47Z</dcterms:modified>
</cp:coreProperties>
</file>