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xls" ContentType="application/vnd.ms-excel"/>
  <Default Extension="emf" ContentType="image/x-emf"/>
  <Default Extension="rels" ContentType="application/vnd.openxmlformats-package.relationships+xml"/>
  <Default Extension="xml" ContentType="application/xml"/>
  <Default Extension="tiff" ContentType="image/tiff"/>
  <Default Extension="vml" ContentType="application/vnd.openxmlformats-officedocument.vmlDrawing"/>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4"/>
  </p:sldMasterIdLst>
  <p:notesMasterIdLst>
    <p:notesMasterId r:id="rId30"/>
  </p:notesMasterIdLst>
  <p:sldIdLst>
    <p:sldId id="307" r:id="rId5"/>
    <p:sldId id="453" r:id="rId6"/>
    <p:sldId id="454" r:id="rId7"/>
    <p:sldId id="451" r:id="rId8"/>
    <p:sldId id="450" r:id="rId9"/>
    <p:sldId id="452" r:id="rId10"/>
    <p:sldId id="434" r:id="rId11"/>
    <p:sldId id="438" r:id="rId12"/>
    <p:sldId id="416" r:id="rId13"/>
    <p:sldId id="459" r:id="rId14"/>
    <p:sldId id="449" r:id="rId15"/>
    <p:sldId id="455" r:id="rId16"/>
    <p:sldId id="431" r:id="rId17"/>
    <p:sldId id="442" r:id="rId18"/>
    <p:sldId id="440" r:id="rId19"/>
    <p:sldId id="441" r:id="rId20"/>
    <p:sldId id="421" r:id="rId21"/>
    <p:sldId id="443" r:id="rId22"/>
    <p:sldId id="444" r:id="rId23"/>
    <p:sldId id="417" r:id="rId24"/>
    <p:sldId id="389" r:id="rId25"/>
    <p:sldId id="456" r:id="rId26"/>
    <p:sldId id="458" r:id="rId27"/>
    <p:sldId id="447" r:id="rId28"/>
    <p:sldId id="422" r:id="rId2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0021"/>
    <a:srgbClr val="FF0066"/>
    <a:srgbClr val="FF66FF"/>
    <a:srgbClr val="0000CC"/>
    <a:srgbClr val="99CCFF"/>
    <a:srgbClr val="33CCCC"/>
    <a:srgbClr val="FF6600"/>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2" autoAdjust="0"/>
    <p:restoredTop sz="95257" autoAdjust="0"/>
  </p:normalViewPr>
  <p:slideViewPr>
    <p:cSldViewPr>
      <p:cViewPr>
        <p:scale>
          <a:sx n="60" d="100"/>
          <a:sy n="60" d="100"/>
        </p:scale>
        <p:origin x="-210" y="-1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12" d="100"/>
          <a:sy n="112" d="100"/>
        </p:scale>
        <p:origin x="-3344"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8" Type="http://schemas.openxmlformats.org/officeDocument/2006/relationships/slide" Target="slides/slide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8.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image" Target="NUL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pPr>
              <a:defRPr/>
            </a:pPr>
            <a:endParaRPr lang="en-US" alt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pPr>
              <a:defRPr/>
            </a:pPr>
            <a:fld id="{F284F8D0-DA5C-43D1-909F-B789480370F9}" type="datetimeFigureOut">
              <a:rPr lang="en-US" altLang="en-US"/>
              <a:pPr>
                <a:defRPr/>
              </a:pPr>
              <a:t>9/7/2015</a:t>
            </a:fld>
            <a:endParaRPr lang="en-US"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pPr>
              <a:defRPr/>
            </a:pPr>
            <a:endParaRPr lang="en-US"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pPr>
              <a:defRPr/>
            </a:pPr>
            <a:fld id="{50CD60CB-42D8-4CEF-A809-A9B1981475F6}" type="slidenum">
              <a:rPr lang="en-US" altLang="en-US"/>
              <a:pPr>
                <a:defRPr/>
              </a:pPr>
              <a:t>‹#›</a:t>
            </a:fld>
            <a:endParaRPr lang="en-US" altLang="en-US"/>
          </a:p>
        </p:txBody>
      </p:sp>
    </p:spTree>
    <p:extLst>
      <p:ext uri="{BB962C8B-B14F-4D97-AF65-F5344CB8AC3E}">
        <p14:creationId xmlns:p14="http://schemas.microsoft.com/office/powerpoint/2010/main" val="42589023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en-US" dirty="0" smtClean="0"/>
              <a:t>Overall tea</a:t>
            </a:r>
            <a:r>
              <a:rPr lang="en-US" altLang="en-US" baseline="0" dirty="0" smtClean="0"/>
              <a:t>m</a:t>
            </a:r>
            <a:r>
              <a:rPr lang="en-US" altLang="en-US" dirty="0" smtClean="0"/>
              <a:t> leadership provided by Professor Greg Carmichael. </a:t>
            </a:r>
          </a:p>
          <a:p>
            <a:pPr eaLnBrk="1" hangingPunct="1">
              <a:spcBef>
                <a:spcPct val="0"/>
              </a:spcBef>
            </a:pPr>
            <a:r>
              <a:rPr lang="en-US" altLang="en-US" dirty="0" smtClean="0"/>
              <a:t>Dr. Carmichael</a:t>
            </a:r>
            <a:r>
              <a:rPr lang="en-US" altLang="en-US" baseline="0" dirty="0" smtClean="0"/>
              <a:t> is serving as the chair of the Science Steering Committee for Global Atmospheric Watch (GAW)</a:t>
            </a:r>
          </a:p>
          <a:p>
            <a:pPr eaLnBrk="1" hangingPunct="1">
              <a:spcBef>
                <a:spcPct val="0"/>
              </a:spcBef>
            </a:pPr>
            <a:r>
              <a:rPr lang="en-US" altLang="en-US" baseline="0" dirty="0" smtClean="0"/>
              <a:t>GURME is a part: GAW Urban Research for Meteorology and </a:t>
            </a:r>
            <a:r>
              <a:rPr lang="en-US" altLang="en-US" baseline="0" dirty="0" err="1" smtClean="0"/>
              <a:t>Enviornment</a:t>
            </a:r>
            <a:r>
              <a:rPr lang="en-US" altLang="en-US" baseline="0" dirty="0" smtClean="0"/>
              <a:t>.</a:t>
            </a:r>
            <a:endParaRPr lang="en-US" altLang="en-US" dirty="0" smtClean="0"/>
          </a:p>
        </p:txBody>
      </p:sp>
      <p:sp>
        <p:nvSpPr>
          <p:cNvPr id="22532" name="Slide Number Placeholder 3"/>
          <p:cNvSpPr>
            <a:spLocks noGrp="1"/>
          </p:cNvSpPr>
          <p:nvPr>
            <p:ph type="sldNum" sz="quarter" idx="5"/>
          </p:nvPr>
        </p:nvSpPr>
        <p:spPr bwMode="auto">
          <a:noFill/>
          <a:ln>
            <a:miter lim="800000"/>
            <a:headEnd/>
            <a:tailEnd/>
          </a:ln>
        </p:spPr>
        <p:txBody>
          <a:bodyPr/>
          <a:lstStyle/>
          <a:p>
            <a:fld id="{88028171-9DAB-4FB0-BAAD-DFC50FCD68BC}" type="slidenum">
              <a:rPr lang="en-US" altLang="en-US" smtClean="0"/>
              <a:pPr/>
              <a:t>1</a:t>
            </a:fld>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Complexity of the physical aspects of the atmosphere</a:t>
            </a:r>
            <a:endParaRPr lang="en-US" dirty="0"/>
          </a:p>
        </p:txBody>
      </p:sp>
      <p:sp>
        <p:nvSpPr>
          <p:cNvPr id="4" name="Slide Number Placeholder 3"/>
          <p:cNvSpPr>
            <a:spLocks noGrp="1"/>
          </p:cNvSpPr>
          <p:nvPr>
            <p:ph type="sldNum" sz="quarter" idx="10"/>
          </p:nvPr>
        </p:nvSpPr>
        <p:spPr/>
        <p:txBody>
          <a:bodyPr/>
          <a:lstStyle/>
          <a:p>
            <a:fld id="{DAB73018-C6A2-4F0E-93EC-0001FE89291D}" type="slidenum">
              <a:rPr lang="en-US" smtClean="0"/>
              <a:t>11</a:t>
            </a:fld>
            <a:endParaRPr lang="en-US"/>
          </a:p>
        </p:txBody>
      </p:sp>
    </p:spTree>
    <p:extLst>
      <p:ext uri="{BB962C8B-B14F-4D97-AF65-F5344CB8AC3E}">
        <p14:creationId xmlns:p14="http://schemas.microsoft.com/office/powerpoint/2010/main" val="863391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dirty="0" smtClean="0"/>
              <a:t>A curtain plot along an afternoon transect of P3  --  verse </a:t>
            </a:r>
            <a:r>
              <a:rPr lang="en-US" altLang="en-US" dirty="0" err="1" smtClean="0"/>
              <a:t>obs</a:t>
            </a:r>
            <a:r>
              <a:rPr lang="en-US" altLang="en-US" dirty="0" smtClean="0"/>
              <a:t> will be shown in a moment for O3 and </a:t>
            </a:r>
            <a:r>
              <a:rPr lang="en-US" altLang="en-US" dirty="0" err="1" smtClean="0"/>
              <a:t>Noy</a:t>
            </a:r>
            <a:endParaRPr lang="en-US" altLang="en-US" dirty="0" smtClean="0"/>
          </a:p>
          <a:p>
            <a:endParaRPr lang="en-US" altLang="en-US" dirty="0" smtClean="0"/>
          </a:p>
          <a:p>
            <a:r>
              <a:rPr lang="en-US" altLang="en-US" dirty="0" smtClean="0"/>
              <a:t>Shown</a:t>
            </a:r>
            <a:r>
              <a:rPr lang="en-US" altLang="en-US" baseline="0" dirty="0" smtClean="0"/>
              <a:t> by Russ yesterday</a:t>
            </a:r>
          </a:p>
          <a:p>
            <a:endParaRPr lang="en-US" altLang="en-US" baseline="0" dirty="0" smtClean="0"/>
          </a:p>
          <a:p>
            <a:r>
              <a:rPr lang="en-US" altLang="en-US" baseline="0" dirty="0" smtClean="0"/>
              <a:t>Prof. </a:t>
            </a:r>
            <a:r>
              <a:rPr lang="en-US" altLang="en-US" baseline="0" dirty="0" err="1" smtClean="0"/>
              <a:t>Newchurch</a:t>
            </a:r>
            <a:r>
              <a:rPr lang="en-US" altLang="en-US" baseline="0" dirty="0" smtClean="0"/>
              <a:t> on ground </a:t>
            </a:r>
            <a:r>
              <a:rPr lang="en-US" altLang="en-US" baseline="0" dirty="0" err="1" smtClean="0"/>
              <a:t>truthing</a:t>
            </a:r>
            <a:r>
              <a:rPr lang="en-US" altLang="en-US" baseline="0" dirty="0" smtClean="0"/>
              <a:t> “early adopting users” GOES-R   April 26-27 2016   in Huntsville</a:t>
            </a:r>
            <a:endParaRPr lang="en-US" altLang="en-US" dirty="0" smtClean="0"/>
          </a:p>
        </p:txBody>
      </p:sp>
      <p:sp>
        <p:nvSpPr>
          <p:cNvPr id="28676" name="Slide Number Placeholder 3"/>
          <p:cNvSpPr>
            <a:spLocks noGrp="1"/>
          </p:cNvSpPr>
          <p:nvPr>
            <p:ph type="sldNum" sz="quarter" idx="5"/>
          </p:nvPr>
        </p:nvSpPr>
        <p:spPr bwMode="auto">
          <a:noFill/>
          <a:ln>
            <a:miter lim="800000"/>
            <a:headEnd/>
            <a:tailEnd/>
          </a:ln>
        </p:spPr>
        <p:txBody>
          <a:bodyPr/>
          <a:lstStyle/>
          <a:p>
            <a:fld id="{C2E47BAB-4981-4D77-B04A-E85A8608F31E}" type="slidenum">
              <a:rPr lang="en-US" altLang="en-US" smtClean="0"/>
              <a:pPr/>
              <a:t>12</a:t>
            </a:fld>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dirty="0" smtClean="0"/>
              <a:t>^12 km domain is set a bit large to match National AQ Forecasting Capability for side-by-side verification.</a:t>
            </a:r>
          </a:p>
          <a:p>
            <a:endParaRPr lang="en-US" altLang="en-US" dirty="0" smtClean="0"/>
          </a:p>
          <a:p>
            <a:r>
              <a:rPr lang="en-US" altLang="en-US" dirty="0" smtClean="0"/>
              <a:t>Efficiently </a:t>
            </a:r>
            <a:r>
              <a:rPr lang="en-US" altLang="en-US" dirty="0" err="1" smtClean="0"/>
              <a:t>vectorizable</a:t>
            </a:r>
            <a:r>
              <a:rPr lang="en-US" altLang="en-US" dirty="0" smtClean="0"/>
              <a:t>.</a:t>
            </a:r>
            <a:r>
              <a:rPr lang="en-US" altLang="en-US" baseline="0" dirty="0" smtClean="0"/>
              <a:t> </a:t>
            </a:r>
            <a:r>
              <a:rPr lang="en-US" dirty="0" smtClean="0"/>
              <a:t>Courant–</a:t>
            </a:r>
            <a:r>
              <a:rPr lang="en-US" dirty="0" err="1" smtClean="0"/>
              <a:t>Friedrichs</a:t>
            </a:r>
            <a:r>
              <a:rPr lang="en-US" dirty="0" smtClean="0"/>
              <a:t>–</a:t>
            </a:r>
            <a:r>
              <a:rPr lang="en-US" dirty="0" err="1" smtClean="0"/>
              <a:t>Lewy</a:t>
            </a:r>
            <a:r>
              <a:rPr lang="en-US" dirty="0" smtClean="0"/>
              <a:t> (CFL) condition</a:t>
            </a:r>
            <a:endParaRPr lang="en-US" altLang="en-US" dirty="0" smtClean="0"/>
          </a:p>
        </p:txBody>
      </p:sp>
      <p:sp>
        <p:nvSpPr>
          <p:cNvPr id="26628" name="Slide Number Placeholder 3"/>
          <p:cNvSpPr>
            <a:spLocks noGrp="1"/>
          </p:cNvSpPr>
          <p:nvPr>
            <p:ph type="sldNum" sz="quarter" idx="5"/>
          </p:nvPr>
        </p:nvSpPr>
        <p:spPr bwMode="auto">
          <a:noFill/>
          <a:ln>
            <a:miter lim="800000"/>
            <a:headEnd/>
            <a:tailEnd/>
          </a:ln>
        </p:spPr>
        <p:txBody>
          <a:bodyPr/>
          <a:lstStyle/>
          <a:p>
            <a:fld id="{AC51243F-43F7-4F4F-B3C3-AF9498D7C242}" type="slidenum">
              <a:rPr lang="en-US" altLang="en-US" smtClean="0"/>
              <a:pPr/>
              <a:t>13</a:t>
            </a:fld>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OI: applied to AOD:</a:t>
            </a:r>
          </a:p>
          <a:p>
            <a:r>
              <a:rPr lang="en-US" altLang="en-US" smtClean="0"/>
              <a:t>a: Analysis; b: background state;B: background error covariance; O: Observation error; H: transformation from model extinction to AOD as Y (observed AOD).</a:t>
            </a:r>
          </a:p>
        </p:txBody>
      </p:sp>
      <p:sp>
        <p:nvSpPr>
          <p:cNvPr id="39940"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35892" indent="-283035" eaLnBrk="0" hangingPunct="0">
              <a:defRPr>
                <a:solidFill>
                  <a:schemeClr val="tx1"/>
                </a:solidFill>
                <a:latin typeface="Arial" charset="0"/>
              </a:defRPr>
            </a:lvl2pPr>
            <a:lvl3pPr marL="1132142" indent="-226428" eaLnBrk="0" hangingPunct="0">
              <a:defRPr>
                <a:solidFill>
                  <a:schemeClr val="tx1"/>
                </a:solidFill>
                <a:latin typeface="Arial" charset="0"/>
              </a:defRPr>
            </a:lvl3pPr>
            <a:lvl4pPr marL="1584998" indent="-226428" eaLnBrk="0" hangingPunct="0">
              <a:defRPr>
                <a:solidFill>
                  <a:schemeClr val="tx1"/>
                </a:solidFill>
                <a:latin typeface="Arial" charset="0"/>
              </a:defRPr>
            </a:lvl4pPr>
            <a:lvl5pPr marL="2037855" indent="-226428" eaLnBrk="0" hangingPunct="0">
              <a:defRPr>
                <a:solidFill>
                  <a:schemeClr val="tx1"/>
                </a:solidFill>
                <a:latin typeface="Arial" charset="0"/>
              </a:defRPr>
            </a:lvl5pPr>
            <a:lvl6pPr marL="2490711" indent="-226428" eaLnBrk="0" fontAlgn="base" hangingPunct="0">
              <a:spcBef>
                <a:spcPct val="0"/>
              </a:spcBef>
              <a:spcAft>
                <a:spcPct val="0"/>
              </a:spcAft>
              <a:defRPr>
                <a:solidFill>
                  <a:schemeClr val="tx1"/>
                </a:solidFill>
                <a:latin typeface="Arial" charset="0"/>
              </a:defRPr>
            </a:lvl6pPr>
            <a:lvl7pPr marL="2943568" indent="-226428" eaLnBrk="0" fontAlgn="base" hangingPunct="0">
              <a:spcBef>
                <a:spcPct val="0"/>
              </a:spcBef>
              <a:spcAft>
                <a:spcPct val="0"/>
              </a:spcAft>
              <a:defRPr>
                <a:solidFill>
                  <a:schemeClr val="tx1"/>
                </a:solidFill>
                <a:latin typeface="Arial" charset="0"/>
              </a:defRPr>
            </a:lvl7pPr>
            <a:lvl8pPr marL="3396425" indent="-226428" eaLnBrk="0" fontAlgn="base" hangingPunct="0">
              <a:spcBef>
                <a:spcPct val="0"/>
              </a:spcBef>
              <a:spcAft>
                <a:spcPct val="0"/>
              </a:spcAft>
              <a:defRPr>
                <a:solidFill>
                  <a:schemeClr val="tx1"/>
                </a:solidFill>
                <a:latin typeface="Arial" charset="0"/>
              </a:defRPr>
            </a:lvl8pPr>
            <a:lvl9pPr marL="3849281" indent="-226428" eaLnBrk="0" fontAlgn="base" hangingPunct="0">
              <a:spcBef>
                <a:spcPct val="0"/>
              </a:spcBef>
              <a:spcAft>
                <a:spcPct val="0"/>
              </a:spcAft>
              <a:defRPr>
                <a:solidFill>
                  <a:schemeClr val="tx1"/>
                </a:solidFill>
                <a:latin typeface="Arial" charset="0"/>
              </a:defRPr>
            </a:lvl9pPr>
          </a:lstStyle>
          <a:p>
            <a:pPr eaLnBrk="1" hangingPunct="1"/>
            <a:r>
              <a:rPr lang="en-US" altLang="en-US" smtClean="0">
                <a:latin typeface="Calibri" pitchFamily="34" charset="0"/>
              </a:rPr>
              <a:t>September 14, 2011  Washington DC</a:t>
            </a:r>
          </a:p>
        </p:txBody>
      </p:sp>
      <p:sp>
        <p:nvSpPr>
          <p:cNvPr id="39941"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35892" indent="-283035" eaLnBrk="0" hangingPunct="0">
              <a:defRPr>
                <a:solidFill>
                  <a:schemeClr val="tx1"/>
                </a:solidFill>
                <a:latin typeface="Arial" charset="0"/>
              </a:defRPr>
            </a:lvl2pPr>
            <a:lvl3pPr marL="1132142" indent="-226428" eaLnBrk="0" hangingPunct="0">
              <a:defRPr>
                <a:solidFill>
                  <a:schemeClr val="tx1"/>
                </a:solidFill>
                <a:latin typeface="Arial" charset="0"/>
              </a:defRPr>
            </a:lvl3pPr>
            <a:lvl4pPr marL="1584998" indent="-226428" eaLnBrk="0" hangingPunct="0">
              <a:defRPr>
                <a:solidFill>
                  <a:schemeClr val="tx1"/>
                </a:solidFill>
                <a:latin typeface="Arial" charset="0"/>
              </a:defRPr>
            </a:lvl4pPr>
            <a:lvl5pPr marL="2037855" indent="-226428" eaLnBrk="0" hangingPunct="0">
              <a:defRPr>
                <a:solidFill>
                  <a:schemeClr val="tx1"/>
                </a:solidFill>
                <a:latin typeface="Arial" charset="0"/>
              </a:defRPr>
            </a:lvl5pPr>
            <a:lvl6pPr marL="2490711" indent="-226428" eaLnBrk="0" fontAlgn="base" hangingPunct="0">
              <a:spcBef>
                <a:spcPct val="0"/>
              </a:spcBef>
              <a:spcAft>
                <a:spcPct val="0"/>
              </a:spcAft>
              <a:defRPr>
                <a:solidFill>
                  <a:schemeClr val="tx1"/>
                </a:solidFill>
                <a:latin typeface="Arial" charset="0"/>
              </a:defRPr>
            </a:lvl6pPr>
            <a:lvl7pPr marL="2943568" indent="-226428" eaLnBrk="0" fontAlgn="base" hangingPunct="0">
              <a:spcBef>
                <a:spcPct val="0"/>
              </a:spcBef>
              <a:spcAft>
                <a:spcPct val="0"/>
              </a:spcAft>
              <a:defRPr>
                <a:solidFill>
                  <a:schemeClr val="tx1"/>
                </a:solidFill>
                <a:latin typeface="Arial" charset="0"/>
              </a:defRPr>
            </a:lvl7pPr>
            <a:lvl8pPr marL="3396425" indent="-226428" eaLnBrk="0" fontAlgn="base" hangingPunct="0">
              <a:spcBef>
                <a:spcPct val="0"/>
              </a:spcBef>
              <a:spcAft>
                <a:spcPct val="0"/>
              </a:spcAft>
              <a:defRPr>
                <a:solidFill>
                  <a:schemeClr val="tx1"/>
                </a:solidFill>
                <a:latin typeface="Arial" charset="0"/>
              </a:defRPr>
            </a:lvl8pPr>
            <a:lvl9pPr marL="3849281" indent="-226428" eaLnBrk="0" fontAlgn="base" hangingPunct="0">
              <a:spcBef>
                <a:spcPct val="0"/>
              </a:spcBef>
              <a:spcAft>
                <a:spcPct val="0"/>
              </a:spcAft>
              <a:defRPr>
                <a:solidFill>
                  <a:schemeClr val="tx1"/>
                </a:solidFill>
                <a:latin typeface="Arial" charset="0"/>
              </a:defRPr>
            </a:lvl9pPr>
          </a:lstStyle>
          <a:p>
            <a:pPr eaLnBrk="1" hangingPunct="1"/>
            <a:fld id="{040985D6-99BD-4F24-88AA-CBF008614AD3}" type="slidenum">
              <a:rPr lang="en-US" altLang="en-US" smtClean="0">
                <a:latin typeface="Calibri" pitchFamily="34" charset="0"/>
              </a:rPr>
              <a:pPr eaLnBrk="1" hangingPunct="1"/>
              <a:t>15</a:t>
            </a:fld>
            <a:endParaRPr lang="en-US" altLang="en-US" smtClean="0">
              <a:latin typeface="Calibri"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Optimization problem solved by OI: B, Y, and H as in the formula in previous slide</a:t>
            </a:r>
          </a:p>
        </p:txBody>
      </p:sp>
      <p:sp>
        <p:nvSpPr>
          <p:cNvPr id="40964"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35892" indent="-283035" eaLnBrk="0" hangingPunct="0">
              <a:defRPr>
                <a:solidFill>
                  <a:schemeClr val="tx1"/>
                </a:solidFill>
                <a:latin typeface="Arial" charset="0"/>
              </a:defRPr>
            </a:lvl2pPr>
            <a:lvl3pPr marL="1132142" indent="-226428" eaLnBrk="0" hangingPunct="0">
              <a:defRPr>
                <a:solidFill>
                  <a:schemeClr val="tx1"/>
                </a:solidFill>
                <a:latin typeface="Arial" charset="0"/>
              </a:defRPr>
            </a:lvl3pPr>
            <a:lvl4pPr marL="1584998" indent="-226428" eaLnBrk="0" hangingPunct="0">
              <a:defRPr>
                <a:solidFill>
                  <a:schemeClr val="tx1"/>
                </a:solidFill>
                <a:latin typeface="Arial" charset="0"/>
              </a:defRPr>
            </a:lvl4pPr>
            <a:lvl5pPr marL="2037855" indent="-226428" eaLnBrk="0" hangingPunct="0">
              <a:defRPr>
                <a:solidFill>
                  <a:schemeClr val="tx1"/>
                </a:solidFill>
                <a:latin typeface="Arial" charset="0"/>
              </a:defRPr>
            </a:lvl5pPr>
            <a:lvl6pPr marL="2490711" indent="-226428" eaLnBrk="0" fontAlgn="base" hangingPunct="0">
              <a:spcBef>
                <a:spcPct val="0"/>
              </a:spcBef>
              <a:spcAft>
                <a:spcPct val="0"/>
              </a:spcAft>
              <a:defRPr>
                <a:solidFill>
                  <a:schemeClr val="tx1"/>
                </a:solidFill>
                <a:latin typeface="Arial" charset="0"/>
              </a:defRPr>
            </a:lvl6pPr>
            <a:lvl7pPr marL="2943568" indent="-226428" eaLnBrk="0" fontAlgn="base" hangingPunct="0">
              <a:spcBef>
                <a:spcPct val="0"/>
              </a:spcBef>
              <a:spcAft>
                <a:spcPct val="0"/>
              </a:spcAft>
              <a:defRPr>
                <a:solidFill>
                  <a:schemeClr val="tx1"/>
                </a:solidFill>
                <a:latin typeface="Arial" charset="0"/>
              </a:defRPr>
            </a:lvl7pPr>
            <a:lvl8pPr marL="3396425" indent="-226428" eaLnBrk="0" fontAlgn="base" hangingPunct="0">
              <a:spcBef>
                <a:spcPct val="0"/>
              </a:spcBef>
              <a:spcAft>
                <a:spcPct val="0"/>
              </a:spcAft>
              <a:defRPr>
                <a:solidFill>
                  <a:schemeClr val="tx1"/>
                </a:solidFill>
                <a:latin typeface="Arial" charset="0"/>
              </a:defRPr>
            </a:lvl8pPr>
            <a:lvl9pPr marL="3849281" indent="-226428" eaLnBrk="0" fontAlgn="base" hangingPunct="0">
              <a:spcBef>
                <a:spcPct val="0"/>
              </a:spcBef>
              <a:spcAft>
                <a:spcPct val="0"/>
              </a:spcAft>
              <a:defRPr>
                <a:solidFill>
                  <a:schemeClr val="tx1"/>
                </a:solidFill>
                <a:latin typeface="Arial" charset="0"/>
              </a:defRPr>
            </a:lvl9pPr>
          </a:lstStyle>
          <a:p>
            <a:pPr eaLnBrk="1" hangingPunct="1"/>
            <a:r>
              <a:rPr lang="en-US" altLang="en-US" smtClean="0">
                <a:latin typeface="Calibri" pitchFamily="34" charset="0"/>
              </a:rPr>
              <a:t>September 14, 2011  Washington DC</a:t>
            </a:r>
          </a:p>
        </p:txBody>
      </p:sp>
      <p:sp>
        <p:nvSpPr>
          <p:cNvPr id="40965"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35892" indent="-283035" eaLnBrk="0" hangingPunct="0">
              <a:defRPr>
                <a:solidFill>
                  <a:schemeClr val="tx1"/>
                </a:solidFill>
                <a:latin typeface="Arial" charset="0"/>
              </a:defRPr>
            </a:lvl2pPr>
            <a:lvl3pPr marL="1132142" indent="-226428" eaLnBrk="0" hangingPunct="0">
              <a:defRPr>
                <a:solidFill>
                  <a:schemeClr val="tx1"/>
                </a:solidFill>
                <a:latin typeface="Arial" charset="0"/>
              </a:defRPr>
            </a:lvl3pPr>
            <a:lvl4pPr marL="1584998" indent="-226428" eaLnBrk="0" hangingPunct="0">
              <a:defRPr>
                <a:solidFill>
                  <a:schemeClr val="tx1"/>
                </a:solidFill>
                <a:latin typeface="Arial" charset="0"/>
              </a:defRPr>
            </a:lvl4pPr>
            <a:lvl5pPr marL="2037855" indent="-226428" eaLnBrk="0" hangingPunct="0">
              <a:defRPr>
                <a:solidFill>
                  <a:schemeClr val="tx1"/>
                </a:solidFill>
                <a:latin typeface="Arial" charset="0"/>
              </a:defRPr>
            </a:lvl5pPr>
            <a:lvl6pPr marL="2490711" indent="-226428" eaLnBrk="0" fontAlgn="base" hangingPunct="0">
              <a:spcBef>
                <a:spcPct val="0"/>
              </a:spcBef>
              <a:spcAft>
                <a:spcPct val="0"/>
              </a:spcAft>
              <a:defRPr>
                <a:solidFill>
                  <a:schemeClr val="tx1"/>
                </a:solidFill>
                <a:latin typeface="Arial" charset="0"/>
              </a:defRPr>
            </a:lvl6pPr>
            <a:lvl7pPr marL="2943568" indent="-226428" eaLnBrk="0" fontAlgn="base" hangingPunct="0">
              <a:spcBef>
                <a:spcPct val="0"/>
              </a:spcBef>
              <a:spcAft>
                <a:spcPct val="0"/>
              </a:spcAft>
              <a:defRPr>
                <a:solidFill>
                  <a:schemeClr val="tx1"/>
                </a:solidFill>
                <a:latin typeface="Arial" charset="0"/>
              </a:defRPr>
            </a:lvl7pPr>
            <a:lvl8pPr marL="3396425" indent="-226428" eaLnBrk="0" fontAlgn="base" hangingPunct="0">
              <a:spcBef>
                <a:spcPct val="0"/>
              </a:spcBef>
              <a:spcAft>
                <a:spcPct val="0"/>
              </a:spcAft>
              <a:defRPr>
                <a:solidFill>
                  <a:schemeClr val="tx1"/>
                </a:solidFill>
                <a:latin typeface="Arial" charset="0"/>
              </a:defRPr>
            </a:lvl8pPr>
            <a:lvl9pPr marL="3849281" indent="-226428" eaLnBrk="0" fontAlgn="base" hangingPunct="0">
              <a:spcBef>
                <a:spcPct val="0"/>
              </a:spcBef>
              <a:spcAft>
                <a:spcPct val="0"/>
              </a:spcAft>
              <a:defRPr>
                <a:solidFill>
                  <a:schemeClr val="tx1"/>
                </a:solidFill>
                <a:latin typeface="Arial" charset="0"/>
              </a:defRPr>
            </a:lvl9pPr>
          </a:lstStyle>
          <a:p>
            <a:pPr eaLnBrk="1" hangingPunct="1"/>
            <a:fld id="{05BDFDAD-345C-4B4C-8225-6F15FE329909}" type="slidenum">
              <a:rPr lang="en-US" altLang="en-US" smtClean="0">
                <a:latin typeface="Calibri" pitchFamily="34" charset="0"/>
              </a:rPr>
              <a:pPr eaLnBrk="1" hangingPunct="1"/>
              <a:t>16</a:t>
            </a:fld>
            <a:endParaRPr lang="en-US" altLang="en-US" smtClean="0">
              <a:latin typeface="Calibri"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smtClean="0"/>
              <a:t>Raqms </a:t>
            </a:r>
          </a:p>
          <a:p>
            <a:endParaRPr lang="en-US" altLang="en-US" smtClean="0"/>
          </a:p>
          <a:p>
            <a:r>
              <a:rPr lang="en-US" altLang="en-US" smtClean="0"/>
              <a:t>The RAQMS analyses include assimilation of real-time Aura MLS stratospheric ozone profiles (above 50mb) and cloud cleared OMI total column ozone as well as Terra and Aqua MODIS aerosol optical depth that uses modeled upper tropospheric RH to filter potential cirrus cloud contamination. Wild fire emissions are based on Terra and Aqua MODIS fire detections. </a:t>
            </a:r>
          </a:p>
        </p:txBody>
      </p:sp>
      <p:sp>
        <p:nvSpPr>
          <p:cNvPr id="32772" name="Slide Number Placeholder 3"/>
          <p:cNvSpPr>
            <a:spLocks noGrp="1"/>
          </p:cNvSpPr>
          <p:nvPr>
            <p:ph type="sldNum" sz="quarter" idx="5"/>
          </p:nvPr>
        </p:nvSpPr>
        <p:spPr bwMode="auto">
          <a:noFill/>
          <a:ln>
            <a:miter lim="800000"/>
            <a:headEnd/>
            <a:tailEnd/>
          </a:ln>
        </p:spPr>
        <p:txBody>
          <a:bodyPr/>
          <a:lstStyle/>
          <a:p>
            <a:fld id="{E3E3DE6A-1466-4638-862D-53381935F9DB}" type="slidenum">
              <a:rPr lang="en-US" altLang="en-US" smtClean="0"/>
              <a:pPr/>
              <a:t>17</a:t>
            </a:fld>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0CD60CB-42D8-4CEF-A809-A9B1981475F6}" type="slidenum">
              <a:rPr lang="en-US" altLang="en-US" smtClean="0"/>
              <a:pPr>
                <a:defRPr/>
              </a:pPr>
              <a:t>18</a:t>
            </a:fld>
            <a:endParaRPr lang="en-US" altLang="en-US"/>
          </a:p>
        </p:txBody>
      </p:sp>
    </p:spTree>
    <p:extLst>
      <p:ext uri="{BB962C8B-B14F-4D97-AF65-F5344CB8AC3E}">
        <p14:creationId xmlns:p14="http://schemas.microsoft.com/office/powerpoint/2010/main" val="7013216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0CD60CB-42D8-4CEF-A809-A9B1981475F6}" type="slidenum">
              <a:rPr lang="en-US" altLang="en-US" smtClean="0"/>
              <a:pPr>
                <a:defRPr/>
              </a:pPr>
              <a:t>19</a:t>
            </a:fld>
            <a:endParaRPr lang="en-US" altLang="en-US"/>
          </a:p>
        </p:txBody>
      </p:sp>
    </p:spTree>
    <p:extLst>
      <p:ext uri="{BB962C8B-B14F-4D97-AF65-F5344CB8AC3E}">
        <p14:creationId xmlns:p14="http://schemas.microsoft.com/office/powerpoint/2010/main" val="19411891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smtClean="0"/>
              <a:t>Long term – user, and on-demand subseting and downloading gui e.g.</a:t>
            </a:r>
          </a:p>
          <a:p>
            <a:endParaRPr lang="en-US" altLang="en-US" smtClean="0"/>
          </a:p>
          <a:p>
            <a:endParaRPr lang="en-US" altLang="en-US" smtClean="0"/>
          </a:p>
        </p:txBody>
      </p:sp>
      <p:sp>
        <p:nvSpPr>
          <p:cNvPr id="25604" name="Slide Number Placeholder 3"/>
          <p:cNvSpPr>
            <a:spLocks noGrp="1"/>
          </p:cNvSpPr>
          <p:nvPr>
            <p:ph type="sldNum" sz="quarter" idx="5"/>
          </p:nvPr>
        </p:nvSpPr>
        <p:spPr bwMode="auto">
          <a:noFill/>
          <a:ln>
            <a:miter lim="800000"/>
            <a:headEnd/>
            <a:tailEnd/>
          </a:ln>
        </p:spPr>
        <p:txBody>
          <a:bodyPr/>
          <a:lstStyle/>
          <a:p>
            <a:fld id="{5C509665-847D-4A6E-A2AC-3313662D7565}" type="slidenum">
              <a:rPr lang="en-US" altLang="en-US" smtClean="0"/>
              <a:pPr/>
              <a:t>20</a:t>
            </a:fld>
            <a:endParaRPr lang="en-US"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p>
        </p:txBody>
      </p:sp>
      <p:sp>
        <p:nvSpPr>
          <p:cNvPr id="35844" name="Slide Number Placeholder 3"/>
          <p:cNvSpPr>
            <a:spLocks noGrp="1"/>
          </p:cNvSpPr>
          <p:nvPr>
            <p:ph type="sldNum" sz="quarter" idx="5"/>
          </p:nvPr>
        </p:nvSpPr>
        <p:spPr bwMode="auto">
          <a:noFill/>
          <a:ln>
            <a:miter lim="800000"/>
            <a:headEnd/>
            <a:tailEnd/>
          </a:ln>
        </p:spPr>
        <p:txBody>
          <a:bodyPr/>
          <a:lstStyle/>
          <a:p>
            <a:fld id="{CF8FEBB8-D1CF-4F6C-B881-39128404E93E}" type="slidenum">
              <a:rPr lang="en-US" altLang="en-US" smtClean="0"/>
              <a:pPr/>
              <a:t>21</a:t>
            </a:fld>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final contract was signed on June 19, 2012, with Raytheon Space and Airborne Systems of El Segundo, Calif., for the Visible Infrared Imager Radiometer Suite (VIIRS) instrument. The Advanced Technology Microwave Sounder (ATMS) contract was signed with Northrop Grumman Electronic Systems in April, 2012. NASA completed the JPSS-1 Spacecraft and the Ozone Mapping and Profiler Suite instrument contract with Ball Aerospace in 2011. The contract to Raytheon Intelligence and Information Systems for the JPSS Ground System was also completed in 2011, as was the </a:t>
            </a:r>
            <a:r>
              <a:rPr lang="en-US" dirty="0" err="1" smtClean="0"/>
              <a:t>Crosstrack</a:t>
            </a:r>
            <a:r>
              <a:rPr lang="en-US" dirty="0" smtClean="0"/>
              <a:t> Infrared Sounder (</a:t>
            </a:r>
            <a:r>
              <a:rPr lang="en-US" dirty="0" err="1" smtClean="0"/>
              <a:t>CrIS</a:t>
            </a:r>
            <a:r>
              <a:rPr lang="en-US" dirty="0" smtClean="0"/>
              <a:t>) instrument contract with ITT </a:t>
            </a:r>
            <a:r>
              <a:rPr lang="en-US" dirty="0" err="1" smtClean="0"/>
              <a:t>Exelis</a:t>
            </a:r>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50CD60CB-42D8-4CEF-A809-A9B1981475F6}" type="slidenum">
              <a:rPr lang="en-US" altLang="en-US" smtClean="0"/>
              <a:pPr>
                <a:defRPr/>
              </a:pPr>
              <a:t>2</a:t>
            </a:fld>
            <a:endParaRPr lang="en-US" altLang="en-US"/>
          </a:p>
        </p:txBody>
      </p:sp>
    </p:spTree>
    <p:extLst>
      <p:ext uri="{BB962C8B-B14F-4D97-AF65-F5344CB8AC3E}">
        <p14:creationId xmlns:p14="http://schemas.microsoft.com/office/powerpoint/2010/main" val="19916917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p>
        </p:txBody>
      </p:sp>
      <p:sp>
        <p:nvSpPr>
          <p:cNvPr id="33796" name="Slide Number Placeholder 3"/>
          <p:cNvSpPr>
            <a:spLocks noGrp="1"/>
          </p:cNvSpPr>
          <p:nvPr>
            <p:ph type="sldNum" sz="quarter" idx="5"/>
          </p:nvPr>
        </p:nvSpPr>
        <p:spPr bwMode="auto">
          <a:noFill/>
          <a:ln>
            <a:miter lim="800000"/>
            <a:headEnd/>
            <a:tailEnd/>
          </a:ln>
        </p:spPr>
        <p:txBody>
          <a:bodyPr/>
          <a:lstStyle/>
          <a:p>
            <a:fld id="{B5C73340-13D6-48B3-88CD-496C34684344}" type="slidenum">
              <a:rPr lang="en-US" altLang="en-US" smtClean="0"/>
              <a:pPr/>
              <a:t>25</a:t>
            </a:fld>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2038</a:t>
            </a:r>
            <a:r>
              <a:rPr lang="en-US" baseline="0" dirty="0" smtClean="0"/>
              <a:t> and beyond</a:t>
            </a:r>
            <a:endParaRPr lang="en-US" dirty="0"/>
          </a:p>
        </p:txBody>
      </p:sp>
      <p:sp>
        <p:nvSpPr>
          <p:cNvPr id="4" name="Slide Number Placeholder 3"/>
          <p:cNvSpPr>
            <a:spLocks noGrp="1"/>
          </p:cNvSpPr>
          <p:nvPr>
            <p:ph type="sldNum" sz="quarter" idx="10"/>
          </p:nvPr>
        </p:nvSpPr>
        <p:spPr/>
        <p:txBody>
          <a:bodyPr/>
          <a:lstStyle/>
          <a:p>
            <a:pPr>
              <a:defRPr/>
            </a:pPr>
            <a:fld id="{50CD60CB-42D8-4CEF-A809-A9B1981475F6}" type="slidenum">
              <a:rPr lang="en-US" altLang="en-US" smtClean="0"/>
              <a:pPr>
                <a:defRPr/>
              </a:pPr>
              <a:t>3</a:t>
            </a:fld>
            <a:endParaRPr lang="en-US" altLang="en-US"/>
          </a:p>
        </p:txBody>
      </p:sp>
    </p:spTree>
    <p:extLst>
      <p:ext uri="{BB962C8B-B14F-4D97-AF65-F5344CB8AC3E}">
        <p14:creationId xmlns:p14="http://schemas.microsoft.com/office/powerpoint/2010/main" val="31009575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Subjective evaluation of the combined influence of satellite temperature sounding data and increased model resolution on numerical weather forecasting</a:t>
            </a:r>
          </a:p>
          <a:p>
            <a:endParaRPr lang="en-US" dirty="0" smtClean="0"/>
          </a:p>
          <a:p>
            <a:r>
              <a:rPr lang="en-US" dirty="0" smtClean="0"/>
              <a:t>The present evaluation is concerned with (1) the significance of prognostic differences resulting from the inclusion of satellite-derived temperature soundings, (2) how specific differences between the SAT and NOSAT prognoses evolve, and (3) comparison of two experiments using the Goddard Laboratory for Atmospheric Sciences general circulation model. The subjective evaluation indicates that the beneficial impact of sounding data is enhanced with increased resolution. It is suggested that satellite sounding data posses valuable information content which at times can correct gross analysis errors in data sparse regions. </a:t>
            </a:r>
            <a:endParaRPr lang="en-US" dirty="0"/>
          </a:p>
        </p:txBody>
      </p:sp>
      <p:sp>
        <p:nvSpPr>
          <p:cNvPr id="4" name="Slide Number Placeholder 3"/>
          <p:cNvSpPr>
            <a:spLocks noGrp="1"/>
          </p:cNvSpPr>
          <p:nvPr>
            <p:ph type="sldNum" sz="quarter" idx="10"/>
          </p:nvPr>
        </p:nvSpPr>
        <p:spPr/>
        <p:txBody>
          <a:bodyPr/>
          <a:lstStyle/>
          <a:p>
            <a:pPr>
              <a:defRPr/>
            </a:pPr>
            <a:fld id="{50CD60CB-42D8-4CEF-A809-A9B1981475F6}" type="slidenum">
              <a:rPr lang="en-US" altLang="en-US" smtClean="0"/>
              <a:pPr>
                <a:defRPr/>
              </a:pPr>
              <a:t>4</a:t>
            </a:fld>
            <a:endParaRPr lang="en-US" altLang="en-US"/>
          </a:p>
        </p:txBody>
      </p:sp>
    </p:spTree>
    <p:extLst>
      <p:ext uri="{BB962C8B-B14F-4D97-AF65-F5344CB8AC3E}">
        <p14:creationId xmlns:p14="http://schemas.microsoft.com/office/powerpoint/2010/main" val="11602296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Assuming</a:t>
            </a:r>
            <a:r>
              <a:rPr lang="en-US" baseline="0" dirty="0" smtClean="0"/>
              <a:t> that we had AIRS instrument for wind observation in 2005 to assist AQ modeling,</a:t>
            </a:r>
          </a:p>
          <a:p>
            <a:r>
              <a:rPr lang="en-US" baseline="0" dirty="0" smtClean="0"/>
              <a:t>This is impact for a 10 days simulation on GFS. GFS will drive NMMB and in turn provide met for CMAQ</a:t>
            </a:r>
            <a:endParaRPr lang="en-US" dirty="0"/>
          </a:p>
        </p:txBody>
      </p:sp>
      <p:sp>
        <p:nvSpPr>
          <p:cNvPr id="4" name="Slide Number Placeholder 3"/>
          <p:cNvSpPr>
            <a:spLocks noGrp="1"/>
          </p:cNvSpPr>
          <p:nvPr>
            <p:ph type="sldNum" sz="quarter" idx="10"/>
          </p:nvPr>
        </p:nvSpPr>
        <p:spPr/>
        <p:txBody>
          <a:bodyPr/>
          <a:lstStyle/>
          <a:p>
            <a:fld id="{D8D35983-C07E-4094-B691-C94276B967FA}"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a:t>
            </a:r>
            <a:r>
              <a:rPr lang="en-US" baseline="0" dirty="0" smtClean="0"/>
              <a:t> GFS is equipped with a state-of-the-science AIRS (atmospheric Infrared Sounder – 2378 channels)</a:t>
            </a:r>
          </a:p>
          <a:p>
            <a:r>
              <a:rPr lang="en-US" dirty="0" err="1" smtClean="0"/>
              <a:t>Corr</a:t>
            </a:r>
            <a:r>
              <a:rPr lang="en-US" dirty="0" smtClean="0"/>
              <a:t> </a:t>
            </a:r>
            <a:r>
              <a:rPr lang="en-US" dirty="0" err="1" smtClean="0"/>
              <a:t>coeff</a:t>
            </a:r>
            <a:r>
              <a:rPr lang="en-US" dirty="0" smtClean="0"/>
              <a:t> improved</a:t>
            </a:r>
            <a:r>
              <a:rPr lang="en-US" baseline="0" dirty="0" smtClean="0"/>
              <a:t> for CMAQ prediction (good wind helped)</a:t>
            </a:r>
            <a:endParaRPr lang="en-US" dirty="0"/>
          </a:p>
        </p:txBody>
      </p:sp>
      <p:sp>
        <p:nvSpPr>
          <p:cNvPr id="4" name="Slide Number Placeholder 3"/>
          <p:cNvSpPr>
            <a:spLocks noGrp="1"/>
          </p:cNvSpPr>
          <p:nvPr>
            <p:ph type="sldNum" sz="quarter" idx="10"/>
          </p:nvPr>
        </p:nvSpPr>
        <p:spPr/>
        <p:txBody>
          <a:bodyPr/>
          <a:lstStyle/>
          <a:p>
            <a:fld id="{DAB73018-C6A2-4F0E-93EC-0001FE89291D}" type="slidenum">
              <a:rPr lang="en-US" smtClean="0"/>
              <a:t>6</a:t>
            </a:fld>
            <a:endParaRPr lang="en-US"/>
          </a:p>
        </p:txBody>
      </p:sp>
    </p:spTree>
    <p:extLst>
      <p:ext uri="{BB962C8B-B14F-4D97-AF65-F5344CB8AC3E}">
        <p14:creationId xmlns:p14="http://schemas.microsoft.com/office/powerpoint/2010/main" val="29939241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100" dirty="0" smtClean="0">
                <a:solidFill>
                  <a:schemeClr val="bg1"/>
                </a:solidFill>
              </a:rPr>
              <a:t>A ‘reanalysis’ is a climate or weather model simulation of the past that includes data assimilation of historical observations. The observations can be very comprehensive (satellite, in situ, multiple variables) or relatively sparse (say, sea level pressure only), and the models themselves are quite varied. Generally these models are drawn from the weather forecasting community (at least for the atmospheric components) which explains the odd terminology. An ‘analysis’ from a weather forecasting model is the 6 hour (say) forecast from the time of observations. Weather forecasting groups </a:t>
            </a:r>
            <a:r>
              <a:rPr lang="en-US" sz="1100" dirty="0" err="1" smtClean="0">
                <a:solidFill>
                  <a:schemeClr val="bg1"/>
                </a:solidFill>
              </a:rPr>
              <a:t>realised</a:t>
            </a:r>
            <a:r>
              <a:rPr lang="en-US" sz="1100" dirty="0" smtClean="0">
                <a:solidFill>
                  <a:schemeClr val="bg1"/>
                </a:solidFill>
              </a:rPr>
              <a:t> a decade or so ago that the time series of their weather forecasts (the analyses) could not be used to track long term changes because their models had been updated many times over the decades. Thus the idea arose to ‘re-</a:t>
            </a:r>
            <a:r>
              <a:rPr lang="en-US" sz="1100" dirty="0" err="1" smtClean="0">
                <a:solidFill>
                  <a:schemeClr val="bg1"/>
                </a:solidFill>
              </a:rPr>
              <a:t>analyse</a:t>
            </a:r>
            <a:r>
              <a:rPr lang="en-US" sz="1100" dirty="0" smtClean="0">
                <a:solidFill>
                  <a:schemeClr val="bg1"/>
                </a:solidFill>
              </a:rPr>
              <a:t>’ the historical observations with a single consistent model. These sets of 6 hour forecasts using the data available at each point are then more consistent in time (and presumably more accurate) that the original analyses were. - See more at: http://www.realclimate.org/index.php/archives/2011/07/reanalyses-r-us/#sthash.WKOIKeHl.dpuf</a:t>
            </a:r>
            <a:br>
              <a:rPr lang="en-US" sz="1100" dirty="0" smtClean="0">
                <a:solidFill>
                  <a:schemeClr val="bg1"/>
                </a:solidFill>
              </a:rPr>
            </a:br>
            <a:endParaRPr lang="en-US" sz="1100" dirty="0" smtClean="0">
              <a:solidFill>
                <a:schemeClr val="bg1"/>
              </a:solidFill>
            </a:endParaRPr>
          </a:p>
          <a:p>
            <a:endParaRPr lang="en-US" sz="1100" dirty="0" smtClean="0">
              <a:solidFill>
                <a:schemeClr val="bg1"/>
              </a:solidFill>
            </a:endParaRPr>
          </a:p>
          <a:p>
            <a:r>
              <a:rPr lang="en-US" sz="1100" dirty="0" err="1" smtClean="0">
                <a:solidFill>
                  <a:schemeClr val="bg1"/>
                </a:solidFill>
              </a:rPr>
              <a:t>Copericus</a:t>
            </a:r>
            <a:r>
              <a:rPr lang="en-US" sz="1100" baseline="0" dirty="0" smtClean="0">
                <a:solidFill>
                  <a:schemeClr val="bg1"/>
                </a:solidFill>
              </a:rPr>
              <a:t>  seminar</a:t>
            </a:r>
            <a:endParaRPr lang="en-US" sz="1100" dirty="0">
              <a:solidFill>
                <a:schemeClr val="bg1"/>
              </a:solidFill>
            </a:endParaRPr>
          </a:p>
        </p:txBody>
      </p:sp>
      <p:sp>
        <p:nvSpPr>
          <p:cNvPr id="23556" name="Slide Number Placeholder 3"/>
          <p:cNvSpPr>
            <a:spLocks noGrp="1"/>
          </p:cNvSpPr>
          <p:nvPr>
            <p:ph type="sldNum" sz="quarter" idx="5"/>
          </p:nvPr>
        </p:nvSpPr>
        <p:spPr bwMode="auto">
          <a:noFill/>
          <a:ln>
            <a:miter lim="800000"/>
            <a:headEnd/>
            <a:tailEnd/>
          </a:ln>
        </p:spPr>
        <p:txBody>
          <a:bodyPr/>
          <a:lstStyle/>
          <a:p>
            <a:fld id="{ABB72486-8AE7-4F66-8656-0A90A6C53012}" type="slidenum">
              <a:rPr lang="en-US" altLang="en-US" smtClean="0"/>
              <a:pPr/>
              <a:t>7</a:t>
            </a:fld>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Health</a:t>
            </a:r>
            <a:r>
              <a:rPr lang="en-US" baseline="0" dirty="0" smtClean="0"/>
              <a:t> relevance</a:t>
            </a:r>
          </a:p>
          <a:p>
            <a:r>
              <a:rPr lang="en-US" baseline="0" dirty="0" smtClean="0"/>
              <a:t>Current state-of-science believes chronic exposures are harmful </a:t>
            </a:r>
          </a:p>
          <a:p>
            <a:r>
              <a:rPr lang="en-US" baseline="0" dirty="0" smtClean="0"/>
              <a:t>Needs urban scale long term estimates of these criterion pollutants</a:t>
            </a:r>
            <a:endParaRPr lang="en-US" dirty="0" smtClean="0"/>
          </a:p>
          <a:p>
            <a:endParaRPr lang="en-US" dirty="0" smtClean="0"/>
          </a:p>
          <a:p>
            <a:endParaRPr lang="en-US" dirty="0" smtClean="0"/>
          </a:p>
          <a:p>
            <a:r>
              <a:rPr lang="en-US" dirty="0" smtClean="0"/>
              <a:t>Opening</a:t>
            </a:r>
            <a:r>
              <a:rPr lang="en-US" baseline="0" dirty="0" smtClean="0"/>
              <a:t> remark by Dr. Steve Fine  annually in the U.S.  Over 100,000 premature death due to PM-induced</a:t>
            </a:r>
          </a:p>
          <a:p>
            <a:r>
              <a:rPr lang="en-US" sz="1200" kern="1200" dirty="0" smtClean="0">
                <a:solidFill>
                  <a:schemeClr val="tx1"/>
                </a:solidFill>
                <a:effectLst/>
                <a:latin typeface="+mn-lt"/>
                <a:ea typeface="+mn-ea"/>
                <a:cs typeface="+mn-cs"/>
              </a:rPr>
              <a:t>Cardiac pulmonary diseases</a:t>
            </a:r>
            <a:r>
              <a:rPr lang="en-US" sz="1200" kern="1200" baseline="0" dirty="0" smtClean="0">
                <a:solidFill>
                  <a:schemeClr val="tx1"/>
                </a:solidFill>
                <a:effectLst/>
                <a:latin typeface="+mn-lt"/>
                <a:ea typeface="+mn-ea"/>
                <a:cs typeface="+mn-cs"/>
              </a:rPr>
              <a:t> “put in perspectives” with severe weather induced harm to the U.S.A.</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1DB3D-593C-41A5-974B-BD7E3D7F8D94}" type="slidenum">
              <a:rPr lang="en-US" smtClean="0"/>
              <a:pPr/>
              <a:t>8</a:t>
            </a:fld>
            <a:endParaRPr lang="en-US"/>
          </a:p>
        </p:txBody>
      </p:sp>
    </p:spTree>
    <p:extLst>
      <p:ext uri="{BB962C8B-B14F-4D97-AF65-F5344CB8AC3E}">
        <p14:creationId xmlns:p14="http://schemas.microsoft.com/office/powerpoint/2010/main" val="25096036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0CD60CB-42D8-4CEF-A809-A9B1981475F6}" type="slidenum">
              <a:rPr lang="en-US" altLang="en-US" smtClean="0"/>
              <a:pPr>
                <a:defRPr/>
              </a:pPr>
              <a:t>9</a:t>
            </a:fld>
            <a:endParaRPr lang="en-US" altLang="en-US"/>
          </a:p>
        </p:txBody>
      </p:sp>
    </p:spTree>
    <p:extLst>
      <p:ext uri="{BB962C8B-B14F-4D97-AF65-F5344CB8AC3E}">
        <p14:creationId xmlns:p14="http://schemas.microsoft.com/office/powerpoint/2010/main" val="13896744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8" name="Content Placeholder 2"/>
          <p:cNvSpPr>
            <a:spLocks noGrp="1"/>
          </p:cNvSpPr>
          <p:nvPr>
            <p:ph idx="13"/>
          </p:nvPr>
        </p:nvSpPr>
        <p:spPr>
          <a:xfrm>
            <a:off x="609600" y="1524000"/>
            <a:ext cx="8229600" cy="4389120"/>
          </a:xfrm>
          <a:prstGeom prst="rect">
            <a:avLst/>
          </a:prstGeom>
        </p:spPr>
        <p:txBody>
          <a:bodyPr/>
          <a:lstStyle>
            <a:lvl1pPr>
              <a:defRPr sz="36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Date Placeholder 9"/>
          <p:cNvSpPr>
            <a:spLocks noGrp="1"/>
          </p:cNvSpPr>
          <p:nvPr>
            <p:ph type="dt" sz="half" idx="14"/>
          </p:nvPr>
        </p:nvSpPr>
        <p:spPr/>
        <p:txBody>
          <a:bodyPr/>
          <a:lstStyle>
            <a:lvl1pPr>
              <a:defRPr/>
            </a:lvl1pPr>
          </a:lstStyle>
          <a:p>
            <a:pPr>
              <a:defRPr/>
            </a:pPr>
            <a:fld id="{1D979514-14BA-4BD6-BEAD-8FD098C62CEE}" type="datetime1">
              <a:rPr lang="en-US" altLang="en-US"/>
              <a:pPr>
                <a:defRPr/>
              </a:pPr>
              <a:t>9/7/2015</a:t>
            </a:fld>
            <a:endParaRPr lang="en-US" altLang="en-US"/>
          </a:p>
        </p:txBody>
      </p:sp>
      <p:sp>
        <p:nvSpPr>
          <p:cNvPr id="4" name="Footer Placeholder 21"/>
          <p:cNvSpPr>
            <a:spLocks noGrp="1"/>
          </p:cNvSpPr>
          <p:nvPr>
            <p:ph type="ftr" sz="quarter" idx="15"/>
          </p:nvPr>
        </p:nvSpPr>
        <p:spPr/>
        <p:txBody>
          <a:bodyPr/>
          <a:lstStyle>
            <a:lvl1pPr>
              <a:defRPr/>
            </a:lvl1pPr>
          </a:lstStyle>
          <a:p>
            <a:pPr>
              <a:defRPr/>
            </a:pPr>
            <a:r>
              <a:rPr lang="en-US"/>
              <a:t>Air Resources Laboratory</a:t>
            </a:r>
          </a:p>
        </p:txBody>
      </p:sp>
      <p:sp>
        <p:nvSpPr>
          <p:cNvPr id="5" name="Slide Number Placeholder 17"/>
          <p:cNvSpPr>
            <a:spLocks noGrp="1"/>
          </p:cNvSpPr>
          <p:nvPr>
            <p:ph type="sldNum" sz="quarter" idx="16"/>
          </p:nvPr>
        </p:nvSpPr>
        <p:spPr/>
        <p:txBody>
          <a:bodyPr/>
          <a:lstStyle>
            <a:lvl1pPr>
              <a:defRPr/>
            </a:lvl1pPr>
          </a:lstStyle>
          <a:p>
            <a:pPr>
              <a:defRPr/>
            </a:pPr>
            <a:fld id="{2ABCCCEF-410A-4DA2-9067-CD57BAA092E1}" type="slidenum">
              <a:rPr lang="en-US" altLang="en-US"/>
              <a:pPr>
                <a:defRPr/>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F16B42B-2E13-465D-BB69-E6C70FF18949}" type="datetime1">
              <a:rPr lang="en-US" smtClean="0"/>
              <a:t>9/7/2015</a:t>
            </a:fld>
            <a:endParaRPr lang="en-US"/>
          </a:p>
        </p:txBody>
      </p:sp>
      <p:sp>
        <p:nvSpPr>
          <p:cNvPr id="5" name="Footer Placeholder 4"/>
          <p:cNvSpPr>
            <a:spLocks noGrp="1"/>
          </p:cNvSpPr>
          <p:nvPr>
            <p:ph type="ftr" sz="quarter" idx="11"/>
          </p:nvPr>
        </p:nvSpPr>
        <p:spPr/>
        <p:txBody>
          <a:bodyPr/>
          <a:lstStyle/>
          <a:p>
            <a:r>
              <a:rPr lang="en-US" smtClean="0"/>
              <a:t>Air Resources Laboratory</a:t>
            </a:r>
            <a:endParaRPr lang="en-US"/>
          </a:p>
        </p:txBody>
      </p:sp>
      <p:sp>
        <p:nvSpPr>
          <p:cNvPr id="6" name="Slide Number Placeholder 5"/>
          <p:cNvSpPr>
            <a:spLocks noGrp="1"/>
          </p:cNvSpPr>
          <p:nvPr>
            <p:ph type="sldNum" sz="quarter" idx="12"/>
          </p:nvPr>
        </p:nvSpPr>
        <p:spPr/>
        <p:txBody>
          <a:bodyPr/>
          <a:lstStyle/>
          <a:p>
            <a:fld id="{D6CFC7B7-752F-4BED-8E9A-214F32402800}" type="slidenum">
              <a:rPr lang="en-US" smtClean="0"/>
              <a:t>‹#›</a:t>
            </a:fld>
            <a:endParaRPr lang="en-US"/>
          </a:p>
        </p:txBody>
      </p:sp>
    </p:spTree>
    <p:extLst>
      <p:ext uri="{BB962C8B-B14F-4D97-AF65-F5344CB8AC3E}">
        <p14:creationId xmlns:p14="http://schemas.microsoft.com/office/powerpoint/2010/main" val="2843332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wrap="square" numCol="1" anchorCtr="0" compatLnSpc="1">
            <a:prstTxWarp prst="textNoShape">
              <a:avLst/>
            </a:prstTxWarp>
          </a:bodyPr>
          <a:lstStyle>
            <a:lvl1pPr fontAlgn="base">
              <a:spcBef>
                <a:spcPct val="0"/>
              </a:spcBef>
              <a:spcAft>
                <a:spcPct val="0"/>
              </a:spcAft>
              <a:defRPr>
                <a:solidFill>
                  <a:srgbClr val="045C75"/>
                </a:solidFill>
              </a:defRPr>
            </a:lvl1pPr>
          </a:lstStyle>
          <a:p>
            <a:pPr>
              <a:defRPr/>
            </a:pPr>
            <a:r>
              <a:rPr lang="en-US"/>
              <a:t>Air Resources Laboratory and Georgia Tech for AQAST, Madison, WI, June 13 2012</a:t>
            </a:r>
          </a:p>
        </p:txBody>
      </p:sp>
      <p:sp>
        <p:nvSpPr>
          <p:cNvPr id="7" name="Footer Placeholder 6"/>
          <p:cNvSpPr>
            <a:spLocks noGrp="1"/>
          </p:cNvSpPr>
          <p:nvPr>
            <p:ph type="ftr" sz="quarter" idx="11"/>
          </p:nvPr>
        </p:nvSpPr>
        <p:spPr>
          <a:xfrm>
            <a:off x="3124200" y="6245225"/>
            <a:ext cx="2895600" cy="476250"/>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endParaRPr 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pPr>
              <a:defRPr/>
            </a:pPr>
            <a:fld id="{82F3B6BD-817F-430B-9046-4CF1E35EA453}" type="slidenum">
              <a:rPr lang="en-US"/>
              <a:pPr>
                <a:defRPr/>
              </a:pPr>
              <a:t>‹#›</a:t>
            </a:fld>
            <a:endParaRPr lang="en-US"/>
          </a:p>
        </p:txBody>
      </p:sp>
    </p:spTree>
    <p:extLst>
      <p:ext uri="{BB962C8B-B14F-4D97-AF65-F5344CB8AC3E}">
        <p14:creationId xmlns:p14="http://schemas.microsoft.com/office/powerpoint/2010/main" val="1100773361"/>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lineOffice">
    <p:spTree>
      <p:nvGrpSpPr>
        <p:cNvPr id="1" name=""/>
        <p:cNvGrpSpPr/>
        <p:nvPr/>
      </p:nvGrpSpPr>
      <p:grpSpPr>
        <a:xfrm>
          <a:off x="0" y="0"/>
          <a:ext cx="0" cy="0"/>
          <a:chOff x="0" y="0"/>
          <a:chExt cx="0" cy="0"/>
        </a:xfrm>
      </p:grpSpPr>
      <p:sp>
        <p:nvSpPr>
          <p:cNvPr id="3" name="Rectangle 5"/>
          <p:cNvSpPr>
            <a:spLocks noGrp="1" noChangeArrowheads="1"/>
          </p:cNvSpPr>
          <p:nvPr>
            <p:ph type="ftr" sz="quarter" idx="10"/>
          </p:nvPr>
        </p:nvSpPr>
        <p:spPr>
          <a:xfrm>
            <a:off x="0" y="6553200"/>
            <a:ext cx="7010400" cy="304800"/>
          </a:xfrm>
          <a:prstGeom prst="rect">
            <a:avLst/>
          </a:prstGeom>
          <a:ln/>
        </p:spPr>
        <p:txBody>
          <a:bodyPr/>
          <a:lstStyle>
            <a:lvl1pPr>
              <a:defRPr/>
            </a:lvl1pPr>
          </a:lstStyle>
          <a:p>
            <a:endParaRPr lang="en-US"/>
          </a:p>
        </p:txBody>
      </p:sp>
      <p:sp>
        <p:nvSpPr>
          <p:cNvPr id="4" name="Rectangle 6"/>
          <p:cNvSpPr>
            <a:spLocks noGrp="1" noChangeArrowheads="1"/>
          </p:cNvSpPr>
          <p:nvPr>
            <p:ph type="sldNum" sz="quarter" idx="11"/>
          </p:nvPr>
        </p:nvSpPr>
        <p:spPr>
          <a:xfrm>
            <a:off x="7010400" y="6553200"/>
            <a:ext cx="2133600" cy="304800"/>
          </a:xfrm>
          <a:prstGeom prst="rect">
            <a:avLst/>
          </a:prstGeom>
          <a:ln/>
        </p:spPr>
        <p:txBody>
          <a:bodyPr/>
          <a:lstStyle>
            <a:lvl1pPr>
              <a:defRPr/>
            </a:lvl1pPr>
          </a:lstStyle>
          <a:p>
            <a:fld id="{F496D23F-C39F-43BE-B73D-D466A28B81F4}" type="slidenum">
              <a:rPr lang="en-US" smtClean="0"/>
              <a:t>‹#›</a:t>
            </a:fld>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7580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935480"/>
            <a:ext cx="8229600" cy="438912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9"/>
          <p:cNvSpPr>
            <a:spLocks noGrp="1"/>
          </p:cNvSpPr>
          <p:nvPr>
            <p:ph type="dt" sz="half" idx="10"/>
          </p:nvPr>
        </p:nvSpPr>
        <p:spPr/>
        <p:txBody>
          <a:bodyPr/>
          <a:lstStyle>
            <a:lvl1pPr>
              <a:defRPr/>
            </a:lvl1pPr>
          </a:lstStyle>
          <a:p>
            <a:pPr>
              <a:defRPr/>
            </a:pPr>
            <a:fld id="{9453E337-5626-4A84-9CDC-802E5E6D2F07}" type="datetime1">
              <a:rPr lang="en-US" altLang="en-US"/>
              <a:pPr>
                <a:defRPr/>
              </a:pPr>
              <a:t>9/7/2015</a:t>
            </a:fld>
            <a:endParaRPr lang="en-US" altLang="en-US"/>
          </a:p>
        </p:txBody>
      </p:sp>
      <p:sp>
        <p:nvSpPr>
          <p:cNvPr id="5" name="Footer Placeholder 21"/>
          <p:cNvSpPr>
            <a:spLocks noGrp="1"/>
          </p:cNvSpPr>
          <p:nvPr>
            <p:ph type="ftr" sz="quarter" idx="11"/>
          </p:nvPr>
        </p:nvSpPr>
        <p:spPr/>
        <p:txBody>
          <a:bodyPr/>
          <a:lstStyle>
            <a:lvl1pPr>
              <a:defRPr/>
            </a:lvl1pPr>
          </a:lstStyle>
          <a:p>
            <a:pPr>
              <a:defRPr/>
            </a:pPr>
            <a:r>
              <a:rPr lang="en-US"/>
              <a:t>Air Resources Laboratory</a:t>
            </a:r>
          </a:p>
        </p:txBody>
      </p:sp>
      <p:sp>
        <p:nvSpPr>
          <p:cNvPr id="6" name="Slide Number Placeholder 17"/>
          <p:cNvSpPr>
            <a:spLocks noGrp="1"/>
          </p:cNvSpPr>
          <p:nvPr>
            <p:ph type="sldNum" sz="quarter" idx="12"/>
          </p:nvPr>
        </p:nvSpPr>
        <p:spPr/>
        <p:txBody>
          <a:bodyPr/>
          <a:lstStyle>
            <a:lvl1pPr>
              <a:defRPr/>
            </a:lvl1pPr>
          </a:lstStyle>
          <a:p>
            <a:pPr>
              <a:defRPr/>
            </a:pPr>
            <a:fld id="{645BFF98-D0F3-4FFB-8B71-6EBCC13A54B9}" type="slidenum">
              <a:rPr lang="en-US" altLang="en-US"/>
              <a:pPr>
                <a:defRPr/>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920085"/>
            <a:ext cx="4038600" cy="4434840"/>
          </a:xfrm>
          <a:prstGeom prst="rect">
            <a:avLst/>
          </a:prstGeo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a:prstGeom prst="rect">
            <a:avLst/>
          </a:prstGeo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73B89608-2EB0-4594-BC9F-C5AF36ADF959}" type="datetime1">
              <a:rPr lang="en-US" altLang="en-US"/>
              <a:pPr>
                <a:defRPr/>
              </a:pPr>
              <a:t>9/7/2015</a:t>
            </a:fld>
            <a:endParaRPr lang="en-US" altLang="en-US"/>
          </a:p>
        </p:txBody>
      </p:sp>
      <p:sp>
        <p:nvSpPr>
          <p:cNvPr id="6" name="Footer Placeholder 21"/>
          <p:cNvSpPr>
            <a:spLocks noGrp="1"/>
          </p:cNvSpPr>
          <p:nvPr>
            <p:ph type="ftr" sz="quarter" idx="11"/>
          </p:nvPr>
        </p:nvSpPr>
        <p:spPr/>
        <p:txBody>
          <a:bodyPr/>
          <a:lstStyle>
            <a:lvl1pPr>
              <a:defRPr/>
            </a:lvl1pPr>
          </a:lstStyle>
          <a:p>
            <a:pPr>
              <a:defRPr/>
            </a:pPr>
            <a:r>
              <a:rPr lang="en-US"/>
              <a:t>Air Resources Laboratory</a:t>
            </a:r>
          </a:p>
        </p:txBody>
      </p:sp>
      <p:sp>
        <p:nvSpPr>
          <p:cNvPr id="7" name="Slide Number Placeholder 17"/>
          <p:cNvSpPr>
            <a:spLocks noGrp="1"/>
          </p:cNvSpPr>
          <p:nvPr>
            <p:ph type="sldNum" sz="quarter" idx="12"/>
          </p:nvPr>
        </p:nvSpPr>
        <p:spPr/>
        <p:txBody>
          <a:bodyPr/>
          <a:lstStyle>
            <a:lvl1pPr>
              <a:defRPr/>
            </a:lvl1pPr>
          </a:lstStyle>
          <a:p>
            <a:pPr>
              <a:defRPr/>
            </a:pPr>
            <a:fld id="{3CF4CF4A-EFEE-4A40-AD39-961A3D5BF335}" type="slidenum">
              <a:rPr lang="en-US" altLang="en-US"/>
              <a:pPr>
                <a:defRPr/>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a:prstGeom prst="rect">
            <a:avLst/>
          </a:prstGeom>
        </p:spPr>
        <p:txBody>
          <a:bodyPr lIns="45720" tIns="0" rIns="45720" bIns="0" anchor="ctr">
            <a:noAutofit/>
          </a:bodyPr>
          <a:lstStyle>
            <a:lvl1pPr marL="0" indent="0">
              <a:buNone/>
              <a:defRPr sz="2400" b="1" cap="none" baseline="0">
                <a:solidFill>
                  <a:schemeClr val="tx1"/>
                </a:solidFill>
                <a:effectLst/>
              </a:defRPr>
            </a:lvl1pPr>
            <a:lvl2pPr>
              <a:buNone/>
              <a:defRPr sz="2000" b="1"/>
            </a:lvl2pPr>
            <a:lvl3pPr>
              <a:buNone/>
              <a:defRPr sz="1800" b="1"/>
            </a:lvl3pPr>
            <a:lvl4pPr>
              <a:buNone/>
              <a:defRPr sz="1600" b="1"/>
            </a:lvl4pPr>
            <a:lvl5pPr>
              <a:buNone/>
              <a:defRPr sz="1600" b="1"/>
            </a:lvl5pPr>
          </a:lstStyle>
          <a:p>
            <a:pPr lvl="0"/>
            <a:r>
              <a:rPr lang="en-US" dirty="0" smtClean="0"/>
              <a:t>Click to edit Master text styles</a:t>
            </a:r>
          </a:p>
        </p:txBody>
      </p:sp>
      <p:sp>
        <p:nvSpPr>
          <p:cNvPr id="4" name="Text Placeholder 3"/>
          <p:cNvSpPr>
            <a:spLocks noGrp="1"/>
          </p:cNvSpPr>
          <p:nvPr>
            <p:ph type="body" sz="half" idx="3"/>
          </p:nvPr>
        </p:nvSpPr>
        <p:spPr>
          <a:xfrm>
            <a:off x="4645025" y="1859757"/>
            <a:ext cx="4041775" cy="654843"/>
          </a:xfrm>
          <a:prstGeom prst="rect">
            <a:avLst/>
          </a:prstGeom>
        </p:spPr>
        <p:txBody>
          <a:bodyPr lIns="45720" tIns="0" rIns="45720" bIns="0" anchor="ctr"/>
          <a:lstStyle>
            <a:lvl1pPr marL="0" indent="0">
              <a:buNone/>
              <a:defRPr sz="2400" b="1" cap="none" baseline="0">
                <a:solidFill>
                  <a:schemeClr val="tx1"/>
                </a:solidFill>
                <a:effectLst/>
              </a:defRPr>
            </a:lvl1pPr>
            <a:lvl2pPr>
              <a:buNone/>
              <a:defRPr sz="2000" b="1"/>
            </a:lvl2pPr>
            <a:lvl3pPr>
              <a:buNone/>
              <a:defRPr sz="1800" b="1"/>
            </a:lvl3pPr>
            <a:lvl4pPr>
              <a:buNone/>
              <a:defRPr sz="1600" b="1"/>
            </a:lvl4pPr>
            <a:lvl5pPr>
              <a:buNone/>
              <a:defRPr sz="1600" b="1"/>
            </a:lvl5pPr>
          </a:lstStyle>
          <a:p>
            <a:pPr lvl="0"/>
            <a:r>
              <a:rPr lang="en-US" dirty="0" smtClean="0"/>
              <a:t>Click to edit Master text styles</a:t>
            </a:r>
          </a:p>
        </p:txBody>
      </p:sp>
      <p:sp>
        <p:nvSpPr>
          <p:cNvPr id="5" name="Content Placeholder 4"/>
          <p:cNvSpPr>
            <a:spLocks noGrp="1"/>
          </p:cNvSpPr>
          <p:nvPr>
            <p:ph sz="quarter" idx="2"/>
          </p:nvPr>
        </p:nvSpPr>
        <p:spPr>
          <a:xfrm>
            <a:off x="457200" y="2514600"/>
            <a:ext cx="4040188" cy="3845720"/>
          </a:xfrm>
          <a:prstGeom prst="rect">
            <a:avLst/>
          </a:prstGeo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a:prstGeom prst="rect">
            <a:avLst/>
          </a:prstGeo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2DA3CF2C-C5C5-44A0-9C69-0518C805232A}" type="datetime1">
              <a:rPr lang="en-US" altLang="en-US"/>
              <a:pPr>
                <a:defRPr/>
              </a:pPr>
              <a:t>9/7/2015</a:t>
            </a:fld>
            <a:endParaRPr lang="en-US" altLang="en-US"/>
          </a:p>
        </p:txBody>
      </p:sp>
      <p:sp>
        <p:nvSpPr>
          <p:cNvPr id="8" name="Footer Placeholder 21"/>
          <p:cNvSpPr>
            <a:spLocks noGrp="1"/>
          </p:cNvSpPr>
          <p:nvPr>
            <p:ph type="ftr" sz="quarter" idx="11"/>
          </p:nvPr>
        </p:nvSpPr>
        <p:spPr/>
        <p:txBody>
          <a:bodyPr/>
          <a:lstStyle>
            <a:lvl1pPr>
              <a:defRPr/>
            </a:lvl1pPr>
          </a:lstStyle>
          <a:p>
            <a:pPr>
              <a:defRPr/>
            </a:pPr>
            <a:r>
              <a:rPr lang="en-US"/>
              <a:t>Air Resources Laboratory</a:t>
            </a:r>
          </a:p>
        </p:txBody>
      </p:sp>
      <p:sp>
        <p:nvSpPr>
          <p:cNvPr id="9" name="Slide Number Placeholder 17"/>
          <p:cNvSpPr>
            <a:spLocks noGrp="1"/>
          </p:cNvSpPr>
          <p:nvPr>
            <p:ph type="sldNum" sz="quarter" idx="12"/>
          </p:nvPr>
        </p:nvSpPr>
        <p:spPr/>
        <p:txBody>
          <a:bodyPr/>
          <a:lstStyle>
            <a:lvl1pPr>
              <a:defRPr/>
            </a:lvl1pPr>
          </a:lstStyle>
          <a:p>
            <a:pPr>
              <a:defRPr/>
            </a:pPr>
            <a:fld id="{7D9D2A1E-0105-4AA9-865B-54B81F3BE02C}" type="slidenum">
              <a:rPr lang="en-US" altLang="en-US"/>
              <a:pPr>
                <a:defRPr/>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BAEC4BBC-7AED-4BEA-946E-B35C4A98B2E4}" type="datetime1">
              <a:rPr lang="en-US" altLang="en-US"/>
              <a:pPr>
                <a:defRPr/>
              </a:pPr>
              <a:t>9/7/2015</a:t>
            </a:fld>
            <a:endParaRPr lang="en-US" altLang="en-US"/>
          </a:p>
        </p:txBody>
      </p:sp>
      <p:sp>
        <p:nvSpPr>
          <p:cNvPr id="3" name="Footer Placeholder 21"/>
          <p:cNvSpPr>
            <a:spLocks noGrp="1"/>
          </p:cNvSpPr>
          <p:nvPr>
            <p:ph type="ftr" sz="quarter" idx="11"/>
          </p:nvPr>
        </p:nvSpPr>
        <p:spPr/>
        <p:txBody>
          <a:bodyPr/>
          <a:lstStyle>
            <a:lvl1pPr>
              <a:defRPr/>
            </a:lvl1pPr>
          </a:lstStyle>
          <a:p>
            <a:pPr>
              <a:defRPr/>
            </a:pPr>
            <a:r>
              <a:rPr lang="en-US"/>
              <a:t>Air Resources Laboratory</a:t>
            </a:r>
          </a:p>
        </p:txBody>
      </p:sp>
      <p:sp>
        <p:nvSpPr>
          <p:cNvPr id="4" name="Slide Number Placeholder 17"/>
          <p:cNvSpPr>
            <a:spLocks noGrp="1"/>
          </p:cNvSpPr>
          <p:nvPr>
            <p:ph type="sldNum" sz="quarter" idx="12"/>
          </p:nvPr>
        </p:nvSpPr>
        <p:spPr/>
        <p:txBody>
          <a:bodyPr/>
          <a:lstStyle>
            <a:lvl1pPr>
              <a:defRPr/>
            </a:lvl1pPr>
          </a:lstStyle>
          <a:p>
            <a:pPr>
              <a:defRPr/>
            </a:pPr>
            <a:fld id="{071E2B11-94AE-4E81-9F54-7D6448A8B761}" type="slidenum">
              <a:rPr lang="en-US" altLang="en-US"/>
              <a:pPr>
                <a:defRPr/>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a:prstGeom prst="rect">
            <a:avLst/>
          </a:prstGeom>
        </p:spPr>
        <p:txBody>
          <a:bodyPr>
            <a:noAutofit/>
          </a:bodyPr>
          <a:lstStyle>
            <a:lvl1pPr algn="l" rtl="0">
              <a:spcBef>
                <a:spcPct val="0"/>
              </a:spcBef>
              <a:buNone/>
              <a:defRPr sz="2600" b="0">
                <a:ln>
                  <a:noFill/>
                </a:ln>
                <a:solidFill>
                  <a:schemeClr val="tx1"/>
                </a:solidFill>
                <a:effectLst/>
                <a:latin typeface="+mj-lt"/>
                <a:ea typeface="+mj-ea"/>
                <a:cs typeface="+mj-cs"/>
              </a:defRPr>
            </a:lvl1pPr>
          </a:lstStyle>
          <a:p>
            <a:r>
              <a:rPr lang="en-US" dirty="0" smtClean="0"/>
              <a:t>Click to edit Master title style</a:t>
            </a:r>
            <a:endParaRPr lang="en-US" dirty="0"/>
          </a:p>
        </p:txBody>
      </p:sp>
      <p:sp>
        <p:nvSpPr>
          <p:cNvPr id="3" name="Text Placeholder 2"/>
          <p:cNvSpPr>
            <a:spLocks noGrp="1"/>
          </p:cNvSpPr>
          <p:nvPr>
            <p:ph type="body" idx="2"/>
          </p:nvPr>
        </p:nvSpPr>
        <p:spPr>
          <a:xfrm>
            <a:off x="685800" y="1676400"/>
            <a:ext cx="2743200" cy="4572000"/>
          </a:xfrm>
          <a:prstGeom prst="rect">
            <a:avLst/>
          </a:prstGeo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a:prstGeom prst="rect">
            <a:avLst/>
          </a:prstGeo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876ECB04-30B6-4208-A001-5AE201226697}" type="datetime1">
              <a:rPr lang="en-US" altLang="en-US"/>
              <a:pPr>
                <a:defRPr/>
              </a:pPr>
              <a:t>9/7/2015</a:t>
            </a:fld>
            <a:endParaRPr lang="en-US" altLang="en-US"/>
          </a:p>
        </p:txBody>
      </p:sp>
      <p:sp>
        <p:nvSpPr>
          <p:cNvPr id="6" name="Footer Placeholder 21"/>
          <p:cNvSpPr>
            <a:spLocks noGrp="1"/>
          </p:cNvSpPr>
          <p:nvPr>
            <p:ph type="ftr" sz="quarter" idx="11"/>
          </p:nvPr>
        </p:nvSpPr>
        <p:spPr/>
        <p:txBody>
          <a:bodyPr/>
          <a:lstStyle>
            <a:lvl1pPr>
              <a:defRPr/>
            </a:lvl1pPr>
          </a:lstStyle>
          <a:p>
            <a:pPr>
              <a:defRPr/>
            </a:pPr>
            <a:r>
              <a:rPr lang="en-US"/>
              <a:t>Air Resources Laboratory</a:t>
            </a:r>
          </a:p>
        </p:txBody>
      </p:sp>
      <p:sp>
        <p:nvSpPr>
          <p:cNvPr id="7" name="Slide Number Placeholder 17"/>
          <p:cNvSpPr>
            <a:spLocks noGrp="1"/>
          </p:cNvSpPr>
          <p:nvPr>
            <p:ph type="sldNum" sz="quarter" idx="12"/>
          </p:nvPr>
        </p:nvSpPr>
        <p:spPr/>
        <p:txBody>
          <a:bodyPr/>
          <a:lstStyle>
            <a:lvl1pPr>
              <a:defRPr/>
            </a:lvl1pPr>
          </a:lstStyle>
          <a:p>
            <a:pPr>
              <a:defRPr/>
            </a:pPr>
            <a:fld id="{09B921BA-9818-46FA-A222-7C951243F9B6}" type="slidenum">
              <a:rPr lang="en-US" altLang="en-US"/>
              <a:pPr>
                <a:defRPr/>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smtClean="0">
              <a:solidFill>
                <a:srgbClr val="FFFFFF"/>
              </a:solidFill>
              <a:latin typeface="Calibri" pitchFamily="34" charset="0"/>
            </a:endParaRPr>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2" name="Title 1"/>
          <p:cNvSpPr>
            <a:spLocks noGrp="1"/>
          </p:cNvSpPr>
          <p:nvPr>
            <p:ph type="title"/>
          </p:nvPr>
        </p:nvSpPr>
        <p:spPr>
          <a:xfrm>
            <a:off x="609600" y="1176996"/>
            <a:ext cx="2212848" cy="1582621"/>
          </a:xfrm>
          <a:prstGeom prst="rect">
            <a:avLst/>
          </a:prstGeom>
        </p:spPr>
        <p:txBody>
          <a:bodyPr lIns="45720" rIns="45720" bIns="45720"/>
          <a:lstStyle>
            <a:lvl1pPr algn="l">
              <a:buNone/>
              <a:defRPr sz="2000" b="1">
                <a:solidFill>
                  <a:schemeClr val="tx1"/>
                </a:solidFill>
              </a:defRPr>
            </a:lvl1pPr>
          </a:lstStyle>
          <a:p>
            <a:r>
              <a:rPr lang="en-US" dirty="0" smtClean="0"/>
              <a:t>Click to edit Master title style</a:t>
            </a:r>
            <a:endParaRPr lang="en-US" dirty="0"/>
          </a:p>
        </p:txBody>
      </p:sp>
      <p:sp>
        <p:nvSpPr>
          <p:cNvPr id="4" name="Text Placeholder 3"/>
          <p:cNvSpPr>
            <a:spLocks noGrp="1"/>
          </p:cNvSpPr>
          <p:nvPr>
            <p:ph type="body" sz="half" idx="2"/>
          </p:nvPr>
        </p:nvSpPr>
        <p:spPr>
          <a:xfrm>
            <a:off x="609600" y="2828785"/>
            <a:ext cx="2209800" cy="2179320"/>
          </a:xfrm>
          <a:prstGeom prst="rect">
            <a:avLst/>
          </a:prstGeo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pPr lvl="0"/>
            <a:r>
              <a:rPr lang="en-US" noProof="0" dirty="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7979CD3E-4E0B-4204-8618-294643D1C1F1}" type="datetime1">
              <a:rPr lang="en-US" altLang="en-US"/>
              <a:pPr>
                <a:defRPr/>
              </a:pPr>
              <a:t>9/7/2015</a:t>
            </a:fld>
            <a:endParaRPr lang="en-US" altLang="en-US"/>
          </a:p>
        </p:txBody>
      </p:sp>
      <p:sp>
        <p:nvSpPr>
          <p:cNvPr id="10" name="Footer Placeholder 5"/>
          <p:cNvSpPr>
            <a:spLocks noGrp="1"/>
          </p:cNvSpPr>
          <p:nvPr>
            <p:ph type="ftr" sz="quarter" idx="11"/>
          </p:nvPr>
        </p:nvSpPr>
        <p:spPr/>
        <p:txBody>
          <a:bodyPr/>
          <a:lstStyle>
            <a:lvl1pPr>
              <a:defRPr/>
            </a:lvl1pPr>
          </a:lstStyle>
          <a:p>
            <a:pPr>
              <a:defRPr/>
            </a:pPr>
            <a:r>
              <a:rPr lang="en-US"/>
              <a:t>Air Resources Laboratory</a:t>
            </a:r>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0A153741-E048-4B48-A47C-874D274FEF17}" type="slidenum">
              <a:rPr lang="en-US" altLang="en-US"/>
              <a:pPr>
                <a:defRPr/>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a:prstGeom prst="rect">
            <a:avLst/>
          </a:prstGeom>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935480"/>
            <a:ext cx="8229600" cy="438912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F0532F0E-1004-408B-AC87-EC490E890DBA}" type="datetime1">
              <a:rPr lang="en-US" altLang="en-US"/>
              <a:pPr>
                <a:defRPr/>
              </a:pPr>
              <a:t>9/7/2015</a:t>
            </a:fld>
            <a:endParaRPr lang="en-US" altLang="en-US"/>
          </a:p>
        </p:txBody>
      </p:sp>
      <p:sp>
        <p:nvSpPr>
          <p:cNvPr id="5" name="Footer Placeholder 21"/>
          <p:cNvSpPr>
            <a:spLocks noGrp="1"/>
          </p:cNvSpPr>
          <p:nvPr>
            <p:ph type="ftr" sz="quarter" idx="11"/>
          </p:nvPr>
        </p:nvSpPr>
        <p:spPr/>
        <p:txBody>
          <a:bodyPr/>
          <a:lstStyle>
            <a:lvl1pPr>
              <a:defRPr/>
            </a:lvl1pPr>
          </a:lstStyle>
          <a:p>
            <a:pPr>
              <a:defRPr/>
            </a:pPr>
            <a:r>
              <a:rPr lang="en-US"/>
              <a:t>Air Resources Laboratory</a:t>
            </a:r>
          </a:p>
        </p:txBody>
      </p:sp>
      <p:sp>
        <p:nvSpPr>
          <p:cNvPr id="6" name="Slide Number Placeholder 17"/>
          <p:cNvSpPr>
            <a:spLocks noGrp="1"/>
          </p:cNvSpPr>
          <p:nvPr>
            <p:ph type="sldNum" sz="quarter" idx="12"/>
          </p:nvPr>
        </p:nvSpPr>
        <p:spPr/>
        <p:txBody>
          <a:bodyPr/>
          <a:lstStyle>
            <a:lvl1pPr>
              <a:defRPr/>
            </a:lvl1pPr>
          </a:lstStyle>
          <a:p>
            <a:pPr>
              <a:defRPr/>
            </a:pPr>
            <a:fld id="{27347636-ACD3-4915-BFA3-ACDA5F320F52}" type="slidenum">
              <a:rPr lang="en-US" altLang="en-US"/>
              <a:pPr>
                <a:defRPr/>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a:prstGeom prst="rect">
            <a:avLst/>
          </a:prstGeo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914401"/>
            <a:ext cx="6019800" cy="52117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057AFE16-7272-46B0-8679-085A854819EF}" type="datetime1">
              <a:rPr lang="en-US" altLang="en-US"/>
              <a:pPr>
                <a:defRPr/>
              </a:pPr>
              <a:t>9/7/2015</a:t>
            </a:fld>
            <a:endParaRPr lang="en-US" altLang="en-US"/>
          </a:p>
        </p:txBody>
      </p:sp>
      <p:sp>
        <p:nvSpPr>
          <p:cNvPr id="5" name="Footer Placeholder 21"/>
          <p:cNvSpPr>
            <a:spLocks noGrp="1"/>
          </p:cNvSpPr>
          <p:nvPr>
            <p:ph type="ftr" sz="quarter" idx="11"/>
          </p:nvPr>
        </p:nvSpPr>
        <p:spPr/>
        <p:txBody>
          <a:bodyPr/>
          <a:lstStyle>
            <a:lvl1pPr>
              <a:defRPr/>
            </a:lvl1pPr>
          </a:lstStyle>
          <a:p>
            <a:pPr>
              <a:defRPr/>
            </a:pPr>
            <a:r>
              <a:rPr lang="en-US"/>
              <a:t>Air Resources Laboratory</a:t>
            </a:r>
          </a:p>
        </p:txBody>
      </p:sp>
      <p:sp>
        <p:nvSpPr>
          <p:cNvPr id="6" name="Slide Number Placeholder 17"/>
          <p:cNvSpPr>
            <a:spLocks noGrp="1"/>
          </p:cNvSpPr>
          <p:nvPr>
            <p:ph type="sldNum" sz="quarter" idx="12"/>
          </p:nvPr>
        </p:nvSpPr>
        <p:spPr/>
        <p:txBody>
          <a:bodyPr/>
          <a:lstStyle>
            <a:lvl1pPr>
              <a:defRPr/>
            </a:lvl1pPr>
          </a:lstStyle>
          <a:p>
            <a:pPr>
              <a:defRPr/>
            </a:pPr>
            <a:fld id="{8E02CA39-656F-4EE9-986A-DE6CDC5A4E0C}" type="slidenum">
              <a:rPr lang="en-US" altLang="en-US"/>
              <a:pPr>
                <a:defRPr/>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lumMod val="25000"/>
          </a:schemeClr>
        </a:solidFill>
        <a:effectLst/>
      </p:bgPr>
    </p:bg>
    <p:spTree>
      <p:nvGrpSpPr>
        <p:cNvPr id="1" name=""/>
        <p:cNvGrpSpPr/>
        <p:nvPr/>
      </p:nvGrpSpPr>
      <p:grpSpPr>
        <a:xfrm>
          <a:off x="0" y="0"/>
          <a:ext cx="0" cy="0"/>
          <a:chOff x="0" y="0"/>
          <a:chExt cx="0" cy="0"/>
        </a:xfrm>
      </p:grpSpPr>
      <p:sp>
        <p:nvSpPr>
          <p:cNvPr id="1026" name="TextBox 16"/>
          <p:cNvSpPr txBox="1">
            <a:spLocks noChangeArrowheads="1"/>
          </p:cNvSpPr>
          <p:nvPr/>
        </p:nvSpPr>
        <p:spPr bwMode="auto">
          <a:xfrm>
            <a:off x="0" y="6488113"/>
            <a:ext cx="9144000" cy="369887"/>
          </a:xfrm>
          <a:prstGeom prst="rect">
            <a:avLst/>
          </a:prstGeom>
          <a:gradFill rotWithShape="1">
            <a:gsLst>
              <a:gs pos="0">
                <a:srgbClr val="90F1F1"/>
              </a:gs>
              <a:gs pos="25000">
                <a:srgbClr val="90F1F1"/>
              </a:gs>
              <a:gs pos="50000">
                <a:srgbClr val="BCF5F5"/>
              </a:gs>
              <a:gs pos="100000">
                <a:srgbClr val="DFF9F9"/>
              </a:gs>
            </a:gsLst>
            <a:lin ang="162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mtClean="0">
              <a:latin typeface="Calibri" pitchFamily="34" charset="0"/>
            </a:endParaRPr>
          </a:p>
        </p:txBody>
      </p:sp>
      <p:sp>
        <p:nvSpPr>
          <p:cNvPr id="7" name="Freeform 6"/>
          <p:cNvSpPr>
            <a:spLocks/>
          </p:cNvSpPr>
          <p:nvPr/>
        </p:nvSpPr>
        <p:spPr bwMode="auto">
          <a:xfrm>
            <a:off x="-9525" y="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10" name="Date Placeholder 9"/>
          <p:cNvSpPr>
            <a:spLocks noGrp="1"/>
          </p:cNvSpPr>
          <p:nvPr>
            <p:ph type="dt" sz="half" idx="2"/>
          </p:nvPr>
        </p:nvSpPr>
        <p:spPr>
          <a:xfrm>
            <a:off x="457200" y="6356350"/>
            <a:ext cx="2133600" cy="365125"/>
          </a:xfrm>
          <a:prstGeom prst="rect">
            <a:avLst/>
          </a:prstGeom>
        </p:spPr>
        <p:txBody>
          <a:bodyPr vert="horz" wrap="square" lIns="0" tIns="0" rIns="0" bIns="0" numCol="1" anchor="b" anchorCtr="0" compatLnSpc="1">
            <a:prstTxWarp prst="textNoShape">
              <a:avLst/>
            </a:prstTxWarp>
          </a:bodyPr>
          <a:lstStyle>
            <a:lvl1pPr>
              <a:defRPr sz="800" b="1">
                <a:solidFill>
                  <a:srgbClr val="045C75"/>
                </a:solidFill>
                <a:latin typeface="Calibri" pitchFamily="34" charset="0"/>
              </a:defRPr>
            </a:lvl1pPr>
          </a:lstStyle>
          <a:p>
            <a:pPr>
              <a:defRPr/>
            </a:pPr>
            <a:fld id="{E32B1ED8-8099-4FE9-B1E7-1471E286B3D1}" type="datetime1">
              <a:rPr lang="en-US" altLang="en-US"/>
              <a:pPr>
                <a:defRPr/>
              </a:pPr>
              <a:t>9/7/2015</a:t>
            </a:fld>
            <a:endParaRPr lang="en-US" alt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ctr" eaLnBrk="1" fontAlgn="auto" latinLnBrk="0" hangingPunct="1">
              <a:spcBef>
                <a:spcPts val="0"/>
              </a:spcBef>
              <a:spcAft>
                <a:spcPts val="0"/>
              </a:spcAft>
              <a:defRPr kumimoji="0" sz="1200" b="1">
                <a:solidFill>
                  <a:schemeClr val="tx2">
                    <a:shade val="90000"/>
                  </a:schemeClr>
                </a:solidFill>
                <a:latin typeface="+mn-lt"/>
              </a:defRPr>
            </a:lvl1pPr>
          </a:lstStyle>
          <a:p>
            <a:pPr>
              <a:defRPr/>
            </a:pPr>
            <a:r>
              <a:rPr lang="en-US"/>
              <a:t>Air Resources Laboratory</a:t>
            </a: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a:defRPr sz="800" b="1">
                <a:solidFill>
                  <a:srgbClr val="045C75"/>
                </a:solidFill>
                <a:latin typeface="Calibri" pitchFamily="34" charset="0"/>
              </a:defRPr>
            </a:lvl1pPr>
          </a:lstStyle>
          <a:p>
            <a:pPr>
              <a:defRPr/>
            </a:pPr>
            <a:fld id="{8C9218E3-F6C0-4EB6-B6D1-94BF8F9DCA96}" type="slidenum">
              <a:rPr lang="en-US" altLang="en-US"/>
              <a:pPr>
                <a:defRPr/>
              </a:pPr>
              <a:t>‹#›</a:t>
            </a:fld>
            <a:endParaRPr lang="en-US" altLang="en-US"/>
          </a:p>
        </p:txBody>
      </p:sp>
      <p:grpSp>
        <p:nvGrpSpPr>
          <p:cNvPr id="1032"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mtClean="0">
                <a:latin typeface="Calibri" pitchFamily="34"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mtClean="0">
                <a:latin typeface="Calibri" pitchFamily="34" charset="0"/>
              </a:endParaRPr>
            </a:p>
          </p:txBody>
        </p:sp>
      </p:grpSp>
      <p:pic>
        <p:nvPicPr>
          <p:cNvPr id="1033" name="Picture 7" descr="NOAA"/>
          <p:cNvPicPr>
            <a:picLocks noChangeAspect="1" noChangeArrowheads="1"/>
          </p:cNvPicPr>
          <p:nvPr/>
        </p:nvPicPr>
        <p:blipFill>
          <a:blip r:embed="rId14" cstate="print"/>
          <a:srcRect/>
          <a:stretch>
            <a:fillRect/>
          </a:stretch>
        </p:blipFill>
        <p:spPr bwMode="auto">
          <a:xfrm>
            <a:off x="76200" y="76200"/>
            <a:ext cx="762000" cy="762000"/>
          </a:xfrm>
          <a:prstGeom prst="rect">
            <a:avLst/>
          </a:prstGeom>
          <a:noFill/>
          <a:ln w="9525">
            <a:noFill/>
            <a:miter lim="800000"/>
            <a:headEnd/>
            <a:tailEnd/>
          </a:ln>
          <a:effectLst>
            <a:outerShdw dist="45791" dir="2021404" algn="ctr" rotWithShape="0">
              <a:srgbClr val="000066">
                <a:alpha val="50000"/>
              </a:srgbClr>
            </a:outerShdw>
          </a:effectLst>
        </p:spPr>
      </p:pic>
      <p:sp>
        <p:nvSpPr>
          <p:cNvPr id="1034" name="Title Placeholder 8"/>
          <p:cNvSpPr>
            <a:spLocks noGrp="1"/>
          </p:cNvSpPr>
          <p:nvPr>
            <p:ph type="title"/>
          </p:nvPr>
        </p:nvSpPr>
        <p:spPr bwMode="auto">
          <a:xfrm>
            <a:off x="1447800" y="2514600"/>
            <a:ext cx="6019800" cy="8382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altLang="en-US" smtClean="0"/>
              <a:t>Click to edit Master title style</a:t>
            </a:r>
          </a:p>
        </p:txBody>
      </p:sp>
    </p:spTree>
  </p:cSld>
  <p:clrMap bg1="lt1" tx1="dk1" bg2="lt2" tx2="dk2" accent1="accent1" accent2="accent2" accent3="accent3" accent4="accent4" accent5="accent5" accent6="accent6" hlink="hlink" folHlink="folHlink"/>
  <p:sldLayoutIdLst>
    <p:sldLayoutId id="2147484209" r:id="rId1"/>
    <p:sldLayoutId id="2147484210" r:id="rId2"/>
    <p:sldLayoutId id="2147484211" r:id="rId3"/>
    <p:sldLayoutId id="2147484212" r:id="rId4"/>
    <p:sldLayoutId id="2147484213" r:id="rId5"/>
    <p:sldLayoutId id="2147484214" r:id="rId6"/>
    <p:sldLayoutId id="2147484217" r:id="rId7"/>
    <p:sldLayoutId id="2147484215" r:id="rId8"/>
    <p:sldLayoutId id="2147484216" r:id="rId9"/>
    <p:sldLayoutId id="2147484218" r:id="rId10"/>
    <p:sldLayoutId id="2147484219" r:id="rId11"/>
    <p:sldLayoutId id="2147484220" r:id="rId12"/>
  </p:sldLayoutIdLst>
  <p:hf hdr="0" ftr="0" dt="0"/>
  <p:txStyles>
    <p:titleStyle>
      <a:lvl1pPr algn="l" rtl="0" eaLnBrk="0" fontAlgn="base" hangingPunct="0">
        <a:spcBef>
          <a:spcPct val="0"/>
        </a:spcBef>
        <a:spcAft>
          <a:spcPct val="0"/>
        </a:spcAft>
        <a:defRPr sz="3600" kern="1200">
          <a:solidFill>
            <a:schemeClr val="tx1"/>
          </a:solidFill>
          <a:latin typeface="+mj-lt"/>
          <a:ea typeface="+mj-ea"/>
          <a:cs typeface="+mj-cs"/>
        </a:defRPr>
      </a:lvl1pPr>
      <a:lvl2pPr algn="l" rtl="0" eaLnBrk="0" fontAlgn="base" hangingPunct="0">
        <a:spcBef>
          <a:spcPct val="0"/>
        </a:spcBef>
        <a:spcAft>
          <a:spcPct val="0"/>
        </a:spcAft>
        <a:defRPr sz="3600">
          <a:solidFill>
            <a:schemeClr val="tx1"/>
          </a:solidFill>
          <a:latin typeface="Calibri" pitchFamily="34" charset="0"/>
        </a:defRPr>
      </a:lvl2pPr>
      <a:lvl3pPr algn="l" rtl="0" eaLnBrk="0" fontAlgn="base" hangingPunct="0">
        <a:spcBef>
          <a:spcPct val="0"/>
        </a:spcBef>
        <a:spcAft>
          <a:spcPct val="0"/>
        </a:spcAft>
        <a:defRPr sz="3600">
          <a:solidFill>
            <a:schemeClr val="tx1"/>
          </a:solidFill>
          <a:latin typeface="Calibri" pitchFamily="34" charset="0"/>
        </a:defRPr>
      </a:lvl3pPr>
      <a:lvl4pPr algn="l" rtl="0" eaLnBrk="0" fontAlgn="base" hangingPunct="0">
        <a:spcBef>
          <a:spcPct val="0"/>
        </a:spcBef>
        <a:spcAft>
          <a:spcPct val="0"/>
        </a:spcAft>
        <a:defRPr sz="3600">
          <a:solidFill>
            <a:schemeClr val="tx1"/>
          </a:solidFill>
          <a:latin typeface="Calibri" pitchFamily="34" charset="0"/>
        </a:defRPr>
      </a:lvl4pPr>
      <a:lvl5pPr algn="l" rtl="0" eaLnBrk="0" fontAlgn="base" hangingPunct="0">
        <a:spcBef>
          <a:spcPct val="0"/>
        </a:spcBef>
        <a:spcAft>
          <a:spcPct val="0"/>
        </a:spcAft>
        <a:defRPr sz="3600">
          <a:solidFill>
            <a:schemeClr val="tx1"/>
          </a:solidFill>
          <a:latin typeface="Calibri" pitchFamily="34" charset="0"/>
        </a:defRPr>
      </a:lvl5pPr>
      <a:lvl6pPr marL="457200" algn="l" rtl="0" fontAlgn="base">
        <a:spcBef>
          <a:spcPct val="0"/>
        </a:spcBef>
        <a:spcAft>
          <a:spcPct val="0"/>
        </a:spcAft>
        <a:defRPr sz="3600">
          <a:solidFill>
            <a:schemeClr val="tx1"/>
          </a:solidFill>
          <a:latin typeface="Calibri" pitchFamily="34" charset="0"/>
        </a:defRPr>
      </a:lvl6pPr>
      <a:lvl7pPr marL="914400" algn="l" rtl="0" fontAlgn="base">
        <a:spcBef>
          <a:spcPct val="0"/>
        </a:spcBef>
        <a:spcAft>
          <a:spcPct val="0"/>
        </a:spcAft>
        <a:defRPr sz="3600">
          <a:solidFill>
            <a:schemeClr val="tx1"/>
          </a:solidFill>
          <a:latin typeface="Calibri" pitchFamily="34" charset="0"/>
        </a:defRPr>
      </a:lvl7pPr>
      <a:lvl8pPr marL="1371600" algn="l" rtl="0" fontAlgn="base">
        <a:spcBef>
          <a:spcPct val="0"/>
        </a:spcBef>
        <a:spcAft>
          <a:spcPct val="0"/>
        </a:spcAft>
        <a:defRPr sz="3600">
          <a:solidFill>
            <a:schemeClr val="tx1"/>
          </a:solidFill>
          <a:latin typeface="Calibri" pitchFamily="34" charset="0"/>
        </a:defRPr>
      </a:lvl8pPr>
      <a:lvl9pPr marL="1828800" algn="l" rtl="0" fontAlgn="base">
        <a:spcBef>
          <a:spcPct val="0"/>
        </a:spcBef>
        <a:spcAft>
          <a:spcPct val="0"/>
        </a:spcAft>
        <a:defRPr sz="3600">
          <a:solidFill>
            <a:schemeClr val="tx1"/>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tiff"/><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notesSlide" Target="../notesSlides/notesSlide12.xml"/><Relationship Id="rId7" Type="http://schemas.openxmlformats.org/officeDocument/2006/relationships/image" Target="../media/image28.png"/><Relationship Id="rId2" Type="http://schemas.openxmlformats.org/officeDocument/2006/relationships/slideLayout" Target="../slideLayouts/slideLayout5.xml"/><Relationship Id="rId1" Type="http://schemas.openxmlformats.org/officeDocument/2006/relationships/vmlDrawing" Target="../drawings/vmlDrawing1.vml"/><Relationship Id="rId6" Type="http://schemas.openxmlformats.org/officeDocument/2006/relationships/oleObject" Target="../embeddings/Microsoft_Excel_97-2003_Worksheet1.xls"/><Relationship Id="rId5" Type="http://schemas.openxmlformats.org/officeDocument/2006/relationships/oleObject" Target="../embeddings/oleObject1.bin"/><Relationship Id="rId4" Type="http://schemas.openxmlformats.org/officeDocument/2006/relationships/image" Target="../media/image29.wmf"/><Relationship Id="rId9"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1.xml"/><Relationship Id="rId1" Type="http://schemas.openxmlformats.org/officeDocument/2006/relationships/vmlDrawing" Target="../drawings/vmlDrawing2.vml"/><Relationship Id="rId6" Type="http://schemas.openxmlformats.org/officeDocument/2006/relationships/image" Target="../media/image31.wmf"/><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34.wmf"/><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image" Target="../media/image39.png"/><Relationship Id="rId5" Type="http://schemas.openxmlformats.org/officeDocument/2006/relationships/image" Target="../media/image38.jpeg"/><Relationship Id="rId10" Type="http://schemas.openxmlformats.org/officeDocument/2006/relationships/image" Target="../media/image4.png"/><Relationship Id="rId4" Type="http://schemas.openxmlformats.org/officeDocument/2006/relationships/image" Target="../media/image37.png"/><Relationship Id="rId9" Type="http://schemas.openxmlformats.org/officeDocument/2006/relationships/image" Target="../media/image42.jpe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hyperlink" Target="mailto:Pius.Lee@noaa.gov" TargetMode="External"/><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2" Type="http://schemas.openxmlformats.org/officeDocument/2006/relationships/image" Target="../media/image43.tiff"/><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45.gif"/><Relationship Id="rId2" Type="http://schemas.openxmlformats.org/officeDocument/2006/relationships/image" Target="../media/image44.tiff"/><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48.jpeg"/><Relationship Id="rId4" Type="http://schemas.openxmlformats.org/officeDocument/2006/relationships/image" Target="../media/image47.emf"/></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5.wmf"/><Relationship Id="rId7"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18.png"/><Relationship Id="rId11" Type="http://schemas.openxmlformats.org/officeDocument/2006/relationships/image" Target="../media/image7.jpeg"/><Relationship Id="rId5" Type="http://schemas.openxmlformats.org/officeDocument/2006/relationships/image" Target="../media/image17.png"/><Relationship Id="rId10" Type="http://schemas.openxmlformats.org/officeDocument/2006/relationships/image" Target="../media/image6.png"/><Relationship Id="rId4" Type="http://schemas.openxmlformats.org/officeDocument/2006/relationships/image" Target="../media/image16.png"/><Relationship Id="rId9"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
          <p:cNvPicPr>
            <a:picLocks noChangeAspect="1"/>
          </p:cNvPicPr>
          <p:nvPr/>
        </p:nvPicPr>
        <p:blipFill>
          <a:blip r:embed="rId3" cstate="print"/>
          <a:srcRect/>
          <a:stretch>
            <a:fillRect/>
          </a:stretch>
        </p:blipFill>
        <p:spPr bwMode="auto">
          <a:xfrm>
            <a:off x="0" y="0"/>
            <a:ext cx="9144000" cy="990600"/>
          </a:xfrm>
          <a:prstGeom prst="rect">
            <a:avLst/>
          </a:prstGeom>
          <a:noFill/>
          <a:ln w="9525">
            <a:noFill/>
            <a:miter lim="800000"/>
            <a:headEnd/>
            <a:tailEnd/>
          </a:ln>
        </p:spPr>
      </p:pic>
      <p:sp>
        <p:nvSpPr>
          <p:cNvPr id="3075" name="Slide Number Placeholder 2"/>
          <p:cNvSpPr>
            <a:spLocks noGrp="1"/>
          </p:cNvSpPr>
          <p:nvPr>
            <p:ph type="sldNum" sz="quarter" idx="12"/>
          </p:nvPr>
        </p:nvSpPr>
        <p:spPr bwMode="auto">
          <a:xfrm>
            <a:off x="8358188" y="6403975"/>
            <a:ext cx="762000" cy="365125"/>
          </a:xfrm>
          <a:noFill/>
          <a:ln>
            <a:miter lim="800000"/>
            <a:headEnd/>
            <a:tailEnd/>
          </a:ln>
        </p:spPr>
        <p:txBody>
          <a:bodyPr/>
          <a:lstStyle/>
          <a:p>
            <a:fld id="{D99F42D4-E443-4C67-A897-C02EB329BF61}" type="slidenum">
              <a:rPr lang="en-US" altLang="en-US" smtClean="0"/>
              <a:pPr/>
              <a:t>1</a:t>
            </a:fld>
            <a:endParaRPr lang="en-US" altLang="en-US" smtClean="0"/>
          </a:p>
        </p:txBody>
      </p:sp>
      <p:sp>
        <p:nvSpPr>
          <p:cNvPr id="3076" name="TextBox 3"/>
          <p:cNvSpPr txBox="1">
            <a:spLocks noChangeArrowheads="1"/>
          </p:cNvSpPr>
          <p:nvPr/>
        </p:nvSpPr>
        <p:spPr bwMode="auto">
          <a:xfrm>
            <a:off x="-15151" y="975235"/>
            <a:ext cx="9174306" cy="1046440"/>
          </a:xfrm>
          <a:prstGeom prst="rect">
            <a:avLst/>
          </a:prstGeom>
          <a:noFill/>
          <a:ln w="9525">
            <a:noFill/>
            <a:miter lim="800000"/>
            <a:headEnd/>
            <a:tailEnd/>
          </a:ln>
        </p:spPr>
        <p:txBody>
          <a:bodyPr wrap="none">
            <a:spAutoFit/>
          </a:bodyPr>
          <a:lstStyle/>
          <a:p>
            <a:pPr algn="ctr"/>
            <a:r>
              <a:rPr lang="en-US" altLang="en-US" sz="3400" b="1" dirty="0" smtClean="0">
                <a:solidFill>
                  <a:srgbClr val="FFFF00"/>
                </a:solidFill>
              </a:rPr>
              <a:t>AQ OSSE, Forecasting &amp; Reanalysis </a:t>
            </a:r>
            <a:endParaRPr lang="en-US" altLang="en-US" sz="3400" b="1" dirty="0">
              <a:solidFill>
                <a:srgbClr val="FFFF00"/>
              </a:solidFill>
            </a:endParaRPr>
          </a:p>
          <a:p>
            <a:pPr algn="ctr"/>
            <a:r>
              <a:rPr lang="en-US" altLang="en-US" sz="2800" b="1" dirty="0" smtClean="0">
                <a:solidFill>
                  <a:srgbClr val="FFFF00"/>
                </a:solidFill>
              </a:rPr>
              <a:t>(optimizing assimilation of column AOT &amp; </a:t>
            </a:r>
            <a:r>
              <a:rPr lang="en-US" altLang="en-US" sz="2800" b="1" dirty="0" err="1" smtClean="0">
                <a:solidFill>
                  <a:srgbClr val="FFFF00"/>
                </a:solidFill>
              </a:rPr>
              <a:t>sfc</a:t>
            </a:r>
            <a:r>
              <a:rPr lang="en-US" altLang="en-US" sz="2800" b="1" dirty="0" smtClean="0">
                <a:solidFill>
                  <a:srgbClr val="FFFF00"/>
                </a:solidFill>
              </a:rPr>
              <a:t> data)</a:t>
            </a:r>
            <a:endParaRPr lang="en-US" altLang="en-US" sz="2800" b="1" dirty="0">
              <a:solidFill>
                <a:srgbClr val="FFFF00"/>
              </a:solidFill>
            </a:endParaRPr>
          </a:p>
        </p:txBody>
      </p:sp>
      <p:sp>
        <p:nvSpPr>
          <p:cNvPr id="3078" name="Rectangle 3"/>
          <p:cNvSpPr txBox="1">
            <a:spLocks noChangeArrowheads="1"/>
          </p:cNvSpPr>
          <p:nvPr/>
        </p:nvSpPr>
        <p:spPr bwMode="auto">
          <a:xfrm>
            <a:off x="-227286" y="2039174"/>
            <a:ext cx="9677400" cy="4243387"/>
          </a:xfrm>
          <a:prstGeom prst="rect">
            <a:avLst/>
          </a:prstGeom>
          <a:noFill/>
          <a:ln w="9525">
            <a:noFill/>
            <a:miter lim="800000"/>
            <a:headEnd/>
            <a:tailEnd/>
          </a:ln>
        </p:spPr>
        <p:txBody>
          <a:bodyPr/>
          <a:lstStyle/>
          <a:p>
            <a:pPr algn="ctr"/>
            <a:r>
              <a:rPr lang="en-US" altLang="en-US" sz="2000" b="1" dirty="0" smtClean="0">
                <a:solidFill>
                  <a:schemeClr val="bg1"/>
                </a:solidFill>
                <a:cs typeface="Arial" charset="0"/>
              </a:rPr>
              <a:t>Pius Lee</a:t>
            </a:r>
            <a:r>
              <a:rPr lang="en-US" altLang="en-US" sz="2000" b="1" baseline="30000" dirty="0" smtClean="0">
                <a:solidFill>
                  <a:schemeClr val="bg1"/>
                </a:solidFill>
                <a:cs typeface="Arial" charset="0"/>
              </a:rPr>
              <a:t>1</a:t>
            </a:r>
            <a:r>
              <a:rPr lang="en-US" altLang="en-US" sz="2000" b="1" dirty="0">
                <a:solidFill>
                  <a:schemeClr val="bg1"/>
                </a:solidFill>
                <a:cs typeface="Arial" charset="0"/>
              </a:rPr>
              <a:t>, </a:t>
            </a:r>
            <a:r>
              <a:rPr lang="en-US" altLang="en-US" sz="2000" b="1" dirty="0" err="1">
                <a:solidFill>
                  <a:schemeClr val="bg1"/>
                </a:solidFill>
              </a:rPr>
              <a:t>Youhua</a:t>
            </a:r>
            <a:r>
              <a:rPr lang="en-US" altLang="en-US" sz="2000" b="1" dirty="0">
                <a:solidFill>
                  <a:schemeClr val="bg1"/>
                </a:solidFill>
              </a:rPr>
              <a:t> </a:t>
            </a:r>
            <a:r>
              <a:rPr lang="en-US" altLang="en-US" sz="2000" b="1" dirty="0" smtClean="0">
                <a:solidFill>
                  <a:schemeClr val="bg1"/>
                </a:solidFill>
              </a:rPr>
              <a:t>Tang, </a:t>
            </a:r>
            <a:r>
              <a:rPr lang="en-US" altLang="en-US" sz="2000" b="1" dirty="0">
                <a:solidFill>
                  <a:schemeClr val="bg1"/>
                </a:solidFill>
              </a:rPr>
              <a:t>Jeff </a:t>
            </a:r>
            <a:r>
              <a:rPr lang="en-US" altLang="en-US" sz="2000" b="1" dirty="0" smtClean="0">
                <a:solidFill>
                  <a:schemeClr val="bg1"/>
                </a:solidFill>
              </a:rPr>
              <a:t>McQueen</a:t>
            </a:r>
            <a:r>
              <a:rPr lang="en-US" altLang="en-US" sz="2000" b="1" baseline="30000" dirty="0" smtClean="0">
                <a:solidFill>
                  <a:schemeClr val="bg1"/>
                </a:solidFill>
              </a:rPr>
              <a:t>2</a:t>
            </a:r>
            <a:r>
              <a:rPr lang="en-US" altLang="en-US" sz="2000" b="1" dirty="0" smtClean="0">
                <a:solidFill>
                  <a:schemeClr val="bg1"/>
                </a:solidFill>
              </a:rPr>
              <a:t>, </a:t>
            </a:r>
            <a:r>
              <a:rPr lang="en-US" altLang="en-US" sz="2000" b="1" dirty="0">
                <a:solidFill>
                  <a:schemeClr val="bg1"/>
                </a:solidFill>
                <a:cs typeface="Arial" charset="0"/>
              </a:rPr>
              <a:t>Brad </a:t>
            </a:r>
            <a:r>
              <a:rPr lang="en-US" altLang="en-US" sz="2000" b="1" dirty="0" smtClean="0">
                <a:solidFill>
                  <a:schemeClr val="bg1"/>
                </a:solidFill>
                <a:cs typeface="Arial" charset="0"/>
              </a:rPr>
              <a:t>Pierce</a:t>
            </a:r>
            <a:r>
              <a:rPr lang="en-US" altLang="en-US" sz="2000" b="1" baseline="30000" dirty="0" smtClean="0">
                <a:solidFill>
                  <a:schemeClr val="bg1"/>
                </a:solidFill>
                <a:cs typeface="Arial" charset="0"/>
              </a:rPr>
              <a:t>3</a:t>
            </a:r>
            <a:r>
              <a:rPr lang="en-US" altLang="en-US" sz="2000" b="1" dirty="0" smtClean="0">
                <a:solidFill>
                  <a:schemeClr val="bg1"/>
                </a:solidFill>
              </a:rPr>
              <a:t>, </a:t>
            </a:r>
          </a:p>
          <a:p>
            <a:pPr algn="ctr"/>
            <a:r>
              <a:rPr lang="en-US" altLang="en-US" sz="2000" b="1" dirty="0">
                <a:solidFill>
                  <a:schemeClr val="bg1"/>
                </a:solidFill>
                <a:cs typeface="Arial" charset="0"/>
              </a:rPr>
              <a:t>Greg </a:t>
            </a:r>
            <a:r>
              <a:rPr lang="en-US" altLang="en-US" sz="2000" b="1" dirty="0" smtClean="0">
                <a:solidFill>
                  <a:schemeClr val="bg1"/>
                </a:solidFill>
                <a:cs typeface="Arial" charset="0"/>
              </a:rPr>
              <a:t>Carmichael</a:t>
            </a:r>
            <a:r>
              <a:rPr lang="en-US" altLang="en-US" sz="2000" b="1" baseline="30000" dirty="0" smtClean="0">
                <a:solidFill>
                  <a:schemeClr val="bg1"/>
                </a:solidFill>
                <a:cs typeface="Arial" charset="0"/>
              </a:rPr>
              <a:t>4</a:t>
            </a:r>
            <a:r>
              <a:rPr lang="en-US" altLang="en-US" sz="2000" b="1" dirty="0" smtClean="0">
                <a:solidFill>
                  <a:schemeClr val="bg1"/>
                </a:solidFill>
                <a:cs typeface="Arial" charset="0"/>
              </a:rPr>
              <a:t>, </a:t>
            </a:r>
            <a:r>
              <a:rPr lang="en-US" altLang="en-US" sz="2000" b="1" dirty="0">
                <a:solidFill>
                  <a:schemeClr val="bg1"/>
                </a:solidFill>
                <a:cs typeface="Arial" charset="0"/>
              </a:rPr>
              <a:t>Ted </a:t>
            </a:r>
            <a:r>
              <a:rPr lang="en-US" altLang="en-US" sz="2000" b="1" dirty="0" smtClean="0">
                <a:solidFill>
                  <a:schemeClr val="bg1"/>
                </a:solidFill>
                <a:cs typeface="Arial" charset="0"/>
              </a:rPr>
              <a:t>Russell</a:t>
            </a:r>
            <a:r>
              <a:rPr lang="en-US" altLang="en-US" sz="2000" b="1" baseline="30000" dirty="0" smtClean="0">
                <a:solidFill>
                  <a:schemeClr val="bg1"/>
                </a:solidFill>
                <a:cs typeface="Arial" charset="0"/>
              </a:rPr>
              <a:t>5</a:t>
            </a:r>
            <a:r>
              <a:rPr lang="en-US" altLang="en-US" sz="2000" b="1" dirty="0" smtClean="0">
                <a:solidFill>
                  <a:schemeClr val="bg1"/>
                </a:solidFill>
                <a:cs typeface="Arial" charset="0"/>
              </a:rPr>
              <a:t>, Dick McNider</a:t>
            </a:r>
            <a:r>
              <a:rPr lang="en-US" altLang="en-US" sz="2000" b="1" baseline="30000" dirty="0" smtClean="0">
                <a:solidFill>
                  <a:schemeClr val="bg1"/>
                </a:solidFill>
                <a:cs typeface="Arial" charset="0"/>
              </a:rPr>
              <a:t>6</a:t>
            </a:r>
            <a:r>
              <a:rPr lang="en-US" altLang="en-US" sz="2000" b="1" dirty="0" smtClean="0">
                <a:solidFill>
                  <a:schemeClr val="bg1"/>
                </a:solidFill>
                <a:cs typeface="Arial" charset="0"/>
              </a:rPr>
              <a:t>, </a:t>
            </a:r>
            <a:r>
              <a:rPr lang="en-US" altLang="en-US" sz="2000" b="1" dirty="0" err="1" smtClean="0">
                <a:solidFill>
                  <a:schemeClr val="bg1"/>
                </a:solidFill>
              </a:rPr>
              <a:t>Shobha</a:t>
            </a:r>
            <a:r>
              <a:rPr lang="en-US" altLang="en-US" sz="2000" b="1" dirty="0">
                <a:solidFill>
                  <a:schemeClr val="bg1"/>
                </a:solidFill>
              </a:rPr>
              <a:t> </a:t>
            </a:r>
            <a:r>
              <a:rPr lang="en-US" altLang="en-US" sz="2000" b="1" dirty="0" smtClean="0">
                <a:solidFill>
                  <a:schemeClr val="bg1"/>
                </a:solidFill>
              </a:rPr>
              <a:t>Kondragunta</a:t>
            </a:r>
            <a:r>
              <a:rPr lang="en-US" altLang="en-US" sz="2000" b="1" baseline="30000" dirty="0" smtClean="0">
                <a:solidFill>
                  <a:schemeClr val="bg1"/>
                </a:solidFill>
              </a:rPr>
              <a:t>7</a:t>
            </a:r>
            <a:r>
              <a:rPr lang="en-US" altLang="en-US" sz="2000" b="1" dirty="0" smtClean="0">
                <a:solidFill>
                  <a:schemeClr val="bg1"/>
                </a:solidFill>
              </a:rPr>
              <a:t>, </a:t>
            </a:r>
          </a:p>
          <a:p>
            <a:pPr algn="ctr"/>
            <a:r>
              <a:rPr lang="en-US" altLang="en-US" sz="2000" b="1" dirty="0" smtClean="0">
                <a:solidFill>
                  <a:schemeClr val="bg1"/>
                </a:solidFill>
              </a:rPr>
              <a:t>Li Pan</a:t>
            </a:r>
            <a:r>
              <a:rPr lang="en-US" altLang="en-US" sz="2000" b="1" baseline="30000" dirty="0" smtClean="0">
                <a:solidFill>
                  <a:schemeClr val="bg1"/>
                </a:solidFill>
              </a:rPr>
              <a:t>1</a:t>
            </a:r>
            <a:r>
              <a:rPr lang="en-US" altLang="en-US" sz="2000" b="1" dirty="0" smtClean="0">
                <a:solidFill>
                  <a:schemeClr val="bg1"/>
                </a:solidFill>
              </a:rPr>
              <a:t>, </a:t>
            </a:r>
            <a:r>
              <a:rPr lang="en-US" altLang="en-US" sz="2000" b="1" dirty="0" err="1" smtClean="0">
                <a:solidFill>
                  <a:schemeClr val="bg1"/>
                </a:solidFill>
              </a:rPr>
              <a:t>Ivanka</a:t>
            </a:r>
            <a:r>
              <a:rPr lang="en-US" altLang="en-US" sz="2000" b="1" dirty="0" smtClean="0">
                <a:solidFill>
                  <a:schemeClr val="bg1"/>
                </a:solidFill>
              </a:rPr>
              <a:t> Stajner</a:t>
            </a:r>
            <a:r>
              <a:rPr lang="en-US" altLang="en-US" sz="2000" b="1" baseline="30000" dirty="0" smtClean="0">
                <a:solidFill>
                  <a:schemeClr val="bg1"/>
                </a:solidFill>
              </a:rPr>
              <a:t>8</a:t>
            </a:r>
            <a:r>
              <a:rPr lang="en-US" altLang="en-US" sz="2000" b="1" dirty="0" smtClean="0">
                <a:solidFill>
                  <a:schemeClr val="bg1"/>
                </a:solidFill>
              </a:rPr>
              <a:t>, Chai Tianfeng</a:t>
            </a:r>
            <a:r>
              <a:rPr lang="en-US" altLang="en-US" sz="2000" b="1" baseline="30000" dirty="0">
                <a:solidFill>
                  <a:schemeClr val="bg1"/>
                </a:solidFill>
                <a:cs typeface="Arial" charset="0"/>
              </a:rPr>
              <a:t>1</a:t>
            </a:r>
            <a:r>
              <a:rPr lang="en-US" altLang="en-US" sz="2000" b="1" dirty="0" smtClean="0">
                <a:solidFill>
                  <a:schemeClr val="bg1"/>
                </a:solidFill>
              </a:rPr>
              <a:t>, Daniel Tong</a:t>
            </a:r>
            <a:r>
              <a:rPr lang="en-US" altLang="en-US" sz="2000" b="1" baseline="30000" dirty="0">
                <a:solidFill>
                  <a:schemeClr val="bg1"/>
                </a:solidFill>
              </a:rPr>
              <a:t>11</a:t>
            </a:r>
            <a:r>
              <a:rPr lang="en-US" altLang="en-US" sz="2000" b="1" dirty="0" smtClean="0">
                <a:solidFill>
                  <a:schemeClr val="bg1"/>
                </a:solidFill>
              </a:rPr>
              <a:t>, </a:t>
            </a:r>
            <a:r>
              <a:rPr lang="en-US" altLang="en-US" sz="2000" b="1" dirty="0" err="1" smtClean="0">
                <a:solidFill>
                  <a:schemeClr val="bg1"/>
                </a:solidFill>
              </a:rPr>
              <a:t>Hyuncheol</a:t>
            </a:r>
            <a:r>
              <a:rPr lang="en-US" altLang="en-US" sz="2000" b="1" dirty="0" smtClean="0">
                <a:solidFill>
                  <a:schemeClr val="bg1"/>
                </a:solidFill>
              </a:rPr>
              <a:t> Kim</a:t>
            </a:r>
            <a:r>
              <a:rPr lang="en-US" altLang="en-US" sz="2000" b="1" baseline="30000" dirty="0">
                <a:solidFill>
                  <a:schemeClr val="bg1"/>
                </a:solidFill>
              </a:rPr>
              <a:t>1</a:t>
            </a:r>
            <a:r>
              <a:rPr lang="en-US" altLang="en-US" sz="2000" b="1" dirty="0" smtClean="0">
                <a:solidFill>
                  <a:schemeClr val="bg1"/>
                </a:solidFill>
              </a:rPr>
              <a:t>, </a:t>
            </a:r>
          </a:p>
          <a:p>
            <a:pPr algn="ctr"/>
            <a:r>
              <a:rPr lang="en-US" altLang="en-US" sz="2000" b="1" dirty="0" smtClean="0">
                <a:solidFill>
                  <a:schemeClr val="bg1"/>
                </a:solidFill>
                <a:cs typeface="Arial" charset="0"/>
              </a:rPr>
              <a:t>Mark Liu</a:t>
            </a:r>
            <a:r>
              <a:rPr lang="en-US" altLang="en-US" sz="2000" b="1" baseline="30000" dirty="0" smtClean="0">
                <a:solidFill>
                  <a:schemeClr val="bg1"/>
                </a:solidFill>
                <a:cs typeface="Arial" charset="0"/>
              </a:rPr>
              <a:t>7</a:t>
            </a:r>
            <a:r>
              <a:rPr lang="en-US" altLang="en-US" sz="2000" b="1" dirty="0" smtClean="0">
                <a:solidFill>
                  <a:schemeClr val="bg1"/>
                </a:solidFill>
                <a:cs typeface="Arial" charset="0"/>
              </a:rPr>
              <a:t>,</a:t>
            </a:r>
            <a:r>
              <a:rPr lang="en-US" altLang="en-US" sz="2000" b="1" dirty="0" smtClean="0">
                <a:solidFill>
                  <a:schemeClr val="bg1"/>
                </a:solidFill>
              </a:rPr>
              <a:t> Sarah Lu</a:t>
            </a:r>
            <a:r>
              <a:rPr lang="en-US" altLang="en-US" sz="2000" b="1" baseline="30000" dirty="0" smtClean="0">
                <a:solidFill>
                  <a:schemeClr val="bg1"/>
                </a:solidFill>
              </a:rPr>
              <a:t>9</a:t>
            </a:r>
            <a:r>
              <a:rPr lang="en-US" altLang="en-US" sz="2000" b="1" dirty="0" smtClean="0">
                <a:solidFill>
                  <a:schemeClr val="bg1"/>
                </a:solidFill>
                <a:cs typeface="Arial" charset="0"/>
              </a:rPr>
              <a:t>, </a:t>
            </a:r>
            <a:r>
              <a:rPr lang="en-US" altLang="en-US" sz="2000" b="1" dirty="0" smtClean="0">
                <a:solidFill>
                  <a:schemeClr val="bg1"/>
                </a:solidFill>
              </a:rPr>
              <a:t>Jun Wang</a:t>
            </a:r>
            <a:r>
              <a:rPr lang="en-US" altLang="en-US" sz="2000" b="1" baseline="30000" dirty="0" smtClean="0">
                <a:solidFill>
                  <a:schemeClr val="bg1"/>
                </a:solidFill>
              </a:rPr>
              <a:t>2</a:t>
            </a:r>
            <a:r>
              <a:rPr lang="en-US" altLang="en-US" sz="2000" b="1" dirty="0" smtClean="0">
                <a:solidFill>
                  <a:schemeClr val="bg1"/>
                </a:solidFill>
              </a:rPr>
              <a:t>, Jim Szykman</a:t>
            </a:r>
            <a:r>
              <a:rPr lang="en-US" altLang="en-US" sz="2000" b="1" baseline="30000" dirty="0" smtClean="0">
                <a:solidFill>
                  <a:schemeClr val="bg1"/>
                </a:solidFill>
              </a:rPr>
              <a:t>11</a:t>
            </a:r>
            <a:r>
              <a:rPr lang="en-US" altLang="en-US" sz="2000" b="1" dirty="0" smtClean="0">
                <a:solidFill>
                  <a:schemeClr val="bg1"/>
                </a:solidFill>
              </a:rPr>
              <a:t>, Rick Saylor</a:t>
            </a:r>
            <a:r>
              <a:rPr lang="en-US" altLang="en-US" sz="2000" b="1" baseline="30000" dirty="0" smtClean="0">
                <a:solidFill>
                  <a:schemeClr val="bg1"/>
                </a:solidFill>
              </a:rPr>
              <a:t>12</a:t>
            </a:r>
            <a:r>
              <a:rPr lang="en-US" altLang="en-US" sz="2000" b="1" dirty="0" smtClean="0">
                <a:solidFill>
                  <a:schemeClr val="bg1"/>
                </a:solidFill>
              </a:rPr>
              <a:t>, Ariel Stein</a:t>
            </a:r>
            <a:r>
              <a:rPr lang="en-US" altLang="en-US" sz="2000" b="1" baseline="30000" dirty="0" smtClean="0">
                <a:solidFill>
                  <a:schemeClr val="bg1"/>
                </a:solidFill>
              </a:rPr>
              <a:t>1</a:t>
            </a:r>
            <a:r>
              <a:rPr lang="en-US" altLang="en-US" sz="2000" b="1" dirty="0" smtClean="0">
                <a:solidFill>
                  <a:schemeClr val="bg1"/>
                </a:solidFill>
              </a:rPr>
              <a:t>, </a:t>
            </a:r>
          </a:p>
          <a:p>
            <a:pPr algn="ctr"/>
            <a:r>
              <a:rPr lang="en-US" altLang="en-US" sz="2000" b="1" dirty="0" smtClean="0">
                <a:solidFill>
                  <a:schemeClr val="bg1"/>
                </a:solidFill>
              </a:rPr>
              <a:t>Yang Liu</a:t>
            </a:r>
            <a:r>
              <a:rPr lang="en-US" altLang="en-US" sz="2000" b="1" baseline="30000" dirty="0" smtClean="0">
                <a:solidFill>
                  <a:schemeClr val="bg1"/>
                </a:solidFill>
              </a:rPr>
              <a:t>12</a:t>
            </a:r>
            <a:r>
              <a:rPr lang="en-US" altLang="en-US" sz="2000" b="1" dirty="0" smtClean="0">
                <a:solidFill>
                  <a:schemeClr val="bg1"/>
                </a:solidFill>
              </a:rPr>
              <a:t>, Min Huang</a:t>
            </a:r>
            <a:r>
              <a:rPr lang="en-US" altLang="en-US" sz="2000" b="1" baseline="30000" dirty="0">
                <a:solidFill>
                  <a:schemeClr val="bg1"/>
                </a:solidFill>
                <a:cs typeface="Arial" charset="0"/>
              </a:rPr>
              <a:t>1</a:t>
            </a:r>
            <a:r>
              <a:rPr lang="en-US" altLang="en-US" sz="2000" b="1" dirty="0" smtClean="0">
                <a:solidFill>
                  <a:schemeClr val="bg1"/>
                </a:solidFill>
              </a:rPr>
              <a:t>, </a:t>
            </a:r>
            <a:r>
              <a:rPr lang="en-US" altLang="en-US" sz="2000" b="1" dirty="0" err="1" smtClean="0">
                <a:solidFill>
                  <a:schemeClr val="bg1"/>
                </a:solidFill>
              </a:rPr>
              <a:t>Jianping</a:t>
            </a:r>
            <a:r>
              <a:rPr lang="en-US" altLang="en-US" sz="2000" b="1" dirty="0" smtClean="0">
                <a:solidFill>
                  <a:schemeClr val="bg1"/>
                </a:solidFill>
              </a:rPr>
              <a:t> Huang</a:t>
            </a:r>
            <a:r>
              <a:rPr lang="en-US" altLang="en-US" sz="2000" b="1" baseline="30000" dirty="0">
                <a:solidFill>
                  <a:schemeClr val="bg1"/>
                </a:solidFill>
              </a:rPr>
              <a:t>2</a:t>
            </a:r>
            <a:r>
              <a:rPr lang="en-US" altLang="en-US" sz="2000" b="1" dirty="0" smtClean="0">
                <a:solidFill>
                  <a:schemeClr val="bg1"/>
                </a:solidFill>
              </a:rPr>
              <a:t>, Sheng-Po Chen</a:t>
            </a:r>
            <a:r>
              <a:rPr lang="en-US" altLang="en-US" sz="2000" b="1" baseline="30000" dirty="0" smtClean="0">
                <a:solidFill>
                  <a:schemeClr val="bg1"/>
                </a:solidFill>
              </a:rPr>
              <a:t>9</a:t>
            </a:r>
            <a:r>
              <a:rPr lang="en-US" altLang="en-US" sz="2000" b="1" dirty="0" smtClean="0">
                <a:solidFill>
                  <a:schemeClr val="bg1"/>
                </a:solidFill>
              </a:rPr>
              <a:t>, Ho-Chun Huang</a:t>
            </a:r>
            <a:r>
              <a:rPr lang="en-US" altLang="en-US" sz="2000" b="1" baseline="30000" dirty="0" smtClean="0">
                <a:solidFill>
                  <a:schemeClr val="bg1"/>
                </a:solidFill>
              </a:rPr>
              <a:t>2</a:t>
            </a:r>
          </a:p>
          <a:p>
            <a:pPr algn="ctr"/>
            <a:r>
              <a:rPr lang="en-US" altLang="en-US" sz="400" dirty="0" smtClean="0">
                <a:solidFill>
                  <a:schemeClr val="bg1"/>
                </a:solidFill>
                <a:latin typeface="Times New Roman" pitchFamily="18" charset="0"/>
                <a:cs typeface="Times New Roman" pitchFamily="18" charset="0"/>
              </a:rPr>
              <a:t> </a:t>
            </a:r>
            <a:endParaRPr lang="en-US" altLang="en-US" sz="400" dirty="0">
              <a:solidFill>
                <a:schemeClr val="bg1"/>
              </a:solidFill>
              <a:latin typeface="Times New Roman" pitchFamily="18" charset="0"/>
              <a:cs typeface="Times New Roman" pitchFamily="18" charset="0"/>
            </a:endParaRPr>
          </a:p>
          <a:p>
            <a:r>
              <a:rPr lang="en-US" altLang="en-US" sz="1600" b="1" baseline="30000" dirty="0">
                <a:solidFill>
                  <a:schemeClr val="bg1"/>
                </a:solidFill>
                <a:latin typeface="Times New Roman" pitchFamily="18" charset="0"/>
                <a:cs typeface="Times New Roman" pitchFamily="18" charset="0"/>
              </a:rPr>
              <a:t> </a:t>
            </a:r>
            <a:r>
              <a:rPr lang="en-US" altLang="en-US" sz="1600" b="1" baseline="30000" dirty="0" smtClean="0">
                <a:solidFill>
                  <a:schemeClr val="bg1"/>
                </a:solidFill>
                <a:latin typeface="Times New Roman" pitchFamily="18" charset="0"/>
                <a:cs typeface="Times New Roman" pitchFamily="18" charset="0"/>
              </a:rPr>
              <a:t>     </a:t>
            </a:r>
            <a:r>
              <a:rPr lang="en-US" altLang="en-US" sz="1600" b="1" baseline="30000" dirty="0" smtClean="0">
                <a:solidFill>
                  <a:schemeClr val="bg1"/>
                </a:solidFill>
              </a:rPr>
              <a:t>1 </a:t>
            </a:r>
            <a:r>
              <a:rPr lang="en-US" altLang="en-US" sz="1400" b="1" dirty="0" smtClean="0">
                <a:solidFill>
                  <a:schemeClr val="bg1"/>
                </a:solidFill>
              </a:rPr>
              <a:t>Air </a:t>
            </a:r>
            <a:r>
              <a:rPr lang="en-US" altLang="en-US" sz="1400" b="1" dirty="0">
                <a:solidFill>
                  <a:schemeClr val="bg1"/>
                </a:solidFill>
              </a:rPr>
              <a:t>Resources Lab</a:t>
            </a:r>
            <a:r>
              <a:rPr lang="en-US" altLang="en-US" sz="1400" b="1" dirty="0" smtClean="0">
                <a:solidFill>
                  <a:schemeClr val="bg1"/>
                </a:solidFill>
              </a:rPr>
              <a:t>. (ARL), </a:t>
            </a:r>
            <a:r>
              <a:rPr lang="en-US" altLang="en-US" sz="1400" b="1" dirty="0">
                <a:solidFill>
                  <a:schemeClr val="bg1"/>
                </a:solidFill>
              </a:rPr>
              <a:t>NOAA Center for Weather and Climate </a:t>
            </a:r>
            <a:r>
              <a:rPr lang="en-US" altLang="en-US" sz="1400" b="1" dirty="0" smtClean="0">
                <a:solidFill>
                  <a:schemeClr val="bg1"/>
                </a:solidFill>
              </a:rPr>
              <a:t>Prediction (NCWCP), </a:t>
            </a:r>
            <a:r>
              <a:rPr lang="en-US" altLang="en-US" sz="1400" b="1" dirty="0">
                <a:solidFill>
                  <a:schemeClr val="bg1"/>
                </a:solidFill>
              </a:rPr>
              <a:t>College </a:t>
            </a:r>
            <a:r>
              <a:rPr lang="en-US" altLang="en-US" sz="1400" b="1" dirty="0" smtClean="0">
                <a:solidFill>
                  <a:schemeClr val="bg1"/>
                </a:solidFill>
              </a:rPr>
              <a:t>Park, MD</a:t>
            </a:r>
          </a:p>
          <a:p>
            <a:r>
              <a:rPr lang="en-US" altLang="en-US" sz="1400" b="1" baseline="30000" dirty="0" smtClean="0">
                <a:solidFill>
                  <a:schemeClr val="bg1"/>
                </a:solidFill>
                <a:latin typeface="Times New Roman" pitchFamily="18" charset="0"/>
                <a:cs typeface="Times New Roman" pitchFamily="18" charset="0"/>
              </a:rPr>
              <a:t>       </a:t>
            </a:r>
            <a:r>
              <a:rPr lang="en-US" altLang="en-US" sz="1400" b="1" baseline="30000" dirty="0" smtClean="0">
                <a:solidFill>
                  <a:schemeClr val="bg1"/>
                </a:solidFill>
              </a:rPr>
              <a:t>2</a:t>
            </a:r>
            <a:r>
              <a:rPr lang="en-US" altLang="en-US" sz="1400" b="1" dirty="0" smtClean="0">
                <a:solidFill>
                  <a:schemeClr val="bg1"/>
                </a:solidFill>
              </a:rPr>
              <a:t> </a:t>
            </a:r>
            <a:r>
              <a:rPr lang="en-US" altLang="en-US" sz="1400" b="1" dirty="0">
                <a:solidFill>
                  <a:schemeClr val="bg1"/>
                </a:solidFill>
              </a:rPr>
              <a:t>Environmental Modeling Center (EMC), NCEP, NCWCP, College Park, </a:t>
            </a:r>
            <a:r>
              <a:rPr lang="en-US" altLang="en-US" sz="1400" b="1" dirty="0" smtClean="0">
                <a:solidFill>
                  <a:schemeClr val="bg1"/>
                </a:solidFill>
              </a:rPr>
              <a:t>MD</a:t>
            </a:r>
          </a:p>
          <a:p>
            <a:r>
              <a:rPr lang="en-US" altLang="en-US" sz="1400" b="1" baseline="30000" dirty="0" smtClean="0">
                <a:solidFill>
                  <a:schemeClr val="bg1"/>
                </a:solidFill>
              </a:rPr>
              <a:t>      3 </a:t>
            </a:r>
            <a:r>
              <a:rPr lang="en-US" altLang="en-US" sz="1400" b="1" dirty="0">
                <a:solidFill>
                  <a:schemeClr val="bg1"/>
                </a:solidFill>
              </a:rPr>
              <a:t>National Environmental Satellite and Information Service (NESDIS), Madison, </a:t>
            </a:r>
            <a:r>
              <a:rPr lang="en-US" altLang="en-US" sz="1400" b="1" dirty="0" smtClean="0">
                <a:solidFill>
                  <a:schemeClr val="bg1"/>
                </a:solidFill>
              </a:rPr>
              <a:t>WI</a:t>
            </a:r>
          </a:p>
          <a:p>
            <a:r>
              <a:rPr lang="en-US" altLang="en-US" sz="1400" b="1" dirty="0" smtClean="0">
                <a:solidFill>
                  <a:schemeClr val="bg1"/>
                </a:solidFill>
              </a:rPr>
              <a:t>    </a:t>
            </a:r>
            <a:r>
              <a:rPr lang="en-US" altLang="en-US" sz="1400" b="1" baseline="30000" dirty="0" smtClean="0">
                <a:solidFill>
                  <a:schemeClr val="bg1"/>
                </a:solidFill>
              </a:rPr>
              <a:t>4</a:t>
            </a:r>
            <a:r>
              <a:rPr lang="en-US" altLang="en-US" sz="1400" b="1" dirty="0" smtClean="0">
                <a:solidFill>
                  <a:schemeClr val="bg1"/>
                </a:solidFill>
              </a:rPr>
              <a:t> </a:t>
            </a:r>
            <a:r>
              <a:rPr lang="en-US" altLang="en-US" sz="1400" b="1" dirty="0">
                <a:solidFill>
                  <a:schemeClr val="bg1"/>
                </a:solidFill>
              </a:rPr>
              <a:t>College of Engineering, University of Iowa, Iowa City, IA</a:t>
            </a:r>
          </a:p>
          <a:p>
            <a:r>
              <a:rPr lang="en-US" altLang="en-US" sz="1400" b="1" dirty="0" smtClean="0">
                <a:solidFill>
                  <a:schemeClr val="bg1"/>
                </a:solidFill>
              </a:rPr>
              <a:t>    </a:t>
            </a:r>
            <a:r>
              <a:rPr lang="en-US" altLang="en-US" sz="1400" b="1" baseline="30000" dirty="0" smtClean="0">
                <a:solidFill>
                  <a:schemeClr val="bg1"/>
                </a:solidFill>
              </a:rPr>
              <a:t>5 </a:t>
            </a:r>
            <a:r>
              <a:rPr lang="en-US" altLang="en-US" sz="1400" b="1" dirty="0" smtClean="0">
                <a:solidFill>
                  <a:schemeClr val="bg1"/>
                </a:solidFill>
              </a:rPr>
              <a:t>School </a:t>
            </a:r>
            <a:r>
              <a:rPr lang="en-US" altLang="en-US" sz="1400" b="1" dirty="0">
                <a:solidFill>
                  <a:schemeClr val="bg1"/>
                </a:solidFill>
              </a:rPr>
              <a:t>of Civil and Environmental Engr., Georgia Institute of Technology, Atlanta, </a:t>
            </a:r>
            <a:r>
              <a:rPr lang="en-US" altLang="en-US" sz="1400" b="1" dirty="0" smtClean="0">
                <a:solidFill>
                  <a:schemeClr val="bg1"/>
                </a:solidFill>
              </a:rPr>
              <a:t>GA</a:t>
            </a:r>
          </a:p>
          <a:p>
            <a:r>
              <a:rPr lang="en-US" altLang="en-US" sz="1400" b="1" dirty="0" smtClean="0">
                <a:solidFill>
                  <a:schemeClr val="bg1"/>
                </a:solidFill>
              </a:rPr>
              <a:t>    </a:t>
            </a:r>
            <a:r>
              <a:rPr lang="en-US" altLang="en-US" sz="1400" b="1" baseline="30000" dirty="0" smtClean="0">
                <a:solidFill>
                  <a:schemeClr val="bg1"/>
                </a:solidFill>
              </a:rPr>
              <a:t>6 </a:t>
            </a:r>
            <a:r>
              <a:rPr lang="en-US" altLang="en-US" sz="1400" b="1" dirty="0">
                <a:solidFill>
                  <a:schemeClr val="bg1"/>
                </a:solidFill>
              </a:rPr>
              <a:t>Department of Atmospheric Science, University Alabama, Huntsville </a:t>
            </a:r>
            <a:r>
              <a:rPr lang="en-US" altLang="en-US" sz="1400" b="1" dirty="0" smtClean="0">
                <a:solidFill>
                  <a:schemeClr val="bg1"/>
                </a:solidFill>
              </a:rPr>
              <a:t>AL</a:t>
            </a:r>
          </a:p>
          <a:p>
            <a:r>
              <a:rPr lang="en-US" altLang="en-US" sz="1400" b="1" dirty="0" smtClean="0">
                <a:solidFill>
                  <a:schemeClr val="bg1"/>
                </a:solidFill>
              </a:rPr>
              <a:t>    </a:t>
            </a:r>
            <a:r>
              <a:rPr lang="en-US" altLang="en-US" sz="1400" b="1" baseline="30000" dirty="0" smtClean="0">
                <a:solidFill>
                  <a:schemeClr val="bg1"/>
                </a:solidFill>
              </a:rPr>
              <a:t>7 </a:t>
            </a:r>
            <a:r>
              <a:rPr lang="en-US" altLang="en-US" sz="1400" b="1" dirty="0" smtClean="0">
                <a:solidFill>
                  <a:schemeClr val="bg1"/>
                </a:solidFill>
              </a:rPr>
              <a:t>NOAA/ESDIS/STAR</a:t>
            </a:r>
            <a:r>
              <a:rPr lang="en-US" altLang="en-US" sz="1400" b="1" dirty="0">
                <a:solidFill>
                  <a:schemeClr val="bg1"/>
                </a:solidFill>
              </a:rPr>
              <a:t>, College Park, MD</a:t>
            </a:r>
            <a:endParaRPr lang="en-US" altLang="en-US" sz="1400" b="1" dirty="0" smtClean="0">
              <a:solidFill>
                <a:schemeClr val="bg1"/>
              </a:solidFill>
            </a:endParaRPr>
          </a:p>
          <a:p>
            <a:r>
              <a:rPr lang="en-US" altLang="en-US" sz="1400" b="1" baseline="30000" dirty="0" smtClean="0">
                <a:solidFill>
                  <a:schemeClr val="bg1"/>
                </a:solidFill>
              </a:rPr>
              <a:t>      8 </a:t>
            </a:r>
            <a:r>
              <a:rPr lang="en-US" altLang="en-US" sz="1400" b="1" dirty="0" smtClean="0">
                <a:solidFill>
                  <a:schemeClr val="bg1"/>
                </a:solidFill>
              </a:rPr>
              <a:t>Office of Science and Technology Integration, National Weather Service, NOAA, Silver Spring, MD</a:t>
            </a:r>
          </a:p>
          <a:p>
            <a:r>
              <a:rPr lang="en-US" altLang="en-US" sz="1400" b="1" baseline="30000" dirty="0" smtClean="0">
                <a:solidFill>
                  <a:schemeClr val="bg1"/>
                </a:solidFill>
              </a:rPr>
              <a:t>      9 </a:t>
            </a:r>
            <a:r>
              <a:rPr lang="en-US" altLang="en-US" sz="1400" b="1" dirty="0" smtClean="0">
                <a:solidFill>
                  <a:schemeClr val="bg1"/>
                </a:solidFill>
              </a:rPr>
              <a:t>State </a:t>
            </a:r>
            <a:r>
              <a:rPr lang="en-US" altLang="en-US" sz="1400" b="1" dirty="0">
                <a:solidFill>
                  <a:schemeClr val="bg1"/>
                </a:solidFill>
              </a:rPr>
              <a:t>University of New York, Albany, NY</a:t>
            </a:r>
          </a:p>
          <a:p>
            <a:r>
              <a:rPr lang="en-US" altLang="en-US" sz="1400" b="1" baseline="30000" dirty="0" smtClean="0">
                <a:solidFill>
                  <a:schemeClr val="bg1"/>
                </a:solidFill>
              </a:rPr>
              <a:t>     10 </a:t>
            </a:r>
            <a:r>
              <a:rPr lang="en-US" altLang="en-US" sz="1400" b="1" dirty="0" smtClean="0">
                <a:solidFill>
                  <a:schemeClr val="bg1"/>
                </a:solidFill>
              </a:rPr>
              <a:t>U.S. EPA, Hampton, VA</a:t>
            </a:r>
          </a:p>
          <a:p>
            <a:r>
              <a:rPr lang="en-US" altLang="en-US" sz="1400" b="1" dirty="0" smtClean="0">
                <a:solidFill>
                  <a:schemeClr val="bg1"/>
                </a:solidFill>
              </a:rPr>
              <a:t>    </a:t>
            </a:r>
            <a:r>
              <a:rPr lang="en-US" altLang="en-US" sz="1400" b="1" baseline="30000" dirty="0" smtClean="0">
                <a:solidFill>
                  <a:schemeClr val="bg1"/>
                </a:solidFill>
              </a:rPr>
              <a:t>11 </a:t>
            </a:r>
            <a:r>
              <a:rPr lang="en-US" altLang="en-US" sz="1400" b="1" dirty="0" smtClean="0">
                <a:solidFill>
                  <a:schemeClr val="bg1"/>
                </a:solidFill>
              </a:rPr>
              <a:t>ARL, Atmospheric Turbulence and Diffusion Division, Oak Ridge, TN</a:t>
            </a:r>
          </a:p>
          <a:p>
            <a:r>
              <a:rPr lang="en-US" altLang="en-US" sz="1400" b="1" baseline="30000" dirty="0" smtClean="0">
                <a:solidFill>
                  <a:schemeClr val="bg1"/>
                </a:solidFill>
              </a:rPr>
              <a:t>      12 </a:t>
            </a:r>
            <a:r>
              <a:rPr lang="en-US" altLang="en-US" sz="1400" b="1" dirty="0" smtClean="0">
                <a:solidFill>
                  <a:schemeClr val="bg1"/>
                </a:solidFill>
              </a:rPr>
              <a:t>Department of Environmental Health, Emory University, Atlanta, GA</a:t>
            </a:r>
            <a:endParaRPr lang="en-US" altLang="en-US" sz="1400" b="1" dirty="0" smtClean="0">
              <a:solidFill>
                <a:schemeClr val="bg1"/>
              </a:solidFill>
              <a:latin typeface="Times New Roman" pitchFamily="18" charset="0"/>
              <a:cs typeface="Times New Roman" pitchFamily="18" charset="0"/>
            </a:endParaRPr>
          </a:p>
          <a:p>
            <a:pPr algn="ctr" eaLnBrk="0" hangingPunct="0"/>
            <a:endParaRPr lang="en-US" altLang="en-US" sz="1400" b="1" dirty="0">
              <a:solidFill>
                <a:schemeClr val="bg1"/>
              </a:solidFill>
            </a:endParaRPr>
          </a:p>
        </p:txBody>
      </p:sp>
      <p:grpSp>
        <p:nvGrpSpPr>
          <p:cNvPr id="3079" name="Group 1"/>
          <p:cNvGrpSpPr>
            <a:grpSpLocks/>
          </p:cNvGrpSpPr>
          <p:nvPr/>
        </p:nvGrpSpPr>
        <p:grpSpPr bwMode="auto">
          <a:xfrm>
            <a:off x="5222314" y="5959484"/>
            <a:ext cx="3934302" cy="880242"/>
            <a:chOff x="4662387" y="5218465"/>
            <a:chExt cx="4210663" cy="1670714"/>
          </a:xfrm>
        </p:grpSpPr>
        <p:grpSp>
          <p:nvGrpSpPr>
            <p:cNvPr id="3080" name="Group 2"/>
            <p:cNvGrpSpPr>
              <a:grpSpLocks/>
            </p:cNvGrpSpPr>
            <p:nvPr/>
          </p:nvGrpSpPr>
          <p:grpSpPr bwMode="auto">
            <a:xfrm>
              <a:off x="5748237" y="5218465"/>
              <a:ext cx="3124813" cy="1554958"/>
              <a:chOff x="5748502" y="5218039"/>
              <a:chExt cx="3124199" cy="1555979"/>
            </a:xfrm>
          </p:grpSpPr>
          <p:grpSp>
            <p:nvGrpSpPr>
              <p:cNvPr id="3082" name="Group 1"/>
              <p:cNvGrpSpPr>
                <a:grpSpLocks/>
              </p:cNvGrpSpPr>
              <p:nvPr/>
            </p:nvGrpSpPr>
            <p:grpSpPr bwMode="auto">
              <a:xfrm>
                <a:off x="6883344" y="5218039"/>
                <a:ext cx="1960563" cy="1046850"/>
                <a:chOff x="7024973" y="5218039"/>
                <a:chExt cx="1960563" cy="1046850"/>
              </a:xfrm>
            </p:grpSpPr>
            <p:pic>
              <p:nvPicPr>
                <p:cNvPr id="3084" name="Picture 8" descr="Aqast_logo.GIF"/>
                <p:cNvPicPr>
                  <a:picLocks noChangeAspect="1"/>
                </p:cNvPicPr>
                <p:nvPr/>
              </p:nvPicPr>
              <p:blipFill>
                <a:blip r:embed="rId4" cstate="print"/>
                <a:srcRect/>
                <a:stretch>
                  <a:fillRect/>
                </a:stretch>
              </p:blipFill>
              <p:spPr bwMode="auto">
                <a:xfrm>
                  <a:off x="7967948" y="5218039"/>
                  <a:ext cx="1017588" cy="990600"/>
                </a:xfrm>
                <a:prstGeom prst="rect">
                  <a:avLst/>
                </a:prstGeom>
                <a:noFill/>
                <a:ln w="9525">
                  <a:noFill/>
                  <a:miter lim="800000"/>
                  <a:headEnd/>
                  <a:tailEnd/>
                </a:ln>
              </p:spPr>
            </p:pic>
            <p:pic>
              <p:nvPicPr>
                <p:cNvPr id="3085" name="Picture 2"/>
                <p:cNvPicPr>
                  <a:picLocks noChangeAspect="1" noChangeArrowheads="1"/>
                </p:cNvPicPr>
                <p:nvPr/>
              </p:nvPicPr>
              <p:blipFill>
                <a:blip r:embed="rId5" cstate="print"/>
                <a:srcRect l="4485" t="10764" r="87846" b="74886"/>
                <a:stretch>
                  <a:fillRect/>
                </a:stretch>
              </p:blipFill>
              <p:spPr bwMode="auto">
                <a:xfrm>
                  <a:off x="7024973" y="5218039"/>
                  <a:ext cx="942975" cy="1046850"/>
                </a:xfrm>
                <a:prstGeom prst="rect">
                  <a:avLst/>
                </a:prstGeom>
                <a:noFill/>
                <a:ln w="9525">
                  <a:noFill/>
                  <a:miter lim="800000"/>
                  <a:headEnd/>
                  <a:tailEnd/>
                </a:ln>
              </p:spPr>
            </p:pic>
          </p:grpSp>
          <p:pic>
            <p:nvPicPr>
              <p:cNvPr id="3083" name="Picture 9"/>
              <p:cNvPicPr>
                <a:picLocks noChangeAspect="1"/>
              </p:cNvPicPr>
              <p:nvPr/>
            </p:nvPicPr>
            <p:blipFill>
              <a:blip r:embed="rId6" cstate="print"/>
              <a:srcRect/>
              <a:stretch>
                <a:fillRect/>
              </a:stretch>
            </p:blipFill>
            <p:spPr bwMode="auto">
              <a:xfrm>
                <a:off x="5748502" y="6264891"/>
                <a:ext cx="3124199" cy="509127"/>
              </a:xfrm>
              <a:prstGeom prst="rect">
                <a:avLst/>
              </a:prstGeom>
              <a:noFill/>
              <a:ln w="9525">
                <a:noFill/>
                <a:miter lim="800000"/>
                <a:headEnd/>
                <a:tailEnd/>
              </a:ln>
            </p:spPr>
          </p:pic>
        </p:grpSp>
        <p:pic>
          <p:nvPicPr>
            <p:cNvPr id="3081" name="Picture 11"/>
            <p:cNvPicPr>
              <a:picLocks noChangeAspect="1"/>
            </p:cNvPicPr>
            <p:nvPr/>
          </p:nvPicPr>
          <p:blipFill>
            <a:blip r:embed="rId7" cstate="print"/>
            <a:srcRect t="18433" b="18163"/>
            <a:stretch>
              <a:fillRect/>
            </a:stretch>
          </p:blipFill>
          <p:spPr bwMode="auto">
            <a:xfrm>
              <a:off x="4662387" y="6200689"/>
              <a:ext cx="1085850" cy="688490"/>
            </a:xfrm>
            <a:prstGeom prst="rect">
              <a:avLst/>
            </a:prstGeom>
            <a:noFill/>
            <a:ln w="9525">
              <a:noFill/>
              <a:miter lim="800000"/>
              <a:headEnd/>
              <a:tailEnd/>
            </a:ln>
          </p:spPr>
        </p:pic>
      </p:grpSp>
      <p:sp>
        <p:nvSpPr>
          <p:cNvPr id="2" name="TextBox 1"/>
          <p:cNvSpPr txBox="1"/>
          <p:nvPr/>
        </p:nvSpPr>
        <p:spPr>
          <a:xfrm>
            <a:off x="0" y="6576379"/>
            <a:ext cx="4955908" cy="276999"/>
          </a:xfrm>
          <a:prstGeom prst="rect">
            <a:avLst/>
          </a:prstGeom>
          <a:noFill/>
        </p:spPr>
        <p:txBody>
          <a:bodyPr wrap="none" rtlCol="0">
            <a:spAutoFit/>
          </a:bodyPr>
          <a:lstStyle/>
          <a:p>
            <a:r>
              <a:rPr lang="en-US" sz="1200" b="1" dirty="0" smtClean="0"/>
              <a:t>NOAA Satellite AQ Proving Ground, Silver Spring, MD Sep 9, 2015</a:t>
            </a:r>
            <a:endParaRPr lang="en-US" sz="12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071E2B11-94AE-4E81-9F54-7D6448A8B761}" type="slidenum">
              <a:rPr lang="en-US" altLang="en-US" smtClean="0"/>
              <a:pPr>
                <a:defRPr/>
              </a:pPr>
              <a:t>10</a:t>
            </a:fld>
            <a:endParaRPr lang="en-US" altLang="en-US"/>
          </a:p>
        </p:txBody>
      </p:sp>
      <p:pic>
        <p:nvPicPr>
          <p:cNvPr id="3" name="Picture 2"/>
          <p:cNvPicPr/>
          <p:nvPr/>
        </p:nvPicPr>
        <p:blipFill>
          <a:blip r:embed="rId2">
            <a:extLst>
              <a:ext uri="{28A0092B-C50C-407E-A947-70E740481C1C}">
                <a14:useLocalDpi xmlns:a14="http://schemas.microsoft.com/office/drawing/2010/main" val="0"/>
              </a:ext>
            </a:extLst>
          </a:blip>
          <a:stretch>
            <a:fillRect/>
          </a:stretch>
        </p:blipFill>
        <p:spPr>
          <a:xfrm>
            <a:off x="609600" y="685800"/>
            <a:ext cx="5867400" cy="4258340"/>
          </a:xfrm>
          <a:prstGeom prst="rect">
            <a:avLst/>
          </a:prstGeom>
        </p:spPr>
      </p:pic>
      <p:sp>
        <p:nvSpPr>
          <p:cNvPr id="4" name="TextBox 3"/>
          <p:cNvSpPr txBox="1"/>
          <p:nvPr/>
        </p:nvSpPr>
        <p:spPr>
          <a:xfrm>
            <a:off x="762000" y="5181600"/>
            <a:ext cx="7467600" cy="646331"/>
          </a:xfrm>
          <a:prstGeom prst="rect">
            <a:avLst/>
          </a:prstGeom>
          <a:noFill/>
        </p:spPr>
        <p:txBody>
          <a:bodyPr wrap="square" rtlCol="0">
            <a:spAutoFit/>
          </a:bodyPr>
          <a:lstStyle/>
          <a:p>
            <a:r>
              <a:rPr lang="en-US" b="1" dirty="0">
                <a:solidFill>
                  <a:schemeClr val="bg1"/>
                </a:solidFill>
              </a:rPr>
              <a:t>Comparison of DOE projected changes and CEM observations from 2011 to 2013 in 22 EMMs</a:t>
            </a:r>
          </a:p>
        </p:txBody>
      </p:sp>
      <p:pic>
        <p:nvPicPr>
          <p:cNvPr id="5" name="Picture 2" descr="http://itsgettinghotinhere.files.wordpress.com/2010/06/utah_coal_pla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685801"/>
            <a:ext cx="2110622" cy="425834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6576379"/>
            <a:ext cx="4955908" cy="276999"/>
          </a:xfrm>
          <a:prstGeom prst="rect">
            <a:avLst/>
          </a:prstGeom>
          <a:noFill/>
        </p:spPr>
        <p:txBody>
          <a:bodyPr wrap="none" rtlCol="0">
            <a:spAutoFit/>
          </a:bodyPr>
          <a:lstStyle/>
          <a:p>
            <a:r>
              <a:rPr lang="en-US" sz="1200" b="1" dirty="0" smtClean="0"/>
              <a:t>NOAA Satellite AQ Proving Ground, Silver Spring, MD Sep 9, 2015</a:t>
            </a:r>
            <a:endParaRPr lang="en-US" sz="1200" b="1" dirty="0"/>
          </a:p>
        </p:txBody>
      </p:sp>
    </p:spTree>
    <p:extLst>
      <p:ext uri="{BB962C8B-B14F-4D97-AF65-F5344CB8AC3E}">
        <p14:creationId xmlns:p14="http://schemas.microsoft.com/office/powerpoint/2010/main" val="5127775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4" name="Picture 6" descr="https://www.nasa.gov/images/content/558199main_calipso-data-h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52400" y="6412468"/>
            <a:ext cx="763351" cy="369332"/>
          </a:xfrm>
          <a:prstGeom prst="rect">
            <a:avLst/>
          </a:prstGeom>
          <a:noFill/>
        </p:spPr>
        <p:txBody>
          <a:bodyPr wrap="none" rtlCol="0">
            <a:spAutoFit/>
          </a:bodyPr>
          <a:lstStyle/>
          <a:p>
            <a:r>
              <a:rPr lang="en-US" dirty="0" smtClean="0">
                <a:solidFill>
                  <a:schemeClr val="bg1"/>
                </a:solidFill>
              </a:rPr>
              <a:t>NASA</a:t>
            </a:r>
            <a:endParaRPr lang="en-US" dirty="0">
              <a:solidFill>
                <a:schemeClr val="bg1"/>
              </a:solidFill>
            </a:endParaRPr>
          </a:p>
        </p:txBody>
      </p:sp>
      <p:sp>
        <p:nvSpPr>
          <p:cNvPr id="6" name="TextBox 5"/>
          <p:cNvSpPr txBox="1"/>
          <p:nvPr/>
        </p:nvSpPr>
        <p:spPr>
          <a:xfrm>
            <a:off x="915751" y="6522725"/>
            <a:ext cx="4955908" cy="276999"/>
          </a:xfrm>
          <a:prstGeom prst="rect">
            <a:avLst/>
          </a:prstGeom>
          <a:noFill/>
        </p:spPr>
        <p:txBody>
          <a:bodyPr wrap="none" rtlCol="0">
            <a:spAutoFit/>
          </a:bodyPr>
          <a:lstStyle/>
          <a:p>
            <a:r>
              <a:rPr lang="en-US" sz="1200" b="1" dirty="0" smtClean="0"/>
              <a:t>NOAA Satellite AQ Proving Ground, Silver Spring, MD Sep 9, 2015</a:t>
            </a:r>
            <a:endParaRPr lang="en-US" sz="1200" b="1" dirty="0"/>
          </a:p>
        </p:txBody>
      </p:sp>
    </p:spTree>
    <p:extLst>
      <p:ext uri="{BB962C8B-B14F-4D97-AF65-F5344CB8AC3E}">
        <p14:creationId xmlns:p14="http://schemas.microsoft.com/office/powerpoint/2010/main" val="34123995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p:cNvPicPr>
            <a:picLocks noChangeAspect="1"/>
          </p:cNvPicPr>
          <p:nvPr/>
        </p:nvPicPr>
        <p:blipFill>
          <a:blip r:embed="rId3" cstate="print"/>
          <a:srcRect t="9030"/>
          <a:stretch>
            <a:fillRect/>
          </a:stretch>
        </p:blipFill>
        <p:spPr bwMode="auto">
          <a:xfrm>
            <a:off x="-9470" y="869951"/>
            <a:ext cx="6324600" cy="2773362"/>
          </a:xfrm>
          <a:prstGeom prst="rect">
            <a:avLst/>
          </a:prstGeom>
          <a:noFill/>
          <a:ln w="9525">
            <a:noFill/>
            <a:miter lim="800000"/>
            <a:headEnd/>
            <a:tailEnd/>
          </a:ln>
        </p:spPr>
      </p:pic>
      <p:pic>
        <p:nvPicPr>
          <p:cNvPr id="10243" name="Picture 3"/>
          <p:cNvPicPr>
            <a:picLocks noChangeAspect="1" noChangeArrowheads="1"/>
          </p:cNvPicPr>
          <p:nvPr/>
        </p:nvPicPr>
        <p:blipFill>
          <a:blip r:embed="rId4" cstate="print"/>
          <a:srcRect l="13226" t="32227" r="47696" b="28517"/>
          <a:stretch>
            <a:fillRect/>
          </a:stretch>
        </p:blipFill>
        <p:spPr bwMode="auto">
          <a:xfrm>
            <a:off x="381000" y="4041775"/>
            <a:ext cx="5486400" cy="2160588"/>
          </a:xfrm>
          <a:prstGeom prst="rect">
            <a:avLst/>
          </a:prstGeom>
          <a:noFill/>
          <a:ln w="9525">
            <a:noFill/>
            <a:miter lim="800000"/>
            <a:headEnd/>
            <a:tailEnd/>
          </a:ln>
        </p:spPr>
      </p:pic>
      <p:pic>
        <p:nvPicPr>
          <p:cNvPr id="10244" name="Picture 2"/>
          <p:cNvPicPr>
            <a:picLocks noChangeAspect="1" noChangeArrowheads="1"/>
          </p:cNvPicPr>
          <p:nvPr/>
        </p:nvPicPr>
        <p:blipFill>
          <a:blip r:embed="rId5" cstate="print"/>
          <a:srcRect l="8443" t="27156" r="45673" b="19762"/>
          <a:stretch>
            <a:fillRect/>
          </a:stretch>
        </p:blipFill>
        <p:spPr bwMode="auto">
          <a:xfrm>
            <a:off x="5721350" y="4041775"/>
            <a:ext cx="3200400" cy="2314575"/>
          </a:xfrm>
          <a:prstGeom prst="rect">
            <a:avLst/>
          </a:prstGeom>
          <a:noFill/>
          <a:ln w="9525">
            <a:noFill/>
            <a:miter lim="800000"/>
            <a:headEnd/>
            <a:tailEnd/>
          </a:ln>
        </p:spPr>
      </p:pic>
      <p:sp>
        <p:nvSpPr>
          <p:cNvPr id="17413" name="TextBox 5"/>
          <p:cNvSpPr txBox="1">
            <a:spLocks noChangeArrowheads="1"/>
          </p:cNvSpPr>
          <p:nvPr/>
        </p:nvSpPr>
        <p:spPr bwMode="auto">
          <a:xfrm>
            <a:off x="6076950" y="936625"/>
            <a:ext cx="320675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tLang="en-US" dirty="0" smtClean="0"/>
              <a:t>     </a:t>
            </a:r>
            <a:r>
              <a:rPr lang="en-US" altLang="en-US" dirty="0" smtClean="0">
                <a:solidFill>
                  <a:schemeClr val="bg1"/>
                </a:solidFill>
              </a:rPr>
              <a:t>P3 Three and a half loops:</a:t>
            </a:r>
          </a:p>
          <a:p>
            <a:pPr eaLnBrk="1" hangingPunct="1">
              <a:defRPr/>
            </a:pPr>
            <a:r>
              <a:rPr lang="en-US" altLang="en-US" dirty="0" smtClean="0"/>
              <a:t>     </a:t>
            </a:r>
            <a:r>
              <a:rPr lang="en-US" altLang="en-US" dirty="0" smtClean="0">
                <a:solidFill>
                  <a:srgbClr val="FF0066"/>
                </a:solidFill>
              </a:rPr>
              <a:t>Beltsville</a:t>
            </a:r>
          </a:p>
          <a:p>
            <a:pPr eaLnBrk="1" hangingPunct="1">
              <a:defRPr/>
            </a:pPr>
            <a:r>
              <a:rPr lang="en-US" altLang="en-US" dirty="0" smtClean="0"/>
              <a:t>     </a:t>
            </a:r>
            <a:r>
              <a:rPr lang="en-US" altLang="en-US" dirty="0" err="1" smtClean="0">
                <a:solidFill>
                  <a:srgbClr val="FFC000"/>
                </a:solidFill>
              </a:rPr>
              <a:t>Padonia</a:t>
            </a:r>
            <a:endParaRPr lang="en-US" altLang="en-US" dirty="0" smtClean="0">
              <a:solidFill>
                <a:srgbClr val="FFC000"/>
              </a:solidFill>
            </a:endParaRPr>
          </a:p>
          <a:p>
            <a:pPr eaLnBrk="1" hangingPunct="1">
              <a:defRPr/>
            </a:pPr>
            <a:r>
              <a:rPr lang="en-US" altLang="en-US" dirty="0" smtClean="0"/>
              <a:t>     </a:t>
            </a:r>
            <a:r>
              <a:rPr lang="en-US" altLang="en-US" dirty="0" err="1" smtClean="0">
                <a:solidFill>
                  <a:schemeClr val="accent4"/>
                </a:solidFill>
              </a:rPr>
              <a:t>Fairhill</a:t>
            </a:r>
            <a:endParaRPr lang="en-US" altLang="en-US" dirty="0" smtClean="0">
              <a:solidFill>
                <a:schemeClr val="accent4"/>
              </a:solidFill>
            </a:endParaRPr>
          </a:p>
          <a:p>
            <a:pPr eaLnBrk="1" hangingPunct="1">
              <a:defRPr/>
            </a:pPr>
            <a:r>
              <a:rPr lang="en-US" altLang="en-US" dirty="0" smtClean="0"/>
              <a:t>     </a:t>
            </a:r>
            <a:r>
              <a:rPr lang="en-US" altLang="en-US" dirty="0" err="1" smtClean="0">
                <a:solidFill>
                  <a:schemeClr val="accent2">
                    <a:lumMod val="60000"/>
                    <a:lumOff val="40000"/>
                  </a:schemeClr>
                </a:solidFill>
              </a:rPr>
              <a:t>Aldino</a:t>
            </a:r>
            <a:endParaRPr lang="en-US" altLang="en-US" dirty="0" smtClean="0">
              <a:solidFill>
                <a:schemeClr val="accent2">
                  <a:lumMod val="60000"/>
                  <a:lumOff val="40000"/>
                </a:schemeClr>
              </a:solidFill>
            </a:endParaRPr>
          </a:p>
          <a:p>
            <a:pPr eaLnBrk="1" hangingPunct="1">
              <a:defRPr/>
            </a:pPr>
            <a:r>
              <a:rPr lang="en-US" altLang="en-US" dirty="0" smtClean="0"/>
              <a:t>     </a:t>
            </a:r>
            <a:r>
              <a:rPr lang="en-US" altLang="en-US" dirty="0" smtClean="0">
                <a:solidFill>
                  <a:srgbClr val="0070C0"/>
                </a:solidFill>
              </a:rPr>
              <a:t>Edgewood</a:t>
            </a:r>
          </a:p>
          <a:p>
            <a:pPr eaLnBrk="1" hangingPunct="1">
              <a:defRPr/>
            </a:pPr>
            <a:r>
              <a:rPr lang="en-US" altLang="en-US" dirty="0" smtClean="0"/>
              <a:t>     </a:t>
            </a:r>
            <a:r>
              <a:rPr lang="en-US" altLang="en-US" dirty="0" smtClean="0">
                <a:solidFill>
                  <a:srgbClr val="FF66FF"/>
                </a:solidFill>
              </a:rPr>
              <a:t>Essex</a:t>
            </a:r>
          </a:p>
          <a:p>
            <a:pPr eaLnBrk="1" hangingPunct="1">
              <a:defRPr/>
            </a:pPr>
            <a:r>
              <a:rPr lang="en-US" altLang="en-US" dirty="0" smtClean="0"/>
              <a:t>     Chesapeake Bay  </a:t>
            </a:r>
          </a:p>
        </p:txBody>
      </p:sp>
      <p:sp>
        <p:nvSpPr>
          <p:cNvPr id="10246" name="Slide Number Placeholder 1"/>
          <p:cNvSpPr>
            <a:spLocks noGrp="1"/>
          </p:cNvSpPr>
          <p:nvPr>
            <p:ph type="sldNum" sz="quarter" idx="12"/>
          </p:nvPr>
        </p:nvSpPr>
        <p:spPr bwMode="auto">
          <a:xfrm>
            <a:off x="8728075" y="6486525"/>
            <a:ext cx="304800" cy="365125"/>
          </a:xfrm>
          <a:noFill/>
          <a:ln>
            <a:miter lim="800000"/>
            <a:headEnd/>
            <a:tailEnd/>
          </a:ln>
        </p:spPr>
        <p:txBody>
          <a:bodyPr/>
          <a:lstStyle/>
          <a:p>
            <a:pPr algn="l"/>
            <a:fld id="{4FF179D1-77C4-4E4B-AC7E-FC2D0952BF2C}" type="slidenum">
              <a:rPr lang="en-US" altLang="en-US" sz="1400" smtClean="0">
                <a:latin typeface="Arial Black" pitchFamily="34" charset="0"/>
              </a:rPr>
              <a:pPr algn="l"/>
              <a:t>12</a:t>
            </a:fld>
            <a:endParaRPr lang="en-US" altLang="en-US" sz="1400" smtClean="0">
              <a:latin typeface="Arial Black" pitchFamily="34" charset="0"/>
            </a:endParaRPr>
          </a:p>
        </p:txBody>
      </p:sp>
      <p:sp>
        <p:nvSpPr>
          <p:cNvPr id="10247" name="TextBox 1"/>
          <p:cNvSpPr txBox="1">
            <a:spLocks noChangeArrowheads="1"/>
          </p:cNvSpPr>
          <p:nvPr/>
        </p:nvSpPr>
        <p:spPr bwMode="auto">
          <a:xfrm>
            <a:off x="820738" y="436563"/>
            <a:ext cx="7350125" cy="369887"/>
          </a:xfrm>
          <a:prstGeom prst="rect">
            <a:avLst/>
          </a:prstGeom>
          <a:noFill/>
          <a:ln w="9525">
            <a:noFill/>
            <a:miter lim="800000"/>
            <a:headEnd/>
            <a:tailEnd/>
          </a:ln>
        </p:spPr>
        <p:txBody>
          <a:bodyPr wrap="none">
            <a:spAutoFit/>
          </a:bodyPr>
          <a:lstStyle/>
          <a:p>
            <a:r>
              <a:rPr lang="en-US" altLang="en-US" b="1">
                <a:solidFill>
                  <a:schemeClr val="bg1"/>
                </a:solidFill>
              </a:rPr>
              <a:t>CO (ppb) along the P3 Flight – July 2 2011: AOD_DA case vs. Obs</a:t>
            </a:r>
          </a:p>
        </p:txBody>
      </p:sp>
      <p:sp>
        <p:nvSpPr>
          <p:cNvPr id="10248" name="TextBox 2"/>
          <p:cNvSpPr txBox="1">
            <a:spLocks noChangeArrowheads="1"/>
          </p:cNvSpPr>
          <p:nvPr/>
        </p:nvSpPr>
        <p:spPr bwMode="auto">
          <a:xfrm>
            <a:off x="5840413" y="2090738"/>
            <a:ext cx="482600" cy="307975"/>
          </a:xfrm>
          <a:prstGeom prst="rect">
            <a:avLst/>
          </a:prstGeom>
          <a:solidFill>
            <a:schemeClr val="bg1"/>
          </a:solidFill>
          <a:ln w="9525">
            <a:noFill/>
            <a:miter lim="800000"/>
            <a:headEnd/>
            <a:tailEnd/>
          </a:ln>
        </p:spPr>
        <p:txBody>
          <a:bodyPr wrap="none">
            <a:spAutoFit/>
          </a:bodyPr>
          <a:lstStyle/>
          <a:p>
            <a:r>
              <a:rPr lang="en-US" altLang="en-US" sz="1400" b="1"/>
              <a:t>100</a:t>
            </a:r>
          </a:p>
        </p:txBody>
      </p:sp>
      <p:sp>
        <p:nvSpPr>
          <p:cNvPr id="10249" name="TextBox 9"/>
          <p:cNvSpPr txBox="1">
            <a:spLocks noChangeArrowheads="1"/>
          </p:cNvSpPr>
          <p:nvPr/>
        </p:nvSpPr>
        <p:spPr bwMode="auto">
          <a:xfrm>
            <a:off x="5861050" y="844550"/>
            <a:ext cx="482600" cy="307975"/>
          </a:xfrm>
          <a:prstGeom prst="rect">
            <a:avLst/>
          </a:prstGeom>
          <a:solidFill>
            <a:schemeClr val="bg1"/>
          </a:solidFill>
          <a:ln w="9525">
            <a:noFill/>
            <a:miter lim="800000"/>
            <a:headEnd/>
            <a:tailEnd/>
          </a:ln>
        </p:spPr>
        <p:txBody>
          <a:bodyPr wrap="none">
            <a:spAutoFit/>
          </a:bodyPr>
          <a:lstStyle/>
          <a:p>
            <a:r>
              <a:rPr lang="en-US" altLang="en-US" sz="1400" b="1"/>
              <a:t>200</a:t>
            </a:r>
          </a:p>
        </p:txBody>
      </p:sp>
      <p:sp>
        <p:nvSpPr>
          <p:cNvPr id="2" name="Oval 1"/>
          <p:cNvSpPr/>
          <p:nvPr/>
        </p:nvSpPr>
        <p:spPr>
          <a:xfrm>
            <a:off x="3187700" y="1204913"/>
            <a:ext cx="469900" cy="24384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smtClean="0">
              <a:solidFill>
                <a:srgbClr val="FFFFFF"/>
              </a:solidFill>
              <a:latin typeface="Calibri" pitchFamily="34" charset="0"/>
            </a:endParaRPr>
          </a:p>
        </p:txBody>
      </p:sp>
      <p:cxnSp>
        <p:nvCxnSpPr>
          <p:cNvPr id="6" name="Straight Arrow Connector 5"/>
          <p:cNvCxnSpPr/>
          <p:nvPr/>
        </p:nvCxnSpPr>
        <p:spPr>
          <a:xfrm flipH="1" flipV="1">
            <a:off x="3187700" y="2743200"/>
            <a:ext cx="866775" cy="1600200"/>
          </a:xfrm>
          <a:prstGeom prst="straightConnector1">
            <a:avLst/>
          </a:prstGeom>
          <a:ln w="254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flipV="1">
            <a:off x="3611563" y="2743200"/>
            <a:ext cx="884237" cy="1600200"/>
          </a:xfrm>
          <a:prstGeom prst="straightConnector1">
            <a:avLst/>
          </a:prstGeom>
          <a:ln w="22225">
            <a:solidFill>
              <a:srgbClr val="FF66FF"/>
            </a:solidFill>
            <a:tailEnd type="arrow"/>
          </a:ln>
        </p:spPr>
        <p:style>
          <a:lnRef idx="1">
            <a:schemeClr val="accent1"/>
          </a:lnRef>
          <a:fillRef idx="0">
            <a:schemeClr val="accent1"/>
          </a:fillRef>
          <a:effectRef idx="0">
            <a:schemeClr val="accent1"/>
          </a:effectRef>
          <a:fontRef idx="minor">
            <a:schemeClr val="tx1"/>
          </a:fontRef>
        </p:style>
      </p:cxnSp>
      <p:pic>
        <p:nvPicPr>
          <p:cNvPr id="10254" name="Picture 8" descr="IMG_0170.jpg"/>
          <p:cNvPicPr>
            <a:picLocks noChangeAspect="1"/>
          </p:cNvPicPr>
          <p:nvPr/>
        </p:nvPicPr>
        <p:blipFill>
          <a:blip r:embed="rId6" cstate="print"/>
          <a:srcRect/>
          <a:stretch>
            <a:fillRect/>
          </a:stretch>
        </p:blipFill>
        <p:spPr bwMode="auto">
          <a:xfrm>
            <a:off x="7543800" y="1490663"/>
            <a:ext cx="1600200" cy="1200150"/>
          </a:xfrm>
          <a:prstGeom prst="rect">
            <a:avLst/>
          </a:prstGeom>
          <a:noFill/>
          <a:ln w="9525">
            <a:noFill/>
            <a:miter lim="800000"/>
            <a:headEnd/>
            <a:tailEnd/>
          </a:ln>
        </p:spPr>
      </p:pic>
      <p:sp>
        <p:nvSpPr>
          <p:cNvPr id="3" name="TextBox 2"/>
          <p:cNvSpPr txBox="1"/>
          <p:nvPr/>
        </p:nvSpPr>
        <p:spPr>
          <a:xfrm>
            <a:off x="5932865" y="3628126"/>
            <a:ext cx="3211135" cy="369332"/>
          </a:xfrm>
          <a:prstGeom prst="rect">
            <a:avLst/>
          </a:prstGeom>
          <a:noFill/>
        </p:spPr>
        <p:txBody>
          <a:bodyPr wrap="none" rtlCol="0">
            <a:spAutoFit/>
          </a:bodyPr>
          <a:lstStyle/>
          <a:p>
            <a:r>
              <a:rPr lang="en-US" b="1" dirty="0" smtClean="0">
                <a:solidFill>
                  <a:schemeClr val="bg1"/>
                </a:solidFill>
              </a:rPr>
              <a:t>Pickering and Lee, </a:t>
            </a:r>
            <a:r>
              <a:rPr lang="en-US" b="1" i="1" dirty="0" smtClean="0">
                <a:solidFill>
                  <a:schemeClr val="bg1"/>
                </a:solidFill>
              </a:rPr>
              <a:t>EM</a:t>
            </a:r>
            <a:r>
              <a:rPr lang="en-US" b="1" dirty="0" smtClean="0">
                <a:solidFill>
                  <a:schemeClr val="bg1"/>
                </a:solidFill>
              </a:rPr>
              <a:t> 2014</a:t>
            </a:r>
            <a:endParaRPr lang="en-US" b="1" dirty="0">
              <a:solidFill>
                <a:schemeClr val="bg1"/>
              </a:solidFill>
            </a:endParaRPr>
          </a:p>
        </p:txBody>
      </p:sp>
      <p:sp>
        <p:nvSpPr>
          <p:cNvPr id="16" name="TextBox 15"/>
          <p:cNvSpPr txBox="1"/>
          <p:nvPr/>
        </p:nvSpPr>
        <p:spPr>
          <a:xfrm>
            <a:off x="0" y="6576379"/>
            <a:ext cx="4955908" cy="276999"/>
          </a:xfrm>
          <a:prstGeom prst="rect">
            <a:avLst/>
          </a:prstGeom>
          <a:noFill/>
        </p:spPr>
        <p:txBody>
          <a:bodyPr wrap="none" rtlCol="0">
            <a:spAutoFit/>
          </a:bodyPr>
          <a:lstStyle/>
          <a:p>
            <a:r>
              <a:rPr lang="en-US" sz="1200" b="1" dirty="0" smtClean="0"/>
              <a:t>NOAA Satellite AQ Proving Ground, Silver Spring, MD Sep 9, 2015</a:t>
            </a:r>
            <a:endParaRPr lang="en-US" sz="1200" b="1" dirty="0"/>
          </a:p>
        </p:txBody>
      </p:sp>
    </p:spTree>
    <p:extLst>
      <p:ext uri="{BB962C8B-B14F-4D97-AF65-F5344CB8AC3E}">
        <p14:creationId xmlns:p14="http://schemas.microsoft.com/office/powerpoint/2010/main" val="41155701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194" name="Picture 2"/>
          <p:cNvPicPr>
            <a:picLocks noChangeAspect="1"/>
          </p:cNvPicPr>
          <p:nvPr/>
        </p:nvPicPr>
        <p:blipFill>
          <a:blip r:embed="rId4" cstate="print"/>
          <a:srcRect l="8525" t="13667" b="4555"/>
          <a:stretch>
            <a:fillRect/>
          </a:stretch>
        </p:blipFill>
        <p:spPr bwMode="auto">
          <a:xfrm>
            <a:off x="5719763" y="609600"/>
            <a:ext cx="3722687" cy="2571750"/>
          </a:xfrm>
          <a:prstGeom prst="rect">
            <a:avLst/>
          </a:prstGeom>
          <a:noFill/>
          <a:ln w="9525">
            <a:noFill/>
            <a:miter lim="800000"/>
            <a:headEnd/>
            <a:tailEnd/>
          </a:ln>
        </p:spPr>
      </p:pic>
      <p:graphicFrame>
        <p:nvGraphicFramePr>
          <p:cNvPr id="5" name="Table 4"/>
          <p:cNvGraphicFramePr>
            <a:graphicFrameLocks noGrp="1"/>
          </p:cNvGraphicFramePr>
          <p:nvPr>
            <p:extLst>
              <p:ext uri="{D42A27DB-BD31-4B8C-83A1-F6EECF244321}">
                <p14:modId xmlns:p14="http://schemas.microsoft.com/office/powerpoint/2010/main" val="3196861902"/>
              </p:ext>
            </p:extLst>
          </p:nvPr>
        </p:nvGraphicFramePr>
        <p:xfrm>
          <a:off x="11113" y="3749675"/>
          <a:ext cx="5943600" cy="2651310"/>
        </p:xfrm>
        <a:graphic>
          <a:graphicData uri="http://schemas.openxmlformats.org/drawingml/2006/table">
            <a:tbl>
              <a:tblPr/>
              <a:tblGrid>
                <a:gridCol w="1731426"/>
                <a:gridCol w="4212174"/>
              </a:tblGrid>
              <a:tr h="274251">
                <a:tc>
                  <a:txBody>
                    <a:bodyPr/>
                    <a:lstStyle>
                      <a:lvl1pPr defTabSz="457200" eaLnBrk="0" hangingPunct="0">
                        <a:spcBef>
                          <a:spcPct val="20000"/>
                        </a:spcBef>
                        <a:defRPr sz="10500">
                          <a:solidFill>
                            <a:schemeClr val="tx1"/>
                          </a:solidFill>
                          <a:latin typeface="Times New Roman" pitchFamily="18" charset="0"/>
                          <a:ea typeface="MS PGothic" pitchFamily="34" charset="-128"/>
                        </a:defRPr>
                      </a:lvl1pPr>
                      <a:lvl2pPr marL="742950" indent="-285750" defTabSz="457200" eaLnBrk="0" hangingPunct="0">
                        <a:spcBef>
                          <a:spcPct val="20000"/>
                        </a:spcBef>
                        <a:defRPr sz="9300">
                          <a:solidFill>
                            <a:schemeClr val="tx1"/>
                          </a:solidFill>
                          <a:latin typeface="Times New Roman" pitchFamily="18" charset="0"/>
                          <a:ea typeface="MS PGothic" pitchFamily="34" charset="-128"/>
                        </a:defRPr>
                      </a:lvl2pPr>
                      <a:lvl3pPr marL="1143000" indent="-228600" defTabSz="457200" eaLnBrk="0" hangingPunct="0">
                        <a:spcBef>
                          <a:spcPct val="20000"/>
                        </a:spcBef>
                        <a:defRPr sz="7800">
                          <a:solidFill>
                            <a:schemeClr val="tx1"/>
                          </a:solidFill>
                          <a:latin typeface="Times New Roman" pitchFamily="18" charset="0"/>
                          <a:ea typeface="MS PGothic" pitchFamily="34" charset="-128"/>
                        </a:defRPr>
                      </a:lvl3pPr>
                      <a:lvl4pPr marL="1600200" indent="-228600" defTabSz="457200" eaLnBrk="0" hangingPunct="0">
                        <a:spcBef>
                          <a:spcPct val="20000"/>
                        </a:spcBef>
                        <a:defRPr sz="6600">
                          <a:solidFill>
                            <a:schemeClr val="tx1"/>
                          </a:solidFill>
                          <a:latin typeface="Times New Roman" pitchFamily="18" charset="0"/>
                          <a:ea typeface="MS PGothic" pitchFamily="34" charset="-128"/>
                        </a:defRPr>
                      </a:lvl4pPr>
                      <a:lvl5pPr marL="2057400" indent="-228600" defTabSz="457200" eaLnBrk="0" hangingPunct="0">
                        <a:spcBef>
                          <a:spcPct val="20000"/>
                        </a:spcBef>
                        <a:defRPr sz="6600">
                          <a:solidFill>
                            <a:schemeClr val="tx1"/>
                          </a:solidFill>
                          <a:latin typeface="Times New Roman" pitchFamily="18" charset="0"/>
                          <a:ea typeface="MS PGothic" pitchFamily="34" charset="-128"/>
                        </a:defRPr>
                      </a:lvl5pPr>
                      <a:lvl6pPr marL="2514600" indent="-228600" defTabSz="457200" eaLnBrk="0" fontAlgn="base" hangingPunct="0">
                        <a:spcBef>
                          <a:spcPct val="20000"/>
                        </a:spcBef>
                        <a:spcAft>
                          <a:spcPct val="0"/>
                        </a:spcAft>
                        <a:defRPr sz="6600">
                          <a:solidFill>
                            <a:schemeClr val="tx1"/>
                          </a:solidFill>
                          <a:latin typeface="Times New Roman" pitchFamily="18" charset="0"/>
                          <a:ea typeface="MS PGothic" pitchFamily="34" charset="-128"/>
                        </a:defRPr>
                      </a:lvl6pPr>
                      <a:lvl7pPr marL="2971800" indent="-228600" defTabSz="457200" eaLnBrk="0" fontAlgn="base" hangingPunct="0">
                        <a:spcBef>
                          <a:spcPct val="20000"/>
                        </a:spcBef>
                        <a:spcAft>
                          <a:spcPct val="0"/>
                        </a:spcAft>
                        <a:defRPr sz="6600">
                          <a:solidFill>
                            <a:schemeClr val="tx1"/>
                          </a:solidFill>
                          <a:latin typeface="Times New Roman" pitchFamily="18" charset="0"/>
                          <a:ea typeface="MS PGothic" pitchFamily="34" charset="-128"/>
                        </a:defRPr>
                      </a:lvl7pPr>
                      <a:lvl8pPr marL="3429000" indent="-228600" defTabSz="457200" eaLnBrk="0" fontAlgn="base" hangingPunct="0">
                        <a:spcBef>
                          <a:spcPct val="20000"/>
                        </a:spcBef>
                        <a:spcAft>
                          <a:spcPct val="0"/>
                        </a:spcAft>
                        <a:defRPr sz="6600">
                          <a:solidFill>
                            <a:schemeClr val="tx1"/>
                          </a:solidFill>
                          <a:latin typeface="Times New Roman" pitchFamily="18" charset="0"/>
                          <a:ea typeface="MS PGothic" pitchFamily="34" charset="-128"/>
                        </a:defRPr>
                      </a:lvl8pPr>
                      <a:lvl9pPr marL="3886200" indent="-228600" defTabSz="457200" eaLnBrk="0" fontAlgn="base" hangingPunct="0">
                        <a:spcBef>
                          <a:spcPct val="20000"/>
                        </a:spcBef>
                        <a:spcAft>
                          <a:spcPct val="0"/>
                        </a:spcAft>
                        <a:defRPr sz="6600">
                          <a:solidFill>
                            <a:schemeClr val="tx1"/>
                          </a:solidFill>
                          <a:latin typeface="Times New Roman"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chemeClr val="tx1"/>
                          </a:solidFill>
                          <a:effectLst/>
                          <a:latin typeface="Times New Roman" pitchFamily="18" charset="0"/>
                          <a:ea typeface="MS PGothic" pitchFamily="34" charset="-128"/>
                        </a:rPr>
                        <a:t>CMAQ4.7.1</a:t>
                      </a:r>
                    </a:p>
                  </a:txBody>
                  <a:tcPr marL="91434" marR="91434" marT="45695" marB="456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eaLnBrk="0" hangingPunct="0">
                        <a:spcBef>
                          <a:spcPct val="20000"/>
                        </a:spcBef>
                        <a:defRPr sz="10500">
                          <a:solidFill>
                            <a:schemeClr val="tx1"/>
                          </a:solidFill>
                          <a:latin typeface="Times New Roman" pitchFamily="18" charset="0"/>
                          <a:ea typeface="MS PGothic" pitchFamily="34" charset="-128"/>
                        </a:defRPr>
                      </a:lvl1pPr>
                      <a:lvl2pPr marL="742950" indent="-285750" defTabSz="457200" eaLnBrk="0" hangingPunct="0">
                        <a:spcBef>
                          <a:spcPct val="20000"/>
                        </a:spcBef>
                        <a:defRPr sz="9300">
                          <a:solidFill>
                            <a:schemeClr val="tx1"/>
                          </a:solidFill>
                          <a:latin typeface="Times New Roman" pitchFamily="18" charset="0"/>
                          <a:ea typeface="MS PGothic" pitchFamily="34" charset="-128"/>
                        </a:defRPr>
                      </a:lvl2pPr>
                      <a:lvl3pPr marL="1143000" indent="-228600" defTabSz="457200" eaLnBrk="0" hangingPunct="0">
                        <a:spcBef>
                          <a:spcPct val="20000"/>
                        </a:spcBef>
                        <a:defRPr sz="7800">
                          <a:solidFill>
                            <a:schemeClr val="tx1"/>
                          </a:solidFill>
                          <a:latin typeface="Times New Roman" pitchFamily="18" charset="0"/>
                          <a:ea typeface="MS PGothic" pitchFamily="34" charset="-128"/>
                        </a:defRPr>
                      </a:lvl3pPr>
                      <a:lvl4pPr marL="1600200" indent="-228600" defTabSz="457200" eaLnBrk="0" hangingPunct="0">
                        <a:spcBef>
                          <a:spcPct val="20000"/>
                        </a:spcBef>
                        <a:defRPr sz="6600">
                          <a:solidFill>
                            <a:schemeClr val="tx1"/>
                          </a:solidFill>
                          <a:latin typeface="Times New Roman" pitchFamily="18" charset="0"/>
                          <a:ea typeface="MS PGothic" pitchFamily="34" charset="-128"/>
                        </a:defRPr>
                      </a:lvl4pPr>
                      <a:lvl5pPr marL="2057400" indent="-228600" defTabSz="457200" eaLnBrk="0" hangingPunct="0">
                        <a:spcBef>
                          <a:spcPct val="20000"/>
                        </a:spcBef>
                        <a:defRPr sz="6600">
                          <a:solidFill>
                            <a:schemeClr val="tx1"/>
                          </a:solidFill>
                          <a:latin typeface="Times New Roman" pitchFamily="18" charset="0"/>
                          <a:ea typeface="MS PGothic" pitchFamily="34" charset="-128"/>
                        </a:defRPr>
                      </a:lvl5pPr>
                      <a:lvl6pPr marL="2514600" indent="-228600" defTabSz="457200" eaLnBrk="0" fontAlgn="base" hangingPunct="0">
                        <a:spcBef>
                          <a:spcPct val="20000"/>
                        </a:spcBef>
                        <a:spcAft>
                          <a:spcPct val="0"/>
                        </a:spcAft>
                        <a:defRPr sz="6600">
                          <a:solidFill>
                            <a:schemeClr val="tx1"/>
                          </a:solidFill>
                          <a:latin typeface="Times New Roman" pitchFamily="18" charset="0"/>
                          <a:ea typeface="MS PGothic" pitchFamily="34" charset="-128"/>
                        </a:defRPr>
                      </a:lvl6pPr>
                      <a:lvl7pPr marL="2971800" indent="-228600" defTabSz="457200" eaLnBrk="0" fontAlgn="base" hangingPunct="0">
                        <a:spcBef>
                          <a:spcPct val="20000"/>
                        </a:spcBef>
                        <a:spcAft>
                          <a:spcPct val="0"/>
                        </a:spcAft>
                        <a:defRPr sz="6600">
                          <a:solidFill>
                            <a:schemeClr val="tx1"/>
                          </a:solidFill>
                          <a:latin typeface="Times New Roman" pitchFamily="18" charset="0"/>
                          <a:ea typeface="MS PGothic" pitchFamily="34" charset="-128"/>
                        </a:defRPr>
                      </a:lvl7pPr>
                      <a:lvl8pPr marL="3429000" indent="-228600" defTabSz="457200" eaLnBrk="0" fontAlgn="base" hangingPunct="0">
                        <a:spcBef>
                          <a:spcPct val="20000"/>
                        </a:spcBef>
                        <a:spcAft>
                          <a:spcPct val="0"/>
                        </a:spcAft>
                        <a:defRPr sz="6600">
                          <a:solidFill>
                            <a:schemeClr val="tx1"/>
                          </a:solidFill>
                          <a:latin typeface="Times New Roman" pitchFamily="18" charset="0"/>
                          <a:ea typeface="MS PGothic" pitchFamily="34" charset="-128"/>
                        </a:defRPr>
                      </a:lvl8pPr>
                      <a:lvl9pPr marL="3886200" indent="-228600" defTabSz="457200" eaLnBrk="0" fontAlgn="base" hangingPunct="0">
                        <a:spcBef>
                          <a:spcPct val="20000"/>
                        </a:spcBef>
                        <a:spcAft>
                          <a:spcPct val="0"/>
                        </a:spcAft>
                        <a:defRPr sz="6600">
                          <a:solidFill>
                            <a:schemeClr val="tx1"/>
                          </a:solidFill>
                          <a:latin typeface="Times New Roman"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chemeClr val="tx1"/>
                          </a:solidFill>
                          <a:effectLst/>
                          <a:latin typeface="Times New Roman" pitchFamily="18" charset="0"/>
                          <a:ea typeface="MS PGothic" pitchFamily="34" charset="-128"/>
                        </a:rPr>
                        <a:t>Both CONUS(12 km) &amp; SENEX (4 km) </a:t>
                      </a:r>
                    </a:p>
                  </a:txBody>
                  <a:tcPr marL="91434" marR="91434" marT="45695" marB="456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274251">
                <a:tc>
                  <a:txBody>
                    <a:bodyPr/>
                    <a:lstStyle>
                      <a:lvl1pPr defTabSz="457200" eaLnBrk="0" hangingPunct="0">
                        <a:spcBef>
                          <a:spcPct val="20000"/>
                        </a:spcBef>
                        <a:defRPr sz="10500">
                          <a:solidFill>
                            <a:schemeClr val="tx1"/>
                          </a:solidFill>
                          <a:latin typeface="Times New Roman" pitchFamily="18" charset="0"/>
                          <a:ea typeface="MS PGothic" pitchFamily="34" charset="-128"/>
                        </a:defRPr>
                      </a:lvl1pPr>
                      <a:lvl2pPr marL="742950" indent="-285750" defTabSz="457200" eaLnBrk="0" hangingPunct="0">
                        <a:spcBef>
                          <a:spcPct val="20000"/>
                        </a:spcBef>
                        <a:defRPr sz="9300">
                          <a:solidFill>
                            <a:schemeClr val="tx1"/>
                          </a:solidFill>
                          <a:latin typeface="Times New Roman" pitchFamily="18" charset="0"/>
                          <a:ea typeface="MS PGothic" pitchFamily="34" charset="-128"/>
                        </a:defRPr>
                      </a:lvl2pPr>
                      <a:lvl3pPr marL="1143000" indent="-228600" defTabSz="457200" eaLnBrk="0" hangingPunct="0">
                        <a:spcBef>
                          <a:spcPct val="20000"/>
                        </a:spcBef>
                        <a:defRPr sz="7800">
                          <a:solidFill>
                            <a:schemeClr val="tx1"/>
                          </a:solidFill>
                          <a:latin typeface="Times New Roman" pitchFamily="18" charset="0"/>
                          <a:ea typeface="MS PGothic" pitchFamily="34" charset="-128"/>
                        </a:defRPr>
                      </a:lvl3pPr>
                      <a:lvl4pPr marL="1600200" indent="-228600" defTabSz="457200" eaLnBrk="0" hangingPunct="0">
                        <a:spcBef>
                          <a:spcPct val="20000"/>
                        </a:spcBef>
                        <a:defRPr sz="6600">
                          <a:solidFill>
                            <a:schemeClr val="tx1"/>
                          </a:solidFill>
                          <a:latin typeface="Times New Roman" pitchFamily="18" charset="0"/>
                          <a:ea typeface="MS PGothic" pitchFamily="34" charset="-128"/>
                        </a:defRPr>
                      </a:lvl4pPr>
                      <a:lvl5pPr marL="2057400" indent="-228600" defTabSz="457200" eaLnBrk="0" hangingPunct="0">
                        <a:spcBef>
                          <a:spcPct val="20000"/>
                        </a:spcBef>
                        <a:defRPr sz="6600">
                          <a:solidFill>
                            <a:schemeClr val="tx1"/>
                          </a:solidFill>
                          <a:latin typeface="Times New Roman" pitchFamily="18" charset="0"/>
                          <a:ea typeface="MS PGothic" pitchFamily="34" charset="-128"/>
                        </a:defRPr>
                      </a:lvl5pPr>
                      <a:lvl6pPr marL="2514600" indent="-228600" defTabSz="457200" eaLnBrk="0" fontAlgn="base" hangingPunct="0">
                        <a:spcBef>
                          <a:spcPct val="20000"/>
                        </a:spcBef>
                        <a:spcAft>
                          <a:spcPct val="0"/>
                        </a:spcAft>
                        <a:defRPr sz="6600">
                          <a:solidFill>
                            <a:schemeClr val="tx1"/>
                          </a:solidFill>
                          <a:latin typeface="Times New Roman" pitchFamily="18" charset="0"/>
                          <a:ea typeface="MS PGothic" pitchFamily="34" charset="-128"/>
                        </a:defRPr>
                      </a:lvl6pPr>
                      <a:lvl7pPr marL="2971800" indent="-228600" defTabSz="457200" eaLnBrk="0" fontAlgn="base" hangingPunct="0">
                        <a:spcBef>
                          <a:spcPct val="20000"/>
                        </a:spcBef>
                        <a:spcAft>
                          <a:spcPct val="0"/>
                        </a:spcAft>
                        <a:defRPr sz="6600">
                          <a:solidFill>
                            <a:schemeClr val="tx1"/>
                          </a:solidFill>
                          <a:latin typeface="Times New Roman" pitchFamily="18" charset="0"/>
                          <a:ea typeface="MS PGothic" pitchFamily="34" charset="-128"/>
                        </a:defRPr>
                      </a:lvl7pPr>
                      <a:lvl8pPr marL="3429000" indent="-228600" defTabSz="457200" eaLnBrk="0" fontAlgn="base" hangingPunct="0">
                        <a:spcBef>
                          <a:spcPct val="20000"/>
                        </a:spcBef>
                        <a:spcAft>
                          <a:spcPct val="0"/>
                        </a:spcAft>
                        <a:defRPr sz="6600">
                          <a:solidFill>
                            <a:schemeClr val="tx1"/>
                          </a:solidFill>
                          <a:latin typeface="Times New Roman" pitchFamily="18" charset="0"/>
                          <a:ea typeface="MS PGothic" pitchFamily="34" charset="-128"/>
                        </a:defRPr>
                      </a:lvl8pPr>
                      <a:lvl9pPr marL="3886200" indent="-228600" defTabSz="457200" eaLnBrk="0" fontAlgn="base" hangingPunct="0">
                        <a:spcBef>
                          <a:spcPct val="20000"/>
                        </a:spcBef>
                        <a:spcAft>
                          <a:spcPct val="0"/>
                        </a:spcAft>
                        <a:defRPr sz="6600">
                          <a:solidFill>
                            <a:schemeClr val="tx1"/>
                          </a:solidFill>
                          <a:latin typeface="Times New Roman"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rgbClr val="000000"/>
                          </a:solidFill>
                          <a:effectLst/>
                          <a:latin typeface="Times New Roman" pitchFamily="18" charset="0"/>
                          <a:ea typeface="MS PGothic" pitchFamily="34" charset="-128"/>
                        </a:rPr>
                        <a:t>Map projection &amp; grid</a:t>
                      </a:r>
                    </a:p>
                  </a:txBody>
                  <a:tcPr marL="91434" marR="91434" marT="45695" marB="456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defTabSz="457200" eaLnBrk="0" hangingPunct="0">
                        <a:spcBef>
                          <a:spcPct val="20000"/>
                        </a:spcBef>
                        <a:defRPr sz="10500">
                          <a:solidFill>
                            <a:schemeClr val="tx1"/>
                          </a:solidFill>
                          <a:latin typeface="Times New Roman" pitchFamily="18" charset="0"/>
                          <a:ea typeface="MS PGothic" pitchFamily="34" charset="-128"/>
                        </a:defRPr>
                      </a:lvl1pPr>
                      <a:lvl2pPr marL="742950" indent="-285750" defTabSz="457200" eaLnBrk="0" hangingPunct="0">
                        <a:spcBef>
                          <a:spcPct val="20000"/>
                        </a:spcBef>
                        <a:defRPr sz="9300">
                          <a:solidFill>
                            <a:schemeClr val="tx1"/>
                          </a:solidFill>
                          <a:latin typeface="Times New Roman" pitchFamily="18" charset="0"/>
                          <a:ea typeface="MS PGothic" pitchFamily="34" charset="-128"/>
                        </a:defRPr>
                      </a:lvl2pPr>
                      <a:lvl3pPr marL="1143000" indent="-228600" defTabSz="457200" eaLnBrk="0" hangingPunct="0">
                        <a:spcBef>
                          <a:spcPct val="20000"/>
                        </a:spcBef>
                        <a:defRPr sz="7800">
                          <a:solidFill>
                            <a:schemeClr val="tx1"/>
                          </a:solidFill>
                          <a:latin typeface="Times New Roman" pitchFamily="18" charset="0"/>
                          <a:ea typeface="MS PGothic" pitchFamily="34" charset="-128"/>
                        </a:defRPr>
                      </a:lvl3pPr>
                      <a:lvl4pPr marL="1600200" indent="-228600" defTabSz="457200" eaLnBrk="0" hangingPunct="0">
                        <a:spcBef>
                          <a:spcPct val="20000"/>
                        </a:spcBef>
                        <a:defRPr sz="6600">
                          <a:solidFill>
                            <a:schemeClr val="tx1"/>
                          </a:solidFill>
                          <a:latin typeface="Times New Roman" pitchFamily="18" charset="0"/>
                          <a:ea typeface="MS PGothic" pitchFamily="34" charset="-128"/>
                        </a:defRPr>
                      </a:lvl4pPr>
                      <a:lvl5pPr marL="2057400" indent="-228600" defTabSz="457200" eaLnBrk="0" hangingPunct="0">
                        <a:spcBef>
                          <a:spcPct val="20000"/>
                        </a:spcBef>
                        <a:defRPr sz="6600">
                          <a:solidFill>
                            <a:schemeClr val="tx1"/>
                          </a:solidFill>
                          <a:latin typeface="Times New Roman" pitchFamily="18" charset="0"/>
                          <a:ea typeface="MS PGothic" pitchFamily="34" charset="-128"/>
                        </a:defRPr>
                      </a:lvl5pPr>
                      <a:lvl6pPr marL="2514600" indent="-228600" defTabSz="457200" eaLnBrk="0" fontAlgn="base" hangingPunct="0">
                        <a:spcBef>
                          <a:spcPct val="20000"/>
                        </a:spcBef>
                        <a:spcAft>
                          <a:spcPct val="0"/>
                        </a:spcAft>
                        <a:defRPr sz="6600">
                          <a:solidFill>
                            <a:schemeClr val="tx1"/>
                          </a:solidFill>
                          <a:latin typeface="Times New Roman" pitchFamily="18" charset="0"/>
                          <a:ea typeface="MS PGothic" pitchFamily="34" charset="-128"/>
                        </a:defRPr>
                      </a:lvl6pPr>
                      <a:lvl7pPr marL="2971800" indent="-228600" defTabSz="457200" eaLnBrk="0" fontAlgn="base" hangingPunct="0">
                        <a:spcBef>
                          <a:spcPct val="20000"/>
                        </a:spcBef>
                        <a:spcAft>
                          <a:spcPct val="0"/>
                        </a:spcAft>
                        <a:defRPr sz="6600">
                          <a:solidFill>
                            <a:schemeClr val="tx1"/>
                          </a:solidFill>
                          <a:latin typeface="Times New Roman" pitchFamily="18" charset="0"/>
                          <a:ea typeface="MS PGothic" pitchFamily="34" charset="-128"/>
                        </a:defRPr>
                      </a:lvl7pPr>
                      <a:lvl8pPr marL="3429000" indent="-228600" defTabSz="457200" eaLnBrk="0" fontAlgn="base" hangingPunct="0">
                        <a:spcBef>
                          <a:spcPct val="20000"/>
                        </a:spcBef>
                        <a:spcAft>
                          <a:spcPct val="0"/>
                        </a:spcAft>
                        <a:defRPr sz="6600">
                          <a:solidFill>
                            <a:schemeClr val="tx1"/>
                          </a:solidFill>
                          <a:latin typeface="Times New Roman" pitchFamily="18" charset="0"/>
                          <a:ea typeface="MS PGothic" pitchFamily="34" charset="-128"/>
                        </a:defRPr>
                      </a:lvl8pPr>
                      <a:lvl9pPr marL="3886200" indent="-228600" defTabSz="457200" eaLnBrk="0" fontAlgn="base" hangingPunct="0">
                        <a:spcBef>
                          <a:spcPct val="20000"/>
                        </a:spcBef>
                        <a:spcAft>
                          <a:spcPct val="0"/>
                        </a:spcAft>
                        <a:defRPr sz="6600">
                          <a:solidFill>
                            <a:schemeClr val="tx1"/>
                          </a:solidFill>
                          <a:latin typeface="Times New Roman"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rgbClr val="000000"/>
                          </a:solidFill>
                          <a:effectLst/>
                          <a:latin typeface="Times New Roman" pitchFamily="18" charset="0"/>
                          <a:ea typeface="MS PGothic" pitchFamily="34" charset="-128"/>
                        </a:rPr>
                        <a:t>Lambert Conformal &amp; Arakawa C staggering</a:t>
                      </a:r>
                    </a:p>
                  </a:txBody>
                  <a:tcPr marL="91434" marR="91434" marT="45695" marB="456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r>
              <a:tr h="274251">
                <a:tc>
                  <a:txBody>
                    <a:bodyPr/>
                    <a:lstStyle>
                      <a:lvl1pPr defTabSz="457200" eaLnBrk="0" hangingPunct="0">
                        <a:spcBef>
                          <a:spcPct val="20000"/>
                        </a:spcBef>
                        <a:defRPr sz="10500">
                          <a:solidFill>
                            <a:schemeClr val="tx1"/>
                          </a:solidFill>
                          <a:latin typeface="Times New Roman" pitchFamily="18" charset="0"/>
                          <a:ea typeface="MS PGothic" pitchFamily="34" charset="-128"/>
                        </a:defRPr>
                      </a:lvl1pPr>
                      <a:lvl2pPr marL="742950" indent="-285750" defTabSz="457200" eaLnBrk="0" hangingPunct="0">
                        <a:spcBef>
                          <a:spcPct val="20000"/>
                        </a:spcBef>
                        <a:defRPr sz="9300">
                          <a:solidFill>
                            <a:schemeClr val="tx1"/>
                          </a:solidFill>
                          <a:latin typeface="Times New Roman" pitchFamily="18" charset="0"/>
                          <a:ea typeface="MS PGothic" pitchFamily="34" charset="-128"/>
                        </a:defRPr>
                      </a:lvl2pPr>
                      <a:lvl3pPr marL="1143000" indent="-228600" defTabSz="457200" eaLnBrk="0" hangingPunct="0">
                        <a:spcBef>
                          <a:spcPct val="20000"/>
                        </a:spcBef>
                        <a:defRPr sz="7800">
                          <a:solidFill>
                            <a:schemeClr val="tx1"/>
                          </a:solidFill>
                          <a:latin typeface="Times New Roman" pitchFamily="18" charset="0"/>
                          <a:ea typeface="MS PGothic" pitchFamily="34" charset="-128"/>
                        </a:defRPr>
                      </a:lvl3pPr>
                      <a:lvl4pPr marL="1600200" indent="-228600" defTabSz="457200" eaLnBrk="0" hangingPunct="0">
                        <a:spcBef>
                          <a:spcPct val="20000"/>
                        </a:spcBef>
                        <a:defRPr sz="6600">
                          <a:solidFill>
                            <a:schemeClr val="tx1"/>
                          </a:solidFill>
                          <a:latin typeface="Times New Roman" pitchFamily="18" charset="0"/>
                          <a:ea typeface="MS PGothic" pitchFamily="34" charset="-128"/>
                        </a:defRPr>
                      </a:lvl4pPr>
                      <a:lvl5pPr marL="2057400" indent="-228600" defTabSz="457200" eaLnBrk="0" hangingPunct="0">
                        <a:spcBef>
                          <a:spcPct val="20000"/>
                        </a:spcBef>
                        <a:defRPr sz="6600">
                          <a:solidFill>
                            <a:schemeClr val="tx1"/>
                          </a:solidFill>
                          <a:latin typeface="Times New Roman" pitchFamily="18" charset="0"/>
                          <a:ea typeface="MS PGothic" pitchFamily="34" charset="-128"/>
                        </a:defRPr>
                      </a:lvl5pPr>
                      <a:lvl6pPr marL="2514600" indent="-228600" defTabSz="457200" eaLnBrk="0" fontAlgn="base" hangingPunct="0">
                        <a:spcBef>
                          <a:spcPct val="20000"/>
                        </a:spcBef>
                        <a:spcAft>
                          <a:spcPct val="0"/>
                        </a:spcAft>
                        <a:defRPr sz="6600">
                          <a:solidFill>
                            <a:schemeClr val="tx1"/>
                          </a:solidFill>
                          <a:latin typeface="Times New Roman" pitchFamily="18" charset="0"/>
                          <a:ea typeface="MS PGothic" pitchFamily="34" charset="-128"/>
                        </a:defRPr>
                      </a:lvl6pPr>
                      <a:lvl7pPr marL="2971800" indent="-228600" defTabSz="457200" eaLnBrk="0" fontAlgn="base" hangingPunct="0">
                        <a:spcBef>
                          <a:spcPct val="20000"/>
                        </a:spcBef>
                        <a:spcAft>
                          <a:spcPct val="0"/>
                        </a:spcAft>
                        <a:defRPr sz="6600">
                          <a:solidFill>
                            <a:schemeClr val="tx1"/>
                          </a:solidFill>
                          <a:latin typeface="Times New Roman" pitchFamily="18" charset="0"/>
                          <a:ea typeface="MS PGothic" pitchFamily="34" charset="-128"/>
                        </a:defRPr>
                      </a:lvl7pPr>
                      <a:lvl8pPr marL="3429000" indent="-228600" defTabSz="457200" eaLnBrk="0" fontAlgn="base" hangingPunct="0">
                        <a:spcBef>
                          <a:spcPct val="20000"/>
                        </a:spcBef>
                        <a:spcAft>
                          <a:spcPct val="0"/>
                        </a:spcAft>
                        <a:defRPr sz="6600">
                          <a:solidFill>
                            <a:schemeClr val="tx1"/>
                          </a:solidFill>
                          <a:latin typeface="Times New Roman" pitchFamily="18" charset="0"/>
                          <a:ea typeface="MS PGothic" pitchFamily="34" charset="-128"/>
                        </a:defRPr>
                      </a:lvl8pPr>
                      <a:lvl9pPr marL="3886200" indent="-228600" defTabSz="457200" eaLnBrk="0" fontAlgn="base" hangingPunct="0">
                        <a:spcBef>
                          <a:spcPct val="20000"/>
                        </a:spcBef>
                        <a:spcAft>
                          <a:spcPct val="0"/>
                        </a:spcAft>
                        <a:defRPr sz="6600">
                          <a:solidFill>
                            <a:schemeClr val="tx1"/>
                          </a:solidFill>
                          <a:latin typeface="Times New Roman"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rgbClr val="000000"/>
                          </a:solidFill>
                          <a:effectLst/>
                          <a:latin typeface="Times New Roman" pitchFamily="18" charset="0"/>
                          <a:ea typeface="MS PGothic" pitchFamily="34" charset="-128"/>
                        </a:rPr>
                        <a:t>Vert. co-ordinate</a:t>
                      </a:r>
                    </a:p>
                  </a:txBody>
                  <a:tcPr marL="91434" marR="91434" marT="45695" marB="456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defTabSz="457200" eaLnBrk="0" hangingPunct="0">
                        <a:spcBef>
                          <a:spcPct val="20000"/>
                        </a:spcBef>
                        <a:defRPr sz="10500">
                          <a:solidFill>
                            <a:schemeClr val="tx1"/>
                          </a:solidFill>
                          <a:latin typeface="Times New Roman" pitchFamily="18" charset="0"/>
                          <a:ea typeface="MS PGothic" pitchFamily="34" charset="-128"/>
                        </a:defRPr>
                      </a:lvl1pPr>
                      <a:lvl2pPr marL="742950" indent="-285750" defTabSz="457200" eaLnBrk="0" hangingPunct="0">
                        <a:spcBef>
                          <a:spcPct val="20000"/>
                        </a:spcBef>
                        <a:defRPr sz="9300">
                          <a:solidFill>
                            <a:schemeClr val="tx1"/>
                          </a:solidFill>
                          <a:latin typeface="Times New Roman" pitchFamily="18" charset="0"/>
                          <a:ea typeface="MS PGothic" pitchFamily="34" charset="-128"/>
                        </a:defRPr>
                      </a:lvl2pPr>
                      <a:lvl3pPr marL="1143000" indent="-228600" defTabSz="457200" eaLnBrk="0" hangingPunct="0">
                        <a:spcBef>
                          <a:spcPct val="20000"/>
                        </a:spcBef>
                        <a:defRPr sz="7800">
                          <a:solidFill>
                            <a:schemeClr val="tx1"/>
                          </a:solidFill>
                          <a:latin typeface="Times New Roman" pitchFamily="18" charset="0"/>
                          <a:ea typeface="MS PGothic" pitchFamily="34" charset="-128"/>
                        </a:defRPr>
                      </a:lvl3pPr>
                      <a:lvl4pPr marL="1600200" indent="-228600" defTabSz="457200" eaLnBrk="0" hangingPunct="0">
                        <a:spcBef>
                          <a:spcPct val="20000"/>
                        </a:spcBef>
                        <a:defRPr sz="6600">
                          <a:solidFill>
                            <a:schemeClr val="tx1"/>
                          </a:solidFill>
                          <a:latin typeface="Times New Roman" pitchFamily="18" charset="0"/>
                          <a:ea typeface="MS PGothic" pitchFamily="34" charset="-128"/>
                        </a:defRPr>
                      </a:lvl4pPr>
                      <a:lvl5pPr marL="2057400" indent="-228600" defTabSz="457200" eaLnBrk="0" hangingPunct="0">
                        <a:spcBef>
                          <a:spcPct val="20000"/>
                        </a:spcBef>
                        <a:defRPr sz="6600">
                          <a:solidFill>
                            <a:schemeClr val="tx1"/>
                          </a:solidFill>
                          <a:latin typeface="Times New Roman" pitchFamily="18" charset="0"/>
                          <a:ea typeface="MS PGothic" pitchFamily="34" charset="-128"/>
                        </a:defRPr>
                      </a:lvl5pPr>
                      <a:lvl6pPr marL="2514600" indent="-228600" defTabSz="457200" eaLnBrk="0" fontAlgn="base" hangingPunct="0">
                        <a:spcBef>
                          <a:spcPct val="20000"/>
                        </a:spcBef>
                        <a:spcAft>
                          <a:spcPct val="0"/>
                        </a:spcAft>
                        <a:defRPr sz="6600">
                          <a:solidFill>
                            <a:schemeClr val="tx1"/>
                          </a:solidFill>
                          <a:latin typeface="Times New Roman" pitchFamily="18" charset="0"/>
                          <a:ea typeface="MS PGothic" pitchFamily="34" charset="-128"/>
                        </a:defRPr>
                      </a:lvl6pPr>
                      <a:lvl7pPr marL="2971800" indent="-228600" defTabSz="457200" eaLnBrk="0" fontAlgn="base" hangingPunct="0">
                        <a:spcBef>
                          <a:spcPct val="20000"/>
                        </a:spcBef>
                        <a:spcAft>
                          <a:spcPct val="0"/>
                        </a:spcAft>
                        <a:defRPr sz="6600">
                          <a:solidFill>
                            <a:schemeClr val="tx1"/>
                          </a:solidFill>
                          <a:latin typeface="Times New Roman" pitchFamily="18" charset="0"/>
                          <a:ea typeface="MS PGothic" pitchFamily="34" charset="-128"/>
                        </a:defRPr>
                      </a:lvl7pPr>
                      <a:lvl8pPr marL="3429000" indent="-228600" defTabSz="457200" eaLnBrk="0" fontAlgn="base" hangingPunct="0">
                        <a:spcBef>
                          <a:spcPct val="20000"/>
                        </a:spcBef>
                        <a:spcAft>
                          <a:spcPct val="0"/>
                        </a:spcAft>
                        <a:defRPr sz="6600">
                          <a:solidFill>
                            <a:schemeClr val="tx1"/>
                          </a:solidFill>
                          <a:latin typeface="Times New Roman" pitchFamily="18" charset="0"/>
                          <a:ea typeface="MS PGothic" pitchFamily="34" charset="-128"/>
                        </a:defRPr>
                      </a:lvl8pPr>
                      <a:lvl9pPr marL="3886200" indent="-228600" defTabSz="457200" eaLnBrk="0" fontAlgn="base" hangingPunct="0">
                        <a:spcBef>
                          <a:spcPct val="20000"/>
                        </a:spcBef>
                        <a:spcAft>
                          <a:spcPct val="0"/>
                        </a:spcAft>
                        <a:defRPr sz="6600">
                          <a:solidFill>
                            <a:schemeClr val="tx1"/>
                          </a:solidFill>
                          <a:latin typeface="Times New Roman"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rgbClr val="000000"/>
                          </a:solidFill>
                          <a:effectLst/>
                          <a:latin typeface="Times New Roman" pitchFamily="18" charset="0"/>
                          <a:ea typeface="MS PGothic" pitchFamily="34" charset="-128"/>
                        </a:rPr>
                        <a:t>42 </a:t>
                      </a:r>
                      <a:r>
                        <a:rPr kumimoji="0" lang="el-GR" altLang="en-US" sz="1200" b="1" i="0" u="none" strike="noStrike" cap="none" normalizeH="0" baseline="0" dirty="0" smtClean="0">
                          <a:ln>
                            <a:noFill/>
                          </a:ln>
                          <a:solidFill>
                            <a:srgbClr val="000000"/>
                          </a:solidFill>
                          <a:effectLst/>
                          <a:latin typeface="Times New Roman" pitchFamily="18" charset="0"/>
                          <a:ea typeface="MS PGothic" pitchFamily="34" charset="-128"/>
                        </a:rPr>
                        <a:t>σ</a:t>
                      </a:r>
                      <a:r>
                        <a:rPr kumimoji="0" lang="en-US" altLang="en-US" sz="1200" b="1" i="0" u="none" strike="noStrike" cap="none" normalizeH="0" baseline="0" dirty="0" smtClean="0">
                          <a:ln>
                            <a:noFill/>
                          </a:ln>
                          <a:solidFill>
                            <a:srgbClr val="000000"/>
                          </a:solidFill>
                          <a:effectLst/>
                          <a:latin typeface="Times New Roman" pitchFamily="18" charset="0"/>
                          <a:ea typeface="MS PGothic" pitchFamily="34" charset="-128"/>
                        </a:rPr>
                        <a:t>-p unevenly spaced levels</a:t>
                      </a:r>
                    </a:p>
                  </a:txBody>
                  <a:tcPr marL="91434" marR="91434" marT="45695" marB="456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r>
              <a:tr h="274251">
                <a:tc>
                  <a:txBody>
                    <a:bodyPr/>
                    <a:lstStyle>
                      <a:lvl1pPr defTabSz="457200" eaLnBrk="0" hangingPunct="0">
                        <a:spcBef>
                          <a:spcPct val="20000"/>
                        </a:spcBef>
                        <a:defRPr sz="10500">
                          <a:solidFill>
                            <a:schemeClr val="tx1"/>
                          </a:solidFill>
                          <a:latin typeface="Times New Roman" pitchFamily="18" charset="0"/>
                          <a:ea typeface="MS PGothic" pitchFamily="34" charset="-128"/>
                        </a:defRPr>
                      </a:lvl1pPr>
                      <a:lvl2pPr marL="742950" indent="-285750" defTabSz="457200" eaLnBrk="0" hangingPunct="0">
                        <a:spcBef>
                          <a:spcPct val="20000"/>
                        </a:spcBef>
                        <a:defRPr sz="9300">
                          <a:solidFill>
                            <a:schemeClr val="tx1"/>
                          </a:solidFill>
                          <a:latin typeface="Times New Roman" pitchFamily="18" charset="0"/>
                          <a:ea typeface="MS PGothic" pitchFamily="34" charset="-128"/>
                        </a:defRPr>
                      </a:lvl2pPr>
                      <a:lvl3pPr marL="1143000" indent="-228600" defTabSz="457200" eaLnBrk="0" hangingPunct="0">
                        <a:spcBef>
                          <a:spcPct val="20000"/>
                        </a:spcBef>
                        <a:defRPr sz="7800">
                          <a:solidFill>
                            <a:schemeClr val="tx1"/>
                          </a:solidFill>
                          <a:latin typeface="Times New Roman" pitchFamily="18" charset="0"/>
                          <a:ea typeface="MS PGothic" pitchFamily="34" charset="-128"/>
                        </a:defRPr>
                      </a:lvl3pPr>
                      <a:lvl4pPr marL="1600200" indent="-228600" defTabSz="457200" eaLnBrk="0" hangingPunct="0">
                        <a:spcBef>
                          <a:spcPct val="20000"/>
                        </a:spcBef>
                        <a:defRPr sz="6600">
                          <a:solidFill>
                            <a:schemeClr val="tx1"/>
                          </a:solidFill>
                          <a:latin typeface="Times New Roman" pitchFamily="18" charset="0"/>
                          <a:ea typeface="MS PGothic" pitchFamily="34" charset="-128"/>
                        </a:defRPr>
                      </a:lvl4pPr>
                      <a:lvl5pPr marL="2057400" indent="-228600" defTabSz="457200" eaLnBrk="0" hangingPunct="0">
                        <a:spcBef>
                          <a:spcPct val="20000"/>
                        </a:spcBef>
                        <a:defRPr sz="6600">
                          <a:solidFill>
                            <a:schemeClr val="tx1"/>
                          </a:solidFill>
                          <a:latin typeface="Times New Roman" pitchFamily="18" charset="0"/>
                          <a:ea typeface="MS PGothic" pitchFamily="34" charset="-128"/>
                        </a:defRPr>
                      </a:lvl5pPr>
                      <a:lvl6pPr marL="2514600" indent="-228600" defTabSz="457200" eaLnBrk="0" fontAlgn="base" hangingPunct="0">
                        <a:spcBef>
                          <a:spcPct val="20000"/>
                        </a:spcBef>
                        <a:spcAft>
                          <a:spcPct val="0"/>
                        </a:spcAft>
                        <a:defRPr sz="6600">
                          <a:solidFill>
                            <a:schemeClr val="tx1"/>
                          </a:solidFill>
                          <a:latin typeface="Times New Roman" pitchFamily="18" charset="0"/>
                          <a:ea typeface="MS PGothic" pitchFamily="34" charset="-128"/>
                        </a:defRPr>
                      </a:lvl6pPr>
                      <a:lvl7pPr marL="2971800" indent="-228600" defTabSz="457200" eaLnBrk="0" fontAlgn="base" hangingPunct="0">
                        <a:spcBef>
                          <a:spcPct val="20000"/>
                        </a:spcBef>
                        <a:spcAft>
                          <a:spcPct val="0"/>
                        </a:spcAft>
                        <a:defRPr sz="6600">
                          <a:solidFill>
                            <a:schemeClr val="tx1"/>
                          </a:solidFill>
                          <a:latin typeface="Times New Roman" pitchFamily="18" charset="0"/>
                          <a:ea typeface="MS PGothic" pitchFamily="34" charset="-128"/>
                        </a:defRPr>
                      </a:lvl7pPr>
                      <a:lvl8pPr marL="3429000" indent="-228600" defTabSz="457200" eaLnBrk="0" fontAlgn="base" hangingPunct="0">
                        <a:spcBef>
                          <a:spcPct val="20000"/>
                        </a:spcBef>
                        <a:spcAft>
                          <a:spcPct val="0"/>
                        </a:spcAft>
                        <a:defRPr sz="6600">
                          <a:solidFill>
                            <a:schemeClr val="tx1"/>
                          </a:solidFill>
                          <a:latin typeface="Times New Roman" pitchFamily="18" charset="0"/>
                          <a:ea typeface="MS PGothic" pitchFamily="34" charset="-128"/>
                        </a:defRPr>
                      </a:lvl8pPr>
                      <a:lvl9pPr marL="3886200" indent="-228600" defTabSz="457200" eaLnBrk="0" fontAlgn="base" hangingPunct="0">
                        <a:spcBef>
                          <a:spcPct val="20000"/>
                        </a:spcBef>
                        <a:spcAft>
                          <a:spcPct val="0"/>
                        </a:spcAft>
                        <a:defRPr sz="6600">
                          <a:solidFill>
                            <a:schemeClr val="tx1"/>
                          </a:solidFill>
                          <a:latin typeface="Times New Roman"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rgbClr val="000000"/>
                          </a:solidFill>
                          <a:effectLst/>
                          <a:latin typeface="Times New Roman" pitchFamily="18" charset="0"/>
                          <a:ea typeface="MS PGothic" pitchFamily="34" charset="-128"/>
                        </a:rPr>
                        <a:t>Gas chemistry</a:t>
                      </a:r>
                    </a:p>
                  </a:txBody>
                  <a:tcPr marL="91434" marR="91434" marT="45695" marB="456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defTabSz="457200" eaLnBrk="0" hangingPunct="0">
                        <a:spcBef>
                          <a:spcPct val="20000"/>
                        </a:spcBef>
                        <a:defRPr sz="10500">
                          <a:solidFill>
                            <a:schemeClr val="tx1"/>
                          </a:solidFill>
                          <a:latin typeface="Times New Roman" pitchFamily="18" charset="0"/>
                          <a:ea typeface="MS PGothic" pitchFamily="34" charset="-128"/>
                        </a:defRPr>
                      </a:lvl1pPr>
                      <a:lvl2pPr marL="742950" indent="-285750" defTabSz="457200" eaLnBrk="0" hangingPunct="0">
                        <a:spcBef>
                          <a:spcPct val="20000"/>
                        </a:spcBef>
                        <a:defRPr sz="9300">
                          <a:solidFill>
                            <a:schemeClr val="tx1"/>
                          </a:solidFill>
                          <a:latin typeface="Times New Roman" pitchFamily="18" charset="0"/>
                          <a:ea typeface="MS PGothic" pitchFamily="34" charset="-128"/>
                        </a:defRPr>
                      </a:lvl2pPr>
                      <a:lvl3pPr marL="1143000" indent="-228600" defTabSz="457200" eaLnBrk="0" hangingPunct="0">
                        <a:spcBef>
                          <a:spcPct val="20000"/>
                        </a:spcBef>
                        <a:defRPr sz="7800">
                          <a:solidFill>
                            <a:schemeClr val="tx1"/>
                          </a:solidFill>
                          <a:latin typeface="Times New Roman" pitchFamily="18" charset="0"/>
                          <a:ea typeface="MS PGothic" pitchFamily="34" charset="-128"/>
                        </a:defRPr>
                      </a:lvl3pPr>
                      <a:lvl4pPr marL="1600200" indent="-228600" defTabSz="457200" eaLnBrk="0" hangingPunct="0">
                        <a:spcBef>
                          <a:spcPct val="20000"/>
                        </a:spcBef>
                        <a:defRPr sz="6600">
                          <a:solidFill>
                            <a:schemeClr val="tx1"/>
                          </a:solidFill>
                          <a:latin typeface="Times New Roman" pitchFamily="18" charset="0"/>
                          <a:ea typeface="MS PGothic" pitchFamily="34" charset="-128"/>
                        </a:defRPr>
                      </a:lvl4pPr>
                      <a:lvl5pPr marL="2057400" indent="-228600" defTabSz="457200" eaLnBrk="0" hangingPunct="0">
                        <a:spcBef>
                          <a:spcPct val="20000"/>
                        </a:spcBef>
                        <a:defRPr sz="6600">
                          <a:solidFill>
                            <a:schemeClr val="tx1"/>
                          </a:solidFill>
                          <a:latin typeface="Times New Roman" pitchFamily="18" charset="0"/>
                          <a:ea typeface="MS PGothic" pitchFamily="34" charset="-128"/>
                        </a:defRPr>
                      </a:lvl5pPr>
                      <a:lvl6pPr marL="2514600" indent="-228600" defTabSz="457200" eaLnBrk="0" fontAlgn="base" hangingPunct="0">
                        <a:spcBef>
                          <a:spcPct val="20000"/>
                        </a:spcBef>
                        <a:spcAft>
                          <a:spcPct val="0"/>
                        </a:spcAft>
                        <a:defRPr sz="6600">
                          <a:solidFill>
                            <a:schemeClr val="tx1"/>
                          </a:solidFill>
                          <a:latin typeface="Times New Roman" pitchFamily="18" charset="0"/>
                          <a:ea typeface="MS PGothic" pitchFamily="34" charset="-128"/>
                        </a:defRPr>
                      </a:lvl6pPr>
                      <a:lvl7pPr marL="2971800" indent="-228600" defTabSz="457200" eaLnBrk="0" fontAlgn="base" hangingPunct="0">
                        <a:spcBef>
                          <a:spcPct val="20000"/>
                        </a:spcBef>
                        <a:spcAft>
                          <a:spcPct val="0"/>
                        </a:spcAft>
                        <a:defRPr sz="6600">
                          <a:solidFill>
                            <a:schemeClr val="tx1"/>
                          </a:solidFill>
                          <a:latin typeface="Times New Roman" pitchFamily="18" charset="0"/>
                          <a:ea typeface="MS PGothic" pitchFamily="34" charset="-128"/>
                        </a:defRPr>
                      </a:lvl7pPr>
                      <a:lvl8pPr marL="3429000" indent="-228600" defTabSz="457200" eaLnBrk="0" fontAlgn="base" hangingPunct="0">
                        <a:spcBef>
                          <a:spcPct val="20000"/>
                        </a:spcBef>
                        <a:spcAft>
                          <a:spcPct val="0"/>
                        </a:spcAft>
                        <a:defRPr sz="6600">
                          <a:solidFill>
                            <a:schemeClr val="tx1"/>
                          </a:solidFill>
                          <a:latin typeface="Times New Roman" pitchFamily="18" charset="0"/>
                          <a:ea typeface="MS PGothic" pitchFamily="34" charset="-128"/>
                        </a:defRPr>
                      </a:lvl8pPr>
                      <a:lvl9pPr marL="3886200" indent="-228600" defTabSz="457200" eaLnBrk="0" fontAlgn="base" hangingPunct="0">
                        <a:spcBef>
                          <a:spcPct val="20000"/>
                        </a:spcBef>
                        <a:spcAft>
                          <a:spcPct val="0"/>
                        </a:spcAft>
                        <a:defRPr sz="6600">
                          <a:solidFill>
                            <a:schemeClr val="tx1"/>
                          </a:solidFill>
                          <a:latin typeface="Times New Roman"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rgbClr val="000000"/>
                          </a:solidFill>
                          <a:effectLst/>
                          <a:latin typeface="Times New Roman" pitchFamily="18" charset="0"/>
                          <a:ea typeface="MS PGothic" pitchFamily="34" charset="-128"/>
                        </a:rPr>
                        <a:t>Cb05 with 156 reactions</a:t>
                      </a:r>
                    </a:p>
                  </a:txBody>
                  <a:tcPr marL="91434" marR="91434" marT="45695" marB="456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r>
              <a:tr h="274251">
                <a:tc>
                  <a:txBody>
                    <a:bodyPr/>
                    <a:lstStyle>
                      <a:lvl1pPr defTabSz="457200" eaLnBrk="0" hangingPunct="0">
                        <a:spcBef>
                          <a:spcPct val="20000"/>
                        </a:spcBef>
                        <a:defRPr sz="10500">
                          <a:solidFill>
                            <a:schemeClr val="tx1"/>
                          </a:solidFill>
                          <a:latin typeface="Times New Roman" pitchFamily="18" charset="0"/>
                          <a:ea typeface="MS PGothic" pitchFamily="34" charset="-128"/>
                        </a:defRPr>
                      </a:lvl1pPr>
                      <a:lvl2pPr marL="742950" indent="-285750" defTabSz="457200" eaLnBrk="0" hangingPunct="0">
                        <a:spcBef>
                          <a:spcPct val="20000"/>
                        </a:spcBef>
                        <a:defRPr sz="9300">
                          <a:solidFill>
                            <a:schemeClr val="tx1"/>
                          </a:solidFill>
                          <a:latin typeface="Times New Roman" pitchFamily="18" charset="0"/>
                          <a:ea typeface="MS PGothic" pitchFamily="34" charset="-128"/>
                        </a:defRPr>
                      </a:lvl2pPr>
                      <a:lvl3pPr marL="1143000" indent="-228600" defTabSz="457200" eaLnBrk="0" hangingPunct="0">
                        <a:spcBef>
                          <a:spcPct val="20000"/>
                        </a:spcBef>
                        <a:defRPr sz="7800">
                          <a:solidFill>
                            <a:schemeClr val="tx1"/>
                          </a:solidFill>
                          <a:latin typeface="Times New Roman" pitchFamily="18" charset="0"/>
                          <a:ea typeface="MS PGothic" pitchFamily="34" charset="-128"/>
                        </a:defRPr>
                      </a:lvl3pPr>
                      <a:lvl4pPr marL="1600200" indent="-228600" defTabSz="457200" eaLnBrk="0" hangingPunct="0">
                        <a:spcBef>
                          <a:spcPct val="20000"/>
                        </a:spcBef>
                        <a:defRPr sz="6600">
                          <a:solidFill>
                            <a:schemeClr val="tx1"/>
                          </a:solidFill>
                          <a:latin typeface="Times New Roman" pitchFamily="18" charset="0"/>
                          <a:ea typeface="MS PGothic" pitchFamily="34" charset="-128"/>
                        </a:defRPr>
                      </a:lvl4pPr>
                      <a:lvl5pPr marL="2057400" indent="-228600" defTabSz="457200" eaLnBrk="0" hangingPunct="0">
                        <a:spcBef>
                          <a:spcPct val="20000"/>
                        </a:spcBef>
                        <a:defRPr sz="6600">
                          <a:solidFill>
                            <a:schemeClr val="tx1"/>
                          </a:solidFill>
                          <a:latin typeface="Times New Roman" pitchFamily="18" charset="0"/>
                          <a:ea typeface="MS PGothic" pitchFamily="34" charset="-128"/>
                        </a:defRPr>
                      </a:lvl5pPr>
                      <a:lvl6pPr marL="2514600" indent="-228600" defTabSz="457200" eaLnBrk="0" fontAlgn="base" hangingPunct="0">
                        <a:spcBef>
                          <a:spcPct val="20000"/>
                        </a:spcBef>
                        <a:spcAft>
                          <a:spcPct val="0"/>
                        </a:spcAft>
                        <a:defRPr sz="6600">
                          <a:solidFill>
                            <a:schemeClr val="tx1"/>
                          </a:solidFill>
                          <a:latin typeface="Times New Roman" pitchFamily="18" charset="0"/>
                          <a:ea typeface="MS PGothic" pitchFamily="34" charset="-128"/>
                        </a:defRPr>
                      </a:lvl6pPr>
                      <a:lvl7pPr marL="2971800" indent="-228600" defTabSz="457200" eaLnBrk="0" fontAlgn="base" hangingPunct="0">
                        <a:spcBef>
                          <a:spcPct val="20000"/>
                        </a:spcBef>
                        <a:spcAft>
                          <a:spcPct val="0"/>
                        </a:spcAft>
                        <a:defRPr sz="6600">
                          <a:solidFill>
                            <a:schemeClr val="tx1"/>
                          </a:solidFill>
                          <a:latin typeface="Times New Roman" pitchFamily="18" charset="0"/>
                          <a:ea typeface="MS PGothic" pitchFamily="34" charset="-128"/>
                        </a:defRPr>
                      </a:lvl7pPr>
                      <a:lvl8pPr marL="3429000" indent="-228600" defTabSz="457200" eaLnBrk="0" fontAlgn="base" hangingPunct="0">
                        <a:spcBef>
                          <a:spcPct val="20000"/>
                        </a:spcBef>
                        <a:spcAft>
                          <a:spcPct val="0"/>
                        </a:spcAft>
                        <a:defRPr sz="6600">
                          <a:solidFill>
                            <a:schemeClr val="tx1"/>
                          </a:solidFill>
                          <a:latin typeface="Times New Roman" pitchFamily="18" charset="0"/>
                          <a:ea typeface="MS PGothic" pitchFamily="34" charset="-128"/>
                        </a:defRPr>
                      </a:lvl8pPr>
                      <a:lvl9pPr marL="3886200" indent="-228600" defTabSz="457200" eaLnBrk="0" fontAlgn="base" hangingPunct="0">
                        <a:spcBef>
                          <a:spcPct val="20000"/>
                        </a:spcBef>
                        <a:spcAft>
                          <a:spcPct val="0"/>
                        </a:spcAft>
                        <a:defRPr sz="6600">
                          <a:solidFill>
                            <a:schemeClr val="tx1"/>
                          </a:solidFill>
                          <a:latin typeface="Times New Roman"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rgbClr val="000000"/>
                          </a:solidFill>
                          <a:effectLst/>
                          <a:latin typeface="Times New Roman" pitchFamily="18" charset="0"/>
                          <a:ea typeface="MS PGothic" pitchFamily="34" charset="-128"/>
                        </a:rPr>
                        <a:t>Aerosol chemistry</a:t>
                      </a:r>
                    </a:p>
                  </a:txBody>
                  <a:tcPr marL="91434" marR="91434" marT="45695" marB="456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defTabSz="457200" eaLnBrk="0" hangingPunct="0">
                        <a:spcBef>
                          <a:spcPct val="20000"/>
                        </a:spcBef>
                        <a:defRPr sz="10500">
                          <a:solidFill>
                            <a:schemeClr val="tx1"/>
                          </a:solidFill>
                          <a:latin typeface="Times New Roman" pitchFamily="18" charset="0"/>
                          <a:ea typeface="MS PGothic" pitchFamily="34" charset="-128"/>
                        </a:defRPr>
                      </a:lvl1pPr>
                      <a:lvl2pPr marL="742950" indent="-285750" defTabSz="457200" eaLnBrk="0" hangingPunct="0">
                        <a:spcBef>
                          <a:spcPct val="20000"/>
                        </a:spcBef>
                        <a:defRPr sz="9300">
                          <a:solidFill>
                            <a:schemeClr val="tx1"/>
                          </a:solidFill>
                          <a:latin typeface="Times New Roman" pitchFamily="18" charset="0"/>
                          <a:ea typeface="MS PGothic" pitchFamily="34" charset="-128"/>
                        </a:defRPr>
                      </a:lvl2pPr>
                      <a:lvl3pPr marL="1143000" indent="-228600" defTabSz="457200" eaLnBrk="0" hangingPunct="0">
                        <a:spcBef>
                          <a:spcPct val="20000"/>
                        </a:spcBef>
                        <a:defRPr sz="7800">
                          <a:solidFill>
                            <a:schemeClr val="tx1"/>
                          </a:solidFill>
                          <a:latin typeface="Times New Roman" pitchFamily="18" charset="0"/>
                          <a:ea typeface="MS PGothic" pitchFamily="34" charset="-128"/>
                        </a:defRPr>
                      </a:lvl3pPr>
                      <a:lvl4pPr marL="1600200" indent="-228600" defTabSz="457200" eaLnBrk="0" hangingPunct="0">
                        <a:spcBef>
                          <a:spcPct val="20000"/>
                        </a:spcBef>
                        <a:defRPr sz="6600">
                          <a:solidFill>
                            <a:schemeClr val="tx1"/>
                          </a:solidFill>
                          <a:latin typeface="Times New Roman" pitchFamily="18" charset="0"/>
                          <a:ea typeface="MS PGothic" pitchFamily="34" charset="-128"/>
                        </a:defRPr>
                      </a:lvl4pPr>
                      <a:lvl5pPr marL="2057400" indent="-228600" defTabSz="457200" eaLnBrk="0" hangingPunct="0">
                        <a:spcBef>
                          <a:spcPct val="20000"/>
                        </a:spcBef>
                        <a:defRPr sz="6600">
                          <a:solidFill>
                            <a:schemeClr val="tx1"/>
                          </a:solidFill>
                          <a:latin typeface="Times New Roman" pitchFamily="18" charset="0"/>
                          <a:ea typeface="MS PGothic" pitchFamily="34" charset="-128"/>
                        </a:defRPr>
                      </a:lvl5pPr>
                      <a:lvl6pPr marL="2514600" indent="-228600" defTabSz="457200" eaLnBrk="0" fontAlgn="base" hangingPunct="0">
                        <a:spcBef>
                          <a:spcPct val="20000"/>
                        </a:spcBef>
                        <a:spcAft>
                          <a:spcPct val="0"/>
                        </a:spcAft>
                        <a:defRPr sz="6600">
                          <a:solidFill>
                            <a:schemeClr val="tx1"/>
                          </a:solidFill>
                          <a:latin typeface="Times New Roman" pitchFamily="18" charset="0"/>
                          <a:ea typeface="MS PGothic" pitchFamily="34" charset="-128"/>
                        </a:defRPr>
                      </a:lvl6pPr>
                      <a:lvl7pPr marL="2971800" indent="-228600" defTabSz="457200" eaLnBrk="0" fontAlgn="base" hangingPunct="0">
                        <a:spcBef>
                          <a:spcPct val="20000"/>
                        </a:spcBef>
                        <a:spcAft>
                          <a:spcPct val="0"/>
                        </a:spcAft>
                        <a:defRPr sz="6600">
                          <a:solidFill>
                            <a:schemeClr val="tx1"/>
                          </a:solidFill>
                          <a:latin typeface="Times New Roman" pitchFamily="18" charset="0"/>
                          <a:ea typeface="MS PGothic" pitchFamily="34" charset="-128"/>
                        </a:defRPr>
                      </a:lvl7pPr>
                      <a:lvl8pPr marL="3429000" indent="-228600" defTabSz="457200" eaLnBrk="0" fontAlgn="base" hangingPunct="0">
                        <a:spcBef>
                          <a:spcPct val="20000"/>
                        </a:spcBef>
                        <a:spcAft>
                          <a:spcPct val="0"/>
                        </a:spcAft>
                        <a:defRPr sz="6600">
                          <a:solidFill>
                            <a:schemeClr val="tx1"/>
                          </a:solidFill>
                          <a:latin typeface="Times New Roman" pitchFamily="18" charset="0"/>
                          <a:ea typeface="MS PGothic" pitchFamily="34" charset="-128"/>
                        </a:defRPr>
                      </a:lvl8pPr>
                      <a:lvl9pPr marL="3886200" indent="-228600" defTabSz="457200" eaLnBrk="0" fontAlgn="base" hangingPunct="0">
                        <a:spcBef>
                          <a:spcPct val="20000"/>
                        </a:spcBef>
                        <a:spcAft>
                          <a:spcPct val="0"/>
                        </a:spcAft>
                        <a:defRPr sz="6600">
                          <a:solidFill>
                            <a:schemeClr val="tx1"/>
                          </a:solidFill>
                          <a:latin typeface="Times New Roman"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rgbClr val="000000"/>
                          </a:solidFill>
                          <a:effectLst/>
                          <a:latin typeface="Times New Roman" pitchFamily="18" charset="0"/>
                          <a:ea typeface="MS PGothic" pitchFamily="34" charset="-128"/>
                        </a:rPr>
                        <a:t>Aero5 with updated evaporation enthalpy</a:t>
                      </a:r>
                    </a:p>
                  </a:txBody>
                  <a:tcPr marL="91434" marR="91434" marT="45695" marB="456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r>
              <a:tr h="457114">
                <a:tc rowSpan="2">
                  <a:txBody>
                    <a:bodyPr/>
                    <a:lstStyle>
                      <a:lvl1pPr defTabSz="457200" eaLnBrk="0" hangingPunct="0">
                        <a:spcBef>
                          <a:spcPct val="20000"/>
                        </a:spcBef>
                        <a:defRPr sz="10500">
                          <a:solidFill>
                            <a:schemeClr val="tx1"/>
                          </a:solidFill>
                          <a:latin typeface="Times New Roman" pitchFamily="18" charset="0"/>
                          <a:ea typeface="MS PGothic" pitchFamily="34" charset="-128"/>
                        </a:defRPr>
                      </a:lvl1pPr>
                      <a:lvl2pPr marL="742950" indent="-285750" defTabSz="457200" eaLnBrk="0" hangingPunct="0">
                        <a:spcBef>
                          <a:spcPct val="20000"/>
                        </a:spcBef>
                        <a:defRPr sz="9300">
                          <a:solidFill>
                            <a:schemeClr val="tx1"/>
                          </a:solidFill>
                          <a:latin typeface="Times New Roman" pitchFamily="18" charset="0"/>
                          <a:ea typeface="MS PGothic" pitchFamily="34" charset="-128"/>
                        </a:defRPr>
                      </a:lvl2pPr>
                      <a:lvl3pPr marL="1143000" indent="-228600" defTabSz="457200" eaLnBrk="0" hangingPunct="0">
                        <a:spcBef>
                          <a:spcPct val="20000"/>
                        </a:spcBef>
                        <a:defRPr sz="7800">
                          <a:solidFill>
                            <a:schemeClr val="tx1"/>
                          </a:solidFill>
                          <a:latin typeface="Times New Roman" pitchFamily="18" charset="0"/>
                          <a:ea typeface="MS PGothic" pitchFamily="34" charset="-128"/>
                        </a:defRPr>
                      </a:lvl3pPr>
                      <a:lvl4pPr marL="1600200" indent="-228600" defTabSz="457200" eaLnBrk="0" hangingPunct="0">
                        <a:spcBef>
                          <a:spcPct val="20000"/>
                        </a:spcBef>
                        <a:defRPr sz="6600">
                          <a:solidFill>
                            <a:schemeClr val="tx1"/>
                          </a:solidFill>
                          <a:latin typeface="Times New Roman" pitchFamily="18" charset="0"/>
                          <a:ea typeface="MS PGothic" pitchFamily="34" charset="-128"/>
                        </a:defRPr>
                      </a:lvl4pPr>
                      <a:lvl5pPr marL="2057400" indent="-228600" defTabSz="457200" eaLnBrk="0" hangingPunct="0">
                        <a:spcBef>
                          <a:spcPct val="20000"/>
                        </a:spcBef>
                        <a:defRPr sz="6600">
                          <a:solidFill>
                            <a:schemeClr val="tx1"/>
                          </a:solidFill>
                          <a:latin typeface="Times New Roman" pitchFamily="18" charset="0"/>
                          <a:ea typeface="MS PGothic" pitchFamily="34" charset="-128"/>
                        </a:defRPr>
                      </a:lvl5pPr>
                      <a:lvl6pPr marL="2514600" indent="-228600" defTabSz="457200" eaLnBrk="0" fontAlgn="base" hangingPunct="0">
                        <a:spcBef>
                          <a:spcPct val="20000"/>
                        </a:spcBef>
                        <a:spcAft>
                          <a:spcPct val="0"/>
                        </a:spcAft>
                        <a:defRPr sz="6600">
                          <a:solidFill>
                            <a:schemeClr val="tx1"/>
                          </a:solidFill>
                          <a:latin typeface="Times New Roman" pitchFamily="18" charset="0"/>
                          <a:ea typeface="MS PGothic" pitchFamily="34" charset="-128"/>
                        </a:defRPr>
                      </a:lvl6pPr>
                      <a:lvl7pPr marL="2971800" indent="-228600" defTabSz="457200" eaLnBrk="0" fontAlgn="base" hangingPunct="0">
                        <a:spcBef>
                          <a:spcPct val="20000"/>
                        </a:spcBef>
                        <a:spcAft>
                          <a:spcPct val="0"/>
                        </a:spcAft>
                        <a:defRPr sz="6600">
                          <a:solidFill>
                            <a:schemeClr val="tx1"/>
                          </a:solidFill>
                          <a:latin typeface="Times New Roman" pitchFamily="18" charset="0"/>
                          <a:ea typeface="MS PGothic" pitchFamily="34" charset="-128"/>
                        </a:defRPr>
                      </a:lvl7pPr>
                      <a:lvl8pPr marL="3429000" indent="-228600" defTabSz="457200" eaLnBrk="0" fontAlgn="base" hangingPunct="0">
                        <a:spcBef>
                          <a:spcPct val="20000"/>
                        </a:spcBef>
                        <a:spcAft>
                          <a:spcPct val="0"/>
                        </a:spcAft>
                        <a:defRPr sz="6600">
                          <a:solidFill>
                            <a:schemeClr val="tx1"/>
                          </a:solidFill>
                          <a:latin typeface="Times New Roman" pitchFamily="18" charset="0"/>
                          <a:ea typeface="MS PGothic" pitchFamily="34" charset="-128"/>
                        </a:defRPr>
                      </a:lvl8pPr>
                      <a:lvl9pPr marL="3886200" indent="-228600" defTabSz="457200" eaLnBrk="0" fontAlgn="base" hangingPunct="0">
                        <a:spcBef>
                          <a:spcPct val="20000"/>
                        </a:spcBef>
                        <a:spcAft>
                          <a:spcPct val="0"/>
                        </a:spcAft>
                        <a:defRPr sz="6600">
                          <a:solidFill>
                            <a:schemeClr val="tx1"/>
                          </a:solidFill>
                          <a:latin typeface="Times New Roman"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rgbClr val="000000"/>
                          </a:solidFill>
                          <a:effectLst/>
                          <a:latin typeface="Times New Roman" pitchFamily="18" charset="0"/>
                          <a:ea typeface="MS PGothic" pitchFamily="34" charset="-128"/>
                        </a:rPr>
                        <a:t>Anthropogenic emission</a:t>
                      </a:r>
                    </a:p>
                  </a:txBody>
                  <a:tcPr marL="91434" marR="91434" marT="45695" marB="456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defTabSz="457200" eaLnBrk="0" hangingPunct="0">
                        <a:spcBef>
                          <a:spcPct val="20000"/>
                        </a:spcBef>
                        <a:defRPr sz="10500">
                          <a:solidFill>
                            <a:schemeClr val="tx1"/>
                          </a:solidFill>
                          <a:latin typeface="Times New Roman" pitchFamily="18" charset="0"/>
                          <a:ea typeface="MS PGothic" pitchFamily="34" charset="-128"/>
                        </a:defRPr>
                      </a:lvl1pPr>
                      <a:lvl2pPr marL="742950" indent="-285750" defTabSz="457200" eaLnBrk="0" hangingPunct="0">
                        <a:spcBef>
                          <a:spcPct val="20000"/>
                        </a:spcBef>
                        <a:defRPr sz="9300">
                          <a:solidFill>
                            <a:schemeClr val="tx1"/>
                          </a:solidFill>
                          <a:latin typeface="Times New Roman" pitchFamily="18" charset="0"/>
                          <a:ea typeface="MS PGothic" pitchFamily="34" charset="-128"/>
                        </a:defRPr>
                      </a:lvl2pPr>
                      <a:lvl3pPr marL="1143000" indent="-228600" defTabSz="457200" eaLnBrk="0" hangingPunct="0">
                        <a:spcBef>
                          <a:spcPct val="20000"/>
                        </a:spcBef>
                        <a:defRPr sz="7800">
                          <a:solidFill>
                            <a:schemeClr val="tx1"/>
                          </a:solidFill>
                          <a:latin typeface="Times New Roman" pitchFamily="18" charset="0"/>
                          <a:ea typeface="MS PGothic" pitchFamily="34" charset="-128"/>
                        </a:defRPr>
                      </a:lvl3pPr>
                      <a:lvl4pPr marL="1600200" indent="-228600" defTabSz="457200" eaLnBrk="0" hangingPunct="0">
                        <a:spcBef>
                          <a:spcPct val="20000"/>
                        </a:spcBef>
                        <a:defRPr sz="6600">
                          <a:solidFill>
                            <a:schemeClr val="tx1"/>
                          </a:solidFill>
                          <a:latin typeface="Times New Roman" pitchFamily="18" charset="0"/>
                          <a:ea typeface="MS PGothic" pitchFamily="34" charset="-128"/>
                        </a:defRPr>
                      </a:lvl4pPr>
                      <a:lvl5pPr marL="2057400" indent="-228600" defTabSz="457200" eaLnBrk="0" hangingPunct="0">
                        <a:spcBef>
                          <a:spcPct val="20000"/>
                        </a:spcBef>
                        <a:defRPr sz="6600">
                          <a:solidFill>
                            <a:schemeClr val="tx1"/>
                          </a:solidFill>
                          <a:latin typeface="Times New Roman" pitchFamily="18" charset="0"/>
                          <a:ea typeface="MS PGothic" pitchFamily="34" charset="-128"/>
                        </a:defRPr>
                      </a:lvl5pPr>
                      <a:lvl6pPr marL="2514600" indent="-228600" defTabSz="457200" eaLnBrk="0" fontAlgn="base" hangingPunct="0">
                        <a:spcBef>
                          <a:spcPct val="20000"/>
                        </a:spcBef>
                        <a:spcAft>
                          <a:spcPct val="0"/>
                        </a:spcAft>
                        <a:defRPr sz="6600">
                          <a:solidFill>
                            <a:schemeClr val="tx1"/>
                          </a:solidFill>
                          <a:latin typeface="Times New Roman" pitchFamily="18" charset="0"/>
                          <a:ea typeface="MS PGothic" pitchFamily="34" charset="-128"/>
                        </a:defRPr>
                      </a:lvl6pPr>
                      <a:lvl7pPr marL="2971800" indent="-228600" defTabSz="457200" eaLnBrk="0" fontAlgn="base" hangingPunct="0">
                        <a:spcBef>
                          <a:spcPct val="20000"/>
                        </a:spcBef>
                        <a:spcAft>
                          <a:spcPct val="0"/>
                        </a:spcAft>
                        <a:defRPr sz="6600">
                          <a:solidFill>
                            <a:schemeClr val="tx1"/>
                          </a:solidFill>
                          <a:latin typeface="Times New Roman" pitchFamily="18" charset="0"/>
                          <a:ea typeface="MS PGothic" pitchFamily="34" charset="-128"/>
                        </a:defRPr>
                      </a:lvl7pPr>
                      <a:lvl8pPr marL="3429000" indent="-228600" defTabSz="457200" eaLnBrk="0" fontAlgn="base" hangingPunct="0">
                        <a:spcBef>
                          <a:spcPct val="20000"/>
                        </a:spcBef>
                        <a:spcAft>
                          <a:spcPct val="0"/>
                        </a:spcAft>
                        <a:defRPr sz="6600">
                          <a:solidFill>
                            <a:schemeClr val="tx1"/>
                          </a:solidFill>
                          <a:latin typeface="Times New Roman" pitchFamily="18" charset="0"/>
                          <a:ea typeface="MS PGothic" pitchFamily="34" charset="-128"/>
                        </a:defRPr>
                      </a:lvl8pPr>
                      <a:lvl9pPr marL="3886200" indent="-228600" defTabSz="457200" eaLnBrk="0" fontAlgn="base" hangingPunct="0">
                        <a:spcBef>
                          <a:spcPct val="20000"/>
                        </a:spcBef>
                        <a:spcAft>
                          <a:spcPct val="0"/>
                        </a:spcAft>
                        <a:defRPr sz="6600">
                          <a:solidFill>
                            <a:schemeClr val="tx1"/>
                          </a:solidFill>
                          <a:latin typeface="Times New Roman"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rgbClr val="000000"/>
                          </a:solidFill>
                          <a:effectLst/>
                          <a:latin typeface="Times New Roman" pitchFamily="18" charset="0"/>
                          <a:ea typeface="MS PGothic" pitchFamily="34" charset="-128"/>
                        </a:rPr>
                        <a:t>2008NEI as base year, mobile projected using AQS*, area and off-road used CSPR^, point source uses 2012 CEM data</a:t>
                      </a:r>
                    </a:p>
                  </a:txBody>
                  <a:tcPr marL="91434" marR="91434" marT="45695" marB="456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r>
              <a:tr h="274251">
                <a:tc vMerge="1">
                  <a:txBody>
                    <a:bodyPr/>
                    <a:lstStyle>
                      <a:lvl1pPr defTabSz="457200" eaLnBrk="0" hangingPunct="0">
                        <a:spcBef>
                          <a:spcPct val="20000"/>
                        </a:spcBef>
                        <a:defRPr sz="10500">
                          <a:solidFill>
                            <a:schemeClr val="tx1"/>
                          </a:solidFill>
                          <a:latin typeface="Times New Roman" pitchFamily="18" charset="0"/>
                          <a:ea typeface="MS PGothic" pitchFamily="34" charset="-128"/>
                        </a:defRPr>
                      </a:lvl1pPr>
                      <a:lvl2pPr marL="742950" indent="-285750" defTabSz="457200" eaLnBrk="0" hangingPunct="0">
                        <a:spcBef>
                          <a:spcPct val="20000"/>
                        </a:spcBef>
                        <a:defRPr sz="9300">
                          <a:solidFill>
                            <a:schemeClr val="tx1"/>
                          </a:solidFill>
                          <a:latin typeface="Times New Roman" pitchFamily="18" charset="0"/>
                          <a:ea typeface="MS PGothic" pitchFamily="34" charset="-128"/>
                        </a:defRPr>
                      </a:lvl2pPr>
                      <a:lvl3pPr marL="1143000" indent="-228600" defTabSz="457200" eaLnBrk="0" hangingPunct="0">
                        <a:spcBef>
                          <a:spcPct val="20000"/>
                        </a:spcBef>
                        <a:defRPr sz="7800">
                          <a:solidFill>
                            <a:schemeClr val="tx1"/>
                          </a:solidFill>
                          <a:latin typeface="Times New Roman" pitchFamily="18" charset="0"/>
                          <a:ea typeface="MS PGothic" pitchFamily="34" charset="-128"/>
                        </a:defRPr>
                      </a:lvl3pPr>
                      <a:lvl4pPr marL="1600200" indent="-228600" defTabSz="457200" eaLnBrk="0" hangingPunct="0">
                        <a:spcBef>
                          <a:spcPct val="20000"/>
                        </a:spcBef>
                        <a:defRPr sz="6600">
                          <a:solidFill>
                            <a:schemeClr val="tx1"/>
                          </a:solidFill>
                          <a:latin typeface="Times New Roman" pitchFamily="18" charset="0"/>
                          <a:ea typeface="MS PGothic" pitchFamily="34" charset="-128"/>
                        </a:defRPr>
                      </a:lvl4pPr>
                      <a:lvl5pPr marL="2057400" indent="-228600" defTabSz="457200" eaLnBrk="0" hangingPunct="0">
                        <a:spcBef>
                          <a:spcPct val="20000"/>
                        </a:spcBef>
                        <a:defRPr sz="6600">
                          <a:solidFill>
                            <a:schemeClr val="tx1"/>
                          </a:solidFill>
                          <a:latin typeface="Times New Roman" pitchFamily="18" charset="0"/>
                          <a:ea typeface="MS PGothic" pitchFamily="34" charset="-128"/>
                        </a:defRPr>
                      </a:lvl5pPr>
                      <a:lvl6pPr marL="2514600" indent="-228600" defTabSz="457200" eaLnBrk="0" fontAlgn="base" hangingPunct="0">
                        <a:spcBef>
                          <a:spcPct val="20000"/>
                        </a:spcBef>
                        <a:spcAft>
                          <a:spcPct val="0"/>
                        </a:spcAft>
                        <a:defRPr sz="6600">
                          <a:solidFill>
                            <a:schemeClr val="tx1"/>
                          </a:solidFill>
                          <a:latin typeface="Times New Roman" pitchFamily="18" charset="0"/>
                          <a:ea typeface="MS PGothic" pitchFamily="34" charset="-128"/>
                        </a:defRPr>
                      </a:lvl6pPr>
                      <a:lvl7pPr marL="2971800" indent="-228600" defTabSz="457200" eaLnBrk="0" fontAlgn="base" hangingPunct="0">
                        <a:spcBef>
                          <a:spcPct val="20000"/>
                        </a:spcBef>
                        <a:spcAft>
                          <a:spcPct val="0"/>
                        </a:spcAft>
                        <a:defRPr sz="6600">
                          <a:solidFill>
                            <a:schemeClr val="tx1"/>
                          </a:solidFill>
                          <a:latin typeface="Times New Roman" pitchFamily="18" charset="0"/>
                          <a:ea typeface="MS PGothic" pitchFamily="34" charset="-128"/>
                        </a:defRPr>
                      </a:lvl7pPr>
                      <a:lvl8pPr marL="3429000" indent="-228600" defTabSz="457200" eaLnBrk="0" fontAlgn="base" hangingPunct="0">
                        <a:spcBef>
                          <a:spcPct val="20000"/>
                        </a:spcBef>
                        <a:spcAft>
                          <a:spcPct val="0"/>
                        </a:spcAft>
                        <a:defRPr sz="6600">
                          <a:solidFill>
                            <a:schemeClr val="tx1"/>
                          </a:solidFill>
                          <a:latin typeface="Times New Roman" pitchFamily="18" charset="0"/>
                          <a:ea typeface="MS PGothic" pitchFamily="34" charset="-128"/>
                        </a:defRPr>
                      </a:lvl8pPr>
                      <a:lvl9pPr marL="3886200" indent="-228600" defTabSz="457200" eaLnBrk="0" fontAlgn="base" hangingPunct="0">
                        <a:spcBef>
                          <a:spcPct val="20000"/>
                        </a:spcBef>
                        <a:spcAft>
                          <a:spcPct val="0"/>
                        </a:spcAft>
                        <a:defRPr sz="6600">
                          <a:solidFill>
                            <a:schemeClr val="tx1"/>
                          </a:solidFill>
                          <a:latin typeface="Times New Roman"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200" b="1" i="0" u="none" strike="noStrike" cap="none" normalizeH="0" baseline="0" dirty="0" smtClean="0">
                        <a:ln>
                          <a:noFill/>
                        </a:ln>
                        <a:solidFill>
                          <a:srgbClr val="000000"/>
                        </a:solidFill>
                        <a:effectLst/>
                        <a:latin typeface="Times New Roman" pitchFamily="18" charset="0"/>
                        <a:ea typeface="MS PGothic" pitchFamily="34" charset="-128"/>
                      </a:endParaRPr>
                    </a:p>
                  </a:txBody>
                  <a:tcPr marL="91434" marR="91434"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defTabSz="457200" eaLnBrk="0" hangingPunct="0">
                        <a:spcBef>
                          <a:spcPct val="20000"/>
                        </a:spcBef>
                        <a:defRPr sz="10500">
                          <a:solidFill>
                            <a:schemeClr val="tx1"/>
                          </a:solidFill>
                          <a:latin typeface="Times New Roman" pitchFamily="18" charset="0"/>
                          <a:ea typeface="MS PGothic" pitchFamily="34" charset="-128"/>
                        </a:defRPr>
                      </a:lvl1pPr>
                      <a:lvl2pPr marL="742950" indent="-285750" defTabSz="457200" eaLnBrk="0" hangingPunct="0">
                        <a:spcBef>
                          <a:spcPct val="20000"/>
                        </a:spcBef>
                        <a:defRPr sz="9300">
                          <a:solidFill>
                            <a:schemeClr val="tx1"/>
                          </a:solidFill>
                          <a:latin typeface="Times New Roman" pitchFamily="18" charset="0"/>
                          <a:ea typeface="MS PGothic" pitchFamily="34" charset="-128"/>
                        </a:defRPr>
                      </a:lvl2pPr>
                      <a:lvl3pPr marL="1143000" indent="-228600" defTabSz="457200" eaLnBrk="0" hangingPunct="0">
                        <a:spcBef>
                          <a:spcPct val="20000"/>
                        </a:spcBef>
                        <a:defRPr sz="7800">
                          <a:solidFill>
                            <a:schemeClr val="tx1"/>
                          </a:solidFill>
                          <a:latin typeface="Times New Roman" pitchFamily="18" charset="0"/>
                          <a:ea typeface="MS PGothic" pitchFamily="34" charset="-128"/>
                        </a:defRPr>
                      </a:lvl3pPr>
                      <a:lvl4pPr marL="1600200" indent="-228600" defTabSz="457200" eaLnBrk="0" hangingPunct="0">
                        <a:spcBef>
                          <a:spcPct val="20000"/>
                        </a:spcBef>
                        <a:defRPr sz="6600">
                          <a:solidFill>
                            <a:schemeClr val="tx1"/>
                          </a:solidFill>
                          <a:latin typeface="Times New Roman" pitchFamily="18" charset="0"/>
                          <a:ea typeface="MS PGothic" pitchFamily="34" charset="-128"/>
                        </a:defRPr>
                      </a:lvl4pPr>
                      <a:lvl5pPr marL="2057400" indent="-228600" defTabSz="457200" eaLnBrk="0" hangingPunct="0">
                        <a:spcBef>
                          <a:spcPct val="20000"/>
                        </a:spcBef>
                        <a:defRPr sz="6600">
                          <a:solidFill>
                            <a:schemeClr val="tx1"/>
                          </a:solidFill>
                          <a:latin typeface="Times New Roman" pitchFamily="18" charset="0"/>
                          <a:ea typeface="MS PGothic" pitchFamily="34" charset="-128"/>
                        </a:defRPr>
                      </a:lvl5pPr>
                      <a:lvl6pPr marL="2514600" indent="-228600" defTabSz="457200" eaLnBrk="0" fontAlgn="base" hangingPunct="0">
                        <a:spcBef>
                          <a:spcPct val="20000"/>
                        </a:spcBef>
                        <a:spcAft>
                          <a:spcPct val="0"/>
                        </a:spcAft>
                        <a:defRPr sz="6600">
                          <a:solidFill>
                            <a:schemeClr val="tx1"/>
                          </a:solidFill>
                          <a:latin typeface="Times New Roman" pitchFamily="18" charset="0"/>
                          <a:ea typeface="MS PGothic" pitchFamily="34" charset="-128"/>
                        </a:defRPr>
                      </a:lvl6pPr>
                      <a:lvl7pPr marL="2971800" indent="-228600" defTabSz="457200" eaLnBrk="0" fontAlgn="base" hangingPunct="0">
                        <a:spcBef>
                          <a:spcPct val="20000"/>
                        </a:spcBef>
                        <a:spcAft>
                          <a:spcPct val="0"/>
                        </a:spcAft>
                        <a:defRPr sz="6600">
                          <a:solidFill>
                            <a:schemeClr val="tx1"/>
                          </a:solidFill>
                          <a:latin typeface="Times New Roman" pitchFamily="18" charset="0"/>
                          <a:ea typeface="MS PGothic" pitchFamily="34" charset="-128"/>
                        </a:defRPr>
                      </a:lvl7pPr>
                      <a:lvl8pPr marL="3429000" indent="-228600" defTabSz="457200" eaLnBrk="0" fontAlgn="base" hangingPunct="0">
                        <a:spcBef>
                          <a:spcPct val="20000"/>
                        </a:spcBef>
                        <a:spcAft>
                          <a:spcPct val="0"/>
                        </a:spcAft>
                        <a:defRPr sz="6600">
                          <a:solidFill>
                            <a:schemeClr val="tx1"/>
                          </a:solidFill>
                          <a:latin typeface="Times New Roman" pitchFamily="18" charset="0"/>
                          <a:ea typeface="MS PGothic" pitchFamily="34" charset="-128"/>
                        </a:defRPr>
                      </a:lvl8pPr>
                      <a:lvl9pPr marL="3886200" indent="-228600" defTabSz="457200" eaLnBrk="0" fontAlgn="base" hangingPunct="0">
                        <a:spcBef>
                          <a:spcPct val="20000"/>
                        </a:spcBef>
                        <a:spcAft>
                          <a:spcPct val="0"/>
                        </a:spcAft>
                        <a:defRPr sz="6600">
                          <a:solidFill>
                            <a:schemeClr val="tx1"/>
                          </a:solidFill>
                          <a:latin typeface="Times New Roman"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lang="en-US" sz="1200" b="1" dirty="0" smtClean="0"/>
                        <a:t>WRAP oil and gas emissions data</a:t>
                      </a:r>
                      <a:endParaRPr kumimoji="0" lang="en-US" altLang="en-US" sz="1200" b="1" i="0" u="none" strike="noStrike" cap="none" normalizeH="0" baseline="0" dirty="0" smtClean="0">
                        <a:ln>
                          <a:noFill/>
                        </a:ln>
                        <a:solidFill>
                          <a:srgbClr val="000000"/>
                        </a:solidFill>
                        <a:effectLst/>
                        <a:latin typeface="Times New Roman" pitchFamily="18" charset="0"/>
                        <a:ea typeface="MS PGothic" pitchFamily="34" charset="-128"/>
                      </a:endParaRPr>
                    </a:p>
                  </a:txBody>
                  <a:tcPr marL="91434" marR="91434" marT="45695" marB="456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r>
              <a:tr h="274251">
                <a:tc>
                  <a:txBody>
                    <a:bodyPr/>
                    <a:lstStyle>
                      <a:lvl1pPr defTabSz="457200" eaLnBrk="0" hangingPunct="0">
                        <a:spcBef>
                          <a:spcPct val="20000"/>
                        </a:spcBef>
                        <a:defRPr sz="10500">
                          <a:solidFill>
                            <a:schemeClr val="tx1"/>
                          </a:solidFill>
                          <a:latin typeface="Times New Roman" pitchFamily="18" charset="0"/>
                          <a:ea typeface="MS PGothic" pitchFamily="34" charset="-128"/>
                        </a:defRPr>
                      </a:lvl1pPr>
                      <a:lvl2pPr marL="742950" indent="-285750" defTabSz="457200" eaLnBrk="0" hangingPunct="0">
                        <a:spcBef>
                          <a:spcPct val="20000"/>
                        </a:spcBef>
                        <a:defRPr sz="9300">
                          <a:solidFill>
                            <a:schemeClr val="tx1"/>
                          </a:solidFill>
                          <a:latin typeface="Times New Roman" pitchFamily="18" charset="0"/>
                          <a:ea typeface="MS PGothic" pitchFamily="34" charset="-128"/>
                        </a:defRPr>
                      </a:lvl2pPr>
                      <a:lvl3pPr marL="1143000" indent="-228600" defTabSz="457200" eaLnBrk="0" hangingPunct="0">
                        <a:spcBef>
                          <a:spcPct val="20000"/>
                        </a:spcBef>
                        <a:defRPr sz="7800">
                          <a:solidFill>
                            <a:schemeClr val="tx1"/>
                          </a:solidFill>
                          <a:latin typeface="Times New Roman" pitchFamily="18" charset="0"/>
                          <a:ea typeface="MS PGothic" pitchFamily="34" charset="-128"/>
                        </a:defRPr>
                      </a:lvl3pPr>
                      <a:lvl4pPr marL="1600200" indent="-228600" defTabSz="457200" eaLnBrk="0" hangingPunct="0">
                        <a:spcBef>
                          <a:spcPct val="20000"/>
                        </a:spcBef>
                        <a:defRPr sz="6600">
                          <a:solidFill>
                            <a:schemeClr val="tx1"/>
                          </a:solidFill>
                          <a:latin typeface="Times New Roman" pitchFamily="18" charset="0"/>
                          <a:ea typeface="MS PGothic" pitchFamily="34" charset="-128"/>
                        </a:defRPr>
                      </a:lvl4pPr>
                      <a:lvl5pPr marL="2057400" indent="-228600" defTabSz="457200" eaLnBrk="0" hangingPunct="0">
                        <a:spcBef>
                          <a:spcPct val="20000"/>
                        </a:spcBef>
                        <a:defRPr sz="6600">
                          <a:solidFill>
                            <a:schemeClr val="tx1"/>
                          </a:solidFill>
                          <a:latin typeface="Times New Roman" pitchFamily="18" charset="0"/>
                          <a:ea typeface="MS PGothic" pitchFamily="34" charset="-128"/>
                        </a:defRPr>
                      </a:lvl5pPr>
                      <a:lvl6pPr marL="2514600" indent="-228600" defTabSz="457200" eaLnBrk="0" fontAlgn="base" hangingPunct="0">
                        <a:spcBef>
                          <a:spcPct val="20000"/>
                        </a:spcBef>
                        <a:spcAft>
                          <a:spcPct val="0"/>
                        </a:spcAft>
                        <a:defRPr sz="6600">
                          <a:solidFill>
                            <a:schemeClr val="tx1"/>
                          </a:solidFill>
                          <a:latin typeface="Times New Roman" pitchFamily="18" charset="0"/>
                          <a:ea typeface="MS PGothic" pitchFamily="34" charset="-128"/>
                        </a:defRPr>
                      </a:lvl6pPr>
                      <a:lvl7pPr marL="2971800" indent="-228600" defTabSz="457200" eaLnBrk="0" fontAlgn="base" hangingPunct="0">
                        <a:spcBef>
                          <a:spcPct val="20000"/>
                        </a:spcBef>
                        <a:spcAft>
                          <a:spcPct val="0"/>
                        </a:spcAft>
                        <a:defRPr sz="6600">
                          <a:solidFill>
                            <a:schemeClr val="tx1"/>
                          </a:solidFill>
                          <a:latin typeface="Times New Roman" pitchFamily="18" charset="0"/>
                          <a:ea typeface="MS PGothic" pitchFamily="34" charset="-128"/>
                        </a:defRPr>
                      </a:lvl7pPr>
                      <a:lvl8pPr marL="3429000" indent="-228600" defTabSz="457200" eaLnBrk="0" fontAlgn="base" hangingPunct="0">
                        <a:spcBef>
                          <a:spcPct val="20000"/>
                        </a:spcBef>
                        <a:spcAft>
                          <a:spcPct val="0"/>
                        </a:spcAft>
                        <a:defRPr sz="6600">
                          <a:solidFill>
                            <a:schemeClr val="tx1"/>
                          </a:solidFill>
                          <a:latin typeface="Times New Roman" pitchFamily="18" charset="0"/>
                          <a:ea typeface="MS PGothic" pitchFamily="34" charset="-128"/>
                        </a:defRPr>
                      </a:lvl8pPr>
                      <a:lvl9pPr marL="3886200" indent="-228600" defTabSz="457200" eaLnBrk="0" fontAlgn="base" hangingPunct="0">
                        <a:spcBef>
                          <a:spcPct val="20000"/>
                        </a:spcBef>
                        <a:spcAft>
                          <a:spcPct val="0"/>
                        </a:spcAft>
                        <a:defRPr sz="6600">
                          <a:solidFill>
                            <a:schemeClr val="tx1"/>
                          </a:solidFill>
                          <a:latin typeface="Times New Roman"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rgbClr val="000000"/>
                          </a:solidFill>
                          <a:effectLst/>
                          <a:latin typeface="Times New Roman" pitchFamily="18" charset="0"/>
                          <a:ea typeface="MS PGothic" pitchFamily="34" charset="-128"/>
                        </a:rPr>
                        <a:t>Biogenic emission</a:t>
                      </a:r>
                    </a:p>
                  </a:txBody>
                  <a:tcPr marL="91434" marR="91434" marT="45695" marB="456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lvl1pPr defTabSz="457200" eaLnBrk="0" hangingPunct="0">
                        <a:spcBef>
                          <a:spcPct val="20000"/>
                        </a:spcBef>
                        <a:defRPr sz="10500">
                          <a:solidFill>
                            <a:schemeClr val="tx1"/>
                          </a:solidFill>
                          <a:latin typeface="Times New Roman" pitchFamily="18" charset="0"/>
                          <a:ea typeface="MS PGothic" pitchFamily="34" charset="-128"/>
                        </a:defRPr>
                      </a:lvl1pPr>
                      <a:lvl2pPr marL="742950" indent="-285750" defTabSz="457200" eaLnBrk="0" hangingPunct="0">
                        <a:spcBef>
                          <a:spcPct val="20000"/>
                        </a:spcBef>
                        <a:defRPr sz="9300">
                          <a:solidFill>
                            <a:schemeClr val="tx1"/>
                          </a:solidFill>
                          <a:latin typeface="Times New Roman" pitchFamily="18" charset="0"/>
                          <a:ea typeface="MS PGothic" pitchFamily="34" charset="-128"/>
                        </a:defRPr>
                      </a:lvl2pPr>
                      <a:lvl3pPr marL="1143000" indent="-228600" defTabSz="457200" eaLnBrk="0" hangingPunct="0">
                        <a:spcBef>
                          <a:spcPct val="20000"/>
                        </a:spcBef>
                        <a:defRPr sz="7800">
                          <a:solidFill>
                            <a:schemeClr val="tx1"/>
                          </a:solidFill>
                          <a:latin typeface="Times New Roman" pitchFamily="18" charset="0"/>
                          <a:ea typeface="MS PGothic" pitchFamily="34" charset="-128"/>
                        </a:defRPr>
                      </a:lvl3pPr>
                      <a:lvl4pPr marL="1600200" indent="-228600" defTabSz="457200" eaLnBrk="0" hangingPunct="0">
                        <a:spcBef>
                          <a:spcPct val="20000"/>
                        </a:spcBef>
                        <a:defRPr sz="6600">
                          <a:solidFill>
                            <a:schemeClr val="tx1"/>
                          </a:solidFill>
                          <a:latin typeface="Times New Roman" pitchFamily="18" charset="0"/>
                          <a:ea typeface="MS PGothic" pitchFamily="34" charset="-128"/>
                        </a:defRPr>
                      </a:lvl4pPr>
                      <a:lvl5pPr marL="2057400" indent="-228600" defTabSz="457200" eaLnBrk="0" hangingPunct="0">
                        <a:spcBef>
                          <a:spcPct val="20000"/>
                        </a:spcBef>
                        <a:defRPr sz="6600">
                          <a:solidFill>
                            <a:schemeClr val="tx1"/>
                          </a:solidFill>
                          <a:latin typeface="Times New Roman" pitchFamily="18" charset="0"/>
                          <a:ea typeface="MS PGothic" pitchFamily="34" charset="-128"/>
                        </a:defRPr>
                      </a:lvl5pPr>
                      <a:lvl6pPr marL="2514600" indent="-228600" defTabSz="457200" eaLnBrk="0" fontAlgn="base" hangingPunct="0">
                        <a:spcBef>
                          <a:spcPct val="20000"/>
                        </a:spcBef>
                        <a:spcAft>
                          <a:spcPct val="0"/>
                        </a:spcAft>
                        <a:defRPr sz="6600">
                          <a:solidFill>
                            <a:schemeClr val="tx1"/>
                          </a:solidFill>
                          <a:latin typeface="Times New Roman" pitchFamily="18" charset="0"/>
                          <a:ea typeface="MS PGothic" pitchFamily="34" charset="-128"/>
                        </a:defRPr>
                      </a:lvl6pPr>
                      <a:lvl7pPr marL="2971800" indent="-228600" defTabSz="457200" eaLnBrk="0" fontAlgn="base" hangingPunct="0">
                        <a:spcBef>
                          <a:spcPct val="20000"/>
                        </a:spcBef>
                        <a:spcAft>
                          <a:spcPct val="0"/>
                        </a:spcAft>
                        <a:defRPr sz="6600">
                          <a:solidFill>
                            <a:schemeClr val="tx1"/>
                          </a:solidFill>
                          <a:latin typeface="Times New Roman" pitchFamily="18" charset="0"/>
                          <a:ea typeface="MS PGothic" pitchFamily="34" charset="-128"/>
                        </a:defRPr>
                      </a:lvl7pPr>
                      <a:lvl8pPr marL="3429000" indent="-228600" defTabSz="457200" eaLnBrk="0" fontAlgn="base" hangingPunct="0">
                        <a:spcBef>
                          <a:spcPct val="20000"/>
                        </a:spcBef>
                        <a:spcAft>
                          <a:spcPct val="0"/>
                        </a:spcAft>
                        <a:defRPr sz="6600">
                          <a:solidFill>
                            <a:schemeClr val="tx1"/>
                          </a:solidFill>
                          <a:latin typeface="Times New Roman" pitchFamily="18" charset="0"/>
                          <a:ea typeface="MS PGothic" pitchFamily="34" charset="-128"/>
                        </a:defRPr>
                      </a:lvl8pPr>
                      <a:lvl9pPr marL="3886200" indent="-228600" defTabSz="457200" eaLnBrk="0" fontAlgn="base" hangingPunct="0">
                        <a:spcBef>
                          <a:spcPct val="20000"/>
                        </a:spcBef>
                        <a:spcAft>
                          <a:spcPct val="0"/>
                        </a:spcAft>
                        <a:defRPr sz="6600">
                          <a:solidFill>
                            <a:schemeClr val="tx1"/>
                          </a:solidFill>
                          <a:latin typeface="Times New Roman"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rgbClr val="000000"/>
                          </a:solidFill>
                          <a:effectLst/>
                          <a:latin typeface="Times New Roman" pitchFamily="18" charset="0"/>
                          <a:ea typeface="MS PGothic" pitchFamily="34" charset="-128"/>
                        </a:rPr>
                        <a:t>BEIS-3.14</a:t>
                      </a:r>
                    </a:p>
                  </a:txBody>
                  <a:tcPr marL="91434" marR="91434" marT="45695" marB="456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40000"/>
                        <a:lumOff val="60000"/>
                      </a:schemeClr>
                    </a:solidFill>
                  </a:tcPr>
                </a:tc>
              </a:tr>
              <a:tr h="27425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rgbClr val="000000"/>
                          </a:solidFill>
                          <a:effectLst/>
                          <a:latin typeface="Times New Roman" pitchFamily="18" charset="0"/>
                          <a:ea typeface="MS PGothic" pitchFamily="34" charset="-128"/>
                        </a:rPr>
                        <a:t>Lateral BC</a:t>
                      </a:r>
                    </a:p>
                  </a:txBody>
                  <a:tcPr marL="91434" marR="91434" marT="45695" marB="456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rgbClr val="000000"/>
                          </a:solidFill>
                          <a:effectLst/>
                          <a:latin typeface="Times New Roman" pitchFamily="18" charset="0"/>
                          <a:ea typeface="MS PGothic" pitchFamily="34" charset="-128"/>
                        </a:rPr>
                        <a:t>RAQM (B. Pierce)</a:t>
                      </a:r>
                    </a:p>
                  </a:txBody>
                  <a:tcPr marL="91434" marR="91434" marT="45695" marB="456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r>
            </a:tbl>
          </a:graphicData>
        </a:graphic>
      </p:graphicFrame>
      <p:graphicFrame>
        <p:nvGraphicFramePr>
          <p:cNvPr id="8226" name="Chart 7"/>
          <p:cNvGraphicFramePr>
            <a:graphicFrameLocks/>
          </p:cNvGraphicFramePr>
          <p:nvPr/>
        </p:nvGraphicFramePr>
        <p:xfrm>
          <a:off x="5838825" y="3544888"/>
          <a:ext cx="3355975" cy="2906712"/>
        </p:xfrm>
        <a:graphic>
          <a:graphicData uri="http://schemas.openxmlformats.org/presentationml/2006/ole">
            <mc:AlternateContent xmlns:mc="http://schemas.openxmlformats.org/markup-compatibility/2006">
              <mc:Choice xmlns:v="urn:schemas-microsoft-com:vml" Requires="v">
                <p:oleObj spid="_x0000_s8274" r:id="rId6" imgW="3353091" imgH="2901948" progId="Excel.Chart.8">
                  <p:embed/>
                </p:oleObj>
              </mc:Choice>
              <mc:Fallback>
                <p:oleObj r:id="rId6" imgW="3353091" imgH="2901948" progId="Excel.Chart.8">
                  <p:embed/>
                  <p:pic>
                    <p:nvPicPr>
                      <p:cNvPr id="0" name="Chart 7"/>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38825" y="3544888"/>
                        <a:ext cx="3355975" cy="29067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227" name="TextBox 8"/>
          <p:cNvSpPr txBox="1">
            <a:spLocks noChangeArrowheads="1"/>
          </p:cNvSpPr>
          <p:nvPr/>
        </p:nvSpPr>
        <p:spPr bwMode="auto">
          <a:xfrm>
            <a:off x="6462713" y="6389688"/>
            <a:ext cx="1787525" cy="369887"/>
          </a:xfrm>
          <a:prstGeom prst="rect">
            <a:avLst/>
          </a:prstGeom>
          <a:noFill/>
          <a:ln w="9525">
            <a:noFill/>
            <a:miter lim="800000"/>
            <a:headEnd/>
            <a:tailEnd/>
          </a:ln>
        </p:spPr>
        <p:txBody>
          <a:bodyPr wrap="none">
            <a:spAutoFit/>
          </a:bodyPr>
          <a:lstStyle/>
          <a:p>
            <a:r>
              <a:rPr lang="en-US" altLang="en-US" b="1"/>
              <a:t>42 vertical layers</a:t>
            </a:r>
          </a:p>
        </p:txBody>
      </p:sp>
      <p:pic>
        <p:nvPicPr>
          <p:cNvPr id="8228" name="Picture 190" descr="NOAAlogoNew"/>
          <p:cNvPicPr>
            <a:picLocks noChangeAspect="1" noChangeArrowheads="1"/>
          </p:cNvPicPr>
          <p:nvPr/>
        </p:nvPicPr>
        <p:blipFill>
          <a:blip r:embed="rId8" cstate="print"/>
          <a:srcRect/>
          <a:stretch>
            <a:fillRect/>
          </a:stretch>
        </p:blipFill>
        <p:spPr bwMode="auto">
          <a:xfrm>
            <a:off x="20638" y="23813"/>
            <a:ext cx="557212" cy="585787"/>
          </a:xfrm>
          <a:prstGeom prst="rect">
            <a:avLst/>
          </a:prstGeom>
          <a:noFill/>
          <a:ln w="9525">
            <a:noFill/>
            <a:miter lim="800000"/>
            <a:headEnd/>
            <a:tailEnd/>
          </a:ln>
        </p:spPr>
      </p:pic>
      <p:pic>
        <p:nvPicPr>
          <p:cNvPr id="8229" name="Picture 70" descr="Aqast_logo.GIF"/>
          <p:cNvPicPr>
            <a:picLocks noChangeAspect="1"/>
          </p:cNvPicPr>
          <p:nvPr/>
        </p:nvPicPr>
        <p:blipFill>
          <a:blip r:embed="rId9" cstate="print"/>
          <a:srcRect/>
          <a:stretch>
            <a:fillRect/>
          </a:stretch>
        </p:blipFill>
        <p:spPr bwMode="auto">
          <a:xfrm>
            <a:off x="8524875" y="28575"/>
            <a:ext cx="590550" cy="574675"/>
          </a:xfrm>
          <a:prstGeom prst="rect">
            <a:avLst/>
          </a:prstGeom>
          <a:noFill/>
          <a:ln w="9525">
            <a:noFill/>
            <a:miter lim="800000"/>
            <a:headEnd/>
            <a:tailEnd/>
          </a:ln>
        </p:spPr>
      </p:pic>
      <p:sp>
        <p:nvSpPr>
          <p:cNvPr id="8230" name="TextBox 9"/>
          <p:cNvSpPr txBox="1">
            <a:spLocks noChangeArrowheads="1"/>
          </p:cNvSpPr>
          <p:nvPr/>
        </p:nvSpPr>
        <p:spPr bwMode="auto">
          <a:xfrm>
            <a:off x="614363" y="163513"/>
            <a:ext cx="7258050" cy="369887"/>
          </a:xfrm>
          <a:prstGeom prst="rect">
            <a:avLst/>
          </a:prstGeom>
          <a:noFill/>
          <a:ln w="9525">
            <a:noFill/>
            <a:miter lim="800000"/>
            <a:headEnd/>
            <a:tailEnd/>
          </a:ln>
        </p:spPr>
        <p:txBody>
          <a:bodyPr>
            <a:spAutoFit/>
          </a:bodyPr>
          <a:lstStyle/>
          <a:p>
            <a:r>
              <a:rPr lang="en-US" altLang="en-US" b="1"/>
              <a:t>WRF_ARW-MCIP-CMAQ model physics and chemistry options</a:t>
            </a:r>
          </a:p>
        </p:txBody>
      </p:sp>
      <p:graphicFrame>
        <p:nvGraphicFramePr>
          <p:cNvPr id="4" name="Table 3"/>
          <p:cNvGraphicFramePr>
            <a:graphicFrameLocks noGrp="1"/>
          </p:cNvGraphicFramePr>
          <p:nvPr/>
        </p:nvGraphicFramePr>
        <p:xfrm>
          <a:off x="20638" y="609600"/>
          <a:ext cx="5867400" cy="3082930"/>
        </p:xfrm>
        <a:graphic>
          <a:graphicData uri="http://schemas.openxmlformats.org/drawingml/2006/table">
            <a:tbl>
              <a:tblPr firstRow="1" bandRow="1">
                <a:tableStyleId>{5C22544A-7EE6-4342-B048-85BDC9FD1C3A}</a:tableStyleId>
              </a:tblPr>
              <a:tblGrid>
                <a:gridCol w="1981200"/>
                <a:gridCol w="3886200"/>
              </a:tblGrid>
              <a:tr h="308293">
                <a:tc>
                  <a:txBody>
                    <a:bodyPr/>
                    <a:lstStyle/>
                    <a:p>
                      <a:r>
                        <a:rPr lang="en-US" sz="1400" dirty="0" smtClean="0">
                          <a:solidFill>
                            <a:schemeClr val="tx1"/>
                          </a:solidFill>
                        </a:rPr>
                        <a:t>WRF-ARW</a:t>
                      </a:r>
                      <a:endParaRPr lang="en-US" sz="1400" dirty="0">
                        <a:solidFill>
                          <a:schemeClr val="tx1"/>
                        </a:solidFill>
                      </a:endParaRPr>
                    </a:p>
                  </a:txBody>
                  <a:tcPr/>
                </a:tc>
                <a:tc>
                  <a:txBody>
                    <a:bodyPr/>
                    <a:lstStyle/>
                    <a:p>
                      <a:pPr algn="ctr"/>
                      <a:r>
                        <a:rPr lang="en-US" sz="1400" dirty="0" smtClean="0">
                          <a:solidFill>
                            <a:schemeClr val="tx1"/>
                          </a:solidFill>
                        </a:rPr>
                        <a:t>Both North America</a:t>
                      </a:r>
                      <a:r>
                        <a:rPr lang="en-US" sz="1400" baseline="0" dirty="0" smtClean="0">
                          <a:solidFill>
                            <a:schemeClr val="tx1"/>
                          </a:solidFill>
                        </a:rPr>
                        <a:t> (12 km) &amp; CONUS (4 km) </a:t>
                      </a:r>
                      <a:endParaRPr lang="en-US" sz="1400" dirty="0">
                        <a:solidFill>
                          <a:schemeClr val="tx1"/>
                        </a:solidFill>
                      </a:endParaRPr>
                    </a:p>
                  </a:txBody>
                  <a:tcPr/>
                </a:tc>
              </a:tr>
              <a:tr h="308293">
                <a:tc>
                  <a:txBody>
                    <a:bodyPr/>
                    <a:lstStyle/>
                    <a:p>
                      <a:r>
                        <a:rPr lang="en-US" sz="1400" b="1" smtClean="0"/>
                        <a:t>Map</a:t>
                      </a:r>
                      <a:r>
                        <a:rPr lang="en-US" sz="1400" b="1" baseline="0" smtClean="0"/>
                        <a:t> projection &amp; grid</a:t>
                      </a:r>
                      <a:endParaRPr lang="en-US" sz="1400" b="1" dirty="0"/>
                    </a:p>
                  </a:txBody>
                  <a:tcPr/>
                </a:tc>
                <a:tc>
                  <a:txBody>
                    <a:bodyPr/>
                    <a:lstStyle/>
                    <a:p>
                      <a:pPr algn="ctr"/>
                      <a:r>
                        <a:rPr lang="en-US" sz="1400" b="1" dirty="0" smtClean="0"/>
                        <a:t>Lambert</a:t>
                      </a:r>
                      <a:r>
                        <a:rPr lang="en-US" sz="1400" b="1" baseline="0" dirty="0" smtClean="0"/>
                        <a:t> Conformal &amp; Arakawa C staggering</a:t>
                      </a:r>
                      <a:endParaRPr lang="en-US" sz="1400" b="1" dirty="0"/>
                    </a:p>
                  </a:txBody>
                  <a:tcPr/>
                </a:tc>
              </a:tr>
              <a:tr h="308293">
                <a:tc>
                  <a:txBody>
                    <a:bodyPr/>
                    <a:lstStyle/>
                    <a:p>
                      <a:r>
                        <a:rPr lang="en-US" sz="1400" b="1" dirty="0" smtClean="0"/>
                        <a:t>Vert.</a:t>
                      </a:r>
                      <a:r>
                        <a:rPr lang="en-US" sz="1400" b="1" baseline="0" dirty="0" smtClean="0"/>
                        <a:t> co-ordinate</a:t>
                      </a:r>
                      <a:endParaRPr lang="en-US" sz="1400" b="1" dirty="0"/>
                    </a:p>
                  </a:txBody>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000000"/>
                          </a:solidFill>
                          <a:effectLst/>
                          <a:latin typeface="Times New Roman" pitchFamily="18" charset="0"/>
                          <a:ea typeface="MS PGothic" pitchFamily="34" charset="-128"/>
                        </a:rPr>
                        <a:t>42 </a:t>
                      </a:r>
                      <a:r>
                        <a:rPr kumimoji="0" lang="el-GR" altLang="en-US" sz="1400" b="1" i="0" u="none" strike="noStrike" cap="none" normalizeH="0" baseline="0" dirty="0" smtClean="0">
                          <a:ln>
                            <a:noFill/>
                          </a:ln>
                          <a:solidFill>
                            <a:srgbClr val="000000"/>
                          </a:solidFill>
                          <a:effectLst/>
                          <a:latin typeface="Times New Roman" pitchFamily="18" charset="0"/>
                          <a:ea typeface="MS PGothic" pitchFamily="34" charset="-128"/>
                        </a:rPr>
                        <a:t>σ</a:t>
                      </a:r>
                      <a:r>
                        <a:rPr kumimoji="0" lang="en-US" altLang="en-US" sz="1400" b="1" i="0" u="none" strike="noStrike" cap="none" normalizeH="0" baseline="0" dirty="0" smtClean="0">
                          <a:ln>
                            <a:noFill/>
                          </a:ln>
                          <a:solidFill>
                            <a:srgbClr val="000000"/>
                          </a:solidFill>
                          <a:effectLst/>
                          <a:latin typeface="Times New Roman" pitchFamily="18" charset="0"/>
                          <a:ea typeface="MS PGothic" pitchFamily="34" charset="-128"/>
                        </a:rPr>
                        <a:t>-p unevenly spaced levels</a:t>
                      </a:r>
                    </a:p>
                  </a:txBody>
                  <a:tcPr/>
                </a:tc>
              </a:tr>
              <a:tr h="308293">
                <a:tc>
                  <a:txBody>
                    <a:bodyPr/>
                    <a:lstStyle/>
                    <a:p>
                      <a:r>
                        <a:rPr lang="en-US" sz="1400" b="1" dirty="0" smtClean="0"/>
                        <a:t>advection</a:t>
                      </a:r>
                      <a:endParaRPr lang="en-US" sz="1400" b="1" dirty="0"/>
                    </a:p>
                  </a:txBody>
                  <a:tcPr/>
                </a:tc>
                <a:tc>
                  <a:txBody>
                    <a:bodyPr/>
                    <a:lstStyle/>
                    <a:p>
                      <a:pPr algn="ctr"/>
                      <a:r>
                        <a:rPr lang="en-US" sz="1400" b="1" dirty="0" smtClean="0"/>
                        <a:t>RK3 (</a:t>
                      </a:r>
                      <a:r>
                        <a:rPr lang="en-US" sz="1400" b="1" dirty="0" err="1" smtClean="0"/>
                        <a:t>Skamarock</a:t>
                      </a:r>
                      <a:r>
                        <a:rPr lang="en-US" sz="1400" b="1" baseline="0" dirty="0" smtClean="0"/>
                        <a:t> and Weisman (2008))</a:t>
                      </a:r>
                      <a:endParaRPr lang="en-US" sz="1400" b="1" dirty="0"/>
                    </a:p>
                  </a:txBody>
                  <a:tcPr/>
                </a:tc>
              </a:tr>
              <a:tr h="308293">
                <a:tc>
                  <a:txBody>
                    <a:bodyPr/>
                    <a:lstStyle/>
                    <a:p>
                      <a:r>
                        <a:rPr lang="en-US" sz="1400" b="1" dirty="0" smtClean="0"/>
                        <a:t>SW &amp; LW radiation</a:t>
                      </a:r>
                      <a:endParaRPr lang="en-US" sz="1400" b="1" dirty="0"/>
                    </a:p>
                  </a:txBody>
                  <a:tcPr/>
                </a:tc>
                <a:tc>
                  <a:txBody>
                    <a:bodyPr/>
                    <a:lstStyle/>
                    <a:p>
                      <a:pPr algn="ctr"/>
                      <a:r>
                        <a:rPr lang="en-US" sz="1400" b="1" dirty="0" smtClean="0"/>
                        <a:t>RRTMG </a:t>
                      </a:r>
                      <a:r>
                        <a:rPr lang="en-US" sz="1400" b="1" baseline="0" dirty="0" smtClean="0"/>
                        <a:t>(</a:t>
                      </a:r>
                      <a:r>
                        <a:rPr lang="en-US" sz="1400" b="1" baseline="0" dirty="0" err="1" smtClean="0"/>
                        <a:t>Iacono</a:t>
                      </a:r>
                      <a:r>
                        <a:rPr lang="en-US" sz="1400" b="1" baseline="0" dirty="0" smtClean="0"/>
                        <a:t> et al. 2008))</a:t>
                      </a:r>
                      <a:endParaRPr lang="en-US" sz="1400" b="1" dirty="0"/>
                    </a:p>
                  </a:txBody>
                  <a:tcPr/>
                </a:tc>
              </a:tr>
              <a:tr h="308293">
                <a:tc>
                  <a:txBody>
                    <a:bodyPr/>
                    <a:lstStyle/>
                    <a:p>
                      <a:r>
                        <a:rPr lang="en-US" sz="1400" b="1" dirty="0" smtClean="0"/>
                        <a:t>PBL Physics</a:t>
                      </a:r>
                      <a:endParaRPr lang="en-US" sz="1400" b="1" dirty="0"/>
                    </a:p>
                  </a:txBody>
                  <a:tcPr/>
                </a:tc>
                <a:tc>
                  <a:txBody>
                    <a:bodyPr/>
                    <a:lstStyle/>
                    <a:p>
                      <a:pPr algn="ctr"/>
                      <a:r>
                        <a:rPr lang="en-US" sz="1400" b="1" dirty="0" smtClean="0"/>
                        <a:t>Mellor-Yamada-</a:t>
                      </a:r>
                      <a:r>
                        <a:rPr lang="en-US" sz="1400" b="1" dirty="0" err="1" smtClean="0"/>
                        <a:t>Janjic</a:t>
                      </a:r>
                      <a:r>
                        <a:rPr lang="en-US" sz="1400" b="1" baseline="0" dirty="0" smtClean="0"/>
                        <a:t> (MYJ) level 2.5 closure </a:t>
                      </a:r>
                      <a:endParaRPr lang="en-US" sz="1400" b="1" dirty="0"/>
                    </a:p>
                  </a:txBody>
                  <a:tcPr/>
                </a:tc>
              </a:tr>
              <a:tr h="308293">
                <a:tc>
                  <a:txBody>
                    <a:bodyPr/>
                    <a:lstStyle/>
                    <a:p>
                      <a:r>
                        <a:rPr lang="en-US" sz="1400" b="1" dirty="0" smtClean="0"/>
                        <a:t>Surface</a:t>
                      </a:r>
                      <a:r>
                        <a:rPr lang="en-US" sz="1400" b="1" baseline="0" dirty="0" smtClean="0"/>
                        <a:t> layer scheme</a:t>
                      </a:r>
                      <a:endParaRPr lang="en-US" sz="1400" b="1" dirty="0"/>
                    </a:p>
                  </a:txBody>
                  <a:tcPr/>
                </a:tc>
                <a:tc>
                  <a:txBody>
                    <a:bodyPr/>
                    <a:lstStyle/>
                    <a:p>
                      <a:pPr algn="ctr"/>
                      <a:r>
                        <a:rPr lang="en-US" sz="1400" b="1" dirty="0" err="1" smtClean="0"/>
                        <a:t>Monin-Obukhov</a:t>
                      </a:r>
                      <a:r>
                        <a:rPr lang="en-US" sz="1400" b="1" dirty="0" smtClean="0"/>
                        <a:t> Similarity with viscous sub-layer</a:t>
                      </a:r>
                      <a:endParaRPr lang="en-US" sz="1400" b="1" dirty="0"/>
                    </a:p>
                  </a:txBody>
                  <a:tcPr/>
                </a:tc>
              </a:tr>
              <a:tr h="308293">
                <a:tc>
                  <a:txBody>
                    <a:bodyPr/>
                    <a:lstStyle/>
                    <a:p>
                      <a:r>
                        <a:rPr lang="en-US" sz="1400" b="1" dirty="0" smtClean="0"/>
                        <a:t>Land</a:t>
                      </a:r>
                      <a:r>
                        <a:rPr lang="en-US" sz="1400" b="1" baseline="0" dirty="0" smtClean="0"/>
                        <a:t> Surface Model</a:t>
                      </a:r>
                      <a:endParaRPr lang="en-US" sz="1400" b="1" dirty="0"/>
                    </a:p>
                  </a:txBody>
                  <a:tcPr/>
                </a:tc>
                <a:tc>
                  <a:txBody>
                    <a:bodyPr/>
                    <a:lstStyle/>
                    <a:p>
                      <a:pPr algn="ctr"/>
                      <a:r>
                        <a:rPr lang="en-US" sz="1400" b="1" dirty="0" smtClean="0"/>
                        <a:t>NCEP NOAH</a:t>
                      </a:r>
                      <a:endParaRPr lang="en-US" sz="1400" b="1" dirty="0"/>
                    </a:p>
                  </a:txBody>
                  <a:tcPr/>
                </a:tc>
              </a:tr>
              <a:tr h="308293">
                <a:tc>
                  <a:txBody>
                    <a:bodyPr/>
                    <a:lstStyle/>
                    <a:p>
                      <a:r>
                        <a:rPr lang="en-US" sz="1400" b="1" dirty="0" smtClean="0"/>
                        <a:t>Cloud Microphysics</a:t>
                      </a:r>
                      <a:endParaRPr lang="en-US" sz="1400" b="1" dirty="0"/>
                    </a:p>
                  </a:txBody>
                  <a:tcPr/>
                </a:tc>
                <a:tc>
                  <a:txBody>
                    <a:bodyPr/>
                    <a:lstStyle/>
                    <a:p>
                      <a:pPr algn="ctr"/>
                      <a:r>
                        <a:rPr lang="en-US" sz="1400" b="1" dirty="0" smtClean="0"/>
                        <a:t>Thompson et</a:t>
                      </a:r>
                      <a:r>
                        <a:rPr lang="en-US" sz="1400" b="1" baseline="0" dirty="0" smtClean="0"/>
                        <a:t> al. (2008)</a:t>
                      </a:r>
                      <a:endParaRPr lang="en-US" sz="1400" b="1" dirty="0"/>
                    </a:p>
                  </a:txBody>
                  <a:tcPr/>
                </a:tc>
              </a:tr>
              <a:tr h="308293">
                <a:tc>
                  <a:txBody>
                    <a:bodyPr/>
                    <a:lstStyle/>
                    <a:p>
                      <a:r>
                        <a:rPr lang="en-US" sz="1400" b="1" dirty="0" smtClean="0"/>
                        <a:t>Cloud convective mixing</a:t>
                      </a:r>
                      <a:endParaRPr lang="en-US" sz="1400" b="1" dirty="0"/>
                    </a:p>
                  </a:txBody>
                  <a:tcPr/>
                </a:tc>
                <a:tc>
                  <a:txBody>
                    <a:bodyPr/>
                    <a:lstStyle/>
                    <a:p>
                      <a:pPr algn="ctr"/>
                      <a:r>
                        <a:rPr lang="en-US" sz="1400" b="1" dirty="0" smtClean="0"/>
                        <a:t>Betts-Miller-</a:t>
                      </a:r>
                      <a:r>
                        <a:rPr lang="en-US" sz="1400" b="1" dirty="0" err="1" smtClean="0"/>
                        <a:t>Janjic</a:t>
                      </a:r>
                      <a:r>
                        <a:rPr lang="en-US" sz="1400" b="1" baseline="0" dirty="0" smtClean="0"/>
                        <a:t> Mass adjustment</a:t>
                      </a:r>
                      <a:endParaRPr lang="en-US" sz="1400" b="1" dirty="0"/>
                    </a:p>
                  </a:txBody>
                  <a:tcPr/>
                </a:tc>
              </a:tr>
            </a:tbl>
          </a:graphicData>
        </a:graphic>
      </p:graphicFrame>
      <p:sp>
        <p:nvSpPr>
          <p:cNvPr id="8267" name="TextBox 5"/>
          <p:cNvSpPr txBox="1">
            <a:spLocks noChangeArrowheads="1"/>
          </p:cNvSpPr>
          <p:nvPr/>
        </p:nvSpPr>
        <p:spPr bwMode="auto">
          <a:xfrm>
            <a:off x="5233988" y="3230563"/>
            <a:ext cx="3586162" cy="369887"/>
          </a:xfrm>
          <a:prstGeom prst="rect">
            <a:avLst/>
          </a:prstGeom>
          <a:noFill/>
          <a:ln w="9525">
            <a:noFill/>
            <a:miter lim="800000"/>
            <a:headEnd/>
            <a:tailEnd/>
          </a:ln>
        </p:spPr>
        <p:txBody>
          <a:bodyPr wrap="none">
            <a:spAutoFit/>
          </a:bodyPr>
          <a:lstStyle/>
          <a:p>
            <a:r>
              <a:rPr lang="en-US" altLang="en-US" b="1"/>
              <a:t>AQ forecast</a:t>
            </a:r>
            <a:r>
              <a:rPr lang="en-US" altLang="en-US"/>
              <a:t>: ^</a:t>
            </a:r>
            <a:r>
              <a:rPr lang="en-US" altLang="en-US" b="1"/>
              <a:t>12 km nested to 4 km</a:t>
            </a:r>
          </a:p>
        </p:txBody>
      </p:sp>
      <p:sp>
        <p:nvSpPr>
          <p:cNvPr id="12" name="TextBox 11"/>
          <p:cNvSpPr txBox="1"/>
          <p:nvPr/>
        </p:nvSpPr>
        <p:spPr>
          <a:xfrm>
            <a:off x="0" y="6576379"/>
            <a:ext cx="4955908" cy="276999"/>
          </a:xfrm>
          <a:prstGeom prst="rect">
            <a:avLst/>
          </a:prstGeom>
          <a:noFill/>
        </p:spPr>
        <p:txBody>
          <a:bodyPr wrap="none" rtlCol="0">
            <a:spAutoFit/>
          </a:bodyPr>
          <a:lstStyle/>
          <a:p>
            <a:r>
              <a:rPr lang="en-US" sz="1200" b="1" dirty="0" smtClean="0"/>
              <a:t>NOAA Satellite AQ Proving Ground, Silver Spring, MD Sep 9, 2015</a:t>
            </a:r>
            <a:endParaRPr lang="en-US" sz="1200"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071E2B11-94AE-4E81-9F54-7D6448A8B761}" type="slidenum">
              <a:rPr lang="en-US" altLang="en-US" smtClean="0"/>
              <a:pPr>
                <a:defRPr/>
              </a:pPr>
              <a:t>14</a:t>
            </a:fld>
            <a:endParaRPr lang="en-US" altLang="en-US"/>
          </a:p>
        </p:txBody>
      </p:sp>
      <p:grpSp>
        <p:nvGrpSpPr>
          <p:cNvPr id="31" name="Group 5"/>
          <p:cNvGrpSpPr>
            <a:grpSpLocks noChangeAspect="1"/>
          </p:cNvGrpSpPr>
          <p:nvPr/>
        </p:nvGrpSpPr>
        <p:grpSpPr bwMode="auto">
          <a:xfrm>
            <a:off x="212725" y="304800"/>
            <a:ext cx="8702675" cy="5791200"/>
            <a:chOff x="134" y="192"/>
            <a:chExt cx="5482" cy="3648"/>
          </a:xfrm>
        </p:grpSpPr>
        <p:sp>
          <p:nvSpPr>
            <p:cNvPr id="32" name="AutoShape 4"/>
            <p:cNvSpPr>
              <a:spLocks noChangeAspect="1" noChangeArrowheads="1" noTextEdit="1"/>
            </p:cNvSpPr>
            <p:nvPr/>
          </p:nvSpPr>
          <p:spPr bwMode="auto">
            <a:xfrm>
              <a:off x="134" y="192"/>
              <a:ext cx="5482" cy="364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Line 6"/>
            <p:cNvSpPr>
              <a:spLocks noChangeShapeType="1"/>
            </p:cNvSpPr>
            <p:nvPr/>
          </p:nvSpPr>
          <p:spPr bwMode="auto">
            <a:xfrm>
              <a:off x="412" y="1524"/>
              <a:ext cx="2308" cy="0"/>
            </a:xfrm>
            <a:prstGeom prst="line">
              <a:avLst/>
            </a:prstGeom>
            <a:noFill/>
            <a:ln w="25400" cap="flat">
              <a:solidFill>
                <a:srgbClr val="00CC9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Line 7"/>
            <p:cNvSpPr>
              <a:spLocks noChangeShapeType="1"/>
            </p:cNvSpPr>
            <p:nvPr/>
          </p:nvSpPr>
          <p:spPr bwMode="auto">
            <a:xfrm>
              <a:off x="412" y="2597"/>
              <a:ext cx="2308" cy="0"/>
            </a:xfrm>
            <a:prstGeom prst="line">
              <a:avLst/>
            </a:prstGeom>
            <a:noFill/>
            <a:ln w="25400" cap="flat">
              <a:solidFill>
                <a:srgbClr val="00CC9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Line 8"/>
            <p:cNvSpPr>
              <a:spLocks noChangeShapeType="1"/>
            </p:cNvSpPr>
            <p:nvPr/>
          </p:nvSpPr>
          <p:spPr bwMode="auto">
            <a:xfrm>
              <a:off x="509" y="1524"/>
              <a:ext cx="0" cy="1073"/>
            </a:xfrm>
            <a:prstGeom prst="line">
              <a:avLst/>
            </a:prstGeom>
            <a:noFill/>
            <a:ln w="15875" cap="flat">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Line 9"/>
            <p:cNvSpPr>
              <a:spLocks noChangeShapeType="1"/>
            </p:cNvSpPr>
            <p:nvPr/>
          </p:nvSpPr>
          <p:spPr bwMode="auto">
            <a:xfrm>
              <a:off x="989" y="1524"/>
              <a:ext cx="0" cy="1073"/>
            </a:xfrm>
            <a:prstGeom prst="line">
              <a:avLst/>
            </a:prstGeom>
            <a:noFill/>
            <a:ln w="15875" cap="flat">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 name="Line 10"/>
            <p:cNvSpPr>
              <a:spLocks noChangeShapeType="1"/>
            </p:cNvSpPr>
            <p:nvPr/>
          </p:nvSpPr>
          <p:spPr bwMode="auto">
            <a:xfrm>
              <a:off x="1520" y="1524"/>
              <a:ext cx="0" cy="1073"/>
            </a:xfrm>
            <a:prstGeom prst="line">
              <a:avLst/>
            </a:prstGeom>
            <a:noFill/>
            <a:ln w="15875" cap="flat">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Line 11"/>
            <p:cNvSpPr>
              <a:spLocks noChangeShapeType="1"/>
            </p:cNvSpPr>
            <p:nvPr/>
          </p:nvSpPr>
          <p:spPr bwMode="auto">
            <a:xfrm>
              <a:off x="2039" y="1524"/>
              <a:ext cx="0" cy="1073"/>
            </a:xfrm>
            <a:prstGeom prst="line">
              <a:avLst/>
            </a:prstGeom>
            <a:noFill/>
            <a:ln w="15875" cap="flat">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Rectangle 12"/>
            <p:cNvSpPr>
              <a:spLocks noChangeArrowheads="1"/>
            </p:cNvSpPr>
            <p:nvPr/>
          </p:nvSpPr>
          <p:spPr bwMode="auto">
            <a:xfrm>
              <a:off x="452" y="2649"/>
              <a:ext cx="170"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1" i="0" u="none" strike="noStrike" cap="none" normalizeH="0" baseline="0" smtClean="0">
                  <a:ln>
                    <a:noFill/>
                  </a:ln>
                  <a:solidFill>
                    <a:srgbClr val="000000"/>
                  </a:solidFill>
                  <a:effectLst/>
                  <a:latin typeface="Helvetica" charset="0"/>
                  <a:cs typeface="Arial" pitchFamily="34" charset="0"/>
                </a:rPr>
                <a:t>00Z</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0" name="Rectangle 13"/>
            <p:cNvSpPr>
              <a:spLocks noChangeArrowheads="1"/>
            </p:cNvSpPr>
            <p:nvPr/>
          </p:nvSpPr>
          <p:spPr bwMode="auto">
            <a:xfrm>
              <a:off x="933" y="2649"/>
              <a:ext cx="170"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1" i="0" u="none" strike="noStrike" cap="none" normalizeH="0" baseline="0" smtClean="0">
                  <a:ln>
                    <a:noFill/>
                  </a:ln>
                  <a:solidFill>
                    <a:srgbClr val="000000"/>
                  </a:solidFill>
                  <a:effectLst/>
                  <a:latin typeface="Helvetica" charset="0"/>
                  <a:cs typeface="Arial" pitchFamily="34" charset="0"/>
                </a:rPr>
                <a:t>06Z</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 name="Rectangle 14"/>
            <p:cNvSpPr>
              <a:spLocks noChangeArrowheads="1"/>
            </p:cNvSpPr>
            <p:nvPr/>
          </p:nvSpPr>
          <p:spPr bwMode="auto">
            <a:xfrm>
              <a:off x="1452" y="2649"/>
              <a:ext cx="170"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1" i="0" u="none" strike="noStrike" cap="none" normalizeH="0" baseline="0" smtClean="0">
                  <a:ln>
                    <a:noFill/>
                  </a:ln>
                  <a:solidFill>
                    <a:srgbClr val="000000"/>
                  </a:solidFill>
                  <a:effectLst/>
                  <a:latin typeface="Helvetica" charset="0"/>
                  <a:cs typeface="Arial" pitchFamily="34" charset="0"/>
                </a:rPr>
                <a:t>12Z</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2" name="Rectangle 15"/>
            <p:cNvSpPr>
              <a:spLocks noChangeArrowheads="1"/>
            </p:cNvSpPr>
            <p:nvPr/>
          </p:nvSpPr>
          <p:spPr bwMode="auto">
            <a:xfrm>
              <a:off x="1959" y="2649"/>
              <a:ext cx="170"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1" i="0" u="none" strike="noStrike" cap="none" normalizeH="0" baseline="0" smtClean="0">
                  <a:ln>
                    <a:noFill/>
                  </a:ln>
                  <a:solidFill>
                    <a:srgbClr val="000000"/>
                  </a:solidFill>
                  <a:effectLst/>
                  <a:latin typeface="Helvetica" charset="0"/>
                  <a:cs typeface="Arial" pitchFamily="34" charset="0"/>
                </a:rPr>
                <a:t>17Z</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3" name="Rectangle 16"/>
            <p:cNvSpPr>
              <a:spLocks noChangeArrowheads="1"/>
            </p:cNvSpPr>
            <p:nvPr/>
          </p:nvSpPr>
          <p:spPr bwMode="auto">
            <a:xfrm>
              <a:off x="327" y="3166"/>
              <a:ext cx="2137" cy="566"/>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Rectangle 17"/>
            <p:cNvSpPr>
              <a:spLocks noChangeArrowheads="1"/>
            </p:cNvSpPr>
            <p:nvPr/>
          </p:nvSpPr>
          <p:spPr bwMode="auto">
            <a:xfrm>
              <a:off x="327" y="3166"/>
              <a:ext cx="3129" cy="566"/>
            </a:xfrm>
            <a:prstGeom prst="rect">
              <a:avLst/>
            </a:prstGeom>
            <a:solidFill>
              <a:srgbClr val="FFFFFF"/>
            </a:solidFill>
            <a:ln w="3175" cap="flat">
              <a:solidFill>
                <a:srgbClr val="FFFF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 name="Rectangle 18"/>
            <p:cNvSpPr>
              <a:spLocks noChangeArrowheads="1"/>
            </p:cNvSpPr>
            <p:nvPr/>
          </p:nvSpPr>
          <p:spPr bwMode="auto">
            <a:xfrm>
              <a:off x="400" y="3194"/>
              <a:ext cx="2141" cy="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700" b="1" i="0" u="none" strike="noStrike" cap="none" normalizeH="0" baseline="0" dirty="0" smtClean="0">
                  <a:ln>
                    <a:noFill/>
                  </a:ln>
                  <a:solidFill>
                    <a:srgbClr val="000000"/>
                  </a:solidFill>
                  <a:effectLst/>
                  <a:latin typeface="Helvetica" charset="0"/>
                  <a:cs typeface="Arial" pitchFamily="34" charset="0"/>
                </a:rPr>
                <a:t>AIRNOW PM2.5, PM10, Ozone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6" name="Rectangle 19"/>
            <p:cNvSpPr>
              <a:spLocks noChangeArrowheads="1"/>
            </p:cNvSpPr>
            <p:nvPr/>
          </p:nvSpPr>
          <p:spPr bwMode="auto">
            <a:xfrm>
              <a:off x="635" y="3455"/>
              <a:ext cx="1621"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700" b="1" i="0" u="none" strike="noStrike" cap="none" normalizeH="0" baseline="0" smtClean="0">
                  <a:ln>
                    <a:noFill/>
                  </a:ln>
                  <a:solidFill>
                    <a:srgbClr val="000000"/>
                  </a:solidFill>
                  <a:effectLst/>
                  <a:latin typeface="Helvetica" charset="0"/>
                  <a:cs typeface="Arial" pitchFamily="34" charset="0"/>
                </a:rPr>
                <a:t>(applied to below PBL)</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7" name="Freeform 20"/>
            <p:cNvSpPr>
              <a:spLocks noEditPoints="1"/>
            </p:cNvSpPr>
            <p:nvPr/>
          </p:nvSpPr>
          <p:spPr bwMode="auto">
            <a:xfrm>
              <a:off x="488" y="2806"/>
              <a:ext cx="59" cy="357"/>
            </a:xfrm>
            <a:custGeom>
              <a:avLst/>
              <a:gdLst>
                <a:gd name="T0" fmla="*/ 372 w 613"/>
                <a:gd name="T1" fmla="*/ 2400 h 2400"/>
                <a:gd name="T2" fmla="*/ 372 w 613"/>
                <a:gd name="T3" fmla="*/ 131 h 2400"/>
                <a:gd name="T4" fmla="*/ 240 w 613"/>
                <a:gd name="T5" fmla="*/ 131 h 2400"/>
                <a:gd name="T6" fmla="*/ 240 w 613"/>
                <a:gd name="T7" fmla="*/ 2400 h 2400"/>
                <a:gd name="T8" fmla="*/ 372 w 613"/>
                <a:gd name="T9" fmla="*/ 2400 h 2400"/>
                <a:gd name="T10" fmla="*/ 594 w 613"/>
                <a:gd name="T11" fmla="*/ 494 h 2400"/>
                <a:gd name="T12" fmla="*/ 306 w 613"/>
                <a:gd name="T13" fmla="*/ 0 h 2400"/>
                <a:gd name="T14" fmla="*/ 18 w 613"/>
                <a:gd name="T15" fmla="*/ 494 h 2400"/>
                <a:gd name="T16" fmla="*/ 42 w 613"/>
                <a:gd name="T17" fmla="*/ 584 h 2400"/>
                <a:gd name="T18" fmla="*/ 132 w 613"/>
                <a:gd name="T19" fmla="*/ 560 h 2400"/>
                <a:gd name="T20" fmla="*/ 363 w 613"/>
                <a:gd name="T21" fmla="*/ 164 h 2400"/>
                <a:gd name="T22" fmla="*/ 249 w 613"/>
                <a:gd name="T23" fmla="*/ 164 h 2400"/>
                <a:gd name="T24" fmla="*/ 480 w 613"/>
                <a:gd name="T25" fmla="*/ 560 h 2400"/>
                <a:gd name="T26" fmla="*/ 571 w 613"/>
                <a:gd name="T27" fmla="*/ 584 h 2400"/>
                <a:gd name="T28" fmla="*/ 594 w 613"/>
                <a:gd name="T29" fmla="*/ 494 h 2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3" h="2400">
                  <a:moveTo>
                    <a:pt x="372" y="2400"/>
                  </a:moveTo>
                  <a:lnTo>
                    <a:pt x="372" y="131"/>
                  </a:lnTo>
                  <a:lnTo>
                    <a:pt x="240" y="131"/>
                  </a:lnTo>
                  <a:lnTo>
                    <a:pt x="240" y="2400"/>
                  </a:lnTo>
                  <a:lnTo>
                    <a:pt x="372" y="2400"/>
                  </a:lnTo>
                  <a:close/>
                  <a:moveTo>
                    <a:pt x="594" y="494"/>
                  </a:moveTo>
                  <a:lnTo>
                    <a:pt x="306" y="0"/>
                  </a:lnTo>
                  <a:lnTo>
                    <a:pt x="18" y="494"/>
                  </a:lnTo>
                  <a:cubicBezTo>
                    <a:pt x="0" y="525"/>
                    <a:pt x="11" y="566"/>
                    <a:pt x="42" y="584"/>
                  </a:cubicBezTo>
                  <a:cubicBezTo>
                    <a:pt x="74" y="603"/>
                    <a:pt x="114" y="592"/>
                    <a:pt x="132" y="560"/>
                  </a:cubicBezTo>
                  <a:lnTo>
                    <a:pt x="363" y="164"/>
                  </a:lnTo>
                  <a:lnTo>
                    <a:pt x="249" y="164"/>
                  </a:lnTo>
                  <a:lnTo>
                    <a:pt x="480" y="560"/>
                  </a:lnTo>
                  <a:cubicBezTo>
                    <a:pt x="499" y="592"/>
                    <a:pt x="539" y="603"/>
                    <a:pt x="571" y="584"/>
                  </a:cubicBezTo>
                  <a:cubicBezTo>
                    <a:pt x="602" y="566"/>
                    <a:pt x="613" y="525"/>
                    <a:pt x="594" y="494"/>
                  </a:cubicBez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Freeform 21"/>
            <p:cNvSpPr>
              <a:spLocks noEditPoints="1"/>
            </p:cNvSpPr>
            <p:nvPr/>
          </p:nvSpPr>
          <p:spPr bwMode="auto">
            <a:xfrm>
              <a:off x="960" y="2806"/>
              <a:ext cx="59" cy="357"/>
            </a:xfrm>
            <a:custGeom>
              <a:avLst/>
              <a:gdLst>
                <a:gd name="T0" fmla="*/ 372 w 613"/>
                <a:gd name="T1" fmla="*/ 2400 h 2400"/>
                <a:gd name="T2" fmla="*/ 372 w 613"/>
                <a:gd name="T3" fmla="*/ 131 h 2400"/>
                <a:gd name="T4" fmla="*/ 240 w 613"/>
                <a:gd name="T5" fmla="*/ 131 h 2400"/>
                <a:gd name="T6" fmla="*/ 240 w 613"/>
                <a:gd name="T7" fmla="*/ 2400 h 2400"/>
                <a:gd name="T8" fmla="*/ 372 w 613"/>
                <a:gd name="T9" fmla="*/ 2400 h 2400"/>
                <a:gd name="T10" fmla="*/ 594 w 613"/>
                <a:gd name="T11" fmla="*/ 494 h 2400"/>
                <a:gd name="T12" fmla="*/ 306 w 613"/>
                <a:gd name="T13" fmla="*/ 0 h 2400"/>
                <a:gd name="T14" fmla="*/ 18 w 613"/>
                <a:gd name="T15" fmla="*/ 494 h 2400"/>
                <a:gd name="T16" fmla="*/ 42 w 613"/>
                <a:gd name="T17" fmla="*/ 584 h 2400"/>
                <a:gd name="T18" fmla="*/ 132 w 613"/>
                <a:gd name="T19" fmla="*/ 560 h 2400"/>
                <a:gd name="T20" fmla="*/ 132 w 613"/>
                <a:gd name="T21" fmla="*/ 560 h 2400"/>
                <a:gd name="T22" fmla="*/ 363 w 613"/>
                <a:gd name="T23" fmla="*/ 164 h 2400"/>
                <a:gd name="T24" fmla="*/ 249 w 613"/>
                <a:gd name="T25" fmla="*/ 164 h 2400"/>
                <a:gd name="T26" fmla="*/ 480 w 613"/>
                <a:gd name="T27" fmla="*/ 560 h 2400"/>
                <a:gd name="T28" fmla="*/ 571 w 613"/>
                <a:gd name="T29" fmla="*/ 584 h 2400"/>
                <a:gd name="T30" fmla="*/ 594 w 613"/>
                <a:gd name="T31" fmla="*/ 494 h 2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13" h="2400">
                  <a:moveTo>
                    <a:pt x="372" y="2400"/>
                  </a:moveTo>
                  <a:lnTo>
                    <a:pt x="372" y="131"/>
                  </a:lnTo>
                  <a:lnTo>
                    <a:pt x="240" y="131"/>
                  </a:lnTo>
                  <a:lnTo>
                    <a:pt x="240" y="2400"/>
                  </a:lnTo>
                  <a:lnTo>
                    <a:pt x="372" y="2400"/>
                  </a:lnTo>
                  <a:close/>
                  <a:moveTo>
                    <a:pt x="594" y="494"/>
                  </a:moveTo>
                  <a:lnTo>
                    <a:pt x="306" y="0"/>
                  </a:lnTo>
                  <a:lnTo>
                    <a:pt x="18" y="494"/>
                  </a:lnTo>
                  <a:cubicBezTo>
                    <a:pt x="0" y="525"/>
                    <a:pt x="11" y="566"/>
                    <a:pt x="42" y="584"/>
                  </a:cubicBezTo>
                  <a:cubicBezTo>
                    <a:pt x="74" y="603"/>
                    <a:pt x="114" y="592"/>
                    <a:pt x="132" y="560"/>
                  </a:cubicBezTo>
                  <a:lnTo>
                    <a:pt x="132" y="560"/>
                  </a:lnTo>
                  <a:lnTo>
                    <a:pt x="363" y="164"/>
                  </a:lnTo>
                  <a:lnTo>
                    <a:pt x="249" y="164"/>
                  </a:lnTo>
                  <a:lnTo>
                    <a:pt x="480" y="560"/>
                  </a:lnTo>
                  <a:cubicBezTo>
                    <a:pt x="499" y="592"/>
                    <a:pt x="539" y="603"/>
                    <a:pt x="571" y="584"/>
                  </a:cubicBezTo>
                  <a:cubicBezTo>
                    <a:pt x="602" y="566"/>
                    <a:pt x="613" y="525"/>
                    <a:pt x="594" y="494"/>
                  </a:cubicBez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 name="Freeform 22"/>
            <p:cNvSpPr>
              <a:spLocks noEditPoints="1"/>
            </p:cNvSpPr>
            <p:nvPr/>
          </p:nvSpPr>
          <p:spPr bwMode="auto">
            <a:xfrm>
              <a:off x="1489" y="2806"/>
              <a:ext cx="59" cy="357"/>
            </a:xfrm>
            <a:custGeom>
              <a:avLst/>
              <a:gdLst>
                <a:gd name="T0" fmla="*/ 372 w 613"/>
                <a:gd name="T1" fmla="*/ 2400 h 2400"/>
                <a:gd name="T2" fmla="*/ 372 w 613"/>
                <a:gd name="T3" fmla="*/ 131 h 2400"/>
                <a:gd name="T4" fmla="*/ 240 w 613"/>
                <a:gd name="T5" fmla="*/ 131 h 2400"/>
                <a:gd name="T6" fmla="*/ 240 w 613"/>
                <a:gd name="T7" fmla="*/ 2400 h 2400"/>
                <a:gd name="T8" fmla="*/ 372 w 613"/>
                <a:gd name="T9" fmla="*/ 2400 h 2400"/>
                <a:gd name="T10" fmla="*/ 594 w 613"/>
                <a:gd name="T11" fmla="*/ 494 h 2400"/>
                <a:gd name="T12" fmla="*/ 306 w 613"/>
                <a:gd name="T13" fmla="*/ 0 h 2400"/>
                <a:gd name="T14" fmla="*/ 18 w 613"/>
                <a:gd name="T15" fmla="*/ 494 h 2400"/>
                <a:gd name="T16" fmla="*/ 42 w 613"/>
                <a:gd name="T17" fmla="*/ 584 h 2400"/>
                <a:gd name="T18" fmla="*/ 132 w 613"/>
                <a:gd name="T19" fmla="*/ 560 h 2400"/>
                <a:gd name="T20" fmla="*/ 363 w 613"/>
                <a:gd name="T21" fmla="*/ 164 h 2400"/>
                <a:gd name="T22" fmla="*/ 249 w 613"/>
                <a:gd name="T23" fmla="*/ 164 h 2400"/>
                <a:gd name="T24" fmla="*/ 480 w 613"/>
                <a:gd name="T25" fmla="*/ 560 h 2400"/>
                <a:gd name="T26" fmla="*/ 571 w 613"/>
                <a:gd name="T27" fmla="*/ 584 h 2400"/>
                <a:gd name="T28" fmla="*/ 594 w 613"/>
                <a:gd name="T29" fmla="*/ 494 h 2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3" h="2400">
                  <a:moveTo>
                    <a:pt x="372" y="2400"/>
                  </a:moveTo>
                  <a:lnTo>
                    <a:pt x="372" y="131"/>
                  </a:lnTo>
                  <a:lnTo>
                    <a:pt x="240" y="131"/>
                  </a:lnTo>
                  <a:lnTo>
                    <a:pt x="240" y="2400"/>
                  </a:lnTo>
                  <a:lnTo>
                    <a:pt x="372" y="2400"/>
                  </a:lnTo>
                  <a:close/>
                  <a:moveTo>
                    <a:pt x="594" y="494"/>
                  </a:moveTo>
                  <a:lnTo>
                    <a:pt x="306" y="0"/>
                  </a:lnTo>
                  <a:lnTo>
                    <a:pt x="18" y="494"/>
                  </a:lnTo>
                  <a:cubicBezTo>
                    <a:pt x="0" y="525"/>
                    <a:pt x="11" y="566"/>
                    <a:pt x="42" y="584"/>
                  </a:cubicBezTo>
                  <a:cubicBezTo>
                    <a:pt x="74" y="603"/>
                    <a:pt x="114" y="592"/>
                    <a:pt x="132" y="560"/>
                  </a:cubicBezTo>
                  <a:lnTo>
                    <a:pt x="363" y="164"/>
                  </a:lnTo>
                  <a:lnTo>
                    <a:pt x="249" y="164"/>
                  </a:lnTo>
                  <a:lnTo>
                    <a:pt x="480" y="560"/>
                  </a:lnTo>
                  <a:cubicBezTo>
                    <a:pt x="499" y="592"/>
                    <a:pt x="539" y="603"/>
                    <a:pt x="571" y="584"/>
                  </a:cubicBezTo>
                  <a:cubicBezTo>
                    <a:pt x="602" y="566"/>
                    <a:pt x="613" y="525"/>
                    <a:pt x="594" y="494"/>
                  </a:cubicBez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Freeform 23"/>
            <p:cNvSpPr>
              <a:spLocks noEditPoints="1"/>
            </p:cNvSpPr>
            <p:nvPr/>
          </p:nvSpPr>
          <p:spPr bwMode="auto">
            <a:xfrm>
              <a:off x="2241" y="2806"/>
              <a:ext cx="59" cy="356"/>
            </a:xfrm>
            <a:custGeom>
              <a:avLst/>
              <a:gdLst>
                <a:gd name="T0" fmla="*/ 240 w 613"/>
                <a:gd name="T1" fmla="*/ 2389 h 2389"/>
                <a:gd name="T2" fmla="*/ 240 w 613"/>
                <a:gd name="T3" fmla="*/ 131 h 2389"/>
                <a:gd name="T4" fmla="*/ 372 w 613"/>
                <a:gd name="T5" fmla="*/ 131 h 2389"/>
                <a:gd name="T6" fmla="*/ 372 w 613"/>
                <a:gd name="T7" fmla="*/ 2389 h 2389"/>
                <a:gd name="T8" fmla="*/ 240 w 613"/>
                <a:gd name="T9" fmla="*/ 2389 h 2389"/>
                <a:gd name="T10" fmla="*/ 18 w 613"/>
                <a:gd name="T11" fmla="*/ 494 h 2389"/>
                <a:gd name="T12" fmla="*/ 306 w 613"/>
                <a:gd name="T13" fmla="*/ 0 h 2389"/>
                <a:gd name="T14" fmla="*/ 594 w 613"/>
                <a:gd name="T15" fmla="*/ 494 h 2389"/>
                <a:gd name="T16" fmla="*/ 571 w 613"/>
                <a:gd name="T17" fmla="*/ 584 h 2389"/>
                <a:gd name="T18" fmla="*/ 480 w 613"/>
                <a:gd name="T19" fmla="*/ 560 h 2389"/>
                <a:gd name="T20" fmla="*/ 249 w 613"/>
                <a:gd name="T21" fmla="*/ 164 h 2389"/>
                <a:gd name="T22" fmla="*/ 363 w 613"/>
                <a:gd name="T23" fmla="*/ 164 h 2389"/>
                <a:gd name="T24" fmla="*/ 132 w 613"/>
                <a:gd name="T25" fmla="*/ 560 h 2389"/>
                <a:gd name="T26" fmla="*/ 42 w 613"/>
                <a:gd name="T27" fmla="*/ 584 h 2389"/>
                <a:gd name="T28" fmla="*/ 18 w 613"/>
                <a:gd name="T29" fmla="*/ 494 h 2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3" h="2389">
                  <a:moveTo>
                    <a:pt x="240" y="2389"/>
                  </a:moveTo>
                  <a:lnTo>
                    <a:pt x="240" y="131"/>
                  </a:lnTo>
                  <a:lnTo>
                    <a:pt x="372" y="131"/>
                  </a:lnTo>
                  <a:lnTo>
                    <a:pt x="372" y="2389"/>
                  </a:lnTo>
                  <a:lnTo>
                    <a:pt x="240" y="2389"/>
                  </a:lnTo>
                  <a:close/>
                  <a:moveTo>
                    <a:pt x="18" y="494"/>
                  </a:moveTo>
                  <a:lnTo>
                    <a:pt x="306" y="0"/>
                  </a:lnTo>
                  <a:lnTo>
                    <a:pt x="594" y="494"/>
                  </a:lnTo>
                  <a:cubicBezTo>
                    <a:pt x="613" y="525"/>
                    <a:pt x="602" y="566"/>
                    <a:pt x="571" y="584"/>
                  </a:cubicBezTo>
                  <a:cubicBezTo>
                    <a:pt x="539" y="603"/>
                    <a:pt x="499" y="592"/>
                    <a:pt x="480" y="560"/>
                  </a:cubicBezTo>
                  <a:lnTo>
                    <a:pt x="249" y="164"/>
                  </a:lnTo>
                  <a:lnTo>
                    <a:pt x="363" y="164"/>
                  </a:lnTo>
                  <a:lnTo>
                    <a:pt x="132" y="560"/>
                  </a:lnTo>
                  <a:cubicBezTo>
                    <a:pt x="114" y="592"/>
                    <a:pt x="74" y="603"/>
                    <a:pt x="42" y="584"/>
                  </a:cubicBezTo>
                  <a:cubicBezTo>
                    <a:pt x="11" y="566"/>
                    <a:pt x="0" y="525"/>
                    <a:pt x="18" y="494"/>
                  </a:cubicBez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Rectangle 24"/>
            <p:cNvSpPr>
              <a:spLocks noChangeArrowheads="1"/>
            </p:cNvSpPr>
            <p:nvPr/>
          </p:nvSpPr>
          <p:spPr bwMode="auto">
            <a:xfrm>
              <a:off x="1518" y="450"/>
              <a:ext cx="1842" cy="566"/>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Rectangle 26"/>
            <p:cNvSpPr>
              <a:spLocks noChangeArrowheads="1"/>
            </p:cNvSpPr>
            <p:nvPr/>
          </p:nvSpPr>
          <p:spPr bwMode="auto">
            <a:xfrm>
              <a:off x="1507" y="479"/>
              <a:ext cx="1943"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700" b="1" i="0" u="none" strike="noStrike" cap="none" normalizeH="0" baseline="0" dirty="0" smtClean="0">
                  <a:ln>
                    <a:noFill/>
                  </a:ln>
                  <a:solidFill>
                    <a:srgbClr val="000000"/>
                  </a:solidFill>
                  <a:effectLst/>
                  <a:latin typeface="Helvetica" charset="0"/>
                  <a:cs typeface="Arial" pitchFamily="34" charset="0"/>
                </a:rPr>
                <a:t>VIIRS/MODIS AOD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4" name="Rectangle 27"/>
            <p:cNvSpPr>
              <a:spLocks noChangeArrowheads="1"/>
            </p:cNvSpPr>
            <p:nvPr/>
          </p:nvSpPr>
          <p:spPr bwMode="auto">
            <a:xfrm>
              <a:off x="1602" y="741"/>
              <a:ext cx="1221" cy="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700" b="1" i="0" u="none" strike="noStrike" cap="none" normalizeH="0" baseline="0" dirty="0" smtClean="0">
                  <a:ln>
                    <a:noFill/>
                  </a:ln>
                  <a:solidFill>
                    <a:srgbClr val="000000"/>
                  </a:solidFill>
                  <a:effectLst/>
                  <a:latin typeface="Helvetica" charset="0"/>
                  <a:cs typeface="Arial" pitchFamily="34" charset="0"/>
                </a:rPr>
                <a:t>(Terra and Aqua)</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5" name="Freeform 28"/>
            <p:cNvSpPr>
              <a:spLocks noEditPoints="1"/>
            </p:cNvSpPr>
            <p:nvPr/>
          </p:nvSpPr>
          <p:spPr bwMode="auto">
            <a:xfrm>
              <a:off x="2014" y="1016"/>
              <a:ext cx="59" cy="508"/>
            </a:xfrm>
            <a:custGeom>
              <a:avLst/>
              <a:gdLst>
                <a:gd name="T0" fmla="*/ 474 w 610"/>
                <a:gd name="T1" fmla="*/ 0 h 3409"/>
                <a:gd name="T2" fmla="*/ 207 w 610"/>
                <a:gd name="T3" fmla="*/ 3273 h 3409"/>
                <a:gd name="T4" fmla="*/ 339 w 610"/>
                <a:gd name="T5" fmla="*/ 3284 h 3409"/>
                <a:gd name="T6" fmla="*/ 606 w 610"/>
                <a:gd name="T7" fmla="*/ 11 h 3409"/>
                <a:gd name="T8" fmla="*/ 474 w 610"/>
                <a:gd name="T9" fmla="*/ 0 h 3409"/>
                <a:gd name="T10" fmla="*/ 15 w 610"/>
                <a:gd name="T11" fmla="*/ 2894 h 3409"/>
                <a:gd name="T12" fmla="*/ 262 w 610"/>
                <a:gd name="T13" fmla="*/ 3409 h 3409"/>
                <a:gd name="T14" fmla="*/ 590 w 610"/>
                <a:gd name="T15" fmla="*/ 2940 h 3409"/>
                <a:gd name="T16" fmla="*/ 573 w 610"/>
                <a:gd name="T17" fmla="*/ 2848 h 3409"/>
                <a:gd name="T18" fmla="*/ 481 w 610"/>
                <a:gd name="T19" fmla="*/ 2865 h 3409"/>
                <a:gd name="T20" fmla="*/ 481 w 610"/>
                <a:gd name="T21" fmla="*/ 2865 h 3409"/>
                <a:gd name="T22" fmla="*/ 219 w 610"/>
                <a:gd name="T23" fmla="*/ 3241 h 3409"/>
                <a:gd name="T24" fmla="*/ 333 w 610"/>
                <a:gd name="T25" fmla="*/ 3250 h 3409"/>
                <a:gd name="T26" fmla="*/ 135 w 610"/>
                <a:gd name="T27" fmla="*/ 2837 h 3409"/>
                <a:gd name="T28" fmla="*/ 46 w 610"/>
                <a:gd name="T29" fmla="*/ 2806 h 3409"/>
                <a:gd name="T30" fmla="*/ 15 w 610"/>
                <a:gd name="T31" fmla="*/ 2894 h 3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10" h="3409">
                  <a:moveTo>
                    <a:pt x="474" y="0"/>
                  </a:moveTo>
                  <a:lnTo>
                    <a:pt x="207" y="3273"/>
                  </a:lnTo>
                  <a:lnTo>
                    <a:pt x="339" y="3284"/>
                  </a:lnTo>
                  <a:lnTo>
                    <a:pt x="606" y="11"/>
                  </a:lnTo>
                  <a:lnTo>
                    <a:pt x="474" y="0"/>
                  </a:lnTo>
                  <a:close/>
                  <a:moveTo>
                    <a:pt x="15" y="2894"/>
                  </a:moveTo>
                  <a:lnTo>
                    <a:pt x="262" y="3409"/>
                  </a:lnTo>
                  <a:lnTo>
                    <a:pt x="590" y="2940"/>
                  </a:lnTo>
                  <a:cubicBezTo>
                    <a:pt x="610" y="2910"/>
                    <a:pt x="603" y="2869"/>
                    <a:pt x="573" y="2848"/>
                  </a:cubicBezTo>
                  <a:cubicBezTo>
                    <a:pt x="543" y="2828"/>
                    <a:pt x="502" y="2835"/>
                    <a:pt x="481" y="2865"/>
                  </a:cubicBezTo>
                  <a:lnTo>
                    <a:pt x="481" y="2865"/>
                  </a:lnTo>
                  <a:lnTo>
                    <a:pt x="219" y="3241"/>
                  </a:lnTo>
                  <a:lnTo>
                    <a:pt x="333" y="3250"/>
                  </a:lnTo>
                  <a:lnTo>
                    <a:pt x="135" y="2837"/>
                  </a:lnTo>
                  <a:cubicBezTo>
                    <a:pt x="119" y="2804"/>
                    <a:pt x="79" y="2790"/>
                    <a:pt x="46" y="2806"/>
                  </a:cubicBezTo>
                  <a:cubicBezTo>
                    <a:pt x="14" y="2821"/>
                    <a:pt x="0" y="2861"/>
                    <a:pt x="15" y="2894"/>
                  </a:cubicBez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 name="Line 29"/>
            <p:cNvSpPr>
              <a:spLocks noChangeShapeType="1"/>
            </p:cNvSpPr>
            <p:nvPr/>
          </p:nvSpPr>
          <p:spPr bwMode="auto">
            <a:xfrm>
              <a:off x="1751" y="1524"/>
              <a:ext cx="0" cy="1073"/>
            </a:xfrm>
            <a:prstGeom prst="line">
              <a:avLst/>
            </a:prstGeom>
            <a:noFill/>
            <a:ln w="15875" cap="flat">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Line 30"/>
            <p:cNvSpPr>
              <a:spLocks noChangeShapeType="1"/>
            </p:cNvSpPr>
            <p:nvPr/>
          </p:nvSpPr>
          <p:spPr bwMode="auto">
            <a:xfrm>
              <a:off x="2270" y="1524"/>
              <a:ext cx="0" cy="1073"/>
            </a:xfrm>
            <a:prstGeom prst="line">
              <a:avLst/>
            </a:prstGeom>
            <a:noFill/>
            <a:ln w="15875" cap="flat">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Freeform 31"/>
            <p:cNvSpPr>
              <a:spLocks noEditPoints="1"/>
            </p:cNvSpPr>
            <p:nvPr/>
          </p:nvSpPr>
          <p:spPr bwMode="auto">
            <a:xfrm>
              <a:off x="2225" y="1016"/>
              <a:ext cx="68" cy="508"/>
            </a:xfrm>
            <a:custGeom>
              <a:avLst/>
              <a:gdLst>
                <a:gd name="T0" fmla="*/ 131 w 708"/>
                <a:gd name="T1" fmla="*/ 0 h 3411"/>
                <a:gd name="T2" fmla="*/ 516 w 708"/>
                <a:gd name="T3" fmla="*/ 3273 h 3411"/>
                <a:gd name="T4" fmla="*/ 385 w 708"/>
                <a:gd name="T5" fmla="*/ 3289 h 3411"/>
                <a:gd name="T6" fmla="*/ 0 w 708"/>
                <a:gd name="T7" fmla="*/ 15 h 3411"/>
                <a:gd name="T8" fmla="*/ 131 w 708"/>
                <a:gd name="T9" fmla="*/ 0 h 3411"/>
                <a:gd name="T10" fmla="*/ 694 w 708"/>
                <a:gd name="T11" fmla="*/ 2887 h 3411"/>
                <a:gd name="T12" fmla="*/ 465 w 708"/>
                <a:gd name="T13" fmla="*/ 3411 h 3411"/>
                <a:gd name="T14" fmla="*/ 122 w 708"/>
                <a:gd name="T15" fmla="*/ 2954 h 3411"/>
                <a:gd name="T16" fmla="*/ 135 w 708"/>
                <a:gd name="T17" fmla="*/ 2862 h 3411"/>
                <a:gd name="T18" fmla="*/ 227 w 708"/>
                <a:gd name="T19" fmla="*/ 2875 h 3411"/>
                <a:gd name="T20" fmla="*/ 503 w 708"/>
                <a:gd name="T21" fmla="*/ 3241 h 3411"/>
                <a:gd name="T22" fmla="*/ 390 w 708"/>
                <a:gd name="T23" fmla="*/ 3255 h 3411"/>
                <a:gd name="T24" fmla="*/ 573 w 708"/>
                <a:gd name="T25" fmla="*/ 2834 h 3411"/>
                <a:gd name="T26" fmla="*/ 660 w 708"/>
                <a:gd name="T27" fmla="*/ 2800 h 3411"/>
                <a:gd name="T28" fmla="*/ 694 w 708"/>
                <a:gd name="T29" fmla="*/ 2887 h 3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8" h="3411">
                  <a:moveTo>
                    <a:pt x="131" y="0"/>
                  </a:moveTo>
                  <a:lnTo>
                    <a:pt x="516" y="3273"/>
                  </a:lnTo>
                  <a:lnTo>
                    <a:pt x="385" y="3289"/>
                  </a:lnTo>
                  <a:lnTo>
                    <a:pt x="0" y="15"/>
                  </a:lnTo>
                  <a:lnTo>
                    <a:pt x="131" y="0"/>
                  </a:lnTo>
                  <a:close/>
                  <a:moveTo>
                    <a:pt x="694" y="2887"/>
                  </a:moveTo>
                  <a:lnTo>
                    <a:pt x="465" y="3411"/>
                  </a:lnTo>
                  <a:lnTo>
                    <a:pt x="122" y="2954"/>
                  </a:lnTo>
                  <a:cubicBezTo>
                    <a:pt x="100" y="2925"/>
                    <a:pt x="106" y="2884"/>
                    <a:pt x="135" y="2862"/>
                  </a:cubicBezTo>
                  <a:cubicBezTo>
                    <a:pt x="164" y="2840"/>
                    <a:pt x="205" y="2846"/>
                    <a:pt x="227" y="2875"/>
                  </a:cubicBezTo>
                  <a:lnTo>
                    <a:pt x="503" y="3241"/>
                  </a:lnTo>
                  <a:lnTo>
                    <a:pt x="390" y="3255"/>
                  </a:lnTo>
                  <a:lnTo>
                    <a:pt x="573" y="2834"/>
                  </a:lnTo>
                  <a:cubicBezTo>
                    <a:pt x="587" y="2801"/>
                    <a:pt x="626" y="2786"/>
                    <a:pt x="660" y="2800"/>
                  </a:cubicBezTo>
                  <a:cubicBezTo>
                    <a:pt x="693" y="2815"/>
                    <a:pt x="708" y="2854"/>
                    <a:pt x="694" y="2887"/>
                  </a:cubicBez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9" name="Rectangle 32"/>
            <p:cNvSpPr>
              <a:spLocks noChangeArrowheads="1"/>
            </p:cNvSpPr>
            <p:nvPr/>
          </p:nvSpPr>
          <p:spPr bwMode="auto">
            <a:xfrm>
              <a:off x="2209" y="2651"/>
              <a:ext cx="170"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1" i="0" u="none" strike="noStrike" cap="none" normalizeH="0" baseline="0" smtClean="0">
                  <a:ln>
                    <a:noFill/>
                  </a:ln>
                  <a:solidFill>
                    <a:srgbClr val="000000"/>
                  </a:solidFill>
                  <a:effectLst/>
                  <a:latin typeface="Helvetica" charset="0"/>
                  <a:cs typeface="Arial" pitchFamily="34" charset="0"/>
                </a:rPr>
                <a:t>19Z</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0" name="Rectangle 33"/>
            <p:cNvSpPr>
              <a:spLocks noChangeArrowheads="1"/>
            </p:cNvSpPr>
            <p:nvPr/>
          </p:nvSpPr>
          <p:spPr bwMode="auto">
            <a:xfrm>
              <a:off x="1709" y="2649"/>
              <a:ext cx="170"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1" i="0" u="none" strike="noStrike" cap="none" normalizeH="0" baseline="0" smtClean="0">
                  <a:ln>
                    <a:noFill/>
                  </a:ln>
                  <a:solidFill>
                    <a:srgbClr val="000000"/>
                  </a:solidFill>
                  <a:effectLst/>
                  <a:latin typeface="Helvetica" charset="0"/>
                  <a:cs typeface="Arial" pitchFamily="34" charset="0"/>
                </a:rPr>
                <a:t>14Z</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 name="Freeform 34"/>
            <p:cNvSpPr>
              <a:spLocks noEditPoints="1"/>
            </p:cNvSpPr>
            <p:nvPr/>
          </p:nvSpPr>
          <p:spPr bwMode="auto">
            <a:xfrm>
              <a:off x="1735" y="2806"/>
              <a:ext cx="59" cy="356"/>
            </a:xfrm>
            <a:custGeom>
              <a:avLst/>
              <a:gdLst>
                <a:gd name="T0" fmla="*/ 240 w 613"/>
                <a:gd name="T1" fmla="*/ 2389 h 2389"/>
                <a:gd name="T2" fmla="*/ 240 w 613"/>
                <a:gd name="T3" fmla="*/ 131 h 2389"/>
                <a:gd name="T4" fmla="*/ 372 w 613"/>
                <a:gd name="T5" fmla="*/ 131 h 2389"/>
                <a:gd name="T6" fmla="*/ 372 w 613"/>
                <a:gd name="T7" fmla="*/ 2389 h 2389"/>
                <a:gd name="T8" fmla="*/ 240 w 613"/>
                <a:gd name="T9" fmla="*/ 2389 h 2389"/>
                <a:gd name="T10" fmla="*/ 18 w 613"/>
                <a:gd name="T11" fmla="*/ 494 h 2389"/>
                <a:gd name="T12" fmla="*/ 306 w 613"/>
                <a:gd name="T13" fmla="*/ 0 h 2389"/>
                <a:gd name="T14" fmla="*/ 594 w 613"/>
                <a:gd name="T15" fmla="*/ 494 h 2389"/>
                <a:gd name="T16" fmla="*/ 571 w 613"/>
                <a:gd name="T17" fmla="*/ 584 h 2389"/>
                <a:gd name="T18" fmla="*/ 480 w 613"/>
                <a:gd name="T19" fmla="*/ 560 h 2389"/>
                <a:gd name="T20" fmla="*/ 249 w 613"/>
                <a:gd name="T21" fmla="*/ 164 h 2389"/>
                <a:gd name="T22" fmla="*/ 363 w 613"/>
                <a:gd name="T23" fmla="*/ 164 h 2389"/>
                <a:gd name="T24" fmla="*/ 132 w 613"/>
                <a:gd name="T25" fmla="*/ 560 h 2389"/>
                <a:gd name="T26" fmla="*/ 42 w 613"/>
                <a:gd name="T27" fmla="*/ 584 h 2389"/>
                <a:gd name="T28" fmla="*/ 18 w 613"/>
                <a:gd name="T29" fmla="*/ 494 h 2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3" h="2389">
                  <a:moveTo>
                    <a:pt x="240" y="2389"/>
                  </a:moveTo>
                  <a:lnTo>
                    <a:pt x="240" y="131"/>
                  </a:lnTo>
                  <a:lnTo>
                    <a:pt x="372" y="131"/>
                  </a:lnTo>
                  <a:lnTo>
                    <a:pt x="372" y="2389"/>
                  </a:lnTo>
                  <a:lnTo>
                    <a:pt x="240" y="2389"/>
                  </a:lnTo>
                  <a:close/>
                  <a:moveTo>
                    <a:pt x="18" y="494"/>
                  </a:moveTo>
                  <a:lnTo>
                    <a:pt x="306" y="0"/>
                  </a:lnTo>
                  <a:lnTo>
                    <a:pt x="594" y="494"/>
                  </a:lnTo>
                  <a:cubicBezTo>
                    <a:pt x="613" y="525"/>
                    <a:pt x="602" y="566"/>
                    <a:pt x="571" y="584"/>
                  </a:cubicBezTo>
                  <a:cubicBezTo>
                    <a:pt x="539" y="603"/>
                    <a:pt x="499" y="592"/>
                    <a:pt x="480" y="560"/>
                  </a:cubicBezTo>
                  <a:lnTo>
                    <a:pt x="249" y="164"/>
                  </a:lnTo>
                  <a:lnTo>
                    <a:pt x="363" y="164"/>
                  </a:lnTo>
                  <a:lnTo>
                    <a:pt x="132" y="560"/>
                  </a:lnTo>
                  <a:cubicBezTo>
                    <a:pt x="114" y="592"/>
                    <a:pt x="74" y="603"/>
                    <a:pt x="42" y="584"/>
                  </a:cubicBezTo>
                  <a:cubicBezTo>
                    <a:pt x="11" y="566"/>
                    <a:pt x="0" y="525"/>
                    <a:pt x="18" y="494"/>
                  </a:cubicBez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2" name="Freeform 35"/>
            <p:cNvSpPr>
              <a:spLocks noEditPoints="1"/>
            </p:cNvSpPr>
            <p:nvPr/>
          </p:nvSpPr>
          <p:spPr bwMode="auto">
            <a:xfrm>
              <a:off x="2010" y="2807"/>
              <a:ext cx="59" cy="356"/>
            </a:xfrm>
            <a:custGeom>
              <a:avLst/>
              <a:gdLst>
                <a:gd name="T0" fmla="*/ 240 w 613"/>
                <a:gd name="T1" fmla="*/ 2389 h 2389"/>
                <a:gd name="T2" fmla="*/ 240 w 613"/>
                <a:gd name="T3" fmla="*/ 131 h 2389"/>
                <a:gd name="T4" fmla="*/ 372 w 613"/>
                <a:gd name="T5" fmla="*/ 131 h 2389"/>
                <a:gd name="T6" fmla="*/ 372 w 613"/>
                <a:gd name="T7" fmla="*/ 2389 h 2389"/>
                <a:gd name="T8" fmla="*/ 240 w 613"/>
                <a:gd name="T9" fmla="*/ 2389 h 2389"/>
                <a:gd name="T10" fmla="*/ 18 w 613"/>
                <a:gd name="T11" fmla="*/ 494 h 2389"/>
                <a:gd name="T12" fmla="*/ 306 w 613"/>
                <a:gd name="T13" fmla="*/ 0 h 2389"/>
                <a:gd name="T14" fmla="*/ 594 w 613"/>
                <a:gd name="T15" fmla="*/ 494 h 2389"/>
                <a:gd name="T16" fmla="*/ 571 w 613"/>
                <a:gd name="T17" fmla="*/ 584 h 2389"/>
                <a:gd name="T18" fmla="*/ 480 w 613"/>
                <a:gd name="T19" fmla="*/ 560 h 2389"/>
                <a:gd name="T20" fmla="*/ 249 w 613"/>
                <a:gd name="T21" fmla="*/ 164 h 2389"/>
                <a:gd name="T22" fmla="*/ 363 w 613"/>
                <a:gd name="T23" fmla="*/ 164 h 2389"/>
                <a:gd name="T24" fmla="*/ 132 w 613"/>
                <a:gd name="T25" fmla="*/ 560 h 2389"/>
                <a:gd name="T26" fmla="*/ 42 w 613"/>
                <a:gd name="T27" fmla="*/ 584 h 2389"/>
                <a:gd name="T28" fmla="*/ 18 w 613"/>
                <a:gd name="T29" fmla="*/ 494 h 2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3" h="2389">
                  <a:moveTo>
                    <a:pt x="240" y="2389"/>
                  </a:moveTo>
                  <a:lnTo>
                    <a:pt x="240" y="131"/>
                  </a:lnTo>
                  <a:lnTo>
                    <a:pt x="372" y="131"/>
                  </a:lnTo>
                  <a:lnTo>
                    <a:pt x="372" y="2389"/>
                  </a:lnTo>
                  <a:lnTo>
                    <a:pt x="240" y="2389"/>
                  </a:lnTo>
                  <a:close/>
                  <a:moveTo>
                    <a:pt x="18" y="494"/>
                  </a:moveTo>
                  <a:lnTo>
                    <a:pt x="306" y="0"/>
                  </a:lnTo>
                  <a:lnTo>
                    <a:pt x="594" y="494"/>
                  </a:lnTo>
                  <a:cubicBezTo>
                    <a:pt x="613" y="525"/>
                    <a:pt x="602" y="566"/>
                    <a:pt x="571" y="584"/>
                  </a:cubicBezTo>
                  <a:cubicBezTo>
                    <a:pt x="539" y="603"/>
                    <a:pt x="499" y="592"/>
                    <a:pt x="480" y="560"/>
                  </a:cubicBezTo>
                  <a:lnTo>
                    <a:pt x="249" y="164"/>
                  </a:lnTo>
                  <a:lnTo>
                    <a:pt x="363" y="164"/>
                  </a:lnTo>
                  <a:lnTo>
                    <a:pt x="132" y="560"/>
                  </a:lnTo>
                  <a:cubicBezTo>
                    <a:pt x="114" y="592"/>
                    <a:pt x="74" y="603"/>
                    <a:pt x="42" y="584"/>
                  </a:cubicBezTo>
                  <a:cubicBezTo>
                    <a:pt x="11" y="566"/>
                    <a:pt x="0" y="525"/>
                    <a:pt x="18" y="494"/>
                  </a:cubicBez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3" name="Freeform 36"/>
            <p:cNvSpPr>
              <a:spLocks/>
            </p:cNvSpPr>
            <p:nvPr/>
          </p:nvSpPr>
          <p:spPr bwMode="auto">
            <a:xfrm>
              <a:off x="135" y="1096"/>
              <a:ext cx="1261" cy="174"/>
            </a:xfrm>
            <a:custGeom>
              <a:avLst/>
              <a:gdLst>
                <a:gd name="T0" fmla="*/ 0 w 1261"/>
                <a:gd name="T1" fmla="*/ 43 h 174"/>
                <a:gd name="T2" fmla="*/ 1205 w 1261"/>
                <a:gd name="T3" fmla="*/ 43 h 174"/>
                <a:gd name="T4" fmla="*/ 1205 w 1261"/>
                <a:gd name="T5" fmla="*/ 0 h 174"/>
                <a:gd name="T6" fmla="*/ 1261 w 1261"/>
                <a:gd name="T7" fmla="*/ 87 h 174"/>
                <a:gd name="T8" fmla="*/ 1205 w 1261"/>
                <a:gd name="T9" fmla="*/ 174 h 174"/>
                <a:gd name="T10" fmla="*/ 1205 w 1261"/>
                <a:gd name="T11" fmla="*/ 131 h 174"/>
                <a:gd name="T12" fmla="*/ 0 w 1261"/>
                <a:gd name="T13" fmla="*/ 131 h 174"/>
                <a:gd name="T14" fmla="*/ 0 w 1261"/>
                <a:gd name="T15" fmla="*/ 43 h 1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61" h="174">
                  <a:moveTo>
                    <a:pt x="0" y="43"/>
                  </a:moveTo>
                  <a:lnTo>
                    <a:pt x="1205" y="43"/>
                  </a:lnTo>
                  <a:lnTo>
                    <a:pt x="1205" y="0"/>
                  </a:lnTo>
                  <a:lnTo>
                    <a:pt x="1261" y="87"/>
                  </a:lnTo>
                  <a:lnTo>
                    <a:pt x="1205" y="174"/>
                  </a:lnTo>
                  <a:lnTo>
                    <a:pt x="1205" y="131"/>
                  </a:lnTo>
                  <a:lnTo>
                    <a:pt x="0" y="131"/>
                  </a:lnTo>
                  <a:lnTo>
                    <a:pt x="0" y="43"/>
                  </a:ln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64" name="Freeform 37"/>
            <p:cNvSpPr>
              <a:spLocks/>
            </p:cNvSpPr>
            <p:nvPr/>
          </p:nvSpPr>
          <p:spPr bwMode="auto">
            <a:xfrm>
              <a:off x="135" y="1096"/>
              <a:ext cx="1261" cy="174"/>
            </a:xfrm>
            <a:custGeom>
              <a:avLst/>
              <a:gdLst>
                <a:gd name="T0" fmla="*/ 0 w 1261"/>
                <a:gd name="T1" fmla="*/ 43 h 174"/>
                <a:gd name="T2" fmla="*/ 1205 w 1261"/>
                <a:gd name="T3" fmla="*/ 43 h 174"/>
                <a:gd name="T4" fmla="*/ 1205 w 1261"/>
                <a:gd name="T5" fmla="*/ 0 h 174"/>
                <a:gd name="T6" fmla="*/ 1261 w 1261"/>
                <a:gd name="T7" fmla="*/ 87 h 174"/>
                <a:gd name="T8" fmla="*/ 1205 w 1261"/>
                <a:gd name="T9" fmla="*/ 174 h 174"/>
                <a:gd name="T10" fmla="*/ 1205 w 1261"/>
                <a:gd name="T11" fmla="*/ 131 h 174"/>
                <a:gd name="T12" fmla="*/ 0 w 1261"/>
                <a:gd name="T13" fmla="*/ 131 h 174"/>
                <a:gd name="T14" fmla="*/ 0 w 1261"/>
                <a:gd name="T15" fmla="*/ 43 h 1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61" h="174">
                  <a:moveTo>
                    <a:pt x="0" y="43"/>
                  </a:moveTo>
                  <a:lnTo>
                    <a:pt x="1205" y="43"/>
                  </a:lnTo>
                  <a:lnTo>
                    <a:pt x="1205" y="0"/>
                  </a:lnTo>
                  <a:lnTo>
                    <a:pt x="1261" y="87"/>
                  </a:lnTo>
                  <a:lnTo>
                    <a:pt x="1205" y="174"/>
                  </a:lnTo>
                  <a:lnTo>
                    <a:pt x="1205" y="131"/>
                  </a:lnTo>
                  <a:lnTo>
                    <a:pt x="0" y="131"/>
                  </a:lnTo>
                  <a:lnTo>
                    <a:pt x="0" y="43"/>
                  </a:lnTo>
                  <a:close/>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65" name="Rectangle 38"/>
            <p:cNvSpPr>
              <a:spLocks noChangeArrowheads="1"/>
            </p:cNvSpPr>
            <p:nvPr/>
          </p:nvSpPr>
          <p:spPr bwMode="auto">
            <a:xfrm>
              <a:off x="368" y="940"/>
              <a:ext cx="857"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smtClean="0">
                  <a:ln>
                    <a:noFill/>
                  </a:ln>
                  <a:solidFill>
                    <a:srgbClr val="000000"/>
                  </a:solidFill>
                  <a:effectLst/>
                  <a:latin typeface="Helvetica" charset="0"/>
                  <a:cs typeface="Arial" pitchFamily="34" charset="0"/>
                </a:rPr>
                <a:t>Prediction Cycle</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109" name="TextBox 108"/>
          <p:cNvSpPr txBox="1"/>
          <p:nvPr/>
        </p:nvSpPr>
        <p:spPr>
          <a:xfrm>
            <a:off x="5181600" y="492631"/>
            <a:ext cx="3962400" cy="4770537"/>
          </a:xfrm>
          <a:prstGeom prst="rect">
            <a:avLst/>
          </a:prstGeom>
          <a:noFill/>
        </p:spPr>
        <p:txBody>
          <a:bodyPr wrap="square" rtlCol="0">
            <a:spAutoFit/>
          </a:bodyPr>
          <a:lstStyle/>
          <a:p>
            <a:pPr algn="l"/>
            <a:r>
              <a:rPr lang="en-US" sz="3200" b="1" dirty="0" smtClean="0"/>
              <a:t>CMAQ base v5.0.2: cb05_ae5)</a:t>
            </a:r>
          </a:p>
          <a:p>
            <a:pPr marL="342900" indent="-342900" algn="l">
              <a:buFont typeface="Arial" panose="020B0604020202020204" pitchFamily="34" charset="0"/>
              <a:buChar char="•"/>
            </a:pPr>
            <a:r>
              <a:rPr lang="en-US" sz="2000" b="1" dirty="0" smtClean="0"/>
              <a:t>2008 anthropogenic emission inventory projected to 2011</a:t>
            </a:r>
          </a:p>
          <a:p>
            <a:pPr marL="342900" indent="-342900" algn="l">
              <a:buFont typeface="Arial" panose="020B0604020202020204" pitchFamily="34" charset="0"/>
              <a:buChar char="•"/>
            </a:pPr>
            <a:r>
              <a:rPr lang="en-US" sz="2000" b="1" dirty="0" smtClean="0"/>
              <a:t>NOAA HMS (hazard mapping system) fire emission with </a:t>
            </a:r>
            <a:r>
              <a:rPr lang="en-US" sz="2000" b="1" dirty="0" err="1" smtClean="0"/>
              <a:t>Bluesky</a:t>
            </a:r>
            <a:r>
              <a:rPr lang="en-US" sz="2000" b="1" dirty="0" smtClean="0"/>
              <a:t> algorithm</a:t>
            </a:r>
          </a:p>
          <a:p>
            <a:pPr marL="342900" indent="-342900" algn="l">
              <a:buFont typeface="Arial" panose="020B0604020202020204" pitchFamily="34" charset="0"/>
              <a:buChar char="•"/>
            </a:pPr>
            <a:r>
              <a:rPr lang="en-US" sz="2000" b="1" dirty="0" smtClean="0"/>
              <a:t>GOES cloud fraction adjustment provided by U. of Alabama at Huntsville </a:t>
            </a:r>
          </a:p>
          <a:p>
            <a:pPr marL="342900" indent="-342900" algn="l">
              <a:buFont typeface="Arial" panose="020B0604020202020204" pitchFamily="34" charset="0"/>
              <a:buChar char="•"/>
            </a:pPr>
            <a:r>
              <a:rPr lang="en-US" sz="2000" b="1" dirty="0" smtClean="0"/>
              <a:t>RAQMS lateral boundary condition every 6 hours.</a:t>
            </a:r>
            <a:endParaRPr lang="en-US" sz="3200" b="1" dirty="0"/>
          </a:p>
        </p:txBody>
      </p:sp>
      <p:sp>
        <p:nvSpPr>
          <p:cNvPr id="64" name="TextBox 63"/>
          <p:cNvSpPr txBox="1"/>
          <p:nvPr/>
        </p:nvSpPr>
        <p:spPr>
          <a:xfrm>
            <a:off x="0" y="6576379"/>
            <a:ext cx="4955908" cy="276999"/>
          </a:xfrm>
          <a:prstGeom prst="rect">
            <a:avLst/>
          </a:prstGeom>
          <a:noFill/>
        </p:spPr>
        <p:txBody>
          <a:bodyPr wrap="none" rtlCol="0">
            <a:spAutoFit/>
          </a:bodyPr>
          <a:lstStyle/>
          <a:p>
            <a:r>
              <a:rPr lang="en-US" sz="1200" b="1" dirty="0" smtClean="0"/>
              <a:t>NOAA Satellite AQ Proving Ground, Silver Spring, MD Sep 9, 2015</a:t>
            </a:r>
            <a:endParaRPr lang="en-US" sz="1200" b="1" dirty="0"/>
          </a:p>
        </p:txBody>
      </p:sp>
    </p:spTree>
    <p:extLst>
      <p:ext uri="{BB962C8B-B14F-4D97-AF65-F5344CB8AC3E}">
        <p14:creationId xmlns:p14="http://schemas.microsoft.com/office/powerpoint/2010/main" val="18563385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p:txBody>
          <a:bodyPr/>
          <a:lstStyle/>
          <a:p>
            <a:r>
              <a:rPr lang="en-US" altLang="en-US" smtClean="0">
                <a:solidFill>
                  <a:srgbClr val="000000"/>
                </a:solidFill>
              </a:rPr>
              <a:t>Optimal Interpolation (OI)</a:t>
            </a:r>
          </a:p>
        </p:txBody>
      </p:sp>
      <p:sp>
        <p:nvSpPr>
          <p:cNvPr id="1029" name="Rectangle 3"/>
          <p:cNvSpPr>
            <a:spLocks noGrp="1" noChangeArrowheads="1"/>
          </p:cNvSpPr>
          <p:nvPr>
            <p:ph type="body" sz="half" idx="1"/>
          </p:nvPr>
        </p:nvSpPr>
        <p:spPr>
          <a:xfrm>
            <a:off x="457200" y="1600200"/>
            <a:ext cx="8305800" cy="4495800"/>
          </a:xfrm>
        </p:spPr>
        <p:txBody>
          <a:bodyPr/>
          <a:lstStyle/>
          <a:p>
            <a:r>
              <a:rPr lang="en-US" altLang="en-US" sz="2800" dirty="0" smtClean="0">
                <a:solidFill>
                  <a:srgbClr val="000000"/>
                </a:solidFill>
              </a:rPr>
              <a:t>OI is a sequential data assimilation method. At each time step, we solve an analysis problem</a:t>
            </a:r>
          </a:p>
          <a:p>
            <a:endParaRPr lang="en-US" altLang="en-US" sz="2800" dirty="0" smtClean="0">
              <a:solidFill>
                <a:srgbClr val="000000"/>
              </a:solidFill>
            </a:endParaRPr>
          </a:p>
          <a:p>
            <a:endParaRPr lang="en-US" altLang="en-US" sz="2800" dirty="0" smtClean="0">
              <a:solidFill>
                <a:srgbClr val="000000"/>
              </a:solidFill>
            </a:endParaRPr>
          </a:p>
          <a:p>
            <a:r>
              <a:rPr lang="en-US" altLang="en-US" sz="2800" dirty="0" smtClean="0">
                <a:solidFill>
                  <a:srgbClr val="000000"/>
                </a:solidFill>
              </a:rPr>
              <a:t>We assume observations far away (beyond background error correlation length scale) have no effect  in the analysis</a:t>
            </a:r>
          </a:p>
          <a:p>
            <a:r>
              <a:rPr lang="en-US" altLang="en-US" sz="2800" dirty="0" smtClean="0">
                <a:solidFill>
                  <a:srgbClr val="000000"/>
                </a:solidFill>
              </a:rPr>
              <a:t>In the current study, the data injection takes place at 1700Z daily</a:t>
            </a:r>
          </a:p>
        </p:txBody>
      </p:sp>
      <p:graphicFrame>
        <p:nvGraphicFramePr>
          <p:cNvPr id="1026" name="Rectangle 2"/>
          <p:cNvGraphicFramePr>
            <a:graphicFrameLocks noGrp="1"/>
          </p:cNvGraphicFramePr>
          <p:nvPr>
            <p:ph sz="quarter" idx="2"/>
          </p:nvPr>
        </p:nvGraphicFramePr>
        <p:xfrm>
          <a:off x="5053013" y="2693988"/>
          <a:ext cx="3225800" cy="0"/>
        </p:xfrm>
        <a:graphic>
          <a:graphicData uri="http://schemas.openxmlformats.org/presentationml/2006/ole">
            <mc:AlternateContent xmlns:mc="http://schemas.openxmlformats.org/markup-compatibility/2006">
              <mc:Choice xmlns:v="urn:schemas-microsoft-com:vml" Requires="v">
                <p:oleObj spid="_x0000_s10322" name="Equation" r:id="rId4" imgW="0" imgH="0" progId="Equation.3">
                  <p:embed/>
                </p:oleObj>
              </mc:Choice>
              <mc:Fallback>
                <p:oleObj name="Equation" r:id="rId4" imgW="0" imgH="0" progId="Equation.3">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5053013" y="2693988"/>
                        <a:ext cx="32258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27" name="Object 3"/>
          <p:cNvGraphicFramePr>
            <a:graphicFrameLocks noGrp="1" noChangeAspect="1"/>
          </p:cNvGraphicFramePr>
          <p:nvPr>
            <p:ph sz="quarter" idx="3"/>
          </p:nvPr>
        </p:nvGraphicFramePr>
        <p:xfrm>
          <a:off x="1104900" y="2787650"/>
          <a:ext cx="6934200" cy="636588"/>
        </p:xfrm>
        <a:graphic>
          <a:graphicData uri="http://schemas.openxmlformats.org/presentationml/2006/ole">
            <mc:AlternateContent xmlns:mc="http://schemas.openxmlformats.org/markup-compatibility/2006">
              <mc:Choice xmlns:v="urn:schemas-microsoft-com:vml" Requires="v">
                <p:oleObj spid="_x0000_s10323" name="Equation" r:id="rId5" imgW="2489040" imgH="228600" progId="Equation.3">
                  <p:embed/>
                </p:oleObj>
              </mc:Choice>
              <mc:Fallback>
                <p:oleObj name="Equation" r:id="rId5" imgW="2489040" imgH="228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04900" y="2787650"/>
                        <a:ext cx="6934200" cy="636588"/>
                      </a:xfrm>
                      <a:prstGeom prst="rect">
                        <a:avLst/>
                      </a:prstGeom>
                    </p:spPr>
                  </p:pic>
                </p:oleObj>
              </mc:Fallback>
            </mc:AlternateContent>
          </a:graphicData>
        </a:graphic>
      </p:graphicFrame>
      <p:sp>
        <p:nvSpPr>
          <p:cNvPr id="1031" name="Slide Number Placeholder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A26B1FF-1822-4B36-8FBE-C0BD45F97FE4}" type="slidenum">
              <a:rPr lang="en-US" altLang="en-US" smtClean="0">
                <a:solidFill>
                  <a:srgbClr val="045C75"/>
                </a:solidFill>
                <a:latin typeface="Arial Black" pitchFamily="34" charset="0"/>
              </a:rPr>
              <a:pPr eaLnBrk="1" hangingPunct="1"/>
              <a:t>15</a:t>
            </a:fld>
            <a:endParaRPr lang="en-US" altLang="en-US" smtClean="0">
              <a:solidFill>
                <a:srgbClr val="045C75"/>
              </a:solidFill>
              <a:latin typeface="Arial Black" pitchFamily="34" charset="0"/>
            </a:endParaRPr>
          </a:p>
        </p:txBody>
      </p:sp>
      <p:sp>
        <p:nvSpPr>
          <p:cNvPr id="1032" name="TextBox 8"/>
          <p:cNvSpPr txBox="1">
            <a:spLocks noChangeArrowheads="1"/>
          </p:cNvSpPr>
          <p:nvPr/>
        </p:nvSpPr>
        <p:spPr bwMode="auto">
          <a:xfrm>
            <a:off x="5029200" y="5943600"/>
            <a:ext cx="2325688" cy="3698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t>Chai et al. </a:t>
            </a:r>
            <a:r>
              <a:rPr lang="en-US" altLang="en-US" i="1"/>
              <a:t>JGR</a:t>
            </a:r>
            <a:r>
              <a:rPr lang="en-US" altLang="en-US"/>
              <a:t> 2006</a:t>
            </a:r>
          </a:p>
        </p:txBody>
      </p:sp>
      <p:sp>
        <p:nvSpPr>
          <p:cNvPr id="9" name="TextBox 8"/>
          <p:cNvSpPr txBox="1"/>
          <p:nvPr/>
        </p:nvSpPr>
        <p:spPr>
          <a:xfrm>
            <a:off x="0" y="6576379"/>
            <a:ext cx="4955908" cy="276999"/>
          </a:xfrm>
          <a:prstGeom prst="rect">
            <a:avLst/>
          </a:prstGeom>
          <a:noFill/>
        </p:spPr>
        <p:txBody>
          <a:bodyPr wrap="none" rtlCol="0">
            <a:spAutoFit/>
          </a:bodyPr>
          <a:lstStyle/>
          <a:p>
            <a:r>
              <a:rPr lang="en-US" sz="1200" b="1" dirty="0" smtClean="0"/>
              <a:t>NOAA Satellite AQ Proving Ground, Silver Spring, MD Sep 9, 2015</a:t>
            </a:r>
            <a:endParaRPr lang="en-US" sz="1200" b="1" dirty="0"/>
          </a:p>
        </p:txBody>
      </p:sp>
    </p:spTree>
    <p:extLst>
      <p:ext uri="{BB962C8B-B14F-4D97-AF65-F5344CB8AC3E}">
        <p14:creationId xmlns:p14="http://schemas.microsoft.com/office/powerpoint/2010/main" val="2464235420"/>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31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02799"/>
            <a:ext cx="4249738" cy="302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8525" y="3505200"/>
            <a:ext cx="443547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8" descr="MODIS_814.wmf"/>
          <p:cNvPicPr>
            <a:picLocks noChangeAspect="1"/>
          </p:cNvPicPr>
          <p:nvPr/>
        </p:nvPicPr>
        <p:blipFill>
          <a:blip r:embed="rId5" cstate="print">
            <a:extLst>
              <a:ext uri="{28A0092B-C50C-407E-A947-70E740481C1C}">
                <a14:useLocalDpi xmlns:a14="http://schemas.microsoft.com/office/drawing/2010/main" val="0"/>
              </a:ext>
            </a:extLst>
          </a:blip>
          <a:srcRect l="2222" t="17497" r="7777" b="9999"/>
          <a:stretch>
            <a:fillRect/>
          </a:stretch>
        </p:blipFill>
        <p:spPr bwMode="auto">
          <a:xfrm>
            <a:off x="0" y="762000"/>
            <a:ext cx="4221163" cy="302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Arrow Connector 10"/>
          <p:cNvCxnSpPr/>
          <p:nvPr/>
        </p:nvCxnSpPr>
        <p:spPr>
          <a:xfrm>
            <a:off x="4495800" y="1905000"/>
            <a:ext cx="1371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5400000" flipH="1" flipV="1">
            <a:off x="4343400" y="2743200"/>
            <a:ext cx="1676400" cy="1371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319" name="TextBox 13"/>
          <p:cNvSpPr txBox="1">
            <a:spLocks noChangeArrowheads="1"/>
          </p:cNvSpPr>
          <p:nvPr/>
        </p:nvSpPr>
        <p:spPr bwMode="auto">
          <a:xfrm>
            <a:off x="4419600" y="1524000"/>
            <a:ext cx="1600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t>Observation Input</a:t>
            </a:r>
          </a:p>
        </p:txBody>
      </p:sp>
      <p:sp>
        <p:nvSpPr>
          <p:cNvPr id="13320" name="TextBox 14"/>
          <p:cNvSpPr txBox="1">
            <a:spLocks noChangeArrowheads="1"/>
          </p:cNvSpPr>
          <p:nvPr/>
        </p:nvSpPr>
        <p:spPr bwMode="auto">
          <a:xfrm>
            <a:off x="4419600" y="2971800"/>
            <a:ext cx="1600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t>Background Input </a:t>
            </a:r>
          </a:p>
        </p:txBody>
      </p:sp>
      <p:sp>
        <p:nvSpPr>
          <p:cNvPr id="13321" name="TextBox 15"/>
          <p:cNvSpPr txBox="1">
            <a:spLocks noChangeArrowheads="1"/>
          </p:cNvSpPr>
          <p:nvPr/>
        </p:nvSpPr>
        <p:spPr bwMode="auto">
          <a:xfrm>
            <a:off x="6096000" y="3048000"/>
            <a:ext cx="2133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t>Analysis output</a:t>
            </a:r>
          </a:p>
        </p:txBody>
      </p:sp>
      <p:grpSp>
        <p:nvGrpSpPr>
          <p:cNvPr id="13322" name="Group 14"/>
          <p:cNvGrpSpPr>
            <a:grpSpLocks/>
          </p:cNvGrpSpPr>
          <p:nvPr/>
        </p:nvGrpSpPr>
        <p:grpSpPr bwMode="auto">
          <a:xfrm>
            <a:off x="6096000" y="1676400"/>
            <a:ext cx="1447800" cy="1371600"/>
            <a:chOff x="6096000" y="1676400"/>
            <a:chExt cx="1447800" cy="1371600"/>
          </a:xfrm>
        </p:grpSpPr>
        <p:sp>
          <p:nvSpPr>
            <p:cNvPr id="7" name="Down Arrow 6"/>
            <p:cNvSpPr/>
            <p:nvPr/>
          </p:nvSpPr>
          <p:spPr>
            <a:xfrm>
              <a:off x="6781800" y="2819400"/>
              <a:ext cx="76200" cy="228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nvGrpSpPr>
            <p:cNvPr id="13328" name="Group 13"/>
            <p:cNvGrpSpPr>
              <a:grpSpLocks/>
            </p:cNvGrpSpPr>
            <p:nvPr/>
          </p:nvGrpSpPr>
          <p:grpSpPr bwMode="auto">
            <a:xfrm>
              <a:off x="6096000" y="1676400"/>
              <a:ext cx="1447800" cy="1066800"/>
              <a:chOff x="6096000" y="1676400"/>
              <a:chExt cx="1447800" cy="1066800"/>
            </a:xfrm>
          </p:grpSpPr>
          <p:sp>
            <p:nvSpPr>
              <p:cNvPr id="8" name="Rectangle 7"/>
              <p:cNvSpPr/>
              <p:nvPr/>
            </p:nvSpPr>
            <p:spPr>
              <a:xfrm>
                <a:off x="6096000" y="1676400"/>
                <a:ext cx="14478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3330" name="TextBox 16"/>
              <p:cNvSpPr txBox="1">
                <a:spLocks noChangeArrowheads="1"/>
              </p:cNvSpPr>
              <p:nvPr/>
            </p:nvSpPr>
            <p:spPr bwMode="auto">
              <a:xfrm>
                <a:off x="6553200" y="1981200"/>
                <a:ext cx="914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t>OI</a:t>
                </a:r>
              </a:p>
            </p:txBody>
          </p:sp>
        </p:grpSp>
      </p:grpSp>
      <p:sp>
        <p:nvSpPr>
          <p:cNvPr id="13324" name="TextBox 15"/>
          <p:cNvSpPr txBox="1">
            <a:spLocks noChangeArrowheads="1"/>
          </p:cNvSpPr>
          <p:nvPr/>
        </p:nvSpPr>
        <p:spPr bwMode="auto">
          <a:xfrm>
            <a:off x="4724400" y="228600"/>
            <a:ext cx="3916363" cy="923925"/>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t>Methodology of OI: Take account for</a:t>
            </a:r>
          </a:p>
          <a:p>
            <a:pPr eaLnBrk="1" hangingPunct="1"/>
            <a:r>
              <a:rPr lang="en-US" altLang="en-US"/>
              <a:t>background input; Obs; and</a:t>
            </a:r>
          </a:p>
          <a:p>
            <a:pPr eaLnBrk="1" hangingPunct="1"/>
            <a:r>
              <a:rPr lang="en-US" altLang="en-US"/>
              <a:t>physical processes from model</a:t>
            </a:r>
          </a:p>
        </p:txBody>
      </p:sp>
      <p:sp>
        <p:nvSpPr>
          <p:cNvPr id="13325" name="TextBox 16"/>
          <p:cNvSpPr txBox="1">
            <a:spLocks noChangeArrowheads="1"/>
          </p:cNvSpPr>
          <p:nvPr/>
        </p:nvSpPr>
        <p:spPr bwMode="auto">
          <a:xfrm>
            <a:off x="381000" y="228600"/>
            <a:ext cx="4019550" cy="3698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b="1">
                <a:solidFill>
                  <a:srgbClr val="0070C0"/>
                </a:solidFill>
              </a:rPr>
              <a:t>Objective (A): Improve PM forecast</a:t>
            </a:r>
          </a:p>
        </p:txBody>
      </p:sp>
      <p:sp>
        <p:nvSpPr>
          <p:cNvPr id="13326" name="Slide Number Placeholder 18"/>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799AFBE-22D7-4521-9673-0750781D927F}" type="slidenum">
              <a:rPr lang="en-US" altLang="en-US" smtClean="0">
                <a:solidFill>
                  <a:srgbClr val="045C75"/>
                </a:solidFill>
                <a:latin typeface="Arial Black" pitchFamily="34" charset="0"/>
              </a:rPr>
              <a:pPr eaLnBrk="1" hangingPunct="1"/>
              <a:t>16</a:t>
            </a:fld>
            <a:endParaRPr lang="en-US" altLang="en-US" smtClean="0">
              <a:solidFill>
                <a:srgbClr val="045C75"/>
              </a:solidFill>
              <a:latin typeface="Arial Black" pitchFamily="34" charset="0"/>
            </a:endParaRPr>
          </a:p>
        </p:txBody>
      </p:sp>
      <p:sp>
        <p:nvSpPr>
          <p:cNvPr id="19" name="TextBox 18"/>
          <p:cNvSpPr txBox="1"/>
          <p:nvPr/>
        </p:nvSpPr>
        <p:spPr>
          <a:xfrm>
            <a:off x="0" y="6629400"/>
            <a:ext cx="4955908" cy="276999"/>
          </a:xfrm>
          <a:prstGeom prst="rect">
            <a:avLst/>
          </a:prstGeom>
          <a:noFill/>
        </p:spPr>
        <p:txBody>
          <a:bodyPr wrap="none" rtlCol="0">
            <a:spAutoFit/>
          </a:bodyPr>
          <a:lstStyle/>
          <a:p>
            <a:r>
              <a:rPr lang="en-US" sz="1200" b="1" dirty="0" smtClean="0"/>
              <a:t>NOAA Satellite AQ Proving Ground, Silver Spring, MD Sep 9, 2015</a:t>
            </a:r>
            <a:endParaRPr lang="en-US" sz="1200" b="1" dirty="0"/>
          </a:p>
        </p:txBody>
      </p:sp>
    </p:spTree>
    <p:extLst>
      <p:ext uri="{BB962C8B-B14F-4D97-AF65-F5344CB8AC3E}">
        <p14:creationId xmlns:p14="http://schemas.microsoft.com/office/powerpoint/2010/main" val="368717304"/>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8" name="Slide Number Placeholder 1"/>
          <p:cNvSpPr>
            <a:spLocks noGrp="1"/>
          </p:cNvSpPr>
          <p:nvPr>
            <p:ph type="sldNum" sz="quarter" idx="12"/>
          </p:nvPr>
        </p:nvSpPr>
        <p:spPr bwMode="auto">
          <a:xfrm>
            <a:off x="8728075" y="6486525"/>
            <a:ext cx="304800" cy="365125"/>
          </a:xfrm>
          <a:noFill/>
          <a:ln>
            <a:miter lim="800000"/>
            <a:headEnd/>
            <a:tailEnd/>
          </a:ln>
        </p:spPr>
        <p:txBody>
          <a:bodyPr/>
          <a:lstStyle/>
          <a:p>
            <a:pPr algn="l"/>
            <a:fld id="{DF37F25C-F01D-4304-BFB5-8C65CFDF0CDB}" type="slidenum">
              <a:rPr lang="en-US" altLang="en-US" sz="1400" smtClean="0">
                <a:latin typeface="Arial Black" pitchFamily="34" charset="0"/>
              </a:rPr>
              <a:pPr algn="l"/>
              <a:t>17</a:t>
            </a:fld>
            <a:endParaRPr lang="en-US" altLang="en-US" sz="1400" smtClean="0">
              <a:latin typeface="Arial Black"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1344472999"/>
              </p:ext>
            </p:extLst>
          </p:nvPr>
        </p:nvGraphicFramePr>
        <p:xfrm>
          <a:off x="762000" y="152400"/>
          <a:ext cx="8153400" cy="5646926"/>
        </p:xfrm>
        <a:graphic>
          <a:graphicData uri="http://schemas.openxmlformats.org/drawingml/2006/table">
            <a:tbl>
              <a:tblPr firstRow="1" bandRow="1">
                <a:tableStyleId>{5C22544A-7EE6-4342-B048-85BDC9FD1C3A}</a:tableStyleId>
              </a:tblPr>
              <a:tblGrid>
                <a:gridCol w="1447801"/>
                <a:gridCol w="4092328"/>
                <a:gridCol w="2613271"/>
              </a:tblGrid>
              <a:tr h="709166">
                <a:tc>
                  <a:txBody>
                    <a:bodyPr/>
                    <a:lstStyle/>
                    <a:p>
                      <a:pPr algn="ctr"/>
                      <a:r>
                        <a:rPr lang="en-US" sz="2000" b="1" dirty="0" smtClean="0"/>
                        <a:t>Cases of Studies</a:t>
                      </a:r>
                      <a:endParaRPr lang="en-US" sz="2000" b="1" dirty="0"/>
                    </a:p>
                  </a:txBody>
                  <a:tcPr anchor="ctr"/>
                </a:tc>
                <a:tc>
                  <a:txBody>
                    <a:bodyPr/>
                    <a:lstStyle/>
                    <a:p>
                      <a:pPr algn="ctr"/>
                      <a:r>
                        <a:rPr lang="en-US" sz="2000" b="1" dirty="0" smtClean="0"/>
                        <a:t>Assimilation Times</a:t>
                      </a:r>
                      <a:endParaRPr lang="en-US" sz="2000" b="1" dirty="0"/>
                    </a:p>
                  </a:txBody>
                  <a:tcPr anchor="ctr"/>
                </a:tc>
                <a:tc>
                  <a:txBody>
                    <a:bodyPr/>
                    <a:lstStyle/>
                    <a:p>
                      <a:pPr algn="ctr"/>
                      <a:r>
                        <a:rPr lang="en-US" sz="2000" b="1" dirty="0" smtClean="0"/>
                        <a:t>Settings</a:t>
                      </a:r>
                      <a:r>
                        <a:rPr lang="en-US" sz="2000" b="1" baseline="0" dirty="0" smtClean="0"/>
                        <a:t> of Uncertainties</a:t>
                      </a:r>
                      <a:endParaRPr lang="en-US" sz="2000" b="1" dirty="0"/>
                    </a:p>
                  </a:txBody>
                  <a:tcPr anchor="ctr"/>
                </a:tc>
              </a:tr>
              <a:tr h="1000879">
                <a:tc>
                  <a:txBody>
                    <a:bodyPr/>
                    <a:lstStyle/>
                    <a:p>
                      <a:r>
                        <a:rPr lang="en-US" sz="2000" b="1" dirty="0" smtClean="0"/>
                        <a:t>OI1 (7x7 OI)</a:t>
                      </a:r>
                      <a:endParaRPr lang="en-US" sz="2000" b="1" dirty="0"/>
                    </a:p>
                  </a:txBody>
                  <a:tcPr/>
                </a:tc>
                <a:tc>
                  <a:txBody>
                    <a:bodyPr/>
                    <a:lstStyle/>
                    <a:p>
                      <a:r>
                        <a:rPr lang="en-US" sz="2000" b="1" dirty="0" smtClean="0"/>
                        <a:t>00z, 06Z, 12Z, 18Z for </a:t>
                      </a:r>
                      <a:r>
                        <a:rPr lang="en-US" sz="2000" b="1" dirty="0" err="1" smtClean="0"/>
                        <a:t>AirNOW</a:t>
                      </a:r>
                      <a:r>
                        <a:rPr lang="en-US" sz="2000" b="1" dirty="0" smtClean="0"/>
                        <a:t> data</a:t>
                      </a:r>
                    </a:p>
                    <a:p>
                      <a:r>
                        <a:rPr lang="en-US" sz="2000" b="1" dirty="0" smtClean="0"/>
                        <a:t>18Z for MODIS AOD (+/-</a:t>
                      </a:r>
                      <a:r>
                        <a:rPr lang="en-US" sz="2000" b="1" baseline="0" dirty="0" smtClean="0"/>
                        <a:t> one hour)</a:t>
                      </a:r>
                      <a:endParaRPr lang="en-US" sz="2000" b="1" dirty="0"/>
                    </a:p>
                  </a:txBody>
                  <a:tcPr/>
                </a:tc>
                <a:tc>
                  <a:txBody>
                    <a:bodyPr/>
                    <a:lstStyle/>
                    <a:p>
                      <a:r>
                        <a:rPr lang="en-US" sz="2000" b="1" dirty="0" smtClean="0"/>
                        <a:t>0.6 for modeled aerosols</a:t>
                      </a:r>
                    </a:p>
                    <a:p>
                      <a:r>
                        <a:rPr lang="en-US" sz="2000" b="1" dirty="0" smtClean="0"/>
                        <a:t>0.4 for modeled O</a:t>
                      </a:r>
                      <a:r>
                        <a:rPr lang="en-US" sz="2000" b="1" baseline="-25000" dirty="0" smtClean="0"/>
                        <a:t>3</a:t>
                      </a:r>
                      <a:endParaRPr lang="en-US" sz="2000" b="1" baseline="-25000" dirty="0"/>
                    </a:p>
                  </a:txBody>
                  <a:tcPr/>
                </a:tc>
              </a:tr>
              <a:tr h="122553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t>OI2 (7x7 OI)</a:t>
                      </a:r>
                    </a:p>
                    <a:p>
                      <a:endParaRPr lang="en-US" sz="2000" b="1" dirty="0"/>
                    </a:p>
                  </a:txBody>
                  <a:tcPr/>
                </a:tc>
                <a:tc>
                  <a:txBody>
                    <a:bodyPr/>
                    <a:lstStyle/>
                    <a:p>
                      <a:r>
                        <a:rPr lang="en-US" sz="2000" b="1" dirty="0" smtClean="0"/>
                        <a:t>00Z, 06Z, 12Z, 14Z,</a:t>
                      </a:r>
                      <a:r>
                        <a:rPr lang="en-US" sz="2000" b="1" baseline="0" dirty="0" smtClean="0"/>
                        <a:t> 17Z, 19Z for </a:t>
                      </a:r>
                      <a:r>
                        <a:rPr lang="en-US" sz="2000" b="1" baseline="0" dirty="0" err="1" smtClean="0"/>
                        <a:t>AirNOW</a:t>
                      </a:r>
                      <a:endParaRPr lang="en-US" sz="2000" b="1" baseline="0" dirty="0" smtClean="0"/>
                    </a:p>
                    <a:p>
                      <a:r>
                        <a:rPr lang="en-US" sz="2000" b="1" baseline="0" dirty="0" smtClean="0"/>
                        <a:t>17Z and 19Z for MODIS (+/- two hours)</a:t>
                      </a:r>
                      <a:endParaRPr lang="en-US" sz="2000" b="1" dirty="0"/>
                    </a:p>
                  </a:txBody>
                  <a:tcPr/>
                </a:tc>
                <a:tc>
                  <a:txBody>
                    <a:bodyPr/>
                    <a:lstStyle/>
                    <a:p>
                      <a:r>
                        <a:rPr lang="en-US" sz="2000" b="1" dirty="0" smtClean="0"/>
                        <a:t>2.0 for modeled aerosols</a:t>
                      </a:r>
                    </a:p>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t>0.4 for modeled O</a:t>
                      </a:r>
                      <a:r>
                        <a:rPr lang="en-US" sz="2000" b="1" baseline="-25000" dirty="0" smtClean="0"/>
                        <a:t>3</a:t>
                      </a:r>
                    </a:p>
                  </a:txBody>
                  <a:tcPr/>
                </a:tc>
              </a:tr>
              <a:tr h="12682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t>OI3 (7x7 OI)</a:t>
                      </a:r>
                    </a:p>
                    <a:p>
                      <a:endParaRPr lang="en-US" sz="20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t>00Z, 06Z, 12Z, 14Z for </a:t>
                      </a:r>
                      <a:r>
                        <a:rPr lang="en-US" sz="2000" b="1" dirty="0" err="1" smtClean="0"/>
                        <a:t>AirNOW</a:t>
                      </a:r>
                      <a:endParaRPr lang="en-US" sz="2000"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2000" b="1" baseline="0" dirty="0" smtClean="0"/>
                        <a:t>17Z and 19Z for MODIS (+/- two hours)</a:t>
                      </a:r>
                      <a:endParaRPr lang="en-US" sz="2000" b="1"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2000" b="1"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t>dynamic uncertainties</a:t>
                      </a:r>
                      <a:r>
                        <a:rPr lang="en-US" sz="2000" b="1" baseline="0" dirty="0" smtClean="0"/>
                        <a:t> up to 5.0 for modeled PM2.5, and up to 0.6 for modeled O</a:t>
                      </a:r>
                      <a:r>
                        <a:rPr lang="en-US" sz="2000" b="1" baseline="-25000" dirty="0" smtClean="0"/>
                        <a:t>3.</a:t>
                      </a:r>
                    </a:p>
                  </a:txBody>
                  <a:tcPr/>
                </a:tc>
              </a:tr>
              <a:tr h="12825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t>OI4 (11x11 OI)</a:t>
                      </a:r>
                    </a:p>
                    <a:p>
                      <a:endParaRPr lang="en-US" sz="2000" b="1" dirty="0"/>
                    </a:p>
                  </a:txBody>
                  <a:tcPr/>
                </a:tc>
                <a:tc>
                  <a:txBody>
                    <a:bodyPr/>
                    <a:lstStyle/>
                    <a:p>
                      <a:r>
                        <a:rPr lang="en-US" sz="2000" b="1" dirty="0" smtClean="0"/>
                        <a:t>00Z, 06Z, 12Z, 14Z,</a:t>
                      </a:r>
                      <a:r>
                        <a:rPr lang="en-US" sz="2000" b="1" baseline="0" dirty="0" smtClean="0"/>
                        <a:t> 17Z, 19Z for </a:t>
                      </a:r>
                      <a:r>
                        <a:rPr lang="en-US" sz="2000" b="1" baseline="0" dirty="0" err="1" smtClean="0"/>
                        <a:t>AirNOW</a:t>
                      </a:r>
                      <a:endParaRPr lang="en-US" sz="2000" b="1" baseline="0" dirty="0" smtClean="0"/>
                    </a:p>
                    <a:p>
                      <a:r>
                        <a:rPr lang="en-US" sz="2000" b="1" baseline="0" dirty="0" smtClean="0"/>
                        <a:t>17Z and 19Z for MODIS(+/- two hours)</a:t>
                      </a:r>
                      <a:endParaRPr lang="en-US" sz="20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t>dynamic uncertainties</a:t>
                      </a:r>
                      <a:r>
                        <a:rPr lang="en-US" sz="2000" b="1" baseline="0" dirty="0" smtClean="0"/>
                        <a:t> up to 10.0 for modeled PM2.5, and up to 1.0 for modeled O</a:t>
                      </a:r>
                      <a:r>
                        <a:rPr lang="en-US" sz="2000" b="1" baseline="-25000" dirty="0" smtClean="0"/>
                        <a:t>3.</a:t>
                      </a:r>
                    </a:p>
                  </a:txBody>
                  <a:tcPr/>
                </a:tc>
              </a:tr>
            </a:tbl>
          </a:graphicData>
        </a:graphic>
      </p:graphicFrame>
      <p:sp>
        <p:nvSpPr>
          <p:cNvPr id="2" name="TextBox 1"/>
          <p:cNvSpPr txBox="1"/>
          <p:nvPr/>
        </p:nvSpPr>
        <p:spPr>
          <a:xfrm>
            <a:off x="228600" y="5995417"/>
            <a:ext cx="3052952" cy="369332"/>
          </a:xfrm>
          <a:prstGeom prst="rect">
            <a:avLst/>
          </a:prstGeom>
          <a:noFill/>
        </p:spPr>
        <p:txBody>
          <a:bodyPr wrap="none" rtlCol="0">
            <a:spAutoFit/>
          </a:bodyPr>
          <a:lstStyle/>
          <a:p>
            <a:r>
              <a:rPr lang="en-US" b="1" dirty="0" smtClean="0">
                <a:solidFill>
                  <a:schemeClr val="bg1"/>
                </a:solidFill>
              </a:rPr>
              <a:t>Tang et al., </a:t>
            </a:r>
            <a:r>
              <a:rPr lang="en-US" b="1" i="1" dirty="0" smtClean="0">
                <a:solidFill>
                  <a:schemeClr val="bg1"/>
                </a:solidFill>
              </a:rPr>
              <a:t>JA&amp;WMA</a:t>
            </a:r>
            <a:r>
              <a:rPr lang="en-US" b="1" dirty="0" smtClean="0">
                <a:solidFill>
                  <a:schemeClr val="bg1"/>
                </a:solidFill>
              </a:rPr>
              <a:t> 2015</a:t>
            </a:r>
            <a:endParaRPr lang="en-US" b="1" dirty="0">
              <a:solidFill>
                <a:schemeClr val="bg1"/>
              </a:solidFill>
            </a:endParaRPr>
          </a:p>
        </p:txBody>
      </p:sp>
      <p:sp>
        <p:nvSpPr>
          <p:cNvPr id="6" name="TextBox 5"/>
          <p:cNvSpPr txBox="1"/>
          <p:nvPr/>
        </p:nvSpPr>
        <p:spPr>
          <a:xfrm>
            <a:off x="0" y="6576379"/>
            <a:ext cx="4955908" cy="276999"/>
          </a:xfrm>
          <a:prstGeom prst="rect">
            <a:avLst/>
          </a:prstGeom>
          <a:noFill/>
        </p:spPr>
        <p:txBody>
          <a:bodyPr wrap="none" rtlCol="0">
            <a:spAutoFit/>
          </a:bodyPr>
          <a:lstStyle/>
          <a:p>
            <a:r>
              <a:rPr lang="en-US" sz="1200" b="1" dirty="0" smtClean="0"/>
              <a:t>NOAA Satellite AQ Proving Ground, Silver Spring, MD Sep 9, 2015</a:t>
            </a:r>
            <a:endParaRPr lang="en-US" sz="1200" b="1"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071E2B11-94AE-4E81-9F54-7D6448A8B761}" type="slidenum">
              <a:rPr lang="en-US" altLang="en-US" smtClean="0"/>
              <a:pPr>
                <a:defRPr/>
              </a:pPr>
              <a:t>18</a:t>
            </a:fld>
            <a:endParaRPr lang="en-US" altLang="en-US"/>
          </a:p>
        </p:txBody>
      </p:sp>
      <p:sp>
        <p:nvSpPr>
          <p:cNvPr id="3" name="TextBox 2"/>
          <p:cNvSpPr txBox="1"/>
          <p:nvPr/>
        </p:nvSpPr>
        <p:spPr>
          <a:xfrm>
            <a:off x="304800" y="990600"/>
            <a:ext cx="2514599" cy="1200329"/>
          </a:xfrm>
          <a:prstGeom prst="rect">
            <a:avLst/>
          </a:prstGeom>
          <a:solidFill>
            <a:srgbClr val="FFFF00"/>
          </a:solidFill>
        </p:spPr>
        <p:txBody>
          <a:bodyPr wrap="square" rtlCol="0">
            <a:spAutoFit/>
          </a:bodyPr>
          <a:lstStyle/>
          <a:p>
            <a:r>
              <a:rPr lang="en-US" b="1" dirty="0"/>
              <a:t>Hourly Statistic Results </a:t>
            </a:r>
            <a:r>
              <a:rPr lang="en-US" b="1" dirty="0" smtClean="0"/>
              <a:t>for CONUS</a:t>
            </a:r>
          </a:p>
          <a:p>
            <a:r>
              <a:rPr lang="en-US" b="1" dirty="0" smtClean="0"/>
              <a:t>12Z, 07/06/2011- </a:t>
            </a:r>
            <a:r>
              <a:rPr lang="en-US" b="1" dirty="0" smtClean="0">
                <a:solidFill>
                  <a:srgbClr val="FFFF00"/>
                </a:solidFill>
              </a:rPr>
              <a:t>12Z</a:t>
            </a:r>
            <a:r>
              <a:rPr lang="en-US" b="1" dirty="0" smtClean="0"/>
              <a:t>, 07/07/2011</a:t>
            </a:r>
            <a:endParaRPr lang="en-US" b="1" dirty="0"/>
          </a:p>
        </p:txBody>
      </p:sp>
      <p:graphicFrame>
        <p:nvGraphicFramePr>
          <p:cNvPr id="4" name="Table 3"/>
          <p:cNvGraphicFramePr>
            <a:graphicFrameLocks noGrp="1"/>
          </p:cNvGraphicFramePr>
          <p:nvPr>
            <p:extLst>
              <p:ext uri="{D42A27DB-BD31-4B8C-83A1-F6EECF244321}">
                <p14:modId xmlns:p14="http://schemas.microsoft.com/office/powerpoint/2010/main" val="3139612885"/>
              </p:ext>
            </p:extLst>
          </p:nvPr>
        </p:nvGraphicFramePr>
        <p:xfrm>
          <a:off x="2819400" y="152400"/>
          <a:ext cx="6005348" cy="2813167"/>
        </p:xfrm>
        <a:graphic>
          <a:graphicData uri="http://schemas.openxmlformats.org/drawingml/2006/table">
            <a:tbl>
              <a:tblPr firstRow="1" bandRow="1">
                <a:tableStyleId>{5C22544A-7EE6-4342-B048-85BDC9FD1C3A}</a:tableStyleId>
              </a:tblPr>
              <a:tblGrid>
                <a:gridCol w="1204748"/>
                <a:gridCol w="2362200"/>
                <a:gridCol w="2438400"/>
              </a:tblGrid>
              <a:tr h="450967">
                <a:tc>
                  <a:txBody>
                    <a:bodyPr/>
                    <a:lstStyle/>
                    <a:p>
                      <a:pPr algn="ctr"/>
                      <a:r>
                        <a:rPr lang="en-US" sz="2000" b="1" dirty="0" smtClean="0"/>
                        <a:t>Cases</a:t>
                      </a:r>
                      <a:endParaRPr lang="en-US" sz="2000" b="1" dirty="0"/>
                    </a:p>
                  </a:txBody>
                  <a:tcPr anchor="ctr">
                    <a:solidFill>
                      <a:srgbClr val="0070C0"/>
                    </a:solidFill>
                  </a:tcPr>
                </a:tc>
                <a:tc>
                  <a:txBody>
                    <a:bodyPr/>
                    <a:lstStyle/>
                    <a:p>
                      <a:pPr algn="ctr"/>
                      <a:r>
                        <a:rPr lang="en-US" sz="2000" b="1" dirty="0" smtClean="0"/>
                        <a:t>O</a:t>
                      </a:r>
                      <a:r>
                        <a:rPr lang="en-US" sz="2000" b="1" baseline="-25000" dirty="0" smtClean="0"/>
                        <a:t>3</a:t>
                      </a:r>
                      <a:endParaRPr lang="en-US" sz="2000" b="1" baseline="-25000" dirty="0"/>
                    </a:p>
                  </a:txBody>
                  <a:tcPr anchor="ctr">
                    <a:solidFill>
                      <a:srgbClr val="0070C0"/>
                    </a:solidFill>
                  </a:tcPr>
                </a:tc>
                <a:tc>
                  <a:txBody>
                    <a:bodyPr/>
                    <a:lstStyle/>
                    <a:p>
                      <a:pPr algn="ctr"/>
                      <a:r>
                        <a:rPr lang="en-US" sz="2000" b="1" dirty="0" smtClean="0"/>
                        <a:t>PM2.5</a:t>
                      </a:r>
                      <a:endParaRPr lang="en-US" sz="2000" b="1" dirty="0"/>
                    </a:p>
                  </a:txBody>
                  <a:tcPr anchor="ctr">
                    <a:solidFill>
                      <a:srgbClr val="0070C0"/>
                    </a:solidFill>
                  </a:tcPr>
                </a:tc>
              </a:tr>
              <a:tr h="4572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smtClean="0"/>
                        <a:t>Base case</a:t>
                      </a:r>
                    </a:p>
                  </a:txBody>
                  <a:tcPr anchor="ctr"/>
                </a:tc>
                <a:tc>
                  <a:txBody>
                    <a:bodyPr/>
                    <a:lstStyle/>
                    <a:p>
                      <a:pPr algn="ctr"/>
                      <a:r>
                        <a:rPr lang="en-US" sz="2000" b="1" dirty="0" smtClean="0"/>
                        <a:t>R=0.53  MB=2.54</a:t>
                      </a:r>
                      <a:endParaRPr lang="en-US" sz="2000" b="1"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smtClean="0"/>
                        <a:t>R=0.23  MB= -7.14</a:t>
                      </a:r>
                    </a:p>
                  </a:txBody>
                  <a:tcPr anchor="ctr"/>
                </a:tc>
              </a:tr>
              <a:tr h="5334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smtClean="0"/>
                        <a:t>OI1 </a:t>
                      </a:r>
                      <a:endParaRPr lang="en-US" sz="2000" b="1"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smtClean="0"/>
                        <a:t>R=0.56  MB=2.36</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baseline="0" dirty="0" smtClean="0"/>
                        <a:t>R=0.24  MB= -2.63</a:t>
                      </a:r>
                      <a:endParaRPr lang="en-US" sz="2000" b="1" baseline="-25000" dirty="0" smtClean="0"/>
                    </a:p>
                  </a:txBody>
                  <a:tcPr anchor="ctr"/>
                </a:tc>
              </a:tr>
              <a:tr h="457200">
                <a:tc>
                  <a:txBody>
                    <a:bodyPr/>
                    <a:lstStyle/>
                    <a:p>
                      <a:pPr algn="ctr"/>
                      <a:r>
                        <a:rPr lang="en-US" sz="2000" b="1" dirty="0" smtClean="0"/>
                        <a:t>OI2</a:t>
                      </a:r>
                      <a:endParaRPr lang="en-US" sz="2000" b="1"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smtClean="0"/>
                        <a:t>R=0.58  MB=1.06</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baseline="0" dirty="0" smtClean="0"/>
                        <a:t>R=0.39  MB= -1.33</a:t>
                      </a:r>
                      <a:endParaRPr lang="en-US" sz="2000" b="1" baseline="-25000" dirty="0" smtClean="0"/>
                    </a:p>
                  </a:txBody>
                  <a:tcPr anchor="ctr"/>
                </a:tc>
              </a:tr>
              <a:tr h="381000">
                <a:tc>
                  <a:txBody>
                    <a:bodyPr/>
                    <a:lstStyle/>
                    <a:p>
                      <a:pPr algn="ctr"/>
                      <a:r>
                        <a:rPr lang="en-US" sz="2000" b="1" dirty="0" smtClean="0"/>
                        <a:t>OI3</a:t>
                      </a:r>
                      <a:endParaRPr lang="en-US" sz="2000" b="1"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smtClean="0"/>
                        <a:t>R=0.52  MB=2.08</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baseline="0" dirty="0" smtClean="0"/>
                        <a:t>R=0.36  MB= -1.89</a:t>
                      </a:r>
                      <a:endParaRPr lang="en-US" sz="2000" b="1" baseline="-25000" dirty="0" smtClean="0"/>
                    </a:p>
                  </a:txBody>
                  <a:tcPr anchor="ctr"/>
                </a:tc>
              </a:tr>
              <a:tr h="51816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smtClean="0"/>
                        <a:t>OI4</a:t>
                      </a:r>
                      <a:endParaRPr lang="en-US" sz="2000" b="1" dirty="0"/>
                    </a:p>
                  </a:txBody>
                  <a:tcPr anchor="ctr"/>
                </a:tc>
                <a:tc>
                  <a:txBody>
                    <a:bodyPr/>
                    <a:lstStyle/>
                    <a:p>
                      <a:pPr algn="ctr"/>
                      <a:r>
                        <a:rPr lang="en-US" sz="2000" b="1" dirty="0" smtClean="0"/>
                        <a:t>R=0.56  MB=1.55</a:t>
                      </a:r>
                      <a:endParaRPr lang="en-US" sz="2000" b="1"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baseline="0" dirty="0" smtClean="0"/>
                        <a:t>R=0.40  </a:t>
                      </a:r>
                      <a:r>
                        <a:rPr lang="en-US" sz="2000" b="1" baseline="0" dirty="0" smtClean="0">
                          <a:solidFill>
                            <a:schemeClr val="tx1"/>
                          </a:solidFill>
                        </a:rPr>
                        <a:t>MB= -0.11</a:t>
                      </a:r>
                    </a:p>
                  </a:txBody>
                  <a:tcPr anchor="ctr">
                    <a:solidFill>
                      <a:srgbClr val="00B050"/>
                    </a:solidFill>
                  </a:tcPr>
                </a:tc>
              </a:tr>
            </a:tbl>
          </a:graphicData>
        </a:graphic>
      </p:graphicFrame>
      <p:pic>
        <p:nvPicPr>
          <p:cNvPr id="5" name="Picture 139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048000"/>
            <a:ext cx="8119908" cy="3346008"/>
          </a:xfrm>
          <a:prstGeom prst="rect">
            <a:avLst/>
          </a:prstGeom>
          <a:noFill/>
          <a:ln>
            <a:noFill/>
          </a:ln>
          <a:effectLst/>
          <a:extLst>
            <a:ext uri="{909E8E84-426E-40DD-AFC4-6F175D3DCCD1}">
              <a14:hiddenFill xmlns:a14="http://schemas.microsoft.com/office/drawing/2010/main">
                <a:solidFill>
                  <a:schemeClr val="accent1">
                    <a:alpha val="0"/>
                  </a:schemeClr>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0" y="6576379"/>
            <a:ext cx="4955908" cy="276999"/>
          </a:xfrm>
          <a:prstGeom prst="rect">
            <a:avLst/>
          </a:prstGeom>
          <a:noFill/>
        </p:spPr>
        <p:txBody>
          <a:bodyPr wrap="none" rtlCol="0">
            <a:spAutoFit/>
          </a:bodyPr>
          <a:lstStyle/>
          <a:p>
            <a:r>
              <a:rPr lang="en-US" sz="1200" b="1" dirty="0" smtClean="0"/>
              <a:t>NOAA Satellite AQ Proving Ground, Silver Spring, MD Sep 9, 2015</a:t>
            </a:r>
            <a:endParaRPr lang="en-US" sz="1200" b="1" dirty="0"/>
          </a:p>
        </p:txBody>
      </p:sp>
    </p:spTree>
    <p:extLst>
      <p:ext uri="{BB962C8B-B14F-4D97-AF65-F5344CB8AC3E}">
        <p14:creationId xmlns:p14="http://schemas.microsoft.com/office/powerpoint/2010/main" val="28033167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1"/>
          <p:cNvSpPr>
            <a:spLocks noGrp="1"/>
          </p:cNvSpPr>
          <p:nvPr>
            <p:ph type="sldNum" sz="quarter" idx="12"/>
          </p:nvPr>
        </p:nvSpPr>
        <p:spPr bwMode="auto">
          <a:noFill/>
          <a:ln>
            <a:miter lim="800000"/>
            <a:headEnd/>
            <a:tailEnd/>
          </a:ln>
        </p:spPr>
        <p:txBody>
          <a:bodyPr/>
          <a:lstStyle/>
          <a:p>
            <a:fld id="{C8F44223-DD43-423B-859F-724FAA353A01}" type="slidenum">
              <a:rPr lang="en-US" altLang="en-US" smtClean="0"/>
              <a:pPr/>
              <a:t>19</a:t>
            </a:fld>
            <a:endParaRPr lang="en-US" altLang="en-US" smtClean="0"/>
          </a:p>
        </p:txBody>
      </p:sp>
      <p:pic>
        <p:nvPicPr>
          <p:cNvPr id="16387" name="Picture 2"/>
          <p:cNvPicPr>
            <a:picLocks noChangeAspect="1" noChangeArrowheads="1"/>
          </p:cNvPicPr>
          <p:nvPr/>
        </p:nvPicPr>
        <p:blipFill>
          <a:blip r:embed="rId3" cstate="print"/>
          <a:srcRect/>
          <a:stretch>
            <a:fillRect/>
          </a:stretch>
        </p:blipFill>
        <p:spPr bwMode="auto">
          <a:xfrm>
            <a:off x="22225" y="2973388"/>
            <a:ext cx="4724400" cy="3448050"/>
          </a:xfrm>
          <a:prstGeom prst="rect">
            <a:avLst/>
          </a:prstGeom>
          <a:noFill/>
          <a:ln w="9525">
            <a:noFill/>
            <a:miter lim="800000"/>
            <a:headEnd/>
            <a:tailEnd/>
          </a:ln>
          <a:effectLst/>
        </p:spPr>
      </p:pic>
      <p:pic>
        <p:nvPicPr>
          <p:cNvPr id="16388" name="Picture 3"/>
          <p:cNvPicPr>
            <a:picLocks noChangeAspect="1" noChangeArrowheads="1"/>
          </p:cNvPicPr>
          <p:nvPr/>
        </p:nvPicPr>
        <p:blipFill>
          <a:blip r:embed="rId4" cstate="print"/>
          <a:srcRect/>
          <a:stretch>
            <a:fillRect/>
          </a:stretch>
        </p:blipFill>
        <p:spPr bwMode="auto">
          <a:xfrm>
            <a:off x="5334000" y="1301750"/>
            <a:ext cx="3605213" cy="2238375"/>
          </a:xfrm>
          <a:prstGeom prst="rect">
            <a:avLst/>
          </a:prstGeom>
          <a:noFill/>
          <a:ln w="9525">
            <a:noFill/>
            <a:miter lim="800000"/>
            <a:headEnd/>
            <a:tailEnd/>
          </a:ln>
        </p:spPr>
      </p:pic>
      <p:pic>
        <p:nvPicPr>
          <p:cNvPr id="16389" name="Picture 2"/>
          <p:cNvPicPr>
            <a:picLocks noChangeAspect="1" noChangeArrowheads="1"/>
          </p:cNvPicPr>
          <p:nvPr/>
        </p:nvPicPr>
        <p:blipFill rotWithShape="1">
          <a:blip r:embed="rId5" cstate="print"/>
          <a:srcRect r="9250"/>
          <a:stretch/>
        </p:blipFill>
        <p:spPr bwMode="auto">
          <a:xfrm>
            <a:off x="2706414" y="15246"/>
            <a:ext cx="3541986" cy="2384425"/>
          </a:xfrm>
          <a:prstGeom prst="rect">
            <a:avLst/>
          </a:prstGeom>
          <a:noFill/>
          <a:ln w="9525">
            <a:noFill/>
            <a:miter lim="800000"/>
            <a:headEnd/>
            <a:tailEnd/>
          </a:ln>
          <a:effectLst/>
        </p:spPr>
      </p:pic>
      <p:pic>
        <p:nvPicPr>
          <p:cNvPr id="16390" name="Picture 2"/>
          <p:cNvPicPr>
            <a:picLocks noChangeAspect="1" noChangeArrowheads="1"/>
          </p:cNvPicPr>
          <p:nvPr/>
        </p:nvPicPr>
        <p:blipFill>
          <a:blip r:embed="rId6" cstate="print"/>
          <a:srcRect/>
          <a:stretch>
            <a:fillRect/>
          </a:stretch>
        </p:blipFill>
        <p:spPr bwMode="auto">
          <a:xfrm>
            <a:off x="4814941" y="3540125"/>
            <a:ext cx="2192283" cy="2357438"/>
          </a:xfrm>
          <a:prstGeom prst="rect">
            <a:avLst/>
          </a:prstGeom>
          <a:noFill/>
          <a:ln w="9525">
            <a:noFill/>
            <a:miter lim="800000"/>
            <a:headEnd/>
            <a:tailEnd/>
          </a:ln>
        </p:spPr>
      </p:pic>
      <p:sp>
        <p:nvSpPr>
          <p:cNvPr id="16391" name="TextBox 4"/>
          <p:cNvSpPr txBox="1">
            <a:spLocks noChangeArrowheads="1"/>
          </p:cNvSpPr>
          <p:nvPr/>
        </p:nvSpPr>
        <p:spPr bwMode="auto">
          <a:xfrm>
            <a:off x="5027613" y="5105400"/>
            <a:ext cx="1638300" cy="369888"/>
          </a:xfrm>
          <a:prstGeom prst="rect">
            <a:avLst/>
          </a:prstGeom>
          <a:noFill/>
          <a:ln w="9525">
            <a:noFill/>
            <a:miter lim="800000"/>
            <a:headEnd/>
            <a:tailEnd/>
          </a:ln>
        </p:spPr>
        <p:txBody>
          <a:bodyPr wrap="none">
            <a:spAutoFit/>
          </a:bodyPr>
          <a:lstStyle/>
          <a:p>
            <a:r>
              <a:rPr lang="en-US" altLang="en-US"/>
              <a:t>Transmittance</a:t>
            </a:r>
          </a:p>
        </p:txBody>
      </p:sp>
      <p:cxnSp>
        <p:nvCxnSpPr>
          <p:cNvPr id="10" name="Curved Connector 9"/>
          <p:cNvCxnSpPr/>
          <p:nvPr/>
        </p:nvCxnSpPr>
        <p:spPr>
          <a:xfrm rot="16200000" flipH="1">
            <a:off x="5008972" y="4573178"/>
            <a:ext cx="1576388" cy="227832"/>
          </a:xfrm>
          <a:prstGeom prst="curvedConnector3">
            <a:avLst/>
          </a:prstGeom>
          <a:ln w="3492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6393" name="Picture 2"/>
          <p:cNvPicPr>
            <a:picLocks noChangeAspect="1" noChangeArrowheads="1"/>
          </p:cNvPicPr>
          <p:nvPr/>
        </p:nvPicPr>
        <p:blipFill>
          <a:blip r:embed="rId7" cstate="print"/>
          <a:srcRect/>
          <a:stretch>
            <a:fillRect/>
          </a:stretch>
        </p:blipFill>
        <p:spPr bwMode="auto">
          <a:xfrm>
            <a:off x="6248400" y="20176"/>
            <a:ext cx="1243013" cy="931863"/>
          </a:xfrm>
          <a:prstGeom prst="rect">
            <a:avLst/>
          </a:prstGeom>
          <a:noFill/>
          <a:ln w="9525">
            <a:noFill/>
            <a:miter lim="800000"/>
            <a:headEnd/>
            <a:tailEnd/>
          </a:ln>
        </p:spPr>
      </p:pic>
      <p:pic>
        <p:nvPicPr>
          <p:cNvPr id="16394" name="Picture 23"/>
          <p:cNvPicPr>
            <a:picLocks noChangeAspect="1" noChangeArrowheads="1"/>
          </p:cNvPicPr>
          <p:nvPr/>
        </p:nvPicPr>
        <p:blipFill>
          <a:blip r:embed="rId8" cstate="print"/>
          <a:srcRect/>
          <a:stretch>
            <a:fillRect/>
          </a:stretch>
        </p:blipFill>
        <p:spPr bwMode="auto">
          <a:xfrm>
            <a:off x="7970838" y="2463800"/>
            <a:ext cx="1173162" cy="1009650"/>
          </a:xfrm>
          <a:prstGeom prst="rect">
            <a:avLst/>
          </a:prstGeom>
          <a:noFill/>
          <a:ln w="9525">
            <a:noFill/>
            <a:miter lim="800000"/>
            <a:headEnd/>
            <a:tailEnd/>
          </a:ln>
        </p:spPr>
      </p:pic>
      <p:sp>
        <p:nvSpPr>
          <p:cNvPr id="16395" name="TextBox 11"/>
          <p:cNvSpPr txBox="1">
            <a:spLocks noChangeArrowheads="1"/>
          </p:cNvSpPr>
          <p:nvPr/>
        </p:nvSpPr>
        <p:spPr bwMode="auto">
          <a:xfrm>
            <a:off x="7539038" y="985838"/>
            <a:ext cx="1055687" cy="368300"/>
          </a:xfrm>
          <a:prstGeom prst="rect">
            <a:avLst/>
          </a:prstGeom>
          <a:noFill/>
          <a:ln w="9525">
            <a:noFill/>
            <a:miter lim="800000"/>
            <a:headEnd/>
            <a:tailEnd/>
          </a:ln>
        </p:spPr>
        <p:txBody>
          <a:bodyPr wrap="none">
            <a:spAutoFit/>
          </a:bodyPr>
          <a:lstStyle/>
          <a:p>
            <a:r>
              <a:rPr lang="en-US" altLang="en-US" b="1"/>
              <a:t>AIRNo</a:t>
            </a:r>
            <a:r>
              <a:rPr lang="en-US" altLang="en-US"/>
              <a:t>w</a:t>
            </a:r>
          </a:p>
        </p:txBody>
      </p:sp>
      <p:sp>
        <p:nvSpPr>
          <p:cNvPr id="16396" name="TextBox 12"/>
          <p:cNvSpPr txBox="1">
            <a:spLocks noChangeArrowheads="1"/>
          </p:cNvSpPr>
          <p:nvPr/>
        </p:nvSpPr>
        <p:spPr bwMode="auto">
          <a:xfrm>
            <a:off x="2359025" y="2662238"/>
            <a:ext cx="3173413" cy="369887"/>
          </a:xfrm>
          <a:prstGeom prst="rect">
            <a:avLst/>
          </a:prstGeom>
          <a:noFill/>
          <a:ln w="9525">
            <a:noFill/>
            <a:miter lim="800000"/>
            <a:headEnd/>
            <a:tailEnd/>
          </a:ln>
        </p:spPr>
        <p:txBody>
          <a:bodyPr wrap="none">
            <a:spAutoFit/>
          </a:bodyPr>
          <a:lstStyle/>
          <a:p>
            <a:r>
              <a:rPr lang="en-US" altLang="en-US" b="1"/>
              <a:t>Cloud-obs Photolysis rates</a:t>
            </a:r>
          </a:p>
        </p:txBody>
      </p:sp>
      <p:sp>
        <p:nvSpPr>
          <p:cNvPr id="19" name="Right Arrow 18"/>
          <p:cNvSpPr/>
          <p:nvPr/>
        </p:nvSpPr>
        <p:spPr>
          <a:xfrm>
            <a:off x="1143000" y="96838"/>
            <a:ext cx="1524000" cy="341312"/>
          </a:xfrm>
          <a:prstGeom prst="rightArrow">
            <a:avLst/>
          </a:prstGeom>
          <a:gradFill>
            <a:gsLst>
              <a:gs pos="0">
                <a:schemeClr val="accent1">
                  <a:tint val="66000"/>
                  <a:satMod val="160000"/>
                </a:schemeClr>
              </a:gs>
              <a:gs pos="71000">
                <a:schemeClr val="accent1">
                  <a:tint val="44500"/>
                  <a:satMod val="160000"/>
                </a:schemeClr>
              </a:gs>
              <a:gs pos="100000">
                <a:schemeClr val="accent1">
                  <a:tint val="23500"/>
                  <a:satMod val="160000"/>
                </a:schemeClr>
              </a:gs>
            </a:gsLst>
            <a:lin ang="5400000" scaled="0"/>
          </a:gra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Right Arrow 19"/>
          <p:cNvSpPr/>
          <p:nvPr/>
        </p:nvSpPr>
        <p:spPr>
          <a:xfrm>
            <a:off x="6538913" y="973138"/>
            <a:ext cx="1000125" cy="341312"/>
          </a:xfrm>
          <a:prstGeom prst="rightArrow">
            <a:avLst/>
          </a:prstGeom>
          <a:gradFill>
            <a:gsLst>
              <a:gs pos="0">
                <a:schemeClr val="accent1">
                  <a:tint val="66000"/>
                  <a:satMod val="160000"/>
                </a:schemeClr>
              </a:gs>
              <a:gs pos="71000">
                <a:schemeClr val="accent1">
                  <a:tint val="44500"/>
                  <a:satMod val="160000"/>
                </a:schemeClr>
              </a:gs>
              <a:gs pos="100000">
                <a:schemeClr val="accent1">
                  <a:tint val="23500"/>
                  <a:satMod val="160000"/>
                </a:schemeClr>
              </a:gs>
            </a:gsLst>
            <a:lin ang="5400000" scaled="0"/>
          </a:gra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Right Arrow 20"/>
          <p:cNvSpPr/>
          <p:nvPr/>
        </p:nvSpPr>
        <p:spPr>
          <a:xfrm>
            <a:off x="685800" y="2627313"/>
            <a:ext cx="1524000" cy="341312"/>
          </a:xfrm>
          <a:prstGeom prst="rightArrow">
            <a:avLst/>
          </a:prstGeom>
          <a:gradFill>
            <a:gsLst>
              <a:gs pos="0">
                <a:schemeClr val="accent1">
                  <a:tint val="66000"/>
                  <a:satMod val="160000"/>
                </a:schemeClr>
              </a:gs>
              <a:gs pos="71000">
                <a:schemeClr val="accent1">
                  <a:tint val="44500"/>
                  <a:satMod val="160000"/>
                </a:schemeClr>
              </a:gs>
              <a:gs pos="100000">
                <a:schemeClr val="accent1">
                  <a:tint val="23500"/>
                  <a:satMod val="160000"/>
                </a:schemeClr>
              </a:gs>
            </a:gsLst>
            <a:lin ang="5400000" scaled="0"/>
          </a:gra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6400" name="Picture 5" descr="ground_ozone.jpg"/>
          <p:cNvPicPr>
            <a:picLocks noChangeAspect="1"/>
          </p:cNvPicPr>
          <p:nvPr/>
        </p:nvPicPr>
        <p:blipFill>
          <a:blip r:embed="rId9" cstate="print"/>
          <a:srcRect/>
          <a:stretch>
            <a:fillRect/>
          </a:stretch>
        </p:blipFill>
        <p:spPr bwMode="auto">
          <a:xfrm>
            <a:off x="7007225" y="4375150"/>
            <a:ext cx="2100263" cy="1522413"/>
          </a:xfrm>
          <a:prstGeom prst="rect">
            <a:avLst/>
          </a:prstGeom>
          <a:noFill/>
          <a:ln w="9525">
            <a:noFill/>
            <a:miter lim="800000"/>
            <a:headEnd/>
            <a:tailEnd/>
          </a:ln>
        </p:spPr>
      </p:pic>
      <p:sp>
        <p:nvSpPr>
          <p:cNvPr id="17" name="Right Arrow 16"/>
          <p:cNvSpPr/>
          <p:nvPr/>
        </p:nvSpPr>
        <p:spPr>
          <a:xfrm>
            <a:off x="7007225" y="3729038"/>
            <a:ext cx="793750" cy="341312"/>
          </a:xfrm>
          <a:prstGeom prst="rightArrow">
            <a:avLst/>
          </a:prstGeom>
          <a:gradFill>
            <a:gsLst>
              <a:gs pos="0">
                <a:schemeClr val="accent1">
                  <a:tint val="66000"/>
                  <a:satMod val="160000"/>
                </a:schemeClr>
              </a:gs>
              <a:gs pos="71000">
                <a:schemeClr val="accent1">
                  <a:tint val="44500"/>
                  <a:satMod val="160000"/>
                </a:schemeClr>
              </a:gs>
              <a:gs pos="100000">
                <a:schemeClr val="accent1">
                  <a:tint val="23500"/>
                  <a:satMod val="160000"/>
                </a:schemeClr>
              </a:gs>
            </a:gsLst>
            <a:lin ang="5400000" scaled="0"/>
          </a:gra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402" name="TextBox 11"/>
          <p:cNvSpPr txBox="1">
            <a:spLocks noChangeArrowheads="1"/>
          </p:cNvSpPr>
          <p:nvPr/>
        </p:nvSpPr>
        <p:spPr bwMode="auto">
          <a:xfrm>
            <a:off x="7856538" y="3694113"/>
            <a:ext cx="1146175" cy="646112"/>
          </a:xfrm>
          <a:prstGeom prst="rect">
            <a:avLst/>
          </a:prstGeom>
          <a:noFill/>
          <a:ln w="9525">
            <a:noFill/>
            <a:miter lim="800000"/>
            <a:headEnd/>
            <a:tailEnd/>
          </a:ln>
        </p:spPr>
        <p:txBody>
          <a:bodyPr wrap="none">
            <a:spAutoFit/>
          </a:bodyPr>
          <a:lstStyle/>
          <a:p>
            <a:r>
              <a:rPr lang="en-US" altLang="en-US" b="1"/>
              <a:t>Isoprene</a:t>
            </a:r>
          </a:p>
          <a:p>
            <a:r>
              <a:rPr lang="en-US" altLang="en-US" b="1"/>
              <a:t>&amp; PAR</a:t>
            </a:r>
            <a:endParaRPr lang="en-US" altLang="en-US"/>
          </a:p>
        </p:txBody>
      </p:sp>
      <p:sp>
        <p:nvSpPr>
          <p:cNvPr id="2" name="TextBox 1"/>
          <p:cNvSpPr txBox="1"/>
          <p:nvPr/>
        </p:nvSpPr>
        <p:spPr>
          <a:xfrm>
            <a:off x="-4585" y="947715"/>
            <a:ext cx="2710999" cy="923330"/>
          </a:xfrm>
          <a:prstGeom prst="rect">
            <a:avLst/>
          </a:prstGeom>
          <a:noFill/>
        </p:spPr>
        <p:txBody>
          <a:bodyPr wrap="none" rtlCol="0">
            <a:spAutoFit/>
          </a:bodyPr>
          <a:lstStyle/>
          <a:p>
            <a:r>
              <a:rPr lang="en-US" b="1" dirty="0" smtClean="0">
                <a:solidFill>
                  <a:schemeClr val="bg1"/>
                </a:solidFill>
              </a:rPr>
              <a:t>Lee and Liu, </a:t>
            </a:r>
            <a:r>
              <a:rPr lang="en-US" b="1" i="1" dirty="0" smtClean="0">
                <a:solidFill>
                  <a:schemeClr val="bg1"/>
                </a:solidFill>
              </a:rPr>
              <a:t>IEPH</a:t>
            </a:r>
            <a:r>
              <a:rPr lang="en-US" b="1" dirty="0" smtClean="0">
                <a:solidFill>
                  <a:schemeClr val="bg1"/>
                </a:solidFill>
              </a:rPr>
              <a:t> 2014</a:t>
            </a:r>
          </a:p>
          <a:p>
            <a:r>
              <a:rPr lang="en-US" b="1" dirty="0" smtClean="0">
                <a:solidFill>
                  <a:schemeClr val="bg1"/>
                </a:solidFill>
              </a:rPr>
              <a:t>Pan et. al., </a:t>
            </a:r>
            <a:r>
              <a:rPr lang="en-US" b="1" i="1" dirty="0" smtClean="0">
                <a:solidFill>
                  <a:schemeClr val="bg1"/>
                </a:solidFill>
              </a:rPr>
              <a:t>AE</a:t>
            </a:r>
            <a:r>
              <a:rPr lang="en-US" b="1" dirty="0" smtClean="0">
                <a:solidFill>
                  <a:schemeClr val="bg1"/>
                </a:solidFill>
              </a:rPr>
              <a:t> 2014</a:t>
            </a:r>
          </a:p>
          <a:p>
            <a:r>
              <a:rPr lang="en-US" b="1" dirty="0" smtClean="0">
                <a:solidFill>
                  <a:schemeClr val="bg1"/>
                </a:solidFill>
              </a:rPr>
              <a:t>Kim et al., </a:t>
            </a:r>
            <a:r>
              <a:rPr lang="en-US" b="1" i="1" dirty="0" smtClean="0">
                <a:solidFill>
                  <a:schemeClr val="bg1"/>
                </a:solidFill>
              </a:rPr>
              <a:t>GMD</a:t>
            </a:r>
            <a:r>
              <a:rPr lang="en-US" b="1" dirty="0" smtClean="0">
                <a:solidFill>
                  <a:schemeClr val="bg1"/>
                </a:solidFill>
              </a:rPr>
              <a:t> 2015</a:t>
            </a:r>
            <a:endParaRPr lang="en-US" b="1" dirty="0">
              <a:solidFill>
                <a:schemeClr val="bg1"/>
              </a:solidFill>
            </a:endParaRPr>
          </a:p>
        </p:txBody>
      </p:sp>
      <p:sp>
        <p:nvSpPr>
          <p:cNvPr id="4" name="TextBox 3"/>
          <p:cNvSpPr txBox="1"/>
          <p:nvPr/>
        </p:nvSpPr>
        <p:spPr>
          <a:xfrm>
            <a:off x="6719079" y="5979651"/>
            <a:ext cx="2274918" cy="369332"/>
          </a:xfrm>
          <a:prstGeom prst="rect">
            <a:avLst/>
          </a:prstGeom>
          <a:noFill/>
        </p:spPr>
        <p:txBody>
          <a:bodyPr wrap="none" rtlCol="0">
            <a:spAutoFit/>
          </a:bodyPr>
          <a:lstStyle/>
          <a:p>
            <a:r>
              <a:rPr lang="en-US" b="1" dirty="0" smtClean="0">
                <a:solidFill>
                  <a:schemeClr val="bg1"/>
                </a:solidFill>
              </a:rPr>
              <a:t>Tong et al. </a:t>
            </a:r>
            <a:r>
              <a:rPr lang="en-US" b="1" i="1" dirty="0" smtClean="0">
                <a:solidFill>
                  <a:schemeClr val="bg1"/>
                </a:solidFill>
              </a:rPr>
              <a:t>AE</a:t>
            </a:r>
            <a:r>
              <a:rPr lang="en-US" b="1" dirty="0" smtClean="0">
                <a:solidFill>
                  <a:schemeClr val="bg1"/>
                </a:solidFill>
              </a:rPr>
              <a:t> 2015</a:t>
            </a:r>
            <a:endParaRPr lang="en-US" b="1" dirty="0">
              <a:solidFill>
                <a:schemeClr val="bg1"/>
              </a:solidFill>
            </a:endParaRPr>
          </a:p>
        </p:txBody>
      </p:sp>
      <p:pic>
        <p:nvPicPr>
          <p:cNvPr id="28" name="Picture 8" descr="Aqast_logo.GIF"/>
          <p:cNvPicPr>
            <a:picLocks noChangeAspect="1"/>
          </p:cNvPicPr>
          <p:nvPr/>
        </p:nvPicPr>
        <p:blipFill>
          <a:blip r:embed="rId10" cstate="print"/>
          <a:srcRect/>
          <a:stretch>
            <a:fillRect/>
          </a:stretch>
        </p:blipFill>
        <p:spPr bwMode="auto">
          <a:xfrm>
            <a:off x="4829027" y="5926463"/>
            <a:ext cx="1017736" cy="989950"/>
          </a:xfrm>
          <a:prstGeom prst="rect">
            <a:avLst/>
          </a:prstGeom>
          <a:noFill/>
          <a:ln w="9525">
            <a:noFill/>
            <a:miter lim="800000"/>
            <a:headEnd/>
            <a:tailEnd/>
          </a:ln>
        </p:spPr>
      </p:pic>
      <p:sp>
        <p:nvSpPr>
          <p:cNvPr id="23" name="TextBox 22"/>
          <p:cNvSpPr txBox="1"/>
          <p:nvPr/>
        </p:nvSpPr>
        <p:spPr>
          <a:xfrm>
            <a:off x="0" y="6576379"/>
            <a:ext cx="4955908" cy="276999"/>
          </a:xfrm>
          <a:prstGeom prst="rect">
            <a:avLst/>
          </a:prstGeom>
          <a:noFill/>
        </p:spPr>
        <p:txBody>
          <a:bodyPr wrap="none" rtlCol="0">
            <a:spAutoFit/>
          </a:bodyPr>
          <a:lstStyle/>
          <a:p>
            <a:r>
              <a:rPr lang="en-US" sz="1200" b="1" dirty="0" smtClean="0"/>
              <a:t>NOAA Satellite AQ Proving Ground, Silver Spring, MD Sep 9, 2015</a:t>
            </a:r>
            <a:endParaRPr lang="en-US" sz="1200" b="1" dirty="0"/>
          </a:p>
        </p:txBody>
      </p:sp>
    </p:spTree>
    <p:extLst>
      <p:ext uri="{BB962C8B-B14F-4D97-AF65-F5344CB8AC3E}">
        <p14:creationId xmlns:p14="http://schemas.microsoft.com/office/powerpoint/2010/main" val="16199185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071E2B11-94AE-4E81-9F54-7D6448A8B761}" type="slidenum">
              <a:rPr lang="en-US" altLang="en-US" smtClean="0"/>
              <a:pPr>
                <a:defRPr/>
              </a:pPr>
              <a:t>2</a:t>
            </a:fld>
            <a:endParaRPr lang="en-US" altLang="en-US"/>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361" y="948606"/>
            <a:ext cx="8590687" cy="46928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354192" y="5867400"/>
            <a:ext cx="4378122" cy="369332"/>
          </a:xfrm>
          <a:prstGeom prst="rect">
            <a:avLst/>
          </a:prstGeom>
          <a:noFill/>
        </p:spPr>
        <p:txBody>
          <a:bodyPr wrap="none" rtlCol="0">
            <a:spAutoFit/>
          </a:bodyPr>
          <a:lstStyle/>
          <a:p>
            <a:r>
              <a:rPr lang="en-US" b="1" dirty="0" smtClean="0">
                <a:solidFill>
                  <a:schemeClr val="bg1"/>
                </a:solidFill>
              </a:rPr>
              <a:t>JPSS-2   3   4    seemed to be lining up</a:t>
            </a:r>
            <a:endParaRPr lang="en-US" b="1" dirty="0">
              <a:solidFill>
                <a:schemeClr val="bg1"/>
              </a:solidFill>
            </a:endParaRPr>
          </a:p>
        </p:txBody>
      </p:sp>
      <p:sp>
        <p:nvSpPr>
          <p:cNvPr id="6" name="TextBox 5"/>
          <p:cNvSpPr txBox="1"/>
          <p:nvPr/>
        </p:nvSpPr>
        <p:spPr>
          <a:xfrm>
            <a:off x="0" y="6576379"/>
            <a:ext cx="4955908" cy="276999"/>
          </a:xfrm>
          <a:prstGeom prst="rect">
            <a:avLst/>
          </a:prstGeom>
          <a:noFill/>
        </p:spPr>
        <p:txBody>
          <a:bodyPr wrap="none" rtlCol="0">
            <a:spAutoFit/>
          </a:bodyPr>
          <a:lstStyle/>
          <a:p>
            <a:r>
              <a:rPr lang="en-US" sz="1200" b="1" dirty="0" smtClean="0"/>
              <a:t>NOAA Satellite AQ Proving Ground, Silver Spring, MD Sep 9, 2015</a:t>
            </a:r>
            <a:endParaRPr lang="en-US" sz="1200" b="1" dirty="0"/>
          </a:p>
        </p:txBody>
      </p:sp>
    </p:spTree>
    <p:extLst>
      <p:ext uri="{BB962C8B-B14F-4D97-AF65-F5344CB8AC3E}">
        <p14:creationId xmlns:p14="http://schemas.microsoft.com/office/powerpoint/2010/main" val="2875694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Slide Number Placeholder 1"/>
          <p:cNvSpPr>
            <a:spLocks noGrp="1"/>
          </p:cNvSpPr>
          <p:nvPr>
            <p:ph type="sldNum" sz="quarter" idx="12"/>
          </p:nvPr>
        </p:nvSpPr>
        <p:spPr bwMode="auto">
          <a:xfrm>
            <a:off x="8829675" y="6467475"/>
            <a:ext cx="304800" cy="365125"/>
          </a:xfrm>
          <a:noFill/>
          <a:ln>
            <a:miter lim="800000"/>
            <a:headEnd/>
            <a:tailEnd/>
          </a:ln>
        </p:spPr>
        <p:txBody>
          <a:bodyPr/>
          <a:lstStyle/>
          <a:p>
            <a:pPr algn="l"/>
            <a:fld id="{9BC6FBF7-0501-4750-9B24-63CEDC666123}" type="slidenum">
              <a:rPr lang="en-US" altLang="en-US" sz="1400" smtClean="0">
                <a:latin typeface="Arial Black" pitchFamily="34" charset="0"/>
              </a:rPr>
              <a:pPr algn="l"/>
              <a:t>20</a:t>
            </a:fld>
            <a:endParaRPr lang="en-US" altLang="en-US" sz="1400" smtClean="0">
              <a:latin typeface="Arial Black" pitchFamily="34" charset="0"/>
            </a:endParaRPr>
          </a:p>
        </p:txBody>
      </p:sp>
      <p:pic>
        <p:nvPicPr>
          <p:cNvPr id="6150" name="Picture 1"/>
          <p:cNvPicPr>
            <a:picLocks noChangeAspect="1"/>
          </p:cNvPicPr>
          <p:nvPr/>
        </p:nvPicPr>
        <p:blipFill>
          <a:blip r:embed="rId3" cstate="print"/>
          <a:srcRect/>
          <a:stretch>
            <a:fillRect/>
          </a:stretch>
        </p:blipFill>
        <p:spPr bwMode="auto">
          <a:xfrm>
            <a:off x="0" y="0"/>
            <a:ext cx="9144000" cy="990600"/>
          </a:xfrm>
          <a:prstGeom prst="rect">
            <a:avLst/>
          </a:prstGeom>
          <a:noFill/>
          <a:ln w="9525">
            <a:noFill/>
            <a:miter lim="800000"/>
            <a:headEnd/>
            <a:tailEnd/>
          </a:ln>
        </p:spPr>
      </p:pic>
      <p:sp>
        <p:nvSpPr>
          <p:cNvPr id="2" name="TextBox 1"/>
          <p:cNvSpPr txBox="1"/>
          <p:nvPr/>
        </p:nvSpPr>
        <p:spPr>
          <a:xfrm>
            <a:off x="291662" y="2057400"/>
            <a:ext cx="8458200" cy="3724096"/>
          </a:xfrm>
          <a:prstGeom prst="rect">
            <a:avLst/>
          </a:prstGeom>
          <a:noFill/>
        </p:spPr>
        <p:txBody>
          <a:bodyPr wrap="square" rtlCol="0">
            <a:spAutoFit/>
          </a:bodyPr>
          <a:lstStyle/>
          <a:p>
            <a:r>
              <a:rPr lang="en-US" altLang="en-US" sz="3200" b="1" dirty="0">
                <a:solidFill>
                  <a:schemeClr val="bg1"/>
                </a:solidFill>
                <a:latin typeface="Times New Roman" pitchFamily="18" charset="0"/>
                <a:cs typeface="Times New Roman" pitchFamily="18" charset="0"/>
              </a:rPr>
              <a:t>Summary</a:t>
            </a:r>
          </a:p>
          <a:p>
            <a:endParaRPr lang="en-US" altLang="en-US" sz="2000" b="1" dirty="0">
              <a:latin typeface="Times New Roman" pitchFamily="18" charset="0"/>
              <a:cs typeface="Times New Roman" pitchFamily="18" charset="0"/>
            </a:endParaRPr>
          </a:p>
          <a:p>
            <a:pPr marL="457200" indent="-457200">
              <a:buFont typeface="Arial" panose="020B0604020202020204" pitchFamily="34" charset="0"/>
              <a:buChar char="•"/>
            </a:pPr>
            <a:r>
              <a:rPr lang="en-US" sz="2300" b="1" dirty="0" smtClean="0">
                <a:solidFill>
                  <a:schemeClr val="bg1"/>
                </a:solidFill>
              </a:rPr>
              <a:t>NOAA Service: Chemical Re-analyses</a:t>
            </a:r>
          </a:p>
          <a:p>
            <a:r>
              <a:rPr lang="en-US" sz="2300" b="1" dirty="0">
                <a:solidFill>
                  <a:schemeClr val="bg1"/>
                </a:solidFill>
              </a:rPr>
              <a:t>	</a:t>
            </a:r>
            <a:r>
              <a:rPr lang="en-US" sz="2300" b="1" dirty="0" smtClean="0">
                <a:solidFill>
                  <a:schemeClr val="bg1"/>
                </a:solidFill>
              </a:rPr>
              <a:t>	Translate Science to Service</a:t>
            </a:r>
          </a:p>
          <a:p>
            <a:r>
              <a:rPr lang="en-US" sz="2300" b="1" dirty="0" smtClean="0">
                <a:solidFill>
                  <a:schemeClr val="bg1"/>
                </a:solidFill>
              </a:rPr>
              <a:t>        		Protect life, environment and economy</a:t>
            </a:r>
          </a:p>
          <a:p>
            <a:r>
              <a:rPr lang="en-US" sz="2300" b="1" dirty="0">
                <a:solidFill>
                  <a:schemeClr val="bg1"/>
                </a:solidFill>
              </a:rPr>
              <a:t>	</a:t>
            </a:r>
            <a:r>
              <a:rPr lang="en-US" sz="2300" b="1" dirty="0" smtClean="0">
                <a:solidFill>
                  <a:schemeClr val="bg1"/>
                </a:solidFill>
              </a:rPr>
              <a:t>	Benefit NAQFC</a:t>
            </a:r>
            <a:endParaRPr lang="en-US" sz="2300" b="1" dirty="0">
              <a:solidFill>
                <a:schemeClr val="bg1"/>
              </a:solidFill>
            </a:endParaRPr>
          </a:p>
          <a:p>
            <a:pPr marL="457200" indent="-457200">
              <a:buFont typeface="Arial" panose="020B0604020202020204" pitchFamily="34" charset="0"/>
              <a:buChar char="•"/>
            </a:pPr>
            <a:endParaRPr lang="en-US" sz="2300" b="1" dirty="0">
              <a:solidFill>
                <a:schemeClr val="bg1"/>
              </a:solidFill>
            </a:endParaRPr>
          </a:p>
          <a:p>
            <a:pPr marL="457200" indent="-457200">
              <a:buFont typeface="Arial" panose="020B0604020202020204" pitchFamily="34" charset="0"/>
              <a:buChar char="•"/>
            </a:pPr>
            <a:r>
              <a:rPr lang="en-US" sz="2300" b="1" dirty="0" smtClean="0">
                <a:solidFill>
                  <a:schemeClr val="bg1"/>
                </a:solidFill>
              </a:rPr>
              <a:t>Observation System Simulation Experiment: an </a:t>
            </a:r>
            <a:r>
              <a:rPr lang="en-US" sz="2300" b="1" dirty="0">
                <a:solidFill>
                  <a:schemeClr val="bg1"/>
                </a:solidFill>
              </a:rPr>
              <a:t>AQ </a:t>
            </a:r>
            <a:r>
              <a:rPr lang="en-US" sz="2300" b="1" dirty="0" smtClean="0">
                <a:solidFill>
                  <a:schemeClr val="bg1"/>
                </a:solidFill>
              </a:rPr>
              <a:t>prospective: Preliminary test with AIRS on GOES</a:t>
            </a:r>
            <a:endParaRPr lang="en-US" sz="2300" b="1" dirty="0">
              <a:solidFill>
                <a:schemeClr val="bg1"/>
              </a:solidFill>
            </a:endParaRPr>
          </a:p>
          <a:p>
            <a:endParaRPr lang="en-US" sz="2300" b="1" dirty="0"/>
          </a:p>
        </p:txBody>
      </p:sp>
      <p:sp>
        <p:nvSpPr>
          <p:cNvPr id="6" name="TextBox 5"/>
          <p:cNvSpPr txBox="1"/>
          <p:nvPr/>
        </p:nvSpPr>
        <p:spPr>
          <a:xfrm>
            <a:off x="0" y="6576379"/>
            <a:ext cx="4955908" cy="276999"/>
          </a:xfrm>
          <a:prstGeom prst="rect">
            <a:avLst/>
          </a:prstGeom>
          <a:noFill/>
        </p:spPr>
        <p:txBody>
          <a:bodyPr wrap="none" rtlCol="0">
            <a:spAutoFit/>
          </a:bodyPr>
          <a:lstStyle/>
          <a:p>
            <a:r>
              <a:rPr lang="en-US" sz="1200" b="1" dirty="0" smtClean="0"/>
              <a:t>NOAA Satellite AQ Proving Ground, Silver Spring, MD Sep 9, 2015</a:t>
            </a:r>
            <a:endParaRPr lang="en-US" sz="1200" b="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17"/>
          <p:cNvSpPr>
            <a:spLocks noGrp="1"/>
          </p:cNvSpPr>
          <p:nvPr>
            <p:ph type="sldNum" sz="quarter" idx="12"/>
          </p:nvPr>
        </p:nvSpPr>
        <p:spPr bwMode="auto">
          <a:noFill/>
          <a:ln>
            <a:miter lim="800000"/>
            <a:headEnd/>
            <a:tailEnd/>
          </a:ln>
        </p:spPr>
        <p:txBody>
          <a:bodyPr/>
          <a:lstStyle/>
          <a:p>
            <a:fld id="{080D1BF2-6015-4221-9F93-EF0D4CBFD679}" type="slidenum">
              <a:rPr lang="zh-CN" altLang="en-US" smtClean="0">
                <a:cs typeface="Arial" charset="0"/>
              </a:rPr>
              <a:pPr/>
              <a:t>21</a:t>
            </a:fld>
            <a:endParaRPr lang="en-US" altLang="zh-CN" smtClean="0">
              <a:cs typeface="Arial" charset="0"/>
            </a:endParaRPr>
          </a:p>
        </p:txBody>
      </p:sp>
      <p:sp>
        <p:nvSpPr>
          <p:cNvPr id="18435" name="Slide Number Placeholder 6"/>
          <p:cNvSpPr txBox="1">
            <a:spLocks noGrp="1"/>
          </p:cNvSpPr>
          <p:nvPr/>
        </p:nvSpPr>
        <p:spPr bwMode="auto">
          <a:xfrm>
            <a:off x="7924800" y="6356350"/>
            <a:ext cx="762000" cy="365125"/>
          </a:xfrm>
          <a:prstGeom prst="rect">
            <a:avLst/>
          </a:prstGeom>
          <a:noFill/>
          <a:ln w="9525">
            <a:noFill/>
            <a:miter lim="800000"/>
            <a:headEnd/>
            <a:tailEnd/>
          </a:ln>
        </p:spPr>
        <p:txBody>
          <a:bodyPr lIns="0" tIns="0" rIns="0" bIns="0" anchor="b"/>
          <a:lstStyle/>
          <a:p>
            <a:pPr algn="r"/>
            <a:fld id="{8128BA07-BD14-4ADF-98F3-E4B5E064E593}" type="slidenum">
              <a:rPr lang="zh-CN" altLang="en-US" sz="800" b="1">
                <a:solidFill>
                  <a:srgbClr val="045C75"/>
                </a:solidFill>
                <a:latin typeface="Calibri" pitchFamily="34" charset="0"/>
                <a:cs typeface="Arial" charset="0"/>
              </a:rPr>
              <a:pPr algn="r"/>
              <a:t>21</a:t>
            </a:fld>
            <a:endParaRPr lang="en-US" altLang="zh-CN" sz="800" b="1">
              <a:solidFill>
                <a:srgbClr val="045C75"/>
              </a:solidFill>
              <a:latin typeface="Calibri" pitchFamily="34" charset="0"/>
              <a:cs typeface="Arial" charset="0"/>
            </a:endParaRPr>
          </a:p>
        </p:txBody>
      </p:sp>
      <p:sp>
        <p:nvSpPr>
          <p:cNvPr id="18436" name="TextBox 1"/>
          <p:cNvSpPr txBox="1">
            <a:spLocks noChangeArrowheads="1"/>
          </p:cNvSpPr>
          <p:nvPr/>
        </p:nvSpPr>
        <p:spPr bwMode="auto">
          <a:xfrm>
            <a:off x="2514600" y="1760538"/>
            <a:ext cx="4575175" cy="830262"/>
          </a:xfrm>
          <a:prstGeom prst="rect">
            <a:avLst/>
          </a:prstGeom>
          <a:noFill/>
          <a:ln w="9525">
            <a:noFill/>
            <a:miter lim="800000"/>
            <a:headEnd/>
            <a:tailEnd/>
          </a:ln>
        </p:spPr>
        <p:txBody>
          <a:bodyPr wrap="none">
            <a:spAutoFit/>
          </a:bodyPr>
          <a:lstStyle/>
          <a:p>
            <a:r>
              <a:rPr lang="en-US" altLang="en-US" sz="4800" i="1"/>
              <a:t>EXTRA SLIDES</a:t>
            </a:r>
          </a:p>
        </p:txBody>
      </p:sp>
      <p:pic>
        <p:nvPicPr>
          <p:cNvPr id="18437" name="Picture 1"/>
          <p:cNvPicPr>
            <a:picLocks noChangeAspect="1"/>
          </p:cNvPicPr>
          <p:nvPr/>
        </p:nvPicPr>
        <p:blipFill>
          <a:blip r:embed="rId3" cstate="print"/>
          <a:srcRect/>
          <a:stretch>
            <a:fillRect/>
          </a:stretch>
        </p:blipFill>
        <p:spPr bwMode="auto">
          <a:xfrm>
            <a:off x="0" y="0"/>
            <a:ext cx="9144000" cy="990600"/>
          </a:xfrm>
          <a:prstGeom prst="rect">
            <a:avLst/>
          </a:prstGeom>
          <a:noFill/>
          <a:ln w="9525">
            <a:noFill/>
            <a:miter lim="800000"/>
            <a:headEnd/>
            <a:tailEnd/>
          </a:ln>
        </p:spPr>
      </p:pic>
      <p:grpSp>
        <p:nvGrpSpPr>
          <p:cNvPr id="18438" name="Group 9"/>
          <p:cNvGrpSpPr>
            <a:grpSpLocks/>
          </p:cNvGrpSpPr>
          <p:nvPr/>
        </p:nvGrpSpPr>
        <p:grpSpPr bwMode="auto">
          <a:xfrm>
            <a:off x="3973618" y="4892777"/>
            <a:ext cx="5276536" cy="2036113"/>
            <a:chOff x="3318885" y="4877450"/>
            <a:chExt cx="5276804" cy="2036113"/>
          </a:xfrm>
        </p:grpSpPr>
        <p:grpSp>
          <p:nvGrpSpPr>
            <p:cNvPr id="18441" name="Group 2"/>
            <p:cNvGrpSpPr>
              <a:grpSpLocks/>
            </p:cNvGrpSpPr>
            <p:nvPr/>
          </p:nvGrpSpPr>
          <p:grpSpPr bwMode="auto">
            <a:xfrm>
              <a:off x="4404735" y="4877450"/>
              <a:ext cx="4190954" cy="2036113"/>
              <a:chOff x="4405264" y="4876800"/>
              <a:chExt cx="4190129" cy="2037450"/>
            </a:xfrm>
          </p:grpSpPr>
          <p:grpSp>
            <p:nvGrpSpPr>
              <p:cNvPr id="18443" name="Group 1"/>
              <p:cNvGrpSpPr>
                <a:grpSpLocks/>
              </p:cNvGrpSpPr>
              <p:nvPr/>
            </p:nvGrpSpPr>
            <p:grpSpPr bwMode="auto">
              <a:xfrm>
                <a:off x="7577805" y="4876800"/>
                <a:ext cx="1017588" cy="2037450"/>
                <a:chOff x="7719434" y="4876800"/>
                <a:chExt cx="1017588" cy="2037450"/>
              </a:xfrm>
            </p:grpSpPr>
            <p:pic>
              <p:nvPicPr>
                <p:cNvPr id="18445" name="Picture 8" descr="Aqast_logo.GIF"/>
                <p:cNvPicPr>
                  <a:picLocks noChangeAspect="1"/>
                </p:cNvPicPr>
                <p:nvPr/>
              </p:nvPicPr>
              <p:blipFill>
                <a:blip r:embed="rId4" cstate="print"/>
                <a:srcRect/>
                <a:stretch>
                  <a:fillRect/>
                </a:stretch>
              </p:blipFill>
              <p:spPr bwMode="auto">
                <a:xfrm>
                  <a:off x="7719434" y="4876800"/>
                  <a:ext cx="1017588" cy="990600"/>
                </a:xfrm>
                <a:prstGeom prst="rect">
                  <a:avLst/>
                </a:prstGeom>
                <a:noFill/>
                <a:ln w="9525">
                  <a:noFill/>
                  <a:miter lim="800000"/>
                  <a:headEnd/>
                  <a:tailEnd/>
                </a:ln>
              </p:spPr>
            </p:pic>
            <p:pic>
              <p:nvPicPr>
                <p:cNvPr id="18446" name="Picture 2"/>
                <p:cNvPicPr>
                  <a:picLocks noChangeAspect="1" noChangeArrowheads="1"/>
                </p:cNvPicPr>
                <p:nvPr/>
              </p:nvPicPr>
              <p:blipFill>
                <a:blip r:embed="rId5" cstate="print"/>
                <a:srcRect l="4485" t="10764" r="87846" b="74886"/>
                <a:stretch>
                  <a:fillRect/>
                </a:stretch>
              </p:blipFill>
              <p:spPr bwMode="auto">
                <a:xfrm>
                  <a:off x="7719434" y="5867400"/>
                  <a:ext cx="942975" cy="1046850"/>
                </a:xfrm>
                <a:prstGeom prst="rect">
                  <a:avLst/>
                </a:prstGeom>
                <a:noFill/>
                <a:ln w="9525">
                  <a:noFill/>
                  <a:miter lim="800000"/>
                  <a:headEnd/>
                  <a:tailEnd/>
                </a:ln>
              </p:spPr>
            </p:pic>
          </p:grpSp>
          <p:pic>
            <p:nvPicPr>
              <p:cNvPr id="18444" name="Picture 9"/>
              <p:cNvPicPr>
                <a:picLocks noChangeAspect="1"/>
              </p:cNvPicPr>
              <p:nvPr/>
            </p:nvPicPr>
            <p:blipFill>
              <a:blip r:embed="rId6" cstate="print"/>
              <a:srcRect/>
              <a:stretch>
                <a:fillRect/>
              </a:stretch>
            </p:blipFill>
            <p:spPr bwMode="auto">
              <a:xfrm>
                <a:off x="4405264" y="6290815"/>
                <a:ext cx="3124200" cy="509128"/>
              </a:xfrm>
              <a:prstGeom prst="rect">
                <a:avLst/>
              </a:prstGeom>
              <a:noFill/>
              <a:ln w="9525">
                <a:noFill/>
                <a:miter lim="800000"/>
                <a:headEnd/>
                <a:tailEnd/>
              </a:ln>
            </p:spPr>
          </p:pic>
        </p:grpSp>
        <p:pic>
          <p:nvPicPr>
            <p:cNvPr id="18442" name="Picture 11"/>
            <p:cNvPicPr>
              <a:picLocks noChangeAspect="1"/>
            </p:cNvPicPr>
            <p:nvPr/>
          </p:nvPicPr>
          <p:blipFill>
            <a:blip r:embed="rId7" cstate="print"/>
            <a:srcRect t="18433" b="18163"/>
            <a:stretch>
              <a:fillRect/>
            </a:stretch>
          </p:blipFill>
          <p:spPr bwMode="auto">
            <a:xfrm>
              <a:off x="3318885" y="6220857"/>
              <a:ext cx="1085850" cy="688490"/>
            </a:xfrm>
            <a:prstGeom prst="rect">
              <a:avLst/>
            </a:prstGeom>
            <a:noFill/>
            <a:ln w="9525">
              <a:noFill/>
              <a:miter lim="800000"/>
              <a:headEnd/>
              <a:tailEnd/>
            </a:ln>
          </p:spPr>
        </p:pic>
      </p:grpSp>
      <p:sp>
        <p:nvSpPr>
          <p:cNvPr id="18439" name="Rectangle 1"/>
          <p:cNvSpPr>
            <a:spLocks noChangeArrowheads="1"/>
          </p:cNvSpPr>
          <p:nvPr/>
        </p:nvSpPr>
        <p:spPr bwMode="auto">
          <a:xfrm>
            <a:off x="250825" y="4343400"/>
            <a:ext cx="4572000" cy="1815882"/>
          </a:xfrm>
          <a:prstGeom prst="rect">
            <a:avLst/>
          </a:prstGeom>
          <a:noFill/>
          <a:ln w="9525">
            <a:noFill/>
            <a:miter lim="800000"/>
            <a:headEnd/>
            <a:tailEnd/>
          </a:ln>
        </p:spPr>
        <p:txBody>
          <a:bodyPr>
            <a:spAutoFit/>
          </a:bodyPr>
          <a:lstStyle/>
          <a:p>
            <a:r>
              <a:rPr lang="en-US" altLang="en-US" sz="2800" dirty="0">
                <a:solidFill>
                  <a:srgbClr val="FFFF00"/>
                </a:solidFill>
              </a:rPr>
              <a:t>Contact: </a:t>
            </a:r>
            <a:r>
              <a:rPr lang="en-US" altLang="en-US" sz="2800" dirty="0" smtClean="0">
                <a:solidFill>
                  <a:srgbClr val="FFFF00"/>
                </a:solidFill>
                <a:hlinkClick r:id="rId8"/>
              </a:rPr>
              <a:t>Pius.Lee@noaa.gov</a:t>
            </a:r>
            <a:endParaRPr lang="en-US" altLang="en-US" sz="2800" dirty="0" smtClean="0">
              <a:solidFill>
                <a:srgbClr val="FFFF00"/>
              </a:solidFill>
            </a:endParaRPr>
          </a:p>
          <a:p>
            <a:r>
              <a:rPr lang="en-US" altLang="en-US" sz="2800" u="sng" dirty="0" smtClean="0">
                <a:solidFill>
                  <a:srgbClr val="FFFF00"/>
                </a:solidFill>
              </a:rPr>
              <a:t>Daniel.Tong@noaa.gov</a:t>
            </a:r>
            <a:endParaRPr lang="en-US" altLang="en-US" sz="2800" u="sng" dirty="0">
              <a:solidFill>
                <a:srgbClr val="FFFF00"/>
              </a:solidFill>
            </a:endParaRPr>
          </a:p>
          <a:p>
            <a:r>
              <a:rPr lang="en-US" altLang="en-US" sz="2800" dirty="0">
                <a:solidFill>
                  <a:srgbClr val="FFFF00"/>
                </a:solidFill>
              </a:rPr>
              <a:t>http://www.arl.noaa.gov/</a:t>
            </a:r>
          </a:p>
        </p:txBody>
      </p:sp>
      <p:sp>
        <p:nvSpPr>
          <p:cNvPr id="15" name="TextBox 14"/>
          <p:cNvSpPr txBox="1"/>
          <p:nvPr/>
        </p:nvSpPr>
        <p:spPr>
          <a:xfrm>
            <a:off x="0" y="6576379"/>
            <a:ext cx="4955908" cy="276999"/>
          </a:xfrm>
          <a:prstGeom prst="rect">
            <a:avLst/>
          </a:prstGeom>
          <a:noFill/>
        </p:spPr>
        <p:txBody>
          <a:bodyPr wrap="none" rtlCol="0">
            <a:spAutoFit/>
          </a:bodyPr>
          <a:lstStyle/>
          <a:p>
            <a:r>
              <a:rPr lang="en-US" sz="1200" b="1" dirty="0" smtClean="0"/>
              <a:t>NOAA Satellite AQ Proving Ground, Silver Spring, MD Sep 9, 2015</a:t>
            </a:r>
            <a:endParaRPr lang="en-US" sz="1200" b="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071E2B11-94AE-4E81-9F54-7D6448A8B761}" type="slidenum">
              <a:rPr lang="en-US" altLang="en-US" smtClean="0"/>
              <a:pPr>
                <a:defRPr/>
              </a:pPr>
              <a:t>22</a:t>
            </a:fld>
            <a:endParaRPr lang="en-US" altLang="en-US"/>
          </a:p>
        </p:txBody>
      </p:sp>
      <p:pic>
        <p:nvPicPr>
          <p:cNvPr id="3" name="Picture 2"/>
          <p:cNvPicPr/>
          <p:nvPr/>
        </p:nvPicPr>
        <p:blipFill>
          <a:blip r:embed="rId2">
            <a:extLst>
              <a:ext uri="{28A0092B-C50C-407E-A947-70E740481C1C}">
                <a14:useLocalDpi xmlns:a14="http://schemas.microsoft.com/office/drawing/2010/main" val="0"/>
              </a:ext>
            </a:extLst>
          </a:blip>
          <a:stretch>
            <a:fillRect/>
          </a:stretch>
        </p:blipFill>
        <p:spPr>
          <a:xfrm>
            <a:off x="990600" y="381000"/>
            <a:ext cx="7620000" cy="4572000"/>
          </a:xfrm>
          <a:prstGeom prst="rect">
            <a:avLst/>
          </a:prstGeom>
        </p:spPr>
      </p:pic>
      <p:sp>
        <p:nvSpPr>
          <p:cNvPr id="6" name="TextBox 5"/>
          <p:cNvSpPr txBox="1"/>
          <p:nvPr/>
        </p:nvSpPr>
        <p:spPr>
          <a:xfrm>
            <a:off x="974834" y="5163234"/>
            <a:ext cx="7620000" cy="923330"/>
          </a:xfrm>
          <a:prstGeom prst="rect">
            <a:avLst/>
          </a:prstGeom>
          <a:noFill/>
        </p:spPr>
        <p:txBody>
          <a:bodyPr wrap="square" rtlCol="0">
            <a:spAutoFit/>
          </a:bodyPr>
          <a:lstStyle/>
          <a:p>
            <a:r>
              <a:rPr lang="en-US" b="1" dirty="0">
                <a:solidFill>
                  <a:schemeClr val="bg1"/>
                </a:solidFill>
              </a:rPr>
              <a:t>Current approach </a:t>
            </a:r>
            <a:r>
              <a:rPr lang="en-US" b="1" dirty="0" err="1">
                <a:solidFill>
                  <a:schemeClr val="bg1"/>
                </a:solidFill>
              </a:rPr>
              <a:t>useed</a:t>
            </a:r>
            <a:r>
              <a:rPr lang="en-US" b="1" dirty="0">
                <a:solidFill>
                  <a:schemeClr val="bg1"/>
                </a:solidFill>
              </a:rPr>
              <a:t> by NAQFC to update power plant emissions (left) and DOE projection factors for FY 2015 operation (right).</a:t>
            </a:r>
          </a:p>
        </p:txBody>
      </p:sp>
      <p:sp>
        <p:nvSpPr>
          <p:cNvPr id="5" name="TextBox 4"/>
          <p:cNvSpPr txBox="1"/>
          <p:nvPr/>
        </p:nvSpPr>
        <p:spPr>
          <a:xfrm>
            <a:off x="0" y="6576379"/>
            <a:ext cx="4955908" cy="276999"/>
          </a:xfrm>
          <a:prstGeom prst="rect">
            <a:avLst/>
          </a:prstGeom>
          <a:noFill/>
        </p:spPr>
        <p:txBody>
          <a:bodyPr wrap="none" rtlCol="0">
            <a:spAutoFit/>
          </a:bodyPr>
          <a:lstStyle/>
          <a:p>
            <a:r>
              <a:rPr lang="en-US" sz="1200" b="1" dirty="0" smtClean="0"/>
              <a:t>NOAA Satellite AQ Proving Ground, Silver Spring, MD Sep 9, 2015</a:t>
            </a:r>
            <a:endParaRPr lang="en-US" sz="1200" b="1" dirty="0"/>
          </a:p>
        </p:txBody>
      </p:sp>
    </p:spTree>
    <p:extLst>
      <p:ext uri="{BB962C8B-B14F-4D97-AF65-F5344CB8AC3E}">
        <p14:creationId xmlns:p14="http://schemas.microsoft.com/office/powerpoint/2010/main" val="34169125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071E2B11-94AE-4E81-9F54-7D6448A8B761}" type="slidenum">
              <a:rPr lang="en-US" altLang="en-US" smtClean="0"/>
              <a:pPr>
                <a:defRPr/>
              </a:pPr>
              <a:t>23</a:t>
            </a:fld>
            <a:endParaRPr lang="en-US" altLang="en-US"/>
          </a:p>
        </p:txBody>
      </p:sp>
      <p:pic>
        <p:nvPicPr>
          <p:cNvPr id="3" name="Picture 2"/>
          <p:cNvPicPr/>
          <p:nvPr/>
        </p:nvPicPr>
        <p:blipFill>
          <a:blip r:embed="rId2">
            <a:extLst>
              <a:ext uri="{28A0092B-C50C-407E-A947-70E740481C1C}">
                <a14:useLocalDpi xmlns:a14="http://schemas.microsoft.com/office/drawing/2010/main" val="0"/>
              </a:ext>
            </a:extLst>
          </a:blip>
          <a:stretch>
            <a:fillRect/>
          </a:stretch>
        </p:blipFill>
        <p:spPr>
          <a:xfrm>
            <a:off x="990600" y="173665"/>
            <a:ext cx="6096000" cy="5334000"/>
          </a:xfrm>
          <a:prstGeom prst="rect">
            <a:avLst/>
          </a:prstGeom>
        </p:spPr>
      </p:pic>
      <p:sp>
        <p:nvSpPr>
          <p:cNvPr id="4" name="TextBox 3"/>
          <p:cNvSpPr txBox="1"/>
          <p:nvPr/>
        </p:nvSpPr>
        <p:spPr>
          <a:xfrm>
            <a:off x="152400" y="5558135"/>
            <a:ext cx="8991600" cy="923330"/>
          </a:xfrm>
          <a:prstGeom prst="rect">
            <a:avLst/>
          </a:prstGeom>
          <a:noFill/>
        </p:spPr>
        <p:txBody>
          <a:bodyPr wrap="square" rtlCol="0">
            <a:spAutoFit/>
          </a:bodyPr>
          <a:lstStyle/>
          <a:p>
            <a:r>
              <a:rPr lang="en-US" b="1" dirty="0" smtClean="0">
                <a:solidFill>
                  <a:schemeClr val="bg1"/>
                </a:solidFill>
              </a:rPr>
              <a:t>Rapid refresh of NOx emission projection in NAQFC</a:t>
            </a:r>
          </a:p>
          <a:p>
            <a:r>
              <a:rPr lang="en-US" b="1" dirty="0" smtClean="0">
                <a:solidFill>
                  <a:schemeClr val="bg1"/>
                </a:solidFill>
              </a:rPr>
              <a:t>Comparison </a:t>
            </a:r>
            <a:r>
              <a:rPr lang="en-US" b="1" dirty="0">
                <a:solidFill>
                  <a:schemeClr val="bg1"/>
                </a:solidFill>
              </a:rPr>
              <a:t>of satellite (OMI), ground (AQS) and NAQFC model NOx emissions in New York and Washington, DC from 2005 to 2012 (Tong et al., </a:t>
            </a:r>
            <a:r>
              <a:rPr lang="en-US" b="1" dirty="0" smtClean="0">
                <a:solidFill>
                  <a:schemeClr val="bg1"/>
                </a:solidFill>
              </a:rPr>
              <a:t>2015).</a:t>
            </a:r>
            <a:endParaRPr lang="en-US" b="1" dirty="0">
              <a:solidFill>
                <a:schemeClr val="bg1"/>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7233" y="173665"/>
            <a:ext cx="1863035" cy="1066800"/>
          </a:xfrm>
          <a:prstGeom prst="rect">
            <a:avLst/>
          </a:prstGeom>
        </p:spPr>
      </p:pic>
      <p:sp>
        <p:nvSpPr>
          <p:cNvPr id="6" name="TextBox 5"/>
          <p:cNvSpPr txBox="1"/>
          <p:nvPr/>
        </p:nvSpPr>
        <p:spPr>
          <a:xfrm>
            <a:off x="0" y="6576379"/>
            <a:ext cx="4955908" cy="276999"/>
          </a:xfrm>
          <a:prstGeom prst="rect">
            <a:avLst/>
          </a:prstGeom>
          <a:noFill/>
        </p:spPr>
        <p:txBody>
          <a:bodyPr wrap="none" rtlCol="0">
            <a:spAutoFit/>
          </a:bodyPr>
          <a:lstStyle/>
          <a:p>
            <a:r>
              <a:rPr lang="en-US" sz="1200" b="1" dirty="0" smtClean="0"/>
              <a:t>NOAA Satellite AQ Proving Ground, Silver Spring, MD Sep 9, 2015</a:t>
            </a:r>
            <a:endParaRPr lang="en-US" sz="1200" b="1" dirty="0"/>
          </a:p>
        </p:txBody>
      </p:sp>
    </p:spTree>
    <p:extLst>
      <p:ext uri="{BB962C8B-B14F-4D97-AF65-F5344CB8AC3E}">
        <p14:creationId xmlns:p14="http://schemas.microsoft.com/office/powerpoint/2010/main" val="18621814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Air Resources Laboratory</a:t>
            </a:r>
            <a:endParaRPr lang="en-US" dirty="0"/>
          </a:p>
        </p:txBody>
      </p:sp>
      <p:sp>
        <p:nvSpPr>
          <p:cNvPr id="3" name="Footer Placeholder 2"/>
          <p:cNvSpPr>
            <a:spLocks noGrp="1"/>
          </p:cNvSpPr>
          <p:nvPr>
            <p:ph type="ftr" sz="quarter" idx="11"/>
          </p:nvPr>
        </p:nvSpPr>
        <p:spPr/>
        <p:txBody>
          <a:bodyPr/>
          <a:lstStyle/>
          <a:p>
            <a:r>
              <a:rPr lang="en-US" smtClean="0"/>
              <a:t>Air Resources Laboratory</a:t>
            </a:r>
            <a:endParaRPr lang="en-US"/>
          </a:p>
        </p:txBody>
      </p:sp>
      <p:sp>
        <p:nvSpPr>
          <p:cNvPr id="4" name="Slide Number Placeholder 3"/>
          <p:cNvSpPr>
            <a:spLocks noGrp="1"/>
          </p:cNvSpPr>
          <p:nvPr>
            <p:ph type="sldNum" sz="quarter" idx="12"/>
          </p:nvPr>
        </p:nvSpPr>
        <p:spPr/>
        <p:txBody>
          <a:bodyPr/>
          <a:lstStyle/>
          <a:p>
            <a:fld id="{3E7EE49B-C32B-495C-9640-ABBF50F57D80}" type="slidenum">
              <a:rPr lang="en-US" smtClean="0"/>
              <a:pPr/>
              <a:t>24</a:t>
            </a:fld>
            <a:endParaRPr lang="en-US"/>
          </a:p>
        </p:txBody>
      </p:sp>
      <p:pic>
        <p:nvPicPr>
          <p:cNvPr id="5" name="Picture 4" descr="Dad's NOAA1-01.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7065818"/>
          </a:xfrm>
          <a:prstGeom prst="rect">
            <a:avLst/>
          </a:prstGeom>
        </p:spPr>
      </p:pic>
      <p:sp>
        <p:nvSpPr>
          <p:cNvPr id="6" name="TextBox 5"/>
          <p:cNvSpPr txBox="1"/>
          <p:nvPr/>
        </p:nvSpPr>
        <p:spPr>
          <a:xfrm>
            <a:off x="1781173" y="247798"/>
            <a:ext cx="4468421" cy="461665"/>
          </a:xfrm>
          <a:prstGeom prst="rect">
            <a:avLst/>
          </a:prstGeom>
          <a:solidFill>
            <a:schemeClr val="bg2"/>
          </a:solidFill>
        </p:spPr>
        <p:txBody>
          <a:bodyPr wrap="square" rtlCol="0">
            <a:spAutoFit/>
          </a:bodyPr>
          <a:lstStyle/>
          <a:p>
            <a:pPr algn="ctr"/>
            <a:r>
              <a:rPr lang="en-US" sz="2400" b="1" dirty="0" smtClean="0">
                <a:solidFill>
                  <a:schemeClr val="accent1">
                    <a:lumMod val="50000"/>
                  </a:schemeClr>
                </a:solidFill>
              </a:rPr>
              <a:t>Surface-Atmosphere Interactions</a:t>
            </a:r>
            <a:endParaRPr lang="en-US" sz="2400" b="1" dirty="0">
              <a:solidFill>
                <a:schemeClr val="accent1">
                  <a:lumMod val="50000"/>
                </a:schemeClr>
              </a:solidFill>
            </a:endParaRPr>
          </a:p>
        </p:txBody>
      </p:sp>
      <p:sp>
        <p:nvSpPr>
          <p:cNvPr id="8" name="TextBox 7"/>
          <p:cNvSpPr txBox="1"/>
          <p:nvPr/>
        </p:nvSpPr>
        <p:spPr>
          <a:xfrm>
            <a:off x="6400800" y="6538224"/>
            <a:ext cx="2403222" cy="369332"/>
          </a:xfrm>
          <a:prstGeom prst="rect">
            <a:avLst/>
          </a:prstGeom>
          <a:noFill/>
          <a:ln w="12700">
            <a:solidFill>
              <a:schemeClr val="tx1"/>
            </a:solidFill>
          </a:ln>
        </p:spPr>
        <p:txBody>
          <a:bodyPr wrap="none" rtlCol="0">
            <a:spAutoFit/>
          </a:bodyPr>
          <a:lstStyle/>
          <a:p>
            <a:r>
              <a:rPr lang="en-US" dirty="0" smtClean="0"/>
              <a:t>Courtesy: Rick Saylor</a:t>
            </a:r>
            <a:endParaRPr lang="en-US" dirty="0"/>
          </a:p>
        </p:txBody>
      </p:sp>
      <p:sp>
        <p:nvSpPr>
          <p:cNvPr id="9" name="TextBox 8"/>
          <p:cNvSpPr txBox="1"/>
          <p:nvPr/>
        </p:nvSpPr>
        <p:spPr>
          <a:xfrm>
            <a:off x="0" y="6576379"/>
            <a:ext cx="4955908" cy="276999"/>
          </a:xfrm>
          <a:prstGeom prst="rect">
            <a:avLst/>
          </a:prstGeom>
          <a:noFill/>
        </p:spPr>
        <p:txBody>
          <a:bodyPr wrap="none" rtlCol="0">
            <a:spAutoFit/>
          </a:bodyPr>
          <a:lstStyle/>
          <a:p>
            <a:r>
              <a:rPr lang="en-US" sz="1200" b="1" dirty="0" smtClean="0"/>
              <a:t>NOAA Satellite AQ Proving Ground, Silver Spring, MD Sep 9, 2015</a:t>
            </a:r>
            <a:endParaRPr lang="en-US" sz="1200" b="1" dirty="0"/>
          </a:p>
        </p:txBody>
      </p:sp>
    </p:spTree>
    <p:extLst>
      <p:ext uri="{BB962C8B-B14F-4D97-AF65-F5344CB8AC3E}">
        <p14:creationId xmlns:p14="http://schemas.microsoft.com/office/powerpoint/2010/main" val="37907690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17"/>
          <p:cNvSpPr>
            <a:spLocks noGrp="1"/>
          </p:cNvSpPr>
          <p:nvPr>
            <p:ph type="sldNum" sz="quarter" idx="12"/>
          </p:nvPr>
        </p:nvSpPr>
        <p:spPr bwMode="auto">
          <a:noFill/>
          <a:ln>
            <a:miter lim="800000"/>
            <a:headEnd/>
            <a:tailEnd/>
          </a:ln>
        </p:spPr>
        <p:txBody>
          <a:bodyPr/>
          <a:lstStyle/>
          <a:p>
            <a:fld id="{24EC3793-D93B-40CF-B3EA-963440903694}" type="slidenum">
              <a:rPr lang="zh-CN" altLang="en-US" smtClean="0">
                <a:cs typeface="Arial" charset="0"/>
              </a:rPr>
              <a:pPr/>
              <a:t>25</a:t>
            </a:fld>
            <a:endParaRPr lang="en-US" altLang="zh-CN" smtClean="0">
              <a:cs typeface="Arial" charset="0"/>
            </a:endParaRPr>
          </a:p>
        </p:txBody>
      </p:sp>
      <p:sp>
        <p:nvSpPr>
          <p:cNvPr id="15363" name="Slide Number Placeholder 6"/>
          <p:cNvSpPr txBox="1">
            <a:spLocks noGrp="1"/>
          </p:cNvSpPr>
          <p:nvPr/>
        </p:nvSpPr>
        <p:spPr bwMode="auto">
          <a:xfrm>
            <a:off x="7924800" y="6356350"/>
            <a:ext cx="762000" cy="365125"/>
          </a:xfrm>
          <a:prstGeom prst="rect">
            <a:avLst/>
          </a:prstGeom>
          <a:noFill/>
          <a:ln w="9525">
            <a:noFill/>
            <a:miter lim="800000"/>
            <a:headEnd/>
            <a:tailEnd/>
          </a:ln>
        </p:spPr>
        <p:txBody>
          <a:bodyPr lIns="0" tIns="0" rIns="0" bIns="0" anchor="b"/>
          <a:lstStyle/>
          <a:p>
            <a:pPr algn="r"/>
            <a:fld id="{B8A72BC9-4015-4D11-BA53-2BD99F7CF196}" type="slidenum">
              <a:rPr lang="zh-CN" altLang="en-US" sz="800" b="1">
                <a:solidFill>
                  <a:srgbClr val="045C75"/>
                </a:solidFill>
                <a:latin typeface="Calibri" pitchFamily="34" charset="0"/>
                <a:cs typeface="Arial" charset="0"/>
              </a:rPr>
              <a:pPr algn="r"/>
              <a:t>25</a:t>
            </a:fld>
            <a:endParaRPr lang="en-US" altLang="zh-CN" sz="800" b="1">
              <a:solidFill>
                <a:srgbClr val="045C75"/>
              </a:solidFill>
              <a:latin typeface="Calibri" pitchFamily="34" charset="0"/>
              <a:cs typeface="Arial" charset="0"/>
            </a:endParaRPr>
          </a:p>
        </p:txBody>
      </p:sp>
      <p:pic>
        <p:nvPicPr>
          <p:cNvPr id="15364" name="Picture 1"/>
          <p:cNvPicPr>
            <a:picLocks noChangeAspect="1"/>
          </p:cNvPicPr>
          <p:nvPr/>
        </p:nvPicPr>
        <p:blipFill>
          <a:blip r:embed="rId3" cstate="print"/>
          <a:srcRect/>
          <a:stretch>
            <a:fillRect/>
          </a:stretch>
        </p:blipFill>
        <p:spPr bwMode="auto">
          <a:xfrm>
            <a:off x="0" y="0"/>
            <a:ext cx="9144000" cy="990600"/>
          </a:xfrm>
          <a:prstGeom prst="rect">
            <a:avLst/>
          </a:prstGeom>
          <a:noFill/>
          <a:ln w="9525">
            <a:noFill/>
            <a:miter lim="800000"/>
            <a:headEnd/>
            <a:tailEnd/>
          </a:ln>
        </p:spPr>
      </p:pic>
      <p:pic>
        <p:nvPicPr>
          <p:cNvPr id="15366" name="Picture 1"/>
          <p:cNvPicPr>
            <a:picLocks noChangeAspect="1" noChangeArrowheads="1"/>
          </p:cNvPicPr>
          <p:nvPr/>
        </p:nvPicPr>
        <p:blipFill>
          <a:blip r:embed="rId4" cstate="print"/>
          <a:srcRect/>
          <a:stretch>
            <a:fillRect/>
          </a:stretch>
        </p:blipFill>
        <p:spPr bwMode="auto">
          <a:xfrm>
            <a:off x="3148013" y="1014413"/>
            <a:ext cx="5638800" cy="2316162"/>
          </a:xfrm>
          <a:prstGeom prst="rect">
            <a:avLst/>
          </a:prstGeom>
          <a:noFill/>
          <a:ln w="9525">
            <a:noFill/>
            <a:miter lim="800000"/>
            <a:headEnd/>
            <a:tailEnd/>
          </a:ln>
          <a:effectLst/>
        </p:spPr>
      </p:pic>
      <p:sp>
        <p:nvSpPr>
          <p:cNvPr id="2" name="Right Arrow 1"/>
          <p:cNvSpPr/>
          <p:nvPr/>
        </p:nvSpPr>
        <p:spPr>
          <a:xfrm>
            <a:off x="2497138" y="2538413"/>
            <a:ext cx="685800" cy="342900"/>
          </a:xfrm>
          <a:prstGeom prst="rightArrow">
            <a:avLst/>
          </a:prstGeom>
          <a:gradFill>
            <a:gsLst>
              <a:gs pos="0">
                <a:schemeClr val="accent1">
                  <a:tint val="66000"/>
                  <a:satMod val="160000"/>
                </a:schemeClr>
              </a:gs>
              <a:gs pos="71000">
                <a:schemeClr val="accent1">
                  <a:tint val="44500"/>
                  <a:satMod val="160000"/>
                </a:schemeClr>
              </a:gs>
              <a:gs pos="100000">
                <a:schemeClr val="accent1">
                  <a:tint val="23500"/>
                  <a:satMod val="160000"/>
                </a:schemeClr>
              </a:gs>
            </a:gsLst>
            <a:lin ang="5400000" scaled="0"/>
          </a:gra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Right Arrow 23"/>
          <p:cNvSpPr/>
          <p:nvPr/>
        </p:nvSpPr>
        <p:spPr>
          <a:xfrm>
            <a:off x="2447925" y="4373563"/>
            <a:ext cx="685800" cy="342900"/>
          </a:xfrm>
          <a:prstGeom prst="rightArrow">
            <a:avLst/>
          </a:prstGeom>
          <a:gradFill>
            <a:gsLst>
              <a:gs pos="0">
                <a:schemeClr val="accent1">
                  <a:tint val="66000"/>
                  <a:satMod val="160000"/>
                </a:schemeClr>
              </a:gs>
              <a:gs pos="71000">
                <a:schemeClr val="accent1">
                  <a:tint val="44500"/>
                  <a:satMod val="160000"/>
                </a:schemeClr>
              </a:gs>
              <a:gs pos="100000">
                <a:schemeClr val="accent1">
                  <a:tint val="23500"/>
                  <a:satMod val="160000"/>
                </a:schemeClr>
              </a:gs>
            </a:gsLst>
            <a:lin ang="5400000" scaled="0"/>
          </a:gra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5369" name="Picture 3"/>
          <p:cNvPicPr>
            <a:picLocks noChangeAspect="1" noChangeArrowheads="1"/>
          </p:cNvPicPr>
          <p:nvPr/>
        </p:nvPicPr>
        <p:blipFill>
          <a:blip r:embed="rId5" cstate="print"/>
          <a:srcRect/>
          <a:stretch>
            <a:fillRect/>
          </a:stretch>
        </p:blipFill>
        <p:spPr bwMode="auto">
          <a:xfrm>
            <a:off x="3152775" y="3290888"/>
            <a:ext cx="4106863" cy="3184525"/>
          </a:xfrm>
          <a:prstGeom prst="rect">
            <a:avLst/>
          </a:prstGeom>
          <a:noFill/>
          <a:ln w="9525">
            <a:noFill/>
            <a:miter lim="800000"/>
            <a:headEnd/>
            <a:tailEnd/>
          </a:ln>
          <a:effectLst/>
        </p:spPr>
      </p:pic>
      <p:sp>
        <p:nvSpPr>
          <p:cNvPr id="15370" name="TextBox 2"/>
          <p:cNvSpPr txBox="1">
            <a:spLocks noChangeArrowheads="1"/>
          </p:cNvSpPr>
          <p:nvPr/>
        </p:nvSpPr>
        <p:spPr bwMode="auto">
          <a:xfrm>
            <a:off x="238125" y="1035050"/>
            <a:ext cx="2595563" cy="923925"/>
          </a:xfrm>
          <a:prstGeom prst="rect">
            <a:avLst/>
          </a:prstGeom>
          <a:noFill/>
          <a:ln w="9525">
            <a:noFill/>
            <a:miter lim="800000"/>
            <a:headEnd/>
            <a:tailEnd/>
          </a:ln>
        </p:spPr>
        <p:txBody>
          <a:bodyPr wrap="none">
            <a:spAutoFit/>
          </a:bodyPr>
          <a:lstStyle/>
          <a:p>
            <a:r>
              <a:rPr lang="en-US" altLang="en-US" b="1" dirty="0"/>
              <a:t>Next data set</a:t>
            </a:r>
          </a:p>
          <a:p>
            <a:r>
              <a:rPr lang="en-US" altLang="en-US" b="1" dirty="0"/>
              <a:t>To be include </a:t>
            </a:r>
          </a:p>
          <a:p>
            <a:r>
              <a:rPr lang="en-US" altLang="en-US" b="1" dirty="0"/>
              <a:t>In data assimilation?  </a:t>
            </a:r>
          </a:p>
        </p:txBody>
      </p:sp>
      <p:sp>
        <p:nvSpPr>
          <p:cNvPr id="4" name="TextBox 3"/>
          <p:cNvSpPr txBox="1"/>
          <p:nvPr/>
        </p:nvSpPr>
        <p:spPr>
          <a:xfrm>
            <a:off x="188913" y="2278063"/>
            <a:ext cx="2376487" cy="923925"/>
          </a:xfrm>
          <a:prstGeom prst="rect">
            <a:avLst/>
          </a:prstGeom>
          <a:noFill/>
          <a:ln w="50800">
            <a:solidFill>
              <a:schemeClr val="bg1">
                <a:lumMod val="95000"/>
              </a:schemeClr>
            </a:solidFill>
          </a:ln>
        </p:spPr>
        <p:txBody>
          <a:bodyPr wrap="none">
            <a:spAutoFit/>
          </a:bodyPr>
          <a:lstStyle/>
          <a:p>
            <a:pPr>
              <a:defRPr/>
            </a:pPr>
            <a:r>
              <a:rPr lang="en-US" b="1" dirty="0"/>
              <a:t>MLS &amp; MODIS</a:t>
            </a:r>
          </a:p>
          <a:p>
            <a:pPr>
              <a:defRPr/>
            </a:pPr>
            <a:r>
              <a:rPr lang="en-US" b="1" dirty="0"/>
              <a:t>AOD from global</a:t>
            </a:r>
          </a:p>
          <a:p>
            <a:pPr>
              <a:defRPr/>
            </a:pPr>
            <a:r>
              <a:rPr lang="en-US" b="1" dirty="0"/>
              <a:t>Model: e.g., RAQMS</a:t>
            </a:r>
          </a:p>
        </p:txBody>
      </p:sp>
      <p:sp>
        <p:nvSpPr>
          <p:cNvPr id="33" name="TextBox 32"/>
          <p:cNvSpPr txBox="1"/>
          <p:nvPr/>
        </p:nvSpPr>
        <p:spPr>
          <a:xfrm>
            <a:off x="0" y="4052888"/>
            <a:ext cx="2447925" cy="1476375"/>
          </a:xfrm>
          <a:prstGeom prst="rect">
            <a:avLst/>
          </a:prstGeom>
          <a:noFill/>
          <a:ln w="50800">
            <a:solidFill>
              <a:schemeClr val="bg1">
                <a:lumMod val="95000"/>
              </a:schemeClr>
            </a:solidFill>
          </a:ln>
        </p:spPr>
        <p:txBody>
          <a:bodyPr>
            <a:spAutoFit/>
          </a:bodyPr>
          <a:lstStyle/>
          <a:p>
            <a:pPr>
              <a:defRPr/>
            </a:pPr>
            <a:r>
              <a:rPr lang="en-US" b="1" dirty="0" err="1"/>
              <a:t>Exo</a:t>
            </a:r>
            <a:r>
              <a:rPr lang="en-US" b="1" dirty="0"/>
              <a:t>-domain as well</a:t>
            </a:r>
          </a:p>
          <a:p>
            <a:pPr>
              <a:defRPr/>
            </a:pPr>
            <a:r>
              <a:rPr lang="en-US" b="1" dirty="0"/>
              <a:t>as </a:t>
            </a:r>
            <a:r>
              <a:rPr lang="en-US" b="1" dirty="0" err="1"/>
              <a:t>endo</a:t>
            </a:r>
            <a:r>
              <a:rPr lang="en-US" b="1" dirty="0"/>
              <a:t>-domain</a:t>
            </a:r>
          </a:p>
          <a:p>
            <a:pPr>
              <a:defRPr/>
            </a:pPr>
            <a:r>
              <a:rPr lang="en-US" b="1" dirty="0"/>
              <a:t>wild fires &amp; prescribed</a:t>
            </a:r>
          </a:p>
          <a:p>
            <a:pPr>
              <a:defRPr/>
            </a:pPr>
            <a:r>
              <a:rPr lang="en-US" b="1" dirty="0"/>
              <a:t>burns</a:t>
            </a:r>
          </a:p>
        </p:txBody>
      </p:sp>
      <p:sp>
        <p:nvSpPr>
          <p:cNvPr id="3" name="TextBox 2"/>
          <p:cNvSpPr txBox="1"/>
          <p:nvPr/>
        </p:nvSpPr>
        <p:spPr>
          <a:xfrm>
            <a:off x="225186" y="6096000"/>
            <a:ext cx="2565639" cy="369332"/>
          </a:xfrm>
          <a:prstGeom prst="rect">
            <a:avLst/>
          </a:prstGeom>
          <a:noFill/>
        </p:spPr>
        <p:txBody>
          <a:bodyPr wrap="none" rtlCol="0">
            <a:spAutoFit/>
          </a:bodyPr>
          <a:lstStyle/>
          <a:p>
            <a:r>
              <a:rPr lang="en-US" b="1" dirty="0" smtClean="0">
                <a:solidFill>
                  <a:schemeClr val="bg1"/>
                </a:solidFill>
              </a:rPr>
              <a:t>Tang et al., </a:t>
            </a:r>
            <a:r>
              <a:rPr lang="en-US" b="1" i="1" dirty="0" smtClean="0">
                <a:solidFill>
                  <a:schemeClr val="bg1"/>
                </a:solidFill>
              </a:rPr>
              <a:t>EFM</a:t>
            </a:r>
            <a:r>
              <a:rPr lang="en-US" b="1" dirty="0" smtClean="0">
                <a:solidFill>
                  <a:schemeClr val="bg1"/>
                </a:solidFill>
              </a:rPr>
              <a:t>, 2009</a:t>
            </a:r>
            <a:endParaRPr lang="en-US" b="1" dirty="0">
              <a:solidFill>
                <a:schemeClr val="bg1"/>
              </a:solidFill>
            </a:endParaRPr>
          </a:p>
        </p:txBody>
      </p:sp>
      <p:sp>
        <p:nvSpPr>
          <p:cNvPr id="14" name="TextBox 13"/>
          <p:cNvSpPr txBox="1"/>
          <p:nvPr/>
        </p:nvSpPr>
        <p:spPr>
          <a:xfrm>
            <a:off x="0" y="6576379"/>
            <a:ext cx="4955908" cy="276999"/>
          </a:xfrm>
          <a:prstGeom prst="rect">
            <a:avLst/>
          </a:prstGeom>
          <a:noFill/>
        </p:spPr>
        <p:txBody>
          <a:bodyPr wrap="none" rtlCol="0">
            <a:spAutoFit/>
          </a:bodyPr>
          <a:lstStyle/>
          <a:p>
            <a:r>
              <a:rPr lang="en-US" sz="1200" b="1" dirty="0" smtClean="0"/>
              <a:t>NOAA Satellite AQ Proving Ground, Silver Spring, MD Sep 9, 2015</a:t>
            </a:r>
            <a:endParaRPr lang="en-US" sz="1200"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071E2B11-94AE-4E81-9F54-7D6448A8B761}" type="slidenum">
              <a:rPr lang="en-US" altLang="en-US" smtClean="0"/>
              <a:pPr>
                <a:defRPr/>
              </a:pPr>
              <a:t>3</a:t>
            </a:fld>
            <a:endParaRPr lang="en-US" altLang="en-US"/>
          </a:p>
        </p:txBody>
      </p:sp>
      <p:pic>
        <p:nvPicPr>
          <p:cNvPr id="133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52400"/>
            <a:ext cx="9144000" cy="62851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0" y="6576379"/>
            <a:ext cx="4955908" cy="276999"/>
          </a:xfrm>
          <a:prstGeom prst="rect">
            <a:avLst/>
          </a:prstGeom>
          <a:noFill/>
        </p:spPr>
        <p:txBody>
          <a:bodyPr wrap="none" rtlCol="0">
            <a:spAutoFit/>
          </a:bodyPr>
          <a:lstStyle/>
          <a:p>
            <a:r>
              <a:rPr lang="en-US" sz="1200" b="1" dirty="0" smtClean="0"/>
              <a:t>NOAA Satellite AQ Proving Ground, Silver Spring, MD Sep 9, 2015</a:t>
            </a:r>
            <a:endParaRPr lang="en-US" sz="1200" b="1" dirty="0"/>
          </a:p>
        </p:txBody>
      </p:sp>
    </p:spTree>
    <p:extLst>
      <p:ext uri="{BB962C8B-B14F-4D97-AF65-F5344CB8AC3E}">
        <p14:creationId xmlns:p14="http://schemas.microsoft.com/office/powerpoint/2010/main" val="26569213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8F503D1-DD4F-4AA8-B299-E5ED8E12F1DE}" type="slidenum">
              <a:rPr lang="en-US" smtClean="0"/>
              <a:pPr/>
              <a:t>4</a:t>
            </a:fld>
            <a:endParaRPr lang="en-US"/>
          </a:p>
        </p:txBody>
      </p:sp>
      <p:pic>
        <p:nvPicPr>
          <p:cNvPr id="4" name="Picture 2"/>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350798"/>
            <a:ext cx="7924800" cy="599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737538" y="5536012"/>
            <a:ext cx="3245440" cy="369332"/>
          </a:xfrm>
          <a:prstGeom prst="rect">
            <a:avLst/>
          </a:prstGeom>
          <a:noFill/>
          <a:ln w="12700">
            <a:solidFill>
              <a:schemeClr val="tx1"/>
            </a:solidFill>
          </a:ln>
        </p:spPr>
        <p:txBody>
          <a:bodyPr wrap="none" rtlCol="0">
            <a:spAutoFit/>
          </a:bodyPr>
          <a:lstStyle/>
          <a:p>
            <a:r>
              <a:rPr lang="en-US" b="1" dirty="0" smtClean="0"/>
              <a:t>Timmermans et at., </a:t>
            </a:r>
            <a:r>
              <a:rPr lang="en-US" b="1" i="1" dirty="0" smtClean="0"/>
              <a:t>AE</a:t>
            </a:r>
            <a:r>
              <a:rPr lang="en-US" b="1" dirty="0" smtClean="0"/>
              <a:t> 2015</a:t>
            </a:r>
            <a:endParaRPr lang="en-US" b="1" dirty="0"/>
          </a:p>
        </p:txBody>
      </p:sp>
      <p:sp>
        <p:nvSpPr>
          <p:cNvPr id="5" name="TextBox 4"/>
          <p:cNvSpPr txBox="1"/>
          <p:nvPr/>
        </p:nvSpPr>
        <p:spPr>
          <a:xfrm>
            <a:off x="2286000" y="5912804"/>
            <a:ext cx="6241837" cy="369332"/>
          </a:xfrm>
          <a:prstGeom prst="rect">
            <a:avLst/>
          </a:prstGeom>
          <a:noFill/>
          <a:ln w="12700">
            <a:solidFill>
              <a:schemeClr val="tx1"/>
            </a:solidFill>
          </a:ln>
        </p:spPr>
        <p:txBody>
          <a:bodyPr wrap="none" rtlCol="0">
            <a:spAutoFit/>
          </a:bodyPr>
          <a:lstStyle/>
          <a:p>
            <a:r>
              <a:rPr lang="en-US" b="1" dirty="0" smtClean="0"/>
              <a:t>Robert Atlas, </a:t>
            </a:r>
            <a:r>
              <a:rPr lang="en-US" b="1" i="1" dirty="0" smtClean="0"/>
              <a:t>NWP</a:t>
            </a:r>
            <a:r>
              <a:rPr lang="en-US" b="1" dirty="0" smtClean="0"/>
              <a:t>, Silver Spring, MD Oct29-Nov1, 1979</a:t>
            </a:r>
            <a:endParaRPr lang="en-US" b="1" dirty="0"/>
          </a:p>
        </p:txBody>
      </p:sp>
      <p:sp>
        <p:nvSpPr>
          <p:cNvPr id="7" name="TextBox 6"/>
          <p:cNvSpPr txBox="1"/>
          <p:nvPr/>
        </p:nvSpPr>
        <p:spPr>
          <a:xfrm>
            <a:off x="914400" y="4172661"/>
            <a:ext cx="3074303" cy="646331"/>
          </a:xfrm>
          <a:prstGeom prst="rect">
            <a:avLst/>
          </a:prstGeom>
          <a:noFill/>
        </p:spPr>
        <p:txBody>
          <a:bodyPr wrap="none" rtlCol="0">
            <a:spAutoFit/>
          </a:bodyPr>
          <a:lstStyle/>
          <a:p>
            <a:r>
              <a:rPr lang="en-US" b="1" dirty="0" smtClean="0">
                <a:solidFill>
                  <a:srgbClr val="FF0000"/>
                </a:solidFill>
              </a:rPr>
              <a:t>OSSE</a:t>
            </a:r>
            <a:r>
              <a:rPr lang="en-US" b="1" dirty="0" smtClean="0"/>
              <a:t> with AIRS on board </a:t>
            </a:r>
          </a:p>
          <a:p>
            <a:r>
              <a:rPr lang="en-US" b="1" dirty="0" smtClean="0"/>
              <a:t>G_13</a:t>
            </a:r>
            <a:r>
              <a:rPr lang="en-US" b="1" dirty="0"/>
              <a:t> s</a:t>
            </a:r>
            <a:r>
              <a:rPr lang="en-US" b="1" dirty="0" smtClean="0"/>
              <a:t>taring over 75</a:t>
            </a:r>
            <a:r>
              <a:rPr lang="en-US" b="1" baseline="30000" dirty="0" smtClean="0"/>
              <a:t>0</a:t>
            </a:r>
            <a:r>
              <a:rPr lang="en-US" b="1" dirty="0" smtClean="0"/>
              <a:t>W</a:t>
            </a:r>
            <a:endParaRPr lang="en-US" b="1" dirty="0"/>
          </a:p>
        </p:txBody>
      </p:sp>
      <p:sp>
        <p:nvSpPr>
          <p:cNvPr id="8" name="TextBox 7"/>
          <p:cNvSpPr txBox="1"/>
          <p:nvPr/>
        </p:nvSpPr>
        <p:spPr>
          <a:xfrm>
            <a:off x="0" y="6576379"/>
            <a:ext cx="4955908" cy="276999"/>
          </a:xfrm>
          <a:prstGeom prst="rect">
            <a:avLst/>
          </a:prstGeom>
          <a:noFill/>
        </p:spPr>
        <p:txBody>
          <a:bodyPr wrap="none" rtlCol="0">
            <a:spAutoFit/>
          </a:bodyPr>
          <a:lstStyle/>
          <a:p>
            <a:r>
              <a:rPr lang="en-US" sz="1200" b="1" dirty="0" smtClean="0"/>
              <a:t>NOAA Satellite AQ Proving Ground, Silver Spring, MD Sep 9, 2015</a:t>
            </a:r>
            <a:endParaRPr lang="en-US" sz="1200" b="1" dirty="0"/>
          </a:p>
        </p:txBody>
      </p:sp>
    </p:spTree>
    <p:extLst>
      <p:ext uri="{BB962C8B-B14F-4D97-AF65-F5344CB8AC3E}">
        <p14:creationId xmlns:p14="http://schemas.microsoft.com/office/powerpoint/2010/main" val="8193187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52400"/>
            <a:ext cx="8229600" cy="533400"/>
          </a:xfrm>
        </p:spPr>
        <p:txBody>
          <a:bodyPr>
            <a:normAutofit/>
          </a:bodyPr>
          <a:lstStyle/>
          <a:p>
            <a:r>
              <a:rPr lang="en-US" sz="3200" b="1" dirty="0" smtClean="0">
                <a:solidFill>
                  <a:srgbClr val="FFFF00"/>
                </a:solidFill>
                <a:latin typeface="Times New Roman" pitchFamily="18" charset="0"/>
                <a:cs typeface="Times New Roman" pitchFamily="18" charset="0"/>
              </a:rPr>
              <a:t>Preliminary AIRS_G13 impacts (00Z runs)</a:t>
            </a:r>
            <a:endParaRPr lang="en-US" sz="3200" b="1" dirty="0">
              <a:solidFill>
                <a:srgbClr val="FFFF00"/>
              </a:solidFill>
              <a:latin typeface="Times New Roman" pitchFamily="18" charset="0"/>
              <a:cs typeface="Times New Roman" pitchFamily="18" charset="0"/>
            </a:endParaRPr>
          </a:p>
        </p:txBody>
      </p:sp>
      <p:sp>
        <p:nvSpPr>
          <p:cNvPr id="4" name="Slide Number Placeholder 3"/>
          <p:cNvSpPr>
            <a:spLocks noGrp="1"/>
          </p:cNvSpPr>
          <p:nvPr>
            <p:ph type="sldNum" sz="quarter" idx="4294967295"/>
          </p:nvPr>
        </p:nvSpPr>
        <p:spPr>
          <a:xfrm>
            <a:off x="6705600" y="6553200"/>
            <a:ext cx="2133600" cy="304800"/>
          </a:xfrm>
          <a:prstGeom prst="rect">
            <a:avLst/>
          </a:prstGeom>
        </p:spPr>
        <p:txBody>
          <a:bodyPr/>
          <a:lstStyle/>
          <a:p>
            <a:fld id="{780ED78D-26DB-4C4D-B2DC-88D1EF5D826C}" type="slidenum">
              <a:rPr lang="en-US" smtClean="0"/>
              <a:pPr/>
              <a:t>5</a:t>
            </a:fld>
            <a:endParaRPr lang="en-US" dirty="0"/>
          </a:p>
        </p:txBody>
      </p:sp>
      <p:sp>
        <p:nvSpPr>
          <p:cNvPr id="6" name="TextBox 5"/>
          <p:cNvSpPr txBox="1"/>
          <p:nvPr/>
        </p:nvSpPr>
        <p:spPr>
          <a:xfrm>
            <a:off x="0" y="5105400"/>
            <a:ext cx="8534400" cy="1323439"/>
          </a:xfrm>
          <a:prstGeom prst="rect">
            <a:avLst/>
          </a:prstGeom>
          <a:noFill/>
        </p:spPr>
        <p:txBody>
          <a:bodyPr wrap="square" numCol="1" rtlCol="0">
            <a:spAutoFit/>
          </a:bodyPr>
          <a:lstStyle/>
          <a:p>
            <a:pPr marL="227013" indent="-227013">
              <a:buFont typeface="Arial" pitchFamily="34" charset="0"/>
              <a:buChar char="•"/>
            </a:pPr>
            <a:r>
              <a:rPr lang="en-US" sz="2000" b="1" dirty="0" smtClean="0">
                <a:solidFill>
                  <a:schemeClr val="bg1"/>
                </a:solidFill>
              </a:rPr>
              <a:t>Bright Green, Red = statistically significant</a:t>
            </a:r>
          </a:p>
          <a:p>
            <a:pPr marL="227013" indent="-227013">
              <a:buFont typeface="Arial" pitchFamily="34" charset="0"/>
              <a:buChar char="•"/>
            </a:pPr>
            <a:r>
              <a:rPr lang="en-US" sz="2000" b="1" dirty="0" smtClean="0">
                <a:solidFill>
                  <a:schemeClr val="bg1"/>
                </a:solidFill>
              </a:rPr>
              <a:t>Visual interpretation, erred on side of caution (i.e., calling results “significant” only if clear without a doubt)</a:t>
            </a:r>
          </a:p>
          <a:p>
            <a:pPr marL="227013" indent="-227013">
              <a:buFont typeface="Arial" pitchFamily="34" charset="0"/>
              <a:buChar char="•"/>
            </a:pPr>
            <a:r>
              <a:rPr lang="en-US" sz="2000" b="1" dirty="0" smtClean="0">
                <a:solidFill>
                  <a:schemeClr val="bg1"/>
                </a:solidFill>
              </a:rPr>
              <a:t> Separation will be quantitative in a comprehensive scorecard</a:t>
            </a:r>
          </a:p>
        </p:txBody>
      </p:sp>
      <p:graphicFrame>
        <p:nvGraphicFramePr>
          <p:cNvPr id="7" name="Table 6"/>
          <p:cNvGraphicFramePr>
            <a:graphicFrameLocks noGrp="1"/>
          </p:cNvGraphicFramePr>
          <p:nvPr>
            <p:extLst>
              <p:ext uri="{D42A27DB-BD31-4B8C-83A1-F6EECF244321}">
                <p14:modId xmlns:p14="http://schemas.microsoft.com/office/powerpoint/2010/main" val="448623684"/>
              </p:ext>
            </p:extLst>
          </p:nvPr>
        </p:nvGraphicFramePr>
        <p:xfrm>
          <a:off x="6" y="838200"/>
          <a:ext cx="9143994" cy="4267208"/>
        </p:xfrm>
        <a:graphic>
          <a:graphicData uri="http://schemas.openxmlformats.org/drawingml/2006/table">
            <a:tbl>
              <a:tblPr/>
              <a:tblGrid>
                <a:gridCol w="488850"/>
                <a:gridCol w="802216"/>
                <a:gridCol w="780279"/>
                <a:gridCol w="178618"/>
                <a:gridCol w="178618"/>
                <a:gridCol w="178618"/>
                <a:gridCol w="178618"/>
                <a:gridCol w="178618"/>
                <a:gridCol w="178618"/>
                <a:gridCol w="178618"/>
                <a:gridCol w="178618"/>
                <a:gridCol w="178618"/>
                <a:gridCol w="178618"/>
                <a:gridCol w="178618"/>
                <a:gridCol w="178618"/>
                <a:gridCol w="178618"/>
                <a:gridCol w="178618"/>
                <a:gridCol w="488850"/>
                <a:gridCol w="802216"/>
                <a:gridCol w="780279"/>
                <a:gridCol w="178618"/>
                <a:gridCol w="178618"/>
                <a:gridCol w="178618"/>
                <a:gridCol w="178618"/>
                <a:gridCol w="178618"/>
                <a:gridCol w="178618"/>
                <a:gridCol w="178618"/>
                <a:gridCol w="178618"/>
                <a:gridCol w="178618"/>
                <a:gridCol w="178618"/>
                <a:gridCol w="178618"/>
                <a:gridCol w="178618"/>
                <a:gridCol w="178618"/>
                <a:gridCol w="178618"/>
              </a:tblGrid>
              <a:tr h="193964">
                <a:tc>
                  <a:txBody>
                    <a:bodyPr/>
                    <a:lstStyle/>
                    <a:p>
                      <a:pPr algn="l" fontAlgn="b"/>
                      <a:r>
                        <a:rPr lang="en-US" sz="1100" b="1" i="0" u="none" strike="noStrike" dirty="0">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1100" b="1" i="0" u="none" strike="noStrike" dirty="0">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gridSpan="7">
                  <a:txBody>
                    <a:bodyPr/>
                    <a:lstStyle/>
                    <a:p>
                      <a:pPr algn="l" fontAlgn="b"/>
                      <a:r>
                        <a:rPr lang="en-US" sz="1100" b="1" i="0" u="none" strike="noStrike">
                          <a:solidFill>
                            <a:schemeClr val="bg1"/>
                          </a:solidFill>
                          <a:latin typeface="Calibri"/>
                        </a:rPr>
                        <a:t>Anomaly Correlation</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b"/>
                      <a:r>
                        <a:rPr lang="en-US" sz="1100" b="1" i="0" u="none" strike="noStrike">
                          <a:solidFill>
                            <a:schemeClr val="bg1"/>
                          </a:solidFill>
                          <a:latin typeface="Calibri"/>
                        </a:rPr>
                        <a:t>     RMS Error</a:t>
                      </a:r>
                    </a:p>
                  </a:txBody>
                  <a:tcPr marL="6332" marR="6332" marT="633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1100" b="1" i="0" u="none" strike="noStrike">
                          <a:solidFill>
                            <a:schemeClr val="bg1"/>
                          </a:solidFill>
                          <a:latin typeface="Calibri"/>
                        </a:rPr>
                        <a:t> </a:t>
                      </a:r>
                    </a:p>
                  </a:txBody>
                  <a:tcPr marL="6332" marR="6332" marT="6332"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gridSpan="7">
                  <a:txBody>
                    <a:bodyPr/>
                    <a:lstStyle/>
                    <a:p>
                      <a:pPr algn="l" fontAlgn="b"/>
                      <a:r>
                        <a:rPr lang="en-US" sz="1100" b="1" i="0" u="none" strike="noStrike">
                          <a:solidFill>
                            <a:schemeClr val="bg1"/>
                          </a:solidFill>
                          <a:latin typeface="Calibri"/>
                        </a:rPr>
                        <a:t>Anomaly Correlation</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b"/>
                      <a:r>
                        <a:rPr lang="en-US" sz="1100" b="1" i="0" u="none" strike="noStrike">
                          <a:solidFill>
                            <a:schemeClr val="bg1"/>
                          </a:solidFill>
                          <a:latin typeface="Calibri"/>
                        </a:rPr>
                        <a:t>     RMS Error</a:t>
                      </a:r>
                    </a:p>
                  </a:txBody>
                  <a:tcPr marL="6332" marR="6332" marT="633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1100" b="1" i="0" u="none" strike="noStrike">
                          <a:solidFill>
                            <a:schemeClr val="bg1"/>
                          </a:solidFill>
                          <a:latin typeface="Calibri"/>
                        </a:rPr>
                        <a:t> </a:t>
                      </a:r>
                    </a:p>
                  </a:txBody>
                  <a:tcPr marL="6332" marR="6332" marT="6332"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3964">
                <a:tc>
                  <a:txBody>
                    <a:bodyPr/>
                    <a:lstStyle/>
                    <a:p>
                      <a:pPr algn="ctr" fontAlgn="b"/>
                      <a:r>
                        <a:rPr lang="en-US" sz="1100" b="1" i="0" u="none" strike="noStrike">
                          <a:solidFill>
                            <a:schemeClr val="bg1"/>
                          </a:solidFill>
                          <a:latin typeface="Calibri"/>
                        </a:rPr>
                        <a:t>Domain</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1" i="0" u="none" strike="noStrike" dirty="0">
                          <a:solidFill>
                            <a:schemeClr val="bg1"/>
                          </a:solidFill>
                          <a:latin typeface="Calibri"/>
                        </a:rPr>
                        <a:t>Parameter</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1" i="0" u="none" strike="noStrike">
                          <a:solidFill>
                            <a:schemeClr val="bg1"/>
                          </a:solidFill>
                          <a:latin typeface="Calibri"/>
                        </a:rPr>
                        <a:t>Level</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b"/>
                      <a:r>
                        <a:rPr lang="en-US" sz="1100" b="1" i="0" u="none" strike="noStrike">
                          <a:solidFill>
                            <a:schemeClr val="bg1"/>
                          </a:solidFill>
                          <a:latin typeface="Calibri"/>
                        </a:rPr>
                        <a:t>  Forecast Day</a:t>
                      </a:r>
                    </a:p>
                  </a:txBody>
                  <a:tcPr marL="6332" marR="6332" marT="633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1100" b="1" i="0" u="none" strike="noStrike">
                          <a:solidFill>
                            <a:schemeClr val="bg1"/>
                          </a:solidFill>
                          <a:latin typeface="Calibri"/>
                        </a:rPr>
                        <a:t> </a:t>
                      </a:r>
                    </a:p>
                  </a:txBody>
                  <a:tcPr marL="6332" marR="6332" marT="6332"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b"/>
                      <a:r>
                        <a:rPr lang="en-US" sz="1100" b="1" i="0" u="none" strike="noStrike">
                          <a:solidFill>
                            <a:schemeClr val="bg1"/>
                          </a:solidFill>
                          <a:latin typeface="Calibri"/>
                        </a:rPr>
                        <a:t>  Forecast Day</a:t>
                      </a:r>
                    </a:p>
                  </a:txBody>
                  <a:tcPr marL="6332" marR="6332" marT="633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1100" b="1" i="0" u="none" strike="noStrike">
                          <a:solidFill>
                            <a:schemeClr val="bg1"/>
                          </a:solidFill>
                          <a:latin typeface="Calibri"/>
                        </a:rPr>
                        <a:t> </a:t>
                      </a:r>
                    </a:p>
                  </a:txBody>
                  <a:tcPr marL="6332" marR="6332" marT="6332"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chemeClr val="bg1"/>
                          </a:solidFill>
                          <a:latin typeface="Calibri"/>
                        </a:rPr>
                        <a:t>Domain</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1" i="0" u="none" strike="noStrike">
                          <a:solidFill>
                            <a:schemeClr val="bg1"/>
                          </a:solidFill>
                          <a:latin typeface="Calibri"/>
                        </a:rPr>
                        <a:t>Parameter</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1" i="0" u="none" strike="noStrike">
                          <a:solidFill>
                            <a:schemeClr val="bg1"/>
                          </a:solidFill>
                          <a:latin typeface="Calibri"/>
                        </a:rPr>
                        <a:t>Level</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b"/>
                      <a:r>
                        <a:rPr lang="en-US" sz="1100" b="1" i="0" u="none" strike="noStrike">
                          <a:solidFill>
                            <a:schemeClr val="bg1"/>
                          </a:solidFill>
                          <a:latin typeface="Calibri"/>
                        </a:rPr>
                        <a:t>  Forecast Day</a:t>
                      </a:r>
                    </a:p>
                  </a:txBody>
                  <a:tcPr marL="6332" marR="6332" marT="633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1100" b="1" i="0" u="none" strike="noStrike">
                          <a:solidFill>
                            <a:schemeClr val="bg1"/>
                          </a:solidFill>
                          <a:latin typeface="Calibri"/>
                        </a:rPr>
                        <a:t> </a:t>
                      </a:r>
                    </a:p>
                  </a:txBody>
                  <a:tcPr marL="6332" marR="6332" marT="6332"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b"/>
                      <a:r>
                        <a:rPr lang="en-US" sz="1100" b="1" i="0" u="none" strike="noStrike">
                          <a:solidFill>
                            <a:schemeClr val="bg1"/>
                          </a:solidFill>
                          <a:latin typeface="Calibri"/>
                        </a:rPr>
                        <a:t>  Forecast Day</a:t>
                      </a:r>
                    </a:p>
                  </a:txBody>
                  <a:tcPr marL="6332" marR="6332" marT="633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1100" b="1" i="0" u="none" strike="noStrike">
                          <a:solidFill>
                            <a:schemeClr val="bg1"/>
                          </a:solidFill>
                          <a:latin typeface="Calibri"/>
                        </a:rPr>
                        <a:t> </a:t>
                      </a:r>
                    </a:p>
                  </a:txBody>
                  <a:tcPr marL="6332" marR="6332" marT="6332"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3964">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dirty="0">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chemeClr val="bg1"/>
                          </a:solidFill>
                          <a:latin typeface="Calibri"/>
                        </a:rPr>
                        <a:t>1</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chemeClr val="bg1"/>
                          </a:solidFill>
                          <a:latin typeface="Calibri"/>
                        </a:rPr>
                        <a:t>2</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chemeClr val="bg1"/>
                          </a:solidFill>
                          <a:latin typeface="Calibri"/>
                        </a:rPr>
                        <a:t>3</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chemeClr val="bg1"/>
                          </a:solidFill>
                          <a:latin typeface="Calibri"/>
                        </a:rPr>
                        <a:t>4</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chemeClr val="bg1"/>
                          </a:solidFill>
                          <a:latin typeface="Calibri"/>
                        </a:rPr>
                        <a:t>5</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chemeClr val="bg1"/>
                          </a:solidFill>
                          <a:latin typeface="Calibri"/>
                        </a:rPr>
                        <a:t>6</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chemeClr val="bg1"/>
                          </a:solidFill>
                          <a:latin typeface="Calibri"/>
                        </a:rPr>
                        <a:t>7</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chemeClr val="bg1"/>
                          </a:solidFill>
                          <a:latin typeface="Calibri"/>
                        </a:rPr>
                        <a:t>1</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chemeClr val="bg1"/>
                          </a:solidFill>
                          <a:latin typeface="Calibri"/>
                        </a:rPr>
                        <a:t>2</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chemeClr val="bg1"/>
                          </a:solidFill>
                          <a:latin typeface="Calibri"/>
                        </a:rPr>
                        <a:t>3</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chemeClr val="bg1"/>
                          </a:solidFill>
                          <a:latin typeface="Calibri"/>
                        </a:rPr>
                        <a:t>4</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chemeClr val="bg1"/>
                          </a:solidFill>
                          <a:latin typeface="Calibri"/>
                        </a:rPr>
                        <a:t>5</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chemeClr val="bg1"/>
                          </a:solidFill>
                          <a:latin typeface="Calibri"/>
                        </a:rPr>
                        <a:t>6</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chemeClr val="bg1"/>
                          </a:solidFill>
                          <a:latin typeface="Calibri"/>
                        </a:rPr>
                        <a:t>7</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chemeClr val="bg1"/>
                          </a:solidFill>
                          <a:latin typeface="Calibri"/>
                        </a:rPr>
                        <a:t>1</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chemeClr val="bg1"/>
                          </a:solidFill>
                          <a:latin typeface="Calibri"/>
                        </a:rPr>
                        <a:t>2</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chemeClr val="bg1"/>
                          </a:solidFill>
                          <a:latin typeface="Calibri"/>
                        </a:rPr>
                        <a:t>3</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chemeClr val="bg1"/>
                          </a:solidFill>
                          <a:latin typeface="Calibri"/>
                        </a:rPr>
                        <a:t>4</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chemeClr val="bg1"/>
                          </a:solidFill>
                          <a:latin typeface="Calibri"/>
                        </a:rPr>
                        <a:t>5</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chemeClr val="bg1"/>
                          </a:solidFill>
                          <a:latin typeface="Calibri"/>
                        </a:rPr>
                        <a:t>6</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chemeClr val="bg1"/>
                          </a:solidFill>
                          <a:latin typeface="Calibri"/>
                        </a:rPr>
                        <a:t>7</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chemeClr val="bg1"/>
                          </a:solidFill>
                          <a:latin typeface="Calibri"/>
                        </a:rPr>
                        <a:t>1</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chemeClr val="bg1"/>
                          </a:solidFill>
                          <a:latin typeface="Calibri"/>
                        </a:rPr>
                        <a:t>2</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chemeClr val="bg1"/>
                          </a:solidFill>
                          <a:latin typeface="Calibri"/>
                        </a:rPr>
                        <a:t>3</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chemeClr val="bg1"/>
                          </a:solidFill>
                          <a:latin typeface="Calibri"/>
                        </a:rPr>
                        <a:t>4</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chemeClr val="bg1"/>
                          </a:solidFill>
                          <a:latin typeface="Calibri"/>
                        </a:rPr>
                        <a:t>5</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chemeClr val="bg1"/>
                          </a:solidFill>
                          <a:latin typeface="Calibri"/>
                        </a:rPr>
                        <a:t>6</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chemeClr val="bg1"/>
                          </a:solidFill>
                          <a:latin typeface="Calibri"/>
                        </a:rPr>
                        <a:t>7</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3964">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1100" b="1" i="0" u="none" strike="noStrike" dirty="0">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1100" b="1" i="0" u="none" strike="noStrike">
                          <a:solidFill>
                            <a:schemeClr val="bg1"/>
                          </a:solidFill>
                          <a:latin typeface="Calibri"/>
                        </a:rPr>
                        <a:t>250/200 hPa</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1100" b="1" i="0" u="none" strike="noStrike">
                          <a:solidFill>
                            <a:schemeClr val="bg1"/>
                          </a:solidFill>
                          <a:latin typeface="Calibri"/>
                        </a:rPr>
                        <a:t>250/200 hPa</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r>
              <a:tr h="193964">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1" i="0" u="none" strike="noStrike">
                          <a:solidFill>
                            <a:schemeClr val="bg1"/>
                          </a:solidFill>
                          <a:latin typeface="Calibri"/>
                        </a:rPr>
                        <a:t>Temperature</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1" i="0" u="none" strike="noStrike" dirty="0">
                          <a:solidFill>
                            <a:schemeClr val="bg1"/>
                          </a:solidFill>
                          <a:latin typeface="Calibri"/>
                        </a:rPr>
                        <a:t>500 </a:t>
                      </a:r>
                      <a:r>
                        <a:rPr lang="en-US" sz="1100" b="1" i="0" u="none" strike="noStrike" dirty="0" err="1">
                          <a:solidFill>
                            <a:schemeClr val="bg1"/>
                          </a:solidFill>
                          <a:latin typeface="Calibri"/>
                        </a:rPr>
                        <a:t>hPa</a:t>
                      </a:r>
                      <a:endParaRPr lang="en-US" sz="1100" b="1" i="0" u="none" strike="noStrike" dirty="0">
                        <a:solidFill>
                          <a:schemeClr val="bg1"/>
                        </a:solidFill>
                        <a:latin typeface="Calibri"/>
                      </a:endParaRP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1" i="0" u="none" strike="noStrike">
                          <a:solidFill>
                            <a:schemeClr val="bg1"/>
                          </a:solidFill>
                          <a:latin typeface="Calibri"/>
                        </a:rPr>
                        <a:t>Temperature</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1" i="0" u="none" strike="noStrike">
                          <a:solidFill>
                            <a:schemeClr val="bg1"/>
                          </a:solidFill>
                          <a:latin typeface="Calibri"/>
                        </a:rPr>
                        <a:t>500 hPa</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r>
              <a:tr h="193964">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dirty="0">
                          <a:solidFill>
                            <a:schemeClr val="bg1"/>
                          </a:solidFill>
                          <a:latin typeface="Calibri"/>
                        </a:rPr>
                        <a:t>850 </a:t>
                      </a:r>
                      <a:r>
                        <a:rPr lang="en-US" sz="1100" b="1" i="0" u="none" strike="noStrike" dirty="0" err="1">
                          <a:solidFill>
                            <a:schemeClr val="bg1"/>
                          </a:solidFill>
                          <a:latin typeface="Calibri"/>
                        </a:rPr>
                        <a:t>hPa</a:t>
                      </a:r>
                      <a:endParaRPr lang="en-US" sz="1100" b="1" i="0" u="none" strike="noStrike" dirty="0">
                        <a:solidFill>
                          <a:schemeClr val="bg1"/>
                        </a:solidFill>
                        <a:latin typeface="Calibri"/>
                      </a:endParaRP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chemeClr val="bg1"/>
                          </a:solidFill>
                          <a:latin typeface="Calibri"/>
                        </a:rPr>
                        <a:t>850 hPa</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r>
              <a:tr h="193964">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1" i="0" u="none" strike="noStrike">
                          <a:solidFill>
                            <a:schemeClr val="bg1"/>
                          </a:solidFill>
                          <a:latin typeface="Calibri"/>
                        </a:rPr>
                        <a:t>Wind</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1100" b="1" i="0" u="none" strike="noStrike">
                          <a:solidFill>
                            <a:schemeClr val="bg1"/>
                          </a:solidFill>
                          <a:latin typeface="Calibri"/>
                        </a:rPr>
                        <a:t>250/200 hPa</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dirty="0">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1" i="0" u="none" strike="noStrike">
                          <a:solidFill>
                            <a:schemeClr val="bg1"/>
                          </a:solidFill>
                          <a:latin typeface="Calibri"/>
                        </a:rPr>
                        <a:t>Wind</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1100" b="1" i="0" u="none" strike="noStrike">
                          <a:solidFill>
                            <a:schemeClr val="bg1"/>
                          </a:solidFill>
                          <a:latin typeface="Calibri"/>
                        </a:rPr>
                        <a:t>250/200 hPa</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r>
              <a:tr h="193964">
                <a:tc>
                  <a:txBody>
                    <a:bodyPr/>
                    <a:lstStyle/>
                    <a:p>
                      <a:pPr algn="l" fontAlgn="b"/>
                      <a:r>
                        <a:rPr lang="en-US" sz="1100" b="1" i="0" u="none" strike="noStrike" dirty="0" smtClean="0">
                          <a:solidFill>
                            <a:schemeClr val="bg1"/>
                          </a:solidFill>
                          <a:latin typeface="Calibri"/>
                        </a:rPr>
                        <a:t>Pac NA</a:t>
                      </a:r>
                      <a:endParaRPr lang="en-US" sz="1100" b="1" i="0" u="none" strike="noStrike" dirty="0">
                        <a:solidFill>
                          <a:schemeClr val="bg1"/>
                        </a:solidFill>
                        <a:latin typeface="Calibri"/>
                      </a:endParaRP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chemeClr val="bg1"/>
                          </a:solidFill>
                          <a:latin typeface="Calibri"/>
                        </a:rPr>
                        <a:t>850 hPa</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l" fontAlgn="b"/>
                      <a:r>
                        <a:rPr lang="en-US" sz="1100" b="1" i="0" u="none" strike="noStrike" dirty="0">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l" fontAlgn="b"/>
                      <a:r>
                        <a:rPr lang="en-US" sz="1100" b="1" i="0" u="none" strike="noStrike">
                          <a:solidFill>
                            <a:schemeClr val="bg1"/>
                          </a:solidFill>
                          <a:latin typeface="Calibri"/>
                        </a:rPr>
                        <a:t>SH</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chemeClr val="bg1"/>
                          </a:solidFill>
                          <a:latin typeface="Calibri"/>
                        </a:rPr>
                        <a:t>850 hPa</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r>
              <a:tr h="193964">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1100" b="1" i="0" u="none" strike="noStrike">
                          <a:solidFill>
                            <a:schemeClr val="bg1"/>
                          </a:solidFill>
                          <a:latin typeface="Calibri"/>
                        </a:rPr>
                        <a:t>250/200 hPa</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1100" b="1" i="0" u="none" strike="noStrike">
                          <a:solidFill>
                            <a:schemeClr val="bg1"/>
                          </a:solidFill>
                          <a:latin typeface="Calibri"/>
                        </a:rPr>
                        <a:t>250/200 hPa</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r>
              <a:tr h="193964">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1" i="0" u="none" strike="noStrike">
                          <a:solidFill>
                            <a:schemeClr val="bg1"/>
                          </a:solidFill>
                          <a:latin typeface="Calibri"/>
                        </a:rPr>
                        <a:t>Geopotential</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1" i="0" u="none" strike="noStrike">
                          <a:solidFill>
                            <a:schemeClr val="bg1"/>
                          </a:solidFill>
                          <a:latin typeface="Calibri"/>
                        </a:rPr>
                        <a:t>500 hPa</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l" fontAlgn="b"/>
                      <a:r>
                        <a:rPr lang="en-US" sz="1100" b="1" i="0" u="none" strike="noStrike" dirty="0">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1" i="0" u="none" strike="noStrike">
                          <a:solidFill>
                            <a:schemeClr val="bg1"/>
                          </a:solidFill>
                          <a:latin typeface="Calibri"/>
                        </a:rPr>
                        <a:t>Geopotential</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1" i="0" u="none" strike="noStrike">
                          <a:solidFill>
                            <a:schemeClr val="bg1"/>
                          </a:solidFill>
                          <a:latin typeface="Calibri"/>
                        </a:rPr>
                        <a:t>500 hPa</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r>
              <a:tr h="193964">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1" i="0" u="none" strike="noStrike" dirty="0">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1" i="0" u="none" strike="noStrike">
                          <a:solidFill>
                            <a:schemeClr val="bg1"/>
                          </a:solidFill>
                          <a:latin typeface="Calibri"/>
                        </a:rPr>
                        <a:t>700 hPa</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l" fontAlgn="b"/>
                      <a:r>
                        <a:rPr lang="en-US" sz="1100" b="1" i="0" u="none" strike="noStrike" dirty="0">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1" i="0" u="none" strike="noStrike">
                          <a:solidFill>
                            <a:schemeClr val="bg1"/>
                          </a:solidFill>
                          <a:latin typeface="Calibri"/>
                        </a:rPr>
                        <a:t>700 hPa</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r>
              <a:tr h="193964">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chemeClr val="bg1"/>
                          </a:solidFill>
                          <a:latin typeface="Calibri"/>
                        </a:rPr>
                        <a:t>1000 hPa</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chemeClr val="bg1"/>
                          </a:solidFill>
                          <a:latin typeface="Calibri"/>
                        </a:rPr>
                        <a:t>1000 hPa</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r>
              <a:tr h="193964">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1100" b="1" i="0" u="none" strike="noStrike">
                          <a:solidFill>
                            <a:schemeClr val="bg1"/>
                          </a:solidFill>
                          <a:latin typeface="Calibri"/>
                        </a:rPr>
                        <a:t>250/200 hPa</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100" b="1" i="0" u="none" strike="noStrike" dirty="0">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1100" b="1" i="0" u="none" strike="noStrike">
                          <a:solidFill>
                            <a:schemeClr val="bg1"/>
                          </a:solidFill>
                          <a:latin typeface="Calibri"/>
                        </a:rPr>
                        <a:t>250/200 hPa</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r>
              <a:tr h="193964">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1" i="0" u="none" strike="noStrike">
                          <a:solidFill>
                            <a:schemeClr val="bg1"/>
                          </a:solidFill>
                          <a:latin typeface="Calibri"/>
                        </a:rPr>
                        <a:t>Temperature</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1" i="0" u="none" strike="noStrike">
                          <a:solidFill>
                            <a:schemeClr val="bg1"/>
                          </a:solidFill>
                          <a:latin typeface="Calibri"/>
                        </a:rPr>
                        <a:t>500 hPa</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l" fontAlgn="b"/>
                      <a:r>
                        <a:rPr lang="en-US" sz="1100" b="1" i="0" u="none" strike="noStrike" dirty="0">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1" i="0" u="none" strike="noStrike">
                          <a:solidFill>
                            <a:schemeClr val="bg1"/>
                          </a:solidFill>
                          <a:latin typeface="Calibri"/>
                        </a:rPr>
                        <a:t>Temperature</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1" i="0" u="none" strike="noStrike">
                          <a:solidFill>
                            <a:schemeClr val="bg1"/>
                          </a:solidFill>
                          <a:latin typeface="Calibri"/>
                        </a:rPr>
                        <a:t>500 hPa</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r>
              <a:tr h="193964">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chemeClr val="bg1"/>
                          </a:solidFill>
                          <a:latin typeface="Calibri"/>
                        </a:rPr>
                        <a:t>850 hPa</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a:txBody>
                    <a:bodyPr/>
                    <a:lstStyle/>
                    <a:p>
                      <a:pPr algn="l" fontAlgn="b"/>
                      <a:r>
                        <a:rPr lang="en-US" sz="1100" b="1" i="0" u="none" strike="noStrike">
                          <a:solidFill>
                            <a:schemeClr val="bg1"/>
                          </a:solidFill>
                          <a:latin typeface="Calibri"/>
                        </a:rPr>
                        <a:t>Tropics</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chemeClr val="bg1"/>
                          </a:solidFill>
                          <a:latin typeface="Calibri"/>
                        </a:rPr>
                        <a:t>850 hPa</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r>
              <a:tr h="193964">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1" i="0" u="none" strike="noStrike">
                          <a:solidFill>
                            <a:schemeClr val="bg1"/>
                          </a:solidFill>
                          <a:latin typeface="Calibri"/>
                        </a:rPr>
                        <a:t>Wind</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1100" b="1" i="0" u="none" strike="noStrike">
                          <a:solidFill>
                            <a:schemeClr val="bg1"/>
                          </a:solidFill>
                          <a:latin typeface="Calibri"/>
                        </a:rPr>
                        <a:t>250/200 hPa</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en-US" sz="1100" b="1" i="0" u="none" strike="noStrike" dirty="0">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en-US" sz="1100" b="1" i="0" u="none" strike="noStrike" dirty="0">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1" i="0" u="none" strike="noStrike">
                          <a:solidFill>
                            <a:schemeClr val="bg1"/>
                          </a:solidFill>
                          <a:latin typeface="Calibri"/>
                        </a:rPr>
                        <a:t>Wind</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1100" b="1" i="0" u="none" strike="noStrike">
                          <a:solidFill>
                            <a:schemeClr val="bg1"/>
                          </a:solidFill>
                          <a:latin typeface="Calibri"/>
                        </a:rPr>
                        <a:t>250/200 hPa</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r>
              <a:tr h="193964">
                <a:tc>
                  <a:txBody>
                    <a:bodyPr/>
                    <a:lstStyle/>
                    <a:p>
                      <a:pPr algn="l" fontAlgn="b"/>
                      <a:r>
                        <a:rPr lang="en-US" sz="1100" b="1" i="0" u="none" strike="noStrike">
                          <a:solidFill>
                            <a:schemeClr val="bg1"/>
                          </a:solidFill>
                          <a:latin typeface="Calibri"/>
                        </a:rPr>
                        <a:t>NH</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chemeClr val="bg1"/>
                          </a:solidFill>
                          <a:latin typeface="Calibri"/>
                        </a:rPr>
                        <a:t>850 hPa</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dirty="0">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chemeClr val="bg1"/>
                          </a:solidFill>
                          <a:latin typeface="Calibri"/>
                        </a:rPr>
                        <a:t>850 hPa</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r>
              <a:tr h="193964">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1100" b="1" i="0" u="none" strike="noStrike">
                          <a:solidFill>
                            <a:schemeClr val="bg1"/>
                          </a:solidFill>
                          <a:latin typeface="Calibri"/>
                        </a:rPr>
                        <a:t>250/200 hPa</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00B050"/>
                    </a:solidFill>
                  </a:tcPr>
                </a:tc>
                <a:tc gridSpan="9">
                  <a:txBody>
                    <a:bodyPr/>
                    <a:lstStyle/>
                    <a:p>
                      <a:pPr algn="l" fontAlgn="b"/>
                      <a:r>
                        <a:rPr lang="en-US" sz="1100" b="1" i="0" u="none" strike="noStrike" dirty="0">
                          <a:solidFill>
                            <a:schemeClr val="bg1"/>
                          </a:solidFill>
                          <a:latin typeface="Calibri"/>
                        </a:rPr>
                        <a:t>prs382hwa significantly better than prs382hna</a:t>
                      </a:r>
                    </a:p>
                  </a:txBody>
                  <a:tcPr marL="6332" marR="6332" marT="6332"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100" b="1" i="0" u="none" strike="noStrike">
                        <a:solidFill>
                          <a:schemeClr val="bg1"/>
                        </a:solidFill>
                        <a:latin typeface="Calibri"/>
                      </a:endParaRPr>
                    </a:p>
                  </a:txBody>
                  <a:tcPr marL="6332" marR="6332" marT="633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100" b="1" i="0" u="none" strike="noStrike">
                        <a:solidFill>
                          <a:schemeClr val="bg1"/>
                        </a:solidFill>
                        <a:latin typeface="Calibri"/>
                      </a:endParaRPr>
                    </a:p>
                  </a:txBody>
                  <a:tcPr marL="6332" marR="6332" marT="633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100" b="1" i="0" u="none" strike="noStrike">
                        <a:solidFill>
                          <a:schemeClr val="bg1"/>
                        </a:solidFill>
                        <a:latin typeface="Calibri"/>
                      </a:endParaRPr>
                    </a:p>
                  </a:txBody>
                  <a:tcPr marL="6332" marR="6332" marT="633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100" b="1" i="0" u="none" strike="noStrike">
                        <a:solidFill>
                          <a:schemeClr val="bg1"/>
                        </a:solidFill>
                        <a:latin typeface="Calibri"/>
                      </a:endParaRPr>
                    </a:p>
                  </a:txBody>
                  <a:tcPr marL="6332" marR="6332" marT="633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100" b="1" i="0" u="none" strike="noStrike">
                        <a:solidFill>
                          <a:schemeClr val="bg1"/>
                        </a:solidFill>
                        <a:latin typeface="Calibri"/>
                      </a:endParaRPr>
                    </a:p>
                  </a:txBody>
                  <a:tcPr marL="6332" marR="6332" marT="633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100" b="1" i="0" u="none" strike="noStrike">
                        <a:solidFill>
                          <a:schemeClr val="bg1"/>
                        </a:solidFill>
                        <a:latin typeface="Calibri"/>
                      </a:endParaRPr>
                    </a:p>
                  </a:txBody>
                  <a:tcPr marL="6332" marR="6332" marT="633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100" b="1" i="0" u="none" strike="noStrike">
                        <a:solidFill>
                          <a:schemeClr val="bg1"/>
                        </a:solidFill>
                        <a:latin typeface="Calibri"/>
                      </a:endParaRPr>
                    </a:p>
                  </a:txBody>
                  <a:tcPr marL="6332" marR="6332" marT="6332" marB="0" anchor="b">
                    <a:lnL>
                      <a:noFill/>
                    </a:lnL>
                    <a:lnR>
                      <a:noFill/>
                    </a:lnR>
                    <a:lnT w="6350" cap="flat" cmpd="sng" algn="ctr">
                      <a:solidFill>
                        <a:srgbClr val="000000"/>
                      </a:solidFill>
                      <a:prstDash val="solid"/>
                      <a:round/>
                      <a:headEnd type="none" w="med" len="med"/>
                      <a:tailEnd type="none" w="med" len="med"/>
                    </a:lnT>
                    <a:lnB>
                      <a:noFill/>
                    </a:lnB>
                  </a:tcPr>
                </a:tc>
              </a:tr>
              <a:tr h="193964">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1" i="0" u="none" strike="noStrike">
                          <a:solidFill>
                            <a:schemeClr val="bg1"/>
                          </a:solidFill>
                          <a:latin typeface="Calibri"/>
                        </a:rPr>
                        <a:t>Geopotential</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1" i="0" u="none" strike="noStrike">
                          <a:solidFill>
                            <a:schemeClr val="bg1"/>
                          </a:solidFill>
                          <a:latin typeface="Calibri"/>
                        </a:rPr>
                        <a:t>500 hPa</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a:noFill/>
                    </a:lnR>
                    <a:lnT>
                      <a:noFill/>
                    </a:lnT>
                    <a:lnB>
                      <a:noFill/>
                    </a:lnB>
                    <a:solidFill>
                      <a:srgbClr val="D7E4BC"/>
                    </a:solidFill>
                  </a:tcPr>
                </a:tc>
                <a:tc gridSpan="10">
                  <a:txBody>
                    <a:bodyPr/>
                    <a:lstStyle/>
                    <a:p>
                      <a:pPr algn="l" fontAlgn="b"/>
                      <a:r>
                        <a:rPr lang="en-US" sz="1100" b="1" i="0" u="none" strike="noStrike" dirty="0">
                          <a:solidFill>
                            <a:schemeClr val="bg1"/>
                          </a:solidFill>
                          <a:latin typeface="Calibri"/>
                        </a:rPr>
                        <a:t>prs382hwa better than prs382hna, </a:t>
                      </a:r>
                      <a:r>
                        <a:rPr lang="en-US" sz="1100" b="1" i="0" u="none" strike="noStrike" dirty="0" err="1">
                          <a:solidFill>
                            <a:schemeClr val="bg1"/>
                          </a:solidFill>
                          <a:latin typeface="Calibri"/>
                        </a:rPr>
                        <a:t>nonsignificant</a:t>
                      </a:r>
                      <a:endParaRPr lang="en-US" sz="1100" b="1" i="0" u="none" strike="noStrike" dirty="0">
                        <a:solidFill>
                          <a:schemeClr val="bg1"/>
                        </a:solidFill>
                        <a:latin typeface="Calibri"/>
                      </a:endParaRPr>
                    </a:p>
                  </a:txBody>
                  <a:tcPr marL="6332" marR="6332" marT="6332"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100" b="1" i="0" u="none" strike="noStrike">
                        <a:solidFill>
                          <a:schemeClr val="bg1"/>
                        </a:solidFill>
                        <a:latin typeface="Calibri"/>
                      </a:endParaRPr>
                    </a:p>
                  </a:txBody>
                  <a:tcPr marL="6332" marR="6332" marT="6332" marB="0" anchor="b">
                    <a:lnL>
                      <a:noFill/>
                    </a:lnL>
                    <a:lnR>
                      <a:noFill/>
                    </a:lnR>
                    <a:lnT>
                      <a:noFill/>
                    </a:lnT>
                    <a:lnB>
                      <a:noFill/>
                    </a:lnB>
                  </a:tcPr>
                </a:tc>
                <a:tc>
                  <a:txBody>
                    <a:bodyPr/>
                    <a:lstStyle/>
                    <a:p>
                      <a:pPr algn="l" fontAlgn="b"/>
                      <a:endParaRPr lang="en-US" sz="1100" b="1" i="0" u="none" strike="noStrike">
                        <a:solidFill>
                          <a:schemeClr val="bg1"/>
                        </a:solidFill>
                        <a:latin typeface="Calibri"/>
                      </a:endParaRPr>
                    </a:p>
                  </a:txBody>
                  <a:tcPr marL="6332" marR="6332" marT="6332" marB="0" anchor="b">
                    <a:lnL>
                      <a:noFill/>
                    </a:lnL>
                    <a:lnR>
                      <a:noFill/>
                    </a:lnR>
                    <a:lnT>
                      <a:noFill/>
                    </a:lnT>
                    <a:lnB>
                      <a:noFill/>
                    </a:lnB>
                  </a:tcPr>
                </a:tc>
                <a:tc>
                  <a:txBody>
                    <a:bodyPr/>
                    <a:lstStyle/>
                    <a:p>
                      <a:pPr algn="l" fontAlgn="b"/>
                      <a:endParaRPr lang="en-US" sz="1100" b="1" i="0" u="none" strike="noStrike">
                        <a:solidFill>
                          <a:schemeClr val="bg1"/>
                        </a:solidFill>
                        <a:latin typeface="Calibri"/>
                      </a:endParaRPr>
                    </a:p>
                  </a:txBody>
                  <a:tcPr marL="6332" marR="6332" marT="6332" marB="0" anchor="b">
                    <a:lnL>
                      <a:noFill/>
                    </a:lnL>
                    <a:lnR>
                      <a:noFill/>
                    </a:lnR>
                    <a:lnT>
                      <a:noFill/>
                    </a:lnT>
                    <a:lnB>
                      <a:noFill/>
                    </a:lnB>
                  </a:tcPr>
                </a:tc>
                <a:tc>
                  <a:txBody>
                    <a:bodyPr/>
                    <a:lstStyle/>
                    <a:p>
                      <a:pPr algn="l" fontAlgn="b"/>
                      <a:endParaRPr lang="en-US" sz="1100" b="1" i="0" u="none" strike="noStrike">
                        <a:solidFill>
                          <a:schemeClr val="bg1"/>
                        </a:solidFill>
                        <a:latin typeface="Calibri"/>
                      </a:endParaRPr>
                    </a:p>
                  </a:txBody>
                  <a:tcPr marL="6332" marR="6332" marT="6332" marB="0" anchor="b">
                    <a:lnL>
                      <a:noFill/>
                    </a:lnL>
                    <a:lnR>
                      <a:noFill/>
                    </a:lnR>
                    <a:lnT>
                      <a:noFill/>
                    </a:lnT>
                    <a:lnB>
                      <a:noFill/>
                    </a:lnB>
                  </a:tcPr>
                </a:tc>
                <a:tc>
                  <a:txBody>
                    <a:bodyPr/>
                    <a:lstStyle/>
                    <a:p>
                      <a:pPr algn="l" fontAlgn="b"/>
                      <a:endParaRPr lang="en-US" sz="1100" b="1" i="0" u="none" strike="noStrike">
                        <a:solidFill>
                          <a:schemeClr val="bg1"/>
                        </a:solidFill>
                        <a:latin typeface="Calibri"/>
                      </a:endParaRPr>
                    </a:p>
                  </a:txBody>
                  <a:tcPr marL="6332" marR="6332" marT="6332" marB="0" anchor="b">
                    <a:lnL>
                      <a:noFill/>
                    </a:lnL>
                    <a:lnR>
                      <a:noFill/>
                    </a:lnR>
                    <a:lnT>
                      <a:noFill/>
                    </a:lnT>
                    <a:lnB>
                      <a:noFill/>
                    </a:lnB>
                  </a:tcPr>
                </a:tc>
                <a:tc>
                  <a:txBody>
                    <a:bodyPr/>
                    <a:lstStyle/>
                    <a:p>
                      <a:pPr algn="l" fontAlgn="b"/>
                      <a:endParaRPr lang="en-US" sz="1100" b="1" i="0" u="none" strike="noStrike">
                        <a:solidFill>
                          <a:schemeClr val="bg1"/>
                        </a:solidFill>
                        <a:latin typeface="Calibri"/>
                      </a:endParaRPr>
                    </a:p>
                  </a:txBody>
                  <a:tcPr marL="6332" marR="6332" marT="6332" marB="0" anchor="b">
                    <a:lnL>
                      <a:noFill/>
                    </a:lnL>
                    <a:lnR>
                      <a:noFill/>
                    </a:lnR>
                    <a:lnT>
                      <a:noFill/>
                    </a:lnT>
                    <a:lnB>
                      <a:noFill/>
                    </a:lnB>
                  </a:tcPr>
                </a:tc>
              </a:tr>
              <a:tr h="193964">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1" i="0" u="none" strike="noStrike">
                          <a:solidFill>
                            <a:schemeClr val="bg1"/>
                          </a:solidFill>
                          <a:latin typeface="Calibri"/>
                        </a:rPr>
                        <a:t>700 hPa</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a:noFill/>
                    </a:lnR>
                    <a:lnT>
                      <a:noFill/>
                    </a:lnT>
                    <a:lnB>
                      <a:noFill/>
                    </a:lnB>
                    <a:solidFill>
                      <a:srgbClr val="7F7F7F"/>
                    </a:solidFill>
                  </a:tcPr>
                </a:tc>
                <a:tc gridSpan="2">
                  <a:txBody>
                    <a:bodyPr/>
                    <a:lstStyle/>
                    <a:p>
                      <a:pPr algn="l" fontAlgn="b"/>
                      <a:r>
                        <a:rPr lang="en-US" sz="1100" b="1" i="0" u="none" strike="noStrike">
                          <a:solidFill>
                            <a:schemeClr val="bg1"/>
                          </a:solidFill>
                          <a:latin typeface="Calibri"/>
                        </a:rPr>
                        <a:t>no discernible difference</a:t>
                      </a:r>
                    </a:p>
                  </a:txBody>
                  <a:tcPr marL="6332" marR="6332" marT="6332" marB="0" anchor="b">
                    <a:lnL>
                      <a:noFill/>
                    </a:lnL>
                    <a:lnR>
                      <a:noFill/>
                    </a:lnR>
                    <a:lnT>
                      <a:noFill/>
                    </a:lnT>
                    <a:lnB>
                      <a:noFill/>
                    </a:lnB>
                  </a:tcPr>
                </a:tc>
                <a:tc hMerge="1">
                  <a:txBody>
                    <a:bodyPr/>
                    <a:lstStyle/>
                    <a:p>
                      <a:endParaRPr lang="en-US"/>
                    </a:p>
                  </a:txBody>
                  <a:tcPr/>
                </a:tc>
                <a:tc>
                  <a:txBody>
                    <a:bodyPr/>
                    <a:lstStyle/>
                    <a:p>
                      <a:pPr algn="l" fontAlgn="b"/>
                      <a:endParaRPr lang="en-US" sz="1100" b="1" i="0" u="none" strike="noStrike">
                        <a:solidFill>
                          <a:schemeClr val="bg1"/>
                        </a:solidFill>
                        <a:latin typeface="Calibri"/>
                      </a:endParaRPr>
                    </a:p>
                  </a:txBody>
                  <a:tcPr marL="6332" marR="6332" marT="6332" marB="0" anchor="b">
                    <a:lnL>
                      <a:noFill/>
                    </a:lnL>
                    <a:lnR>
                      <a:noFill/>
                    </a:lnR>
                    <a:lnT>
                      <a:noFill/>
                    </a:lnT>
                    <a:lnB>
                      <a:noFill/>
                    </a:lnB>
                  </a:tcPr>
                </a:tc>
                <a:tc>
                  <a:txBody>
                    <a:bodyPr/>
                    <a:lstStyle/>
                    <a:p>
                      <a:pPr algn="l" fontAlgn="b"/>
                      <a:endParaRPr lang="en-US" sz="1100" b="1" i="0" u="none" strike="noStrike">
                        <a:solidFill>
                          <a:schemeClr val="bg1"/>
                        </a:solidFill>
                        <a:latin typeface="Calibri"/>
                      </a:endParaRPr>
                    </a:p>
                  </a:txBody>
                  <a:tcPr marL="6332" marR="6332" marT="6332" marB="0" anchor="b">
                    <a:lnL>
                      <a:noFill/>
                    </a:lnL>
                    <a:lnR>
                      <a:noFill/>
                    </a:lnR>
                    <a:lnT>
                      <a:noFill/>
                    </a:lnT>
                    <a:lnB>
                      <a:noFill/>
                    </a:lnB>
                  </a:tcPr>
                </a:tc>
                <a:tc>
                  <a:txBody>
                    <a:bodyPr/>
                    <a:lstStyle/>
                    <a:p>
                      <a:pPr algn="l" fontAlgn="b"/>
                      <a:endParaRPr lang="en-US" sz="1100" b="1" i="0" u="none" strike="noStrike" dirty="0">
                        <a:solidFill>
                          <a:schemeClr val="bg1"/>
                        </a:solidFill>
                        <a:latin typeface="Calibri"/>
                      </a:endParaRPr>
                    </a:p>
                  </a:txBody>
                  <a:tcPr marL="6332" marR="6332" marT="6332" marB="0" anchor="b">
                    <a:lnL>
                      <a:noFill/>
                    </a:lnL>
                    <a:lnR>
                      <a:noFill/>
                    </a:lnR>
                    <a:lnT>
                      <a:noFill/>
                    </a:lnT>
                    <a:lnB>
                      <a:noFill/>
                    </a:lnB>
                  </a:tcPr>
                </a:tc>
                <a:tc>
                  <a:txBody>
                    <a:bodyPr/>
                    <a:lstStyle/>
                    <a:p>
                      <a:pPr algn="l" fontAlgn="b"/>
                      <a:endParaRPr lang="en-US" sz="1100" b="1" i="0" u="none" strike="noStrike" dirty="0">
                        <a:solidFill>
                          <a:schemeClr val="bg1"/>
                        </a:solidFill>
                        <a:latin typeface="Calibri"/>
                      </a:endParaRPr>
                    </a:p>
                  </a:txBody>
                  <a:tcPr marL="6332" marR="6332" marT="6332" marB="0" anchor="b">
                    <a:lnL>
                      <a:noFill/>
                    </a:lnL>
                    <a:lnR>
                      <a:noFill/>
                    </a:lnR>
                    <a:lnT>
                      <a:noFill/>
                    </a:lnT>
                    <a:lnB>
                      <a:noFill/>
                    </a:lnB>
                  </a:tcPr>
                </a:tc>
                <a:tc>
                  <a:txBody>
                    <a:bodyPr/>
                    <a:lstStyle/>
                    <a:p>
                      <a:pPr algn="l" fontAlgn="b"/>
                      <a:endParaRPr lang="en-US" sz="1100" b="1" i="0" u="none" strike="noStrike">
                        <a:solidFill>
                          <a:schemeClr val="bg1"/>
                        </a:solidFill>
                        <a:latin typeface="Calibri"/>
                      </a:endParaRPr>
                    </a:p>
                  </a:txBody>
                  <a:tcPr marL="6332" marR="6332" marT="6332" marB="0" anchor="b">
                    <a:lnL>
                      <a:noFill/>
                    </a:lnL>
                    <a:lnR>
                      <a:noFill/>
                    </a:lnR>
                    <a:lnT>
                      <a:noFill/>
                    </a:lnT>
                    <a:lnB>
                      <a:noFill/>
                    </a:lnB>
                  </a:tcPr>
                </a:tc>
                <a:tc>
                  <a:txBody>
                    <a:bodyPr/>
                    <a:lstStyle/>
                    <a:p>
                      <a:pPr algn="l" fontAlgn="b"/>
                      <a:endParaRPr lang="en-US" sz="1100" b="1" i="0" u="none" strike="noStrike">
                        <a:solidFill>
                          <a:schemeClr val="bg1"/>
                        </a:solidFill>
                        <a:latin typeface="Calibri"/>
                      </a:endParaRPr>
                    </a:p>
                  </a:txBody>
                  <a:tcPr marL="6332" marR="6332" marT="6332" marB="0" anchor="b">
                    <a:lnL>
                      <a:noFill/>
                    </a:lnL>
                    <a:lnR>
                      <a:noFill/>
                    </a:lnR>
                    <a:lnT>
                      <a:noFill/>
                    </a:lnT>
                    <a:lnB>
                      <a:noFill/>
                    </a:lnB>
                  </a:tcPr>
                </a:tc>
                <a:tc>
                  <a:txBody>
                    <a:bodyPr/>
                    <a:lstStyle/>
                    <a:p>
                      <a:pPr algn="l" fontAlgn="b"/>
                      <a:endParaRPr lang="en-US" sz="1100" b="1" i="0" u="none" strike="noStrike">
                        <a:solidFill>
                          <a:schemeClr val="bg1"/>
                        </a:solidFill>
                        <a:latin typeface="Calibri"/>
                      </a:endParaRPr>
                    </a:p>
                  </a:txBody>
                  <a:tcPr marL="6332" marR="6332" marT="6332" marB="0" anchor="b">
                    <a:lnL>
                      <a:noFill/>
                    </a:lnL>
                    <a:lnR>
                      <a:noFill/>
                    </a:lnR>
                    <a:lnT>
                      <a:noFill/>
                    </a:lnT>
                    <a:lnB>
                      <a:noFill/>
                    </a:lnB>
                  </a:tcPr>
                </a:tc>
                <a:tc>
                  <a:txBody>
                    <a:bodyPr/>
                    <a:lstStyle/>
                    <a:p>
                      <a:pPr algn="l" fontAlgn="b"/>
                      <a:endParaRPr lang="en-US" sz="1100" b="1" i="0" u="none" strike="noStrike">
                        <a:solidFill>
                          <a:schemeClr val="bg1"/>
                        </a:solidFill>
                        <a:latin typeface="Calibri"/>
                      </a:endParaRPr>
                    </a:p>
                  </a:txBody>
                  <a:tcPr marL="6332" marR="6332" marT="6332" marB="0" anchor="b">
                    <a:lnL>
                      <a:noFill/>
                    </a:lnL>
                    <a:lnR>
                      <a:noFill/>
                    </a:lnR>
                    <a:lnT>
                      <a:noFill/>
                    </a:lnT>
                    <a:lnB>
                      <a:noFill/>
                    </a:lnB>
                  </a:tcPr>
                </a:tc>
                <a:tc>
                  <a:txBody>
                    <a:bodyPr/>
                    <a:lstStyle/>
                    <a:p>
                      <a:pPr algn="l" fontAlgn="b"/>
                      <a:endParaRPr lang="en-US" sz="1100" b="1" i="0" u="none" strike="noStrike">
                        <a:solidFill>
                          <a:schemeClr val="bg1"/>
                        </a:solidFill>
                        <a:latin typeface="Calibri"/>
                      </a:endParaRPr>
                    </a:p>
                  </a:txBody>
                  <a:tcPr marL="6332" marR="6332" marT="6332" marB="0" anchor="b">
                    <a:lnL>
                      <a:noFill/>
                    </a:lnL>
                    <a:lnR>
                      <a:noFill/>
                    </a:lnR>
                    <a:lnT>
                      <a:noFill/>
                    </a:lnT>
                    <a:lnB>
                      <a:noFill/>
                    </a:lnB>
                  </a:tcPr>
                </a:tc>
                <a:tc>
                  <a:txBody>
                    <a:bodyPr/>
                    <a:lstStyle/>
                    <a:p>
                      <a:pPr algn="l" fontAlgn="b"/>
                      <a:endParaRPr lang="en-US" sz="1100" b="1" i="0" u="none" strike="noStrike">
                        <a:solidFill>
                          <a:schemeClr val="bg1"/>
                        </a:solidFill>
                        <a:latin typeface="Calibri"/>
                      </a:endParaRPr>
                    </a:p>
                  </a:txBody>
                  <a:tcPr marL="6332" marR="6332" marT="6332" marB="0" anchor="b">
                    <a:lnL>
                      <a:noFill/>
                    </a:lnL>
                    <a:lnR>
                      <a:noFill/>
                    </a:lnR>
                    <a:lnT>
                      <a:noFill/>
                    </a:lnT>
                    <a:lnB>
                      <a:noFill/>
                    </a:lnB>
                  </a:tcPr>
                </a:tc>
                <a:tc>
                  <a:txBody>
                    <a:bodyPr/>
                    <a:lstStyle/>
                    <a:p>
                      <a:pPr algn="l" fontAlgn="b"/>
                      <a:endParaRPr lang="en-US" sz="1100" b="1" i="0" u="none" strike="noStrike">
                        <a:solidFill>
                          <a:schemeClr val="bg1"/>
                        </a:solidFill>
                        <a:latin typeface="Calibri"/>
                      </a:endParaRPr>
                    </a:p>
                  </a:txBody>
                  <a:tcPr marL="6332" marR="6332" marT="6332" marB="0" anchor="b">
                    <a:lnL>
                      <a:noFill/>
                    </a:lnL>
                    <a:lnR>
                      <a:noFill/>
                    </a:lnR>
                    <a:lnT>
                      <a:noFill/>
                    </a:lnT>
                    <a:lnB>
                      <a:noFill/>
                    </a:lnB>
                  </a:tcPr>
                </a:tc>
                <a:tc>
                  <a:txBody>
                    <a:bodyPr/>
                    <a:lstStyle/>
                    <a:p>
                      <a:pPr algn="l" fontAlgn="b"/>
                      <a:endParaRPr lang="en-US" sz="1100" b="1" i="0" u="none" strike="noStrike">
                        <a:solidFill>
                          <a:schemeClr val="bg1"/>
                        </a:solidFill>
                        <a:latin typeface="Calibri"/>
                      </a:endParaRPr>
                    </a:p>
                  </a:txBody>
                  <a:tcPr marL="6332" marR="6332" marT="6332" marB="0" anchor="b">
                    <a:lnL>
                      <a:noFill/>
                    </a:lnL>
                    <a:lnR>
                      <a:noFill/>
                    </a:lnR>
                    <a:lnT>
                      <a:noFill/>
                    </a:lnT>
                    <a:lnB>
                      <a:noFill/>
                    </a:lnB>
                  </a:tcPr>
                </a:tc>
                <a:tc>
                  <a:txBody>
                    <a:bodyPr/>
                    <a:lstStyle/>
                    <a:p>
                      <a:pPr algn="l" fontAlgn="b"/>
                      <a:endParaRPr lang="en-US" sz="1100" b="1" i="0" u="none" strike="noStrike">
                        <a:solidFill>
                          <a:schemeClr val="bg1"/>
                        </a:solidFill>
                        <a:latin typeface="Calibri"/>
                      </a:endParaRPr>
                    </a:p>
                  </a:txBody>
                  <a:tcPr marL="6332" marR="6332" marT="6332" marB="0" anchor="b">
                    <a:lnL>
                      <a:noFill/>
                    </a:lnL>
                    <a:lnR>
                      <a:noFill/>
                    </a:lnR>
                    <a:lnT>
                      <a:noFill/>
                    </a:lnT>
                    <a:lnB>
                      <a:noFill/>
                    </a:lnB>
                  </a:tcPr>
                </a:tc>
                <a:tc>
                  <a:txBody>
                    <a:bodyPr/>
                    <a:lstStyle/>
                    <a:p>
                      <a:pPr algn="l" fontAlgn="b"/>
                      <a:endParaRPr lang="en-US" sz="1100" b="1" i="0" u="none" strike="noStrike">
                        <a:solidFill>
                          <a:schemeClr val="bg1"/>
                        </a:solidFill>
                        <a:latin typeface="Calibri"/>
                      </a:endParaRPr>
                    </a:p>
                  </a:txBody>
                  <a:tcPr marL="6332" marR="6332" marT="6332" marB="0" anchor="b">
                    <a:lnL>
                      <a:noFill/>
                    </a:lnL>
                    <a:lnR>
                      <a:noFill/>
                    </a:lnR>
                    <a:lnT>
                      <a:noFill/>
                    </a:lnT>
                    <a:lnB>
                      <a:noFill/>
                    </a:lnB>
                  </a:tcPr>
                </a:tc>
              </a:tr>
              <a:tr h="193964">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chemeClr val="bg1"/>
                          </a:solidFill>
                          <a:latin typeface="Calibri"/>
                        </a:rPr>
                        <a:t>1000 hPa</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l" fontAlgn="b"/>
                      <a:r>
                        <a:rPr lang="en-US" sz="1100" b="1" i="0" u="none" strike="noStrike">
                          <a:solidFill>
                            <a:schemeClr val="bg1"/>
                          </a:solidFill>
                          <a:latin typeface="Calibri"/>
                        </a:rPr>
                        <a:t> </a:t>
                      </a:r>
                    </a:p>
                  </a:txBody>
                  <a:tcPr marL="6332" marR="6332" marT="6332" marB="0" anchor="b">
                    <a:lnL w="6350" cap="flat" cmpd="sng" algn="ctr">
                      <a:solidFill>
                        <a:srgbClr val="000000"/>
                      </a:solidFill>
                      <a:prstDash val="solid"/>
                      <a:round/>
                      <a:headEnd type="none" w="med" len="med"/>
                      <a:tailEnd type="none" w="med" len="med"/>
                    </a:lnL>
                    <a:lnR>
                      <a:noFill/>
                    </a:lnR>
                    <a:lnT>
                      <a:noFill/>
                    </a:lnT>
                    <a:lnB>
                      <a:noFill/>
                    </a:lnB>
                    <a:solidFill>
                      <a:srgbClr val="E6B9B8"/>
                    </a:solidFill>
                  </a:tcPr>
                </a:tc>
                <a:tc gridSpan="10">
                  <a:txBody>
                    <a:bodyPr/>
                    <a:lstStyle/>
                    <a:p>
                      <a:pPr algn="l" fontAlgn="b"/>
                      <a:r>
                        <a:rPr lang="en-US" sz="1100" b="1" i="0" u="none" strike="noStrike" dirty="0">
                          <a:solidFill>
                            <a:schemeClr val="bg1"/>
                          </a:solidFill>
                          <a:latin typeface="Calibri"/>
                        </a:rPr>
                        <a:t>prs382hwa worse than prs382hna, </a:t>
                      </a:r>
                      <a:r>
                        <a:rPr lang="en-US" sz="1100" b="1" i="0" u="none" strike="noStrike" dirty="0" err="1">
                          <a:solidFill>
                            <a:schemeClr val="bg1"/>
                          </a:solidFill>
                          <a:latin typeface="Calibri"/>
                        </a:rPr>
                        <a:t>nonsignificant</a:t>
                      </a:r>
                      <a:endParaRPr lang="en-US" sz="1100" b="1" i="0" u="none" strike="noStrike" dirty="0">
                        <a:solidFill>
                          <a:schemeClr val="bg1"/>
                        </a:solidFill>
                        <a:latin typeface="Calibri"/>
                      </a:endParaRPr>
                    </a:p>
                  </a:txBody>
                  <a:tcPr marL="6332" marR="6332" marT="6332"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100" b="1" i="0" u="none" strike="noStrike">
                        <a:solidFill>
                          <a:schemeClr val="bg1"/>
                        </a:solidFill>
                        <a:latin typeface="Calibri"/>
                      </a:endParaRPr>
                    </a:p>
                  </a:txBody>
                  <a:tcPr marL="6332" marR="6332" marT="6332" marB="0" anchor="b">
                    <a:lnL>
                      <a:noFill/>
                    </a:lnL>
                    <a:lnR>
                      <a:noFill/>
                    </a:lnR>
                    <a:lnT>
                      <a:noFill/>
                    </a:lnT>
                    <a:lnB>
                      <a:noFill/>
                    </a:lnB>
                  </a:tcPr>
                </a:tc>
                <a:tc>
                  <a:txBody>
                    <a:bodyPr/>
                    <a:lstStyle/>
                    <a:p>
                      <a:pPr algn="l" fontAlgn="b"/>
                      <a:endParaRPr lang="en-US" sz="1100" b="1" i="0" u="none" strike="noStrike">
                        <a:solidFill>
                          <a:schemeClr val="bg1"/>
                        </a:solidFill>
                        <a:latin typeface="Calibri"/>
                      </a:endParaRPr>
                    </a:p>
                  </a:txBody>
                  <a:tcPr marL="6332" marR="6332" marT="6332" marB="0" anchor="b">
                    <a:lnL>
                      <a:noFill/>
                    </a:lnL>
                    <a:lnR>
                      <a:noFill/>
                    </a:lnR>
                    <a:lnT>
                      <a:noFill/>
                    </a:lnT>
                    <a:lnB>
                      <a:noFill/>
                    </a:lnB>
                  </a:tcPr>
                </a:tc>
                <a:tc>
                  <a:txBody>
                    <a:bodyPr/>
                    <a:lstStyle/>
                    <a:p>
                      <a:pPr algn="l" fontAlgn="b"/>
                      <a:endParaRPr lang="en-US" sz="1100" b="1" i="0" u="none" strike="noStrike">
                        <a:solidFill>
                          <a:schemeClr val="bg1"/>
                        </a:solidFill>
                        <a:latin typeface="Calibri"/>
                      </a:endParaRPr>
                    </a:p>
                  </a:txBody>
                  <a:tcPr marL="6332" marR="6332" marT="6332" marB="0" anchor="b">
                    <a:lnL>
                      <a:noFill/>
                    </a:lnL>
                    <a:lnR>
                      <a:noFill/>
                    </a:lnR>
                    <a:lnT>
                      <a:noFill/>
                    </a:lnT>
                    <a:lnB>
                      <a:noFill/>
                    </a:lnB>
                  </a:tcPr>
                </a:tc>
                <a:tc>
                  <a:txBody>
                    <a:bodyPr/>
                    <a:lstStyle/>
                    <a:p>
                      <a:pPr algn="l" fontAlgn="b"/>
                      <a:endParaRPr lang="en-US" sz="1100" b="1" i="0" u="none" strike="noStrike">
                        <a:solidFill>
                          <a:schemeClr val="bg1"/>
                        </a:solidFill>
                        <a:latin typeface="Calibri"/>
                      </a:endParaRPr>
                    </a:p>
                  </a:txBody>
                  <a:tcPr marL="6332" marR="6332" marT="6332" marB="0" anchor="b">
                    <a:lnL>
                      <a:noFill/>
                    </a:lnL>
                    <a:lnR>
                      <a:noFill/>
                    </a:lnR>
                    <a:lnT>
                      <a:noFill/>
                    </a:lnT>
                    <a:lnB>
                      <a:noFill/>
                    </a:lnB>
                  </a:tcPr>
                </a:tc>
                <a:tc>
                  <a:txBody>
                    <a:bodyPr/>
                    <a:lstStyle/>
                    <a:p>
                      <a:pPr algn="l" fontAlgn="b"/>
                      <a:endParaRPr lang="en-US" sz="1100" b="1" i="0" u="none" strike="noStrike">
                        <a:solidFill>
                          <a:schemeClr val="bg1"/>
                        </a:solidFill>
                        <a:latin typeface="Calibri"/>
                      </a:endParaRPr>
                    </a:p>
                  </a:txBody>
                  <a:tcPr marL="6332" marR="6332" marT="6332" marB="0" anchor="b">
                    <a:lnL>
                      <a:noFill/>
                    </a:lnL>
                    <a:lnR>
                      <a:noFill/>
                    </a:lnR>
                    <a:lnT>
                      <a:noFill/>
                    </a:lnT>
                    <a:lnB>
                      <a:noFill/>
                    </a:lnB>
                  </a:tcPr>
                </a:tc>
                <a:tc>
                  <a:txBody>
                    <a:bodyPr/>
                    <a:lstStyle/>
                    <a:p>
                      <a:pPr algn="l" fontAlgn="b"/>
                      <a:endParaRPr lang="en-US" sz="1100" b="1" i="0" u="none" strike="noStrike">
                        <a:solidFill>
                          <a:schemeClr val="bg1"/>
                        </a:solidFill>
                        <a:latin typeface="Calibri"/>
                      </a:endParaRPr>
                    </a:p>
                  </a:txBody>
                  <a:tcPr marL="6332" marR="6332" marT="6332" marB="0" anchor="b">
                    <a:lnL>
                      <a:noFill/>
                    </a:lnL>
                    <a:lnR>
                      <a:noFill/>
                    </a:lnR>
                    <a:lnT>
                      <a:noFill/>
                    </a:lnT>
                    <a:lnB>
                      <a:noFill/>
                    </a:lnB>
                  </a:tcPr>
                </a:tc>
              </a:tr>
              <a:tr h="193964">
                <a:tc>
                  <a:txBody>
                    <a:bodyPr/>
                    <a:lstStyle/>
                    <a:p>
                      <a:pPr algn="l" fontAlgn="b"/>
                      <a:endParaRPr lang="en-US" sz="1100" b="1" i="0" u="none" strike="noStrike">
                        <a:solidFill>
                          <a:schemeClr val="bg1"/>
                        </a:solidFill>
                        <a:latin typeface="Calibri"/>
                      </a:endParaRPr>
                    </a:p>
                  </a:txBody>
                  <a:tcPr marL="6332" marR="6332" marT="633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100" b="1" i="0" u="none" strike="noStrike">
                        <a:solidFill>
                          <a:schemeClr val="bg1"/>
                        </a:solidFill>
                        <a:latin typeface="Calibri"/>
                      </a:endParaRPr>
                    </a:p>
                  </a:txBody>
                  <a:tcPr marL="6332" marR="6332" marT="633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100" b="1" i="0" u="none" strike="noStrike" dirty="0">
                        <a:solidFill>
                          <a:schemeClr val="bg1"/>
                        </a:solidFill>
                        <a:latin typeface="Calibri"/>
                      </a:endParaRPr>
                    </a:p>
                  </a:txBody>
                  <a:tcPr marL="6332" marR="6332" marT="633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100" b="1" i="0" u="none" strike="noStrike" dirty="0">
                        <a:solidFill>
                          <a:schemeClr val="bg1"/>
                        </a:solidFill>
                        <a:latin typeface="Calibri"/>
                      </a:endParaRPr>
                    </a:p>
                  </a:txBody>
                  <a:tcPr marL="6332" marR="6332" marT="633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100" b="1" i="0" u="none" strike="noStrike">
                        <a:solidFill>
                          <a:schemeClr val="bg1"/>
                        </a:solidFill>
                        <a:latin typeface="Calibri"/>
                      </a:endParaRPr>
                    </a:p>
                  </a:txBody>
                  <a:tcPr marL="6332" marR="6332" marT="633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100" b="1" i="0" u="none" strike="noStrike">
                        <a:solidFill>
                          <a:schemeClr val="bg1"/>
                        </a:solidFill>
                        <a:latin typeface="Calibri"/>
                      </a:endParaRPr>
                    </a:p>
                  </a:txBody>
                  <a:tcPr marL="6332" marR="6332" marT="633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100" b="1" i="0" u="none" strike="noStrike">
                        <a:solidFill>
                          <a:schemeClr val="bg1"/>
                        </a:solidFill>
                        <a:latin typeface="Calibri"/>
                      </a:endParaRPr>
                    </a:p>
                  </a:txBody>
                  <a:tcPr marL="6332" marR="6332" marT="633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100" b="1" i="0" u="none" strike="noStrike">
                        <a:solidFill>
                          <a:schemeClr val="bg1"/>
                        </a:solidFill>
                        <a:latin typeface="Calibri"/>
                      </a:endParaRPr>
                    </a:p>
                  </a:txBody>
                  <a:tcPr marL="6332" marR="6332" marT="633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100" b="1" i="0" u="none" strike="noStrike">
                        <a:solidFill>
                          <a:schemeClr val="bg1"/>
                        </a:solidFill>
                        <a:latin typeface="Calibri"/>
                      </a:endParaRPr>
                    </a:p>
                  </a:txBody>
                  <a:tcPr marL="6332" marR="6332" marT="633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100" b="1" i="0" u="none" strike="noStrike">
                        <a:solidFill>
                          <a:schemeClr val="bg1"/>
                        </a:solidFill>
                        <a:latin typeface="Calibri"/>
                      </a:endParaRPr>
                    </a:p>
                  </a:txBody>
                  <a:tcPr marL="6332" marR="6332" marT="633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100" b="1" i="0" u="none" strike="noStrike">
                        <a:solidFill>
                          <a:schemeClr val="bg1"/>
                        </a:solidFill>
                        <a:latin typeface="Calibri"/>
                      </a:endParaRPr>
                    </a:p>
                  </a:txBody>
                  <a:tcPr marL="6332" marR="6332" marT="633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100" b="1" i="0" u="none" strike="noStrike" dirty="0">
                        <a:solidFill>
                          <a:schemeClr val="bg1"/>
                        </a:solidFill>
                        <a:latin typeface="Calibri"/>
                      </a:endParaRPr>
                    </a:p>
                  </a:txBody>
                  <a:tcPr marL="6332" marR="6332" marT="633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100" b="1" i="0" u="none" strike="noStrike">
                        <a:solidFill>
                          <a:schemeClr val="bg1"/>
                        </a:solidFill>
                        <a:latin typeface="Calibri"/>
                      </a:endParaRPr>
                    </a:p>
                  </a:txBody>
                  <a:tcPr marL="6332" marR="6332" marT="633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100" b="1" i="0" u="none" strike="noStrike">
                        <a:solidFill>
                          <a:schemeClr val="bg1"/>
                        </a:solidFill>
                        <a:latin typeface="Calibri"/>
                      </a:endParaRPr>
                    </a:p>
                  </a:txBody>
                  <a:tcPr marL="6332" marR="6332" marT="633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100" b="1" i="0" u="none" strike="noStrike">
                        <a:solidFill>
                          <a:schemeClr val="bg1"/>
                        </a:solidFill>
                        <a:latin typeface="Calibri"/>
                      </a:endParaRPr>
                    </a:p>
                  </a:txBody>
                  <a:tcPr marL="6332" marR="6332" marT="633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100" b="1" i="0" u="none" strike="noStrike">
                        <a:solidFill>
                          <a:schemeClr val="bg1"/>
                        </a:solidFill>
                        <a:latin typeface="Calibri"/>
                      </a:endParaRPr>
                    </a:p>
                  </a:txBody>
                  <a:tcPr marL="6332" marR="6332" marT="633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100" b="1" i="0" u="none" strike="noStrike">
                        <a:solidFill>
                          <a:schemeClr val="bg1"/>
                        </a:solidFill>
                        <a:latin typeface="Calibri"/>
                      </a:endParaRPr>
                    </a:p>
                  </a:txBody>
                  <a:tcPr marL="6332" marR="6332" marT="633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100" b="1" i="0" u="none" strike="noStrike">
                          <a:solidFill>
                            <a:schemeClr val="bg1"/>
                          </a:solidFill>
                          <a:latin typeface="Calibri"/>
                        </a:rPr>
                        <a:t> </a:t>
                      </a:r>
                    </a:p>
                  </a:txBody>
                  <a:tcPr marL="6332" marR="6332" marT="6332" marB="0" anchor="b">
                    <a:lnL>
                      <a:noFill/>
                    </a:lnL>
                    <a:lnR>
                      <a:noFill/>
                    </a:lnR>
                    <a:lnT>
                      <a:noFill/>
                    </a:lnT>
                    <a:lnB>
                      <a:noFill/>
                    </a:lnB>
                    <a:solidFill>
                      <a:srgbClr val="FF0000"/>
                    </a:solidFill>
                  </a:tcPr>
                </a:tc>
                <a:tc gridSpan="9">
                  <a:txBody>
                    <a:bodyPr/>
                    <a:lstStyle/>
                    <a:p>
                      <a:pPr algn="l" fontAlgn="b"/>
                      <a:r>
                        <a:rPr lang="en-US" sz="1100" b="1" i="0" u="none" strike="noStrike" dirty="0">
                          <a:solidFill>
                            <a:schemeClr val="bg1"/>
                          </a:solidFill>
                          <a:latin typeface="Calibri"/>
                        </a:rPr>
                        <a:t>prs382hwa significantly worse than prs382hna</a:t>
                      </a:r>
                    </a:p>
                  </a:txBody>
                  <a:tcPr marL="6332" marR="6332" marT="6332"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100" b="1" i="0" u="none" strike="noStrike" dirty="0">
                        <a:solidFill>
                          <a:schemeClr val="bg1"/>
                        </a:solidFill>
                        <a:latin typeface="Calibri"/>
                      </a:endParaRPr>
                    </a:p>
                  </a:txBody>
                  <a:tcPr marL="6332" marR="6332" marT="6332" marB="0" anchor="b">
                    <a:lnL>
                      <a:noFill/>
                    </a:lnL>
                    <a:lnR>
                      <a:noFill/>
                    </a:lnR>
                    <a:lnT>
                      <a:noFill/>
                    </a:lnT>
                    <a:lnB>
                      <a:noFill/>
                    </a:lnB>
                  </a:tcPr>
                </a:tc>
                <a:tc>
                  <a:txBody>
                    <a:bodyPr/>
                    <a:lstStyle/>
                    <a:p>
                      <a:pPr algn="l" fontAlgn="b"/>
                      <a:endParaRPr lang="en-US" sz="1100" b="1" i="0" u="none" strike="noStrike" dirty="0">
                        <a:solidFill>
                          <a:schemeClr val="bg1"/>
                        </a:solidFill>
                        <a:latin typeface="Calibri"/>
                      </a:endParaRPr>
                    </a:p>
                  </a:txBody>
                  <a:tcPr marL="6332" marR="6332" marT="6332" marB="0" anchor="b">
                    <a:lnL>
                      <a:noFill/>
                    </a:lnL>
                    <a:lnR>
                      <a:noFill/>
                    </a:lnR>
                    <a:lnT>
                      <a:noFill/>
                    </a:lnT>
                    <a:lnB>
                      <a:noFill/>
                    </a:lnB>
                  </a:tcPr>
                </a:tc>
                <a:tc>
                  <a:txBody>
                    <a:bodyPr/>
                    <a:lstStyle/>
                    <a:p>
                      <a:pPr algn="l" fontAlgn="b"/>
                      <a:endParaRPr lang="en-US" sz="1100" b="1" i="0" u="none" strike="noStrike" dirty="0">
                        <a:solidFill>
                          <a:schemeClr val="bg1"/>
                        </a:solidFill>
                        <a:latin typeface="Calibri"/>
                      </a:endParaRPr>
                    </a:p>
                  </a:txBody>
                  <a:tcPr marL="6332" marR="6332" marT="6332" marB="0" anchor="b">
                    <a:lnL>
                      <a:noFill/>
                    </a:lnL>
                    <a:lnR>
                      <a:noFill/>
                    </a:lnR>
                    <a:lnT>
                      <a:noFill/>
                    </a:lnT>
                    <a:lnB>
                      <a:noFill/>
                    </a:lnB>
                  </a:tcPr>
                </a:tc>
                <a:tc>
                  <a:txBody>
                    <a:bodyPr/>
                    <a:lstStyle/>
                    <a:p>
                      <a:pPr algn="l" fontAlgn="b"/>
                      <a:endParaRPr lang="en-US" sz="1100" b="1" i="0" u="none" strike="noStrike" dirty="0">
                        <a:solidFill>
                          <a:schemeClr val="bg1"/>
                        </a:solidFill>
                        <a:latin typeface="Calibri"/>
                      </a:endParaRPr>
                    </a:p>
                  </a:txBody>
                  <a:tcPr marL="6332" marR="6332" marT="6332" marB="0" anchor="b">
                    <a:lnL>
                      <a:noFill/>
                    </a:lnL>
                    <a:lnR>
                      <a:noFill/>
                    </a:lnR>
                    <a:lnT>
                      <a:noFill/>
                    </a:lnT>
                    <a:lnB>
                      <a:noFill/>
                    </a:lnB>
                  </a:tcPr>
                </a:tc>
                <a:tc>
                  <a:txBody>
                    <a:bodyPr/>
                    <a:lstStyle/>
                    <a:p>
                      <a:pPr algn="l" fontAlgn="b"/>
                      <a:endParaRPr lang="en-US" sz="1100" b="1" i="0" u="none" strike="noStrike" dirty="0">
                        <a:solidFill>
                          <a:schemeClr val="bg1"/>
                        </a:solidFill>
                        <a:latin typeface="Calibri"/>
                      </a:endParaRPr>
                    </a:p>
                  </a:txBody>
                  <a:tcPr marL="6332" marR="6332" marT="6332" marB="0" anchor="b">
                    <a:lnL>
                      <a:noFill/>
                    </a:lnL>
                    <a:lnR>
                      <a:noFill/>
                    </a:lnR>
                    <a:lnT>
                      <a:noFill/>
                    </a:lnT>
                    <a:lnB>
                      <a:noFill/>
                    </a:lnB>
                  </a:tcPr>
                </a:tc>
                <a:tc>
                  <a:txBody>
                    <a:bodyPr/>
                    <a:lstStyle/>
                    <a:p>
                      <a:pPr algn="l" fontAlgn="b"/>
                      <a:endParaRPr lang="en-US" sz="1100" b="1" i="0" u="none" strike="noStrike" dirty="0">
                        <a:solidFill>
                          <a:schemeClr val="bg1"/>
                        </a:solidFill>
                        <a:latin typeface="Calibri"/>
                      </a:endParaRPr>
                    </a:p>
                  </a:txBody>
                  <a:tcPr marL="6332" marR="6332" marT="6332" marB="0" anchor="b">
                    <a:lnL>
                      <a:noFill/>
                    </a:lnL>
                    <a:lnR>
                      <a:noFill/>
                    </a:lnR>
                    <a:lnT>
                      <a:noFill/>
                    </a:lnT>
                    <a:lnB>
                      <a:noFill/>
                    </a:lnB>
                  </a:tcPr>
                </a:tc>
                <a:tc>
                  <a:txBody>
                    <a:bodyPr/>
                    <a:lstStyle/>
                    <a:p>
                      <a:pPr algn="l" fontAlgn="b"/>
                      <a:endParaRPr lang="en-US" sz="1100" b="1" i="0" u="none" strike="noStrike" dirty="0">
                        <a:solidFill>
                          <a:schemeClr val="bg1"/>
                        </a:solidFill>
                        <a:latin typeface="Calibri"/>
                      </a:endParaRPr>
                    </a:p>
                  </a:txBody>
                  <a:tcPr marL="6332" marR="6332" marT="6332" marB="0" anchor="b">
                    <a:lnL>
                      <a:noFill/>
                    </a:lnL>
                    <a:lnR>
                      <a:noFill/>
                    </a:lnR>
                    <a:lnT>
                      <a:noFill/>
                    </a:lnT>
                    <a:lnB>
                      <a:noFill/>
                    </a:lnB>
                  </a:tcPr>
                </a:tc>
              </a:tr>
            </a:tbl>
          </a:graphicData>
        </a:graphic>
      </p:graphicFrame>
      <p:sp>
        <p:nvSpPr>
          <p:cNvPr id="9" name="TextBox 8"/>
          <p:cNvSpPr txBox="1"/>
          <p:nvPr/>
        </p:nvSpPr>
        <p:spPr>
          <a:xfrm>
            <a:off x="0" y="6576379"/>
            <a:ext cx="4955908" cy="276999"/>
          </a:xfrm>
          <a:prstGeom prst="rect">
            <a:avLst/>
          </a:prstGeom>
          <a:noFill/>
        </p:spPr>
        <p:txBody>
          <a:bodyPr wrap="none" rtlCol="0">
            <a:spAutoFit/>
          </a:bodyPr>
          <a:lstStyle/>
          <a:p>
            <a:r>
              <a:rPr lang="en-US" sz="1200" b="1" dirty="0" smtClean="0"/>
              <a:t>NOAA Satellite AQ Proving Ground, Silver Spring, MD Sep 9, 2015</a:t>
            </a:r>
            <a:endParaRPr lang="en-US" sz="1200" b="1" dirty="0"/>
          </a:p>
        </p:txBody>
      </p:sp>
    </p:spTree>
    <p:extLst>
      <p:ext uri="{BB962C8B-B14F-4D97-AF65-F5344CB8AC3E}">
        <p14:creationId xmlns:p14="http://schemas.microsoft.com/office/powerpoint/2010/main" val="4512652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 y="3566718"/>
            <a:ext cx="4676775" cy="2571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73269" y="5638800"/>
            <a:ext cx="1792478" cy="369332"/>
          </a:xfrm>
          <a:prstGeom prst="rect">
            <a:avLst/>
          </a:prstGeom>
          <a:noFill/>
        </p:spPr>
        <p:txBody>
          <a:bodyPr wrap="none" rtlCol="0">
            <a:spAutoFit/>
          </a:bodyPr>
          <a:lstStyle/>
          <a:p>
            <a:r>
              <a:rPr lang="en-US" dirty="0" smtClean="0"/>
              <a:t>O3 on 20050805 </a:t>
            </a:r>
            <a:endParaRPr lang="en-US" dirty="0"/>
          </a:p>
        </p:txBody>
      </p:sp>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92070"/>
            <a:ext cx="4714875" cy="2600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96887" y="568624"/>
            <a:ext cx="4752975" cy="2581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5"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21799" y="3543272"/>
            <a:ext cx="4733925"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val 2"/>
          <p:cNvSpPr/>
          <p:nvPr/>
        </p:nvSpPr>
        <p:spPr>
          <a:xfrm rot="2289744">
            <a:off x="2735153" y="1179564"/>
            <a:ext cx="701893" cy="145087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2289744">
            <a:off x="7146605" y="1179568"/>
            <a:ext cx="701893" cy="145087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915141">
            <a:off x="2468514" y="3979787"/>
            <a:ext cx="375165" cy="702017"/>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915141">
            <a:off x="6818483" y="3981561"/>
            <a:ext cx="388644" cy="702017"/>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4421799" y="413266"/>
            <a:ext cx="0" cy="6063734"/>
          </a:xfrm>
          <a:prstGeom prst="line">
            <a:avLst/>
          </a:prstGeom>
          <a:ln w="63500">
            <a:solidFill>
              <a:schemeClr val="bg2">
                <a:lumMod val="75000"/>
                <a:alpha val="60000"/>
              </a:schemeClr>
            </a:solidFill>
          </a:ln>
        </p:spPr>
        <p:style>
          <a:lnRef idx="1">
            <a:schemeClr val="accent1"/>
          </a:lnRef>
          <a:fillRef idx="0">
            <a:schemeClr val="accent1"/>
          </a:fillRef>
          <a:effectRef idx="0">
            <a:schemeClr val="accent1"/>
          </a:effectRef>
          <a:fontRef idx="minor">
            <a:schemeClr val="tx1"/>
          </a:fontRef>
        </p:style>
      </p:cxnSp>
      <p:sp>
        <p:nvSpPr>
          <p:cNvPr id="7" name="Left Arrow 6"/>
          <p:cNvSpPr/>
          <p:nvPr/>
        </p:nvSpPr>
        <p:spPr>
          <a:xfrm>
            <a:off x="4038600" y="413266"/>
            <a:ext cx="358287" cy="155358"/>
          </a:xfrm>
          <a:prstGeom prst="leftArrow">
            <a:avLst/>
          </a:prstGeom>
          <a:solidFill>
            <a:schemeClr val="bg2">
              <a:lumMod val="50000"/>
              <a:alpha val="64000"/>
            </a:schemeClr>
          </a:solidFill>
          <a:ln w="3175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Left Arrow 14"/>
          <p:cNvSpPr/>
          <p:nvPr/>
        </p:nvSpPr>
        <p:spPr>
          <a:xfrm rot="10800000">
            <a:off x="4421799" y="568624"/>
            <a:ext cx="358287" cy="155358"/>
          </a:xfrm>
          <a:prstGeom prst="leftArrow">
            <a:avLst/>
          </a:prstGeom>
          <a:solidFill>
            <a:schemeClr val="bg2">
              <a:lumMod val="50000"/>
              <a:alpha val="64000"/>
            </a:schemeClr>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094383" y="43934"/>
            <a:ext cx="3308107" cy="369332"/>
          </a:xfrm>
          <a:prstGeom prst="rect">
            <a:avLst/>
          </a:prstGeom>
          <a:noFill/>
          <a:ln w="9525">
            <a:solidFill>
              <a:schemeClr val="tx1"/>
            </a:solidFill>
          </a:ln>
        </p:spPr>
        <p:txBody>
          <a:bodyPr wrap="square" rtlCol="0">
            <a:spAutoFit/>
          </a:bodyPr>
          <a:lstStyle/>
          <a:p>
            <a:r>
              <a:rPr lang="en-US" b="1" dirty="0" smtClean="0">
                <a:solidFill>
                  <a:schemeClr val="bg1"/>
                </a:solidFill>
              </a:rPr>
              <a:t>CONTROL- standard GFS</a:t>
            </a:r>
            <a:endParaRPr lang="en-US" b="1" dirty="0">
              <a:solidFill>
                <a:schemeClr val="bg1"/>
              </a:solidFill>
            </a:endParaRPr>
          </a:p>
        </p:txBody>
      </p:sp>
      <p:sp>
        <p:nvSpPr>
          <p:cNvPr id="17" name="TextBox 16"/>
          <p:cNvSpPr txBox="1"/>
          <p:nvPr/>
        </p:nvSpPr>
        <p:spPr>
          <a:xfrm>
            <a:off x="4679705" y="172888"/>
            <a:ext cx="2817845" cy="369332"/>
          </a:xfrm>
          <a:prstGeom prst="rect">
            <a:avLst/>
          </a:prstGeom>
          <a:noFill/>
          <a:ln w="9525">
            <a:solidFill>
              <a:schemeClr val="tx1"/>
            </a:solidFill>
          </a:ln>
        </p:spPr>
        <p:txBody>
          <a:bodyPr wrap="square" rtlCol="0">
            <a:spAutoFit/>
          </a:bodyPr>
          <a:lstStyle/>
          <a:p>
            <a:r>
              <a:rPr lang="en-US" b="1" dirty="0" smtClean="0">
                <a:solidFill>
                  <a:schemeClr val="bg1"/>
                </a:solidFill>
              </a:rPr>
              <a:t>AIRS-assisted  GFS</a:t>
            </a:r>
            <a:endParaRPr lang="en-US" b="1" dirty="0">
              <a:solidFill>
                <a:schemeClr val="bg1"/>
              </a:solidFill>
            </a:endParaRPr>
          </a:p>
        </p:txBody>
      </p:sp>
      <p:sp>
        <p:nvSpPr>
          <p:cNvPr id="12" name="TextBox 11"/>
          <p:cNvSpPr txBox="1"/>
          <p:nvPr/>
        </p:nvSpPr>
        <p:spPr>
          <a:xfrm>
            <a:off x="4288541" y="3192395"/>
            <a:ext cx="4888889" cy="369332"/>
          </a:xfrm>
          <a:prstGeom prst="rect">
            <a:avLst/>
          </a:prstGeom>
          <a:noFill/>
          <a:ln w="9525">
            <a:solidFill>
              <a:schemeClr val="tx1"/>
            </a:solidFill>
          </a:ln>
        </p:spPr>
        <p:txBody>
          <a:bodyPr wrap="square" rtlCol="0">
            <a:spAutoFit/>
          </a:bodyPr>
          <a:lstStyle/>
          <a:p>
            <a:r>
              <a:rPr lang="en-US" b="1" dirty="0" smtClean="0">
                <a:solidFill>
                  <a:schemeClr val="bg1"/>
                </a:solidFill>
              </a:rPr>
              <a:t>Localized improvement in r &amp; other metrics</a:t>
            </a:r>
            <a:endParaRPr lang="en-US" b="1" dirty="0">
              <a:solidFill>
                <a:schemeClr val="bg1"/>
              </a:solidFill>
            </a:endParaRPr>
          </a:p>
        </p:txBody>
      </p:sp>
      <p:cxnSp>
        <p:nvCxnSpPr>
          <p:cNvPr id="14" name="Straight Arrow Connector 13"/>
          <p:cNvCxnSpPr/>
          <p:nvPr/>
        </p:nvCxnSpPr>
        <p:spPr>
          <a:xfrm flipV="1">
            <a:off x="5029200" y="2362200"/>
            <a:ext cx="1981200" cy="830195"/>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flipV="1">
            <a:off x="3244632" y="2286001"/>
            <a:ext cx="1784568" cy="911385"/>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endCxn id="11" idx="2"/>
          </p:cNvCxnSpPr>
          <p:nvPr/>
        </p:nvCxnSpPr>
        <p:spPr>
          <a:xfrm>
            <a:off x="5029200" y="3566719"/>
            <a:ext cx="1796128" cy="714731"/>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endCxn id="10" idx="0"/>
          </p:cNvCxnSpPr>
          <p:nvPr/>
        </p:nvCxnSpPr>
        <p:spPr>
          <a:xfrm rot="10800000" flipV="1">
            <a:off x="2748438" y="3561727"/>
            <a:ext cx="2280765" cy="430424"/>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4451107" y="5629980"/>
            <a:ext cx="1792478" cy="369332"/>
          </a:xfrm>
          <a:prstGeom prst="rect">
            <a:avLst/>
          </a:prstGeom>
          <a:noFill/>
        </p:spPr>
        <p:txBody>
          <a:bodyPr wrap="none" rtlCol="0">
            <a:spAutoFit/>
          </a:bodyPr>
          <a:lstStyle/>
          <a:p>
            <a:r>
              <a:rPr lang="en-US" dirty="0" smtClean="0"/>
              <a:t>O3 on 20050805 </a:t>
            </a:r>
            <a:endParaRPr lang="en-US" dirty="0"/>
          </a:p>
        </p:txBody>
      </p:sp>
      <p:sp>
        <p:nvSpPr>
          <p:cNvPr id="4" name="TextBox 3"/>
          <p:cNvSpPr txBox="1"/>
          <p:nvPr/>
        </p:nvSpPr>
        <p:spPr>
          <a:xfrm>
            <a:off x="2604409" y="757823"/>
            <a:ext cx="1792478" cy="369332"/>
          </a:xfrm>
          <a:prstGeom prst="rect">
            <a:avLst/>
          </a:prstGeom>
          <a:noFill/>
        </p:spPr>
        <p:txBody>
          <a:bodyPr wrap="none" rtlCol="0">
            <a:spAutoFit/>
          </a:bodyPr>
          <a:lstStyle/>
          <a:p>
            <a:r>
              <a:rPr lang="en-US" dirty="0" smtClean="0"/>
              <a:t>O3 on 20050803 </a:t>
            </a:r>
            <a:endParaRPr lang="en-US" dirty="0"/>
          </a:p>
        </p:txBody>
      </p:sp>
      <p:sp>
        <p:nvSpPr>
          <p:cNvPr id="32" name="TextBox 31"/>
          <p:cNvSpPr txBox="1"/>
          <p:nvPr/>
        </p:nvSpPr>
        <p:spPr>
          <a:xfrm>
            <a:off x="7171020" y="753132"/>
            <a:ext cx="1792478" cy="369332"/>
          </a:xfrm>
          <a:prstGeom prst="rect">
            <a:avLst/>
          </a:prstGeom>
          <a:noFill/>
        </p:spPr>
        <p:txBody>
          <a:bodyPr wrap="none" rtlCol="0">
            <a:spAutoFit/>
          </a:bodyPr>
          <a:lstStyle/>
          <a:p>
            <a:r>
              <a:rPr lang="en-US" dirty="0" smtClean="0"/>
              <a:t>O3 on 20050803 </a:t>
            </a:r>
            <a:endParaRPr lang="en-US" dirty="0"/>
          </a:p>
        </p:txBody>
      </p:sp>
      <p:sp>
        <p:nvSpPr>
          <p:cNvPr id="25" name="TextBox 24"/>
          <p:cNvSpPr txBox="1"/>
          <p:nvPr/>
        </p:nvSpPr>
        <p:spPr>
          <a:xfrm>
            <a:off x="869717" y="6156530"/>
            <a:ext cx="8473217" cy="646331"/>
          </a:xfrm>
          <a:prstGeom prst="rect">
            <a:avLst/>
          </a:prstGeom>
          <a:noFill/>
        </p:spPr>
        <p:txBody>
          <a:bodyPr wrap="none" rtlCol="0">
            <a:spAutoFit/>
          </a:bodyPr>
          <a:lstStyle/>
          <a:p>
            <a:r>
              <a:rPr lang="en-US" b="1" dirty="0" smtClean="0">
                <a:solidFill>
                  <a:schemeClr val="bg1"/>
                </a:solidFill>
              </a:rPr>
              <a:t>Spatial </a:t>
            </a:r>
            <a:r>
              <a:rPr lang="en-US" b="1" dirty="0">
                <a:solidFill>
                  <a:schemeClr val="bg1"/>
                </a:solidFill>
              </a:rPr>
              <a:t>distribution of correlation coefficient for surface O3 on Aug 3,5 2005</a:t>
            </a:r>
          </a:p>
          <a:p>
            <a:endParaRPr lang="en-US" dirty="0"/>
          </a:p>
        </p:txBody>
      </p:sp>
      <p:sp>
        <p:nvSpPr>
          <p:cNvPr id="27" name="Slide Number Placeholder 26"/>
          <p:cNvSpPr>
            <a:spLocks noGrp="1"/>
          </p:cNvSpPr>
          <p:nvPr>
            <p:ph type="sldNum" sz="quarter" idx="12"/>
          </p:nvPr>
        </p:nvSpPr>
        <p:spPr/>
        <p:txBody>
          <a:bodyPr/>
          <a:lstStyle/>
          <a:p>
            <a:fld id="{E8F503D1-DD4F-4AA8-B299-E5ED8E12F1DE}" type="slidenum">
              <a:rPr lang="en-US" smtClean="0"/>
              <a:pPr/>
              <a:t>6</a:t>
            </a:fld>
            <a:endParaRPr lang="en-US"/>
          </a:p>
        </p:txBody>
      </p:sp>
      <p:sp>
        <p:nvSpPr>
          <p:cNvPr id="30" name="TextBox 29"/>
          <p:cNvSpPr txBox="1"/>
          <p:nvPr/>
        </p:nvSpPr>
        <p:spPr>
          <a:xfrm>
            <a:off x="0" y="6576379"/>
            <a:ext cx="4955908" cy="276999"/>
          </a:xfrm>
          <a:prstGeom prst="rect">
            <a:avLst/>
          </a:prstGeom>
          <a:noFill/>
        </p:spPr>
        <p:txBody>
          <a:bodyPr wrap="none" rtlCol="0">
            <a:spAutoFit/>
          </a:bodyPr>
          <a:lstStyle/>
          <a:p>
            <a:r>
              <a:rPr lang="en-US" sz="1200" b="1" dirty="0" smtClean="0"/>
              <a:t>NOAA Satellite AQ Proving Ground, Silver Spring, MD Sep 9, 2015</a:t>
            </a:r>
            <a:endParaRPr lang="en-US" sz="1200" b="1" dirty="0"/>
          </a:p>
        </p:txBody>
      </p:sp>
    </p:spTree>
    <p:extLst>
      <p:ext uri="{BB962C8B-B14F-4D97-AF65-F5344CB8AC3E}">
        <p14:creationId xmlns:p14="http://schemas.microsoft.com/office/powerpoint/2010/main" val="31280389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1"/>
          <p:cNvSpPr>
            <a:spLocks noGrp="1"/>
          </p:cNvSpPr>
          <p:nvPr>
            <p:ph type="sldNum" sz="quarter" idx="12"/>
          </p:nvPr>
        </p:nvSpPr>
        <p:spPr bwMode="auto">
          <a:xfrm>
            <a:off x="8275638" y="6550025"/>
            <a:ext cx="762000" cy="222250"/>
          </a:xfrm>
          <a:noFill/>
          <a:ln>
            <a:miter lim="800000"/>
            <a:headEnd/>
            <a:tailEnd/>
          </a:ln>
        </p:spPr>
        <p:txBody>
          <a:bodyPr/>
          <a:lstStyle/>
          <a:p>
            <a:fld id="{25F3EA3C-C343-4D5A-BFBB-0C273FF3AB6A}" type="slidenum">
              <a:rPr lang="en-US" altLang="en-US" smtClean="0"/>
              <a:pPr/>
              <a:t>7</a:t>
            </a:fld>
            <a:endParaRPr lang="en-US" altLang="en-US" smtClean="0"/>
          </a:p>
        </p:txBody>
      </p:sp>
      <p:grpSp>
        <p:nvGrpSpPr>
          <p:cNvPr id="3" name="Group 17"/>
          <p:cNvGrpSpPr>
            <a:grpSpLocks/>
          </p:cNvGrpSpPr>
          <p:nvPr/>
        </p:nvGrpSpPr>
        <p:grpSpPr bwMode="auto">
          <a:xfrm>
            <a:off x="0" y="933450"/>
            <a:ext cx="7466013" cy="4625975"/>
            <a:chOff x="76200" y="2119313"/>
            <a:chExt cx="7181984" cy="4427537"/>
          </a:xfrm>
        </p:grpSpPr>
        <p:pic>
          <p:nvPicPr>
            <p:cNvPr id="4112" name="Picture 5"/>
            <p:cNvPicPr>
              <a:picLocks noChangeAspect="1" noChangeArrowheads="1"/>
            </p:cNvPicPr>
            <p:nvPr/>
          </p:nvPicPr>
          <p:blipFill>
            <a:blip r:embed="rId3" cstate="print"/>
            <a:srcRect/>
            <a:stretch>
              <a:fillRect/>
            </a:stretch>
          </p:blipFill>
          <p:spPr bwMode="auto">
            <a:xfrm>
              <a:off x="2652115" y="2973542"/>
              <a:ext cx="4038600" cy="1676400"/>
            </a:xfrm>
            <a:prstGeom prst="rect">
              <a:avLst/>
            </a:prstGeom>
            <a:noFill/>
            <a:ln w="9525">
              <a:noFill/>
              <a:miter lim="800000"/>
              <a:headEnd/>
              <a:tailEnd/>
            </a:ln>
          </p:spPr>
        </p:pic>
        <p:sp>
          <p:nvSpPr>
            <p:cNvPr id="4113" name="AutoShape 12"/>
            <p:cNvSpPr>
              <a:spLocks noChangeArrowheads="1"/>
            </p:cNvSpPr>
            <p:nvPr/>
          </p:nvSpPr>
          <p:spPr bwMode="auto">
            <a:xfrm>
              <a:off x="6115184" y="4328233"/>
              <a:ext cx="835025" cy="1066800"/>
            </a:xfrm>
            <a:prstGeom prst="rightArrow">
              <a:avLst>
                <a:gd name="adj1" fmla="val 50000"/>
                <a:gd name="adj2" fmla="val 25000"/>
              </a:avLst>
            </a:prstGeom>
            <a:solidFill>
              <a:schemeClr val="accent1"/>
            </a:solidFill>
            <a:ln w="9525">
              <a:solidFill>
                <a:schemeClr val="tx1"/>
              </a:solidFill>
              <a:miter lim="800000"/>
              <a:headEnd/>
              <a:tailEnd/>
            </a:ln>
          </p:spPr>
          <p:txBody>
            <a:bodyPr wrap="none" anchor="ctr"/>
            <a:lstStyle/>
            <a:p>
              <a:endParaRPr lang="en-US" altLang="en-US"/>
            </a:p>
          </p:txBody>
        </p:sp>
        <p:sp>
          <p:nvSpPr>
            <p:cNvPr id="4114" name="Text Box 14"/>
            <p:cNvSpPr txBox="1">
              <a:spLocks noChangeArrowheads="1"/>
            </p:cNvSpPr>
            <p:nvPr/>
          </p:nvSpPr>
          <p:spPr bwMode="auto">
            <a:xfrm>
              <a:off x="6115184" y="4739397"/>
              <a:ext cx="1143000" cy="244475"/>
            </a:xfrm>
            <a:prstGeom prst="rect">
              <a:avLst/>
            </a:prstGeom>
            <a:noFill/>
            <a:ln w="9525">
              <a:noFill/>
              <a:miter lim="800000"/>
              <a:headEnd/>
              <a:tailEnd/>
            </a:ln>
          </p:spPr>
          <p:txBody>
            <a:bodyPr>
              <a:spAutoFit/>
            </a:bodyPr>
            <a:lstStyle/>
            <a:p>
              <a:pPr eaLnBrk="0" hangingPunct="0">
                <a:spcBef>
                  <a:spcPct val="50000"/>
                </a:spcBef>
              </a:pPr>
              <a:r>
                <a:rPr lang="en-US" altLang="en-US" sz="1000" b="1">
                  <a:solidFill>
                    <a:schemeClr val="bg1"/>
                  </a:solidFill>
                  <a:ea typeface="宋体" pitchFamily="2" charset="-122"/>
                </a:rPr>
                <a:t>Constrained</a:t>
              </a:r>
            </a:p>
          </p:txBody>
        </p:sp>
        <p:pic>
          <p:nvPicPr>
            <p:cNvPr id="4115" name="Picture 2" descr="C:\Users\gcarmich\AppData\Local\Temp\20130512_5X_PM2P5_sp_20UTC.png"/>
            <p:cNvPicPr>
              <a:picLocks noChangeAspect="1" noChangeArrowheads="1"/>
            </p:cNvPicPr>
            <p:nvPr/>
          </p:nvPicPr>
          <p:blipFill>
            <a:blip r:embed="rId4" cstate="print"/>
            <a:srcRect/>
            <a:stretch>
              <a:fillRect/>
            </a:stretch>
          </p:blipFill>
          <p:spPr bwMode="auto">
            <a:xfrm>
              <a:off x="2981325" y="4592638"/>
              <a:ext cx="3151188" cy="1954212"/>
            </a:xfrm>
            <a:prstGeom prst="rect">
              <a:avLst/>
            </a:prstGeom>
            <a:noFill/>
            <a:ln w="9525">
              <a:noFill/>
              <a:miter lim="800000"/>
              <a:headEnd/>
              <a:tailEnd/>
            </a:ln>
          </p:spPr>
        </p:pic>
        <p:grpSp>
          <p:nvGrpSpPr>
            <p:cNvPr id="4" name="Group 2"/>
            <p:cNvGrpSpPr>
              <a:grpSpLocks/>
            </p:cNvGrpSpPr>
            <p:nvPr/>
          </p:nvGrpSpPr>
          <p:grpSpPr bwMode="auto">
            <a:xfrm>
              <a:off x="76200" y="2119313"/>
              <a:ext cx="5561013" cy="4129087"/>
              <a:chOff x="2783" y="480"/>
              <a:chExt cx="2739" cy="2180"/>
            </a:xfrm>
          </p:grpSpPr>
          <p:sp>
            <p:nvSpPr>
              <p:cNvPr id="4117" name="Rectangle 3"/>
              <p:cNvSpPr>
                <a:spLocks noChangeArrowheads="1"/>
              </p:cNvSpPr>
              <p:nvPr/>
            </p:nvSpPr>
            <p:spPr bwMode="auto">
              <a:xfrm>
                <a:off x="4034" y="2194"/>
                <a:ext cx="1488" cy="289"/>
              </a:xfrm>
              <a:prstGeom prst="rect">
                <a:avLst/>
              </a:prstGeom>
              <a:noFill/>
              <a:ln w="9525">
                <a:noFill/>
                <a:miter lim="800000"/>
                <a:headEnd/>
                <a:tailEnd/>
              </a:ln>
            </p:spPr>
            <p:txBody>
              <a:bodyPr/>
              <a:lstStyle/>
              <a:p>
                <a:endParaRPr lang="en-US" altLang="en-US"/>
              </a:p>
            </p:txBody>
          </p:sp>
          <p:pic>
            <p:nvPicPr>
              <p:cNvPr id="4118" name="Picture 6" descr="mopitt"/>
              <p:cNvPicPr>
                <a:picLocks noChangeAspect="1" noChangeArrowheads="1"/>
              </p:cNvPicPr>
              <p:nvPr/>
            </p:nvPicPr>
            <p:blipFill>
              <a:blip r:embed="rId5" cstate="print"/>
              <a:srcRect l="22166" r="20000"/>
              <a:stretch>
                <a:fillRect/>
              </a:stretch>
            </p:blipFill>
            <p:spPr bwMode="auto">
              <a:xfrm>
                <a:off x="2783" y="1668"/>
                <a:ext cx="733" cy="992"/>
              </a:xfrm>
              <a:prstGeom prst="rect">
                <a:avLst/>
              </a:prstGeom>
              <a:noFill/>
              <a:ln w="38100">
                <a:solidFill>
                  <a:schemeClr val="tx1"/>
                </a:solidFill>
                <a:miter lim="800000"/>
                <a:headEnd/>
                <a:tailEnd/>
              </a:ln>
            </p:spPr>
          </p:pic>
          <p:sp>
            <p:nvSpPr>
              <p:cNvPr id="4119" name="Oval 7"/>
              <p:cNvSpPr>
                <a:spLocks noChangeArrowheads="1"/>
              </p:cNvSpPr>
              <p:nvPr/>
            </p:nvSpPr>
            <p:spPr bwMode="auto">
              <a:xfrm>
                <a:off x="2879" y="1465"/>
                <a:ext cx="498" cy="305"/>
              </a:xfrm>
              <a:prstGeom prst="ellipse">
                <a:avLst/>
              </a:prstGeom>
              <a:solidFill>
                <a:srgbClr val="00FFFF"/>
              </a:solidFill>
              <a:ln w="38100">
                <a:solidFill>
                  <a:schemeClr val="tx1"/>
                </a:solidFill>
                <a:round/>
                <a:headEnd/>
                <a:tailEnd/>
              </a:ln>
            </p:spPr>
            <p:txBody>
              <a:bodyPr wrap="none" anchor="ctr"/>
              <a:lstStyle/>
              <a:p>
                <a:endParaRPr lang="en-US" altLang="en-US"/>
              </a:p>
            </p:txBody>
          </p:sp>
          <p:sp>
            <p:nvSpPr>
              <p:cNvPr id="4120" name="Text Box 8"/>
              <p:cNvSpPr txBox="1">
                <a:spLocks noChangeArrowheads="1"/>
              </p:cNvSpPr>
              <p:nvPr/>
            </p:nvSpPr>
            <p:spPr bwMode="auto">
              <a:xfrm>
                <a:off x="2909" y="1508"/>
                <a:ext cx="319" cy="219"/>
              </a:xfrm>
              <a:prstGeom prst="rect">
                <a:avLst/>
              </a:prstGeom>
              <a:noFill/>
              <a:ln w="38100">
                <a:noFill/>
                <a:miter lim="800000"/>
                <a:headEnd/>
                <a:tailEnd/>
              </a:ln>
            </p:spPr>
            <p:txBody>
              <a:bodyPr wrap="none">
                <a:spAutoFit/>
              </a:bodyPr>
              <a:lstStyle/>
              <a:p>
                <a:r>
                  <a:rPr lang="en-US" altLang="en-US" sz="1200" b="1">
                    <a:latin typeface="Times New Roman" pitchFamily="18" charset="0"/>
                    <a:ea typeface="MS PGothic" pitchFamily="34" charset="-128"/>
                  </a:rPr>
                  <a:t>Satellite</a:t>
                </a:r>
              </a:p>
              <a:p>
                <a:r>
                  <a:rPr lang="en-US" altLang="en-US" sz="1200" b="1">
                    <a:latin typeface="Times New Roman" pitchFamily="18" charset="0"/>
                    <a:ea typeface="MS PGothic" pitchFamily="34" charset="-128"/>
                  </a:rPr>
                  <a:t>Products</a:t>
                </a:r>
              </a:p>
            </p:txBody>
          </p:sp>
          <p:sp>
            <p:nvSpPr>
              <p:cNvPr id="4121" name="AutoShape 9"/>
              <p:cNvSpPr>
                <a:spLocks noChangeArrowheads="1"/>
              </p:cNvSpPr>
              <p:nvPr/>
            </p:nvSpPr>
            <p:spPr bwMode="auto">
              <a:xfrm>
                <a:off x="3069" y="1185"/>
                <a:ext cx="474" cy="254"/>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5898240 60000 65536"/>
                  <a:gd name="T10" fmla="*/ 5898240 60000 65536"/>
                  <a:gd name="T11" fmla="*/ 0 60000 65536"/>
                  <a:gd name="T12" fmla="*/ 12441 w 21600"/>
                  <a:gd name="T13" fmla="*/ 2891 h 21600"/>
                  <a:gd name="T14" fmla="*/ 18228 w 21600"/>
                  <a:gd name="T15" fmla="*/ 9269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rgbClr val="FFFF00"/>
              </a:solidFill>
              <a:ln w="38100">
                <a:solidFill>
                  <a:schemeClr val="tx1"/>
                </a:solidFill>
                <a:miter lim="800000"/>
                <a:headEnd/>
                <a:tailEnd/>
              </a:ln>
            </p:spPr>
            <p:txBody>
              <a:bodyPr wrap="none" anchor="ctr"/>
              <a:lstStyle/>
              <a:p>
                <a:endParaRPr lang="en-US"/>
              </a:p>
            </p:txBody>
          </p:sp>
          <p:sp>
            <p:nvSpPr>
              <p:cNvPr id="4122" name="AutoShape 10"/>
              <p:cNvSpPr>
                <a:spLocks noChangeArrowheads="1"/>
              </p:cNvSpPr>
              <p:nvPr/>
            </p:nvSpPr>
            <p:spPr bwMode="auto">
              <a:xfrm>
                <a:off x="3780" y="931"/>
                <a:ext cx="404" cy="203"/>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5898240 60000 65536"/>
                  <a:gd name="T10" fmla="*/ 5898240 60000 65536"/>
                  <a:gd name="T11" fmla="*/ 0 60000 65536"/>
                  <a:gd name="T12" fmla="*/ 12404 w 21600"/>
                  <a:gd name="T13" fmla="*/ 2873 h 21600"/>
                  <a:gd name="T14" fmla="*/ 18232 w 21600"/>
                  <a:gd name="T15" fmla="*/ 9257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rgbClr val="FFFF99"/>
              </a:solidFill>
              <a:ln w="38100">
                <a:solidFill>
                  <a:schemeClr val="tx1"/>
                </a:solidFill>
                <a:miter lim="800000"/>
                <a:headEnd/>
                <a:tailEnd/>
              </a:ln>
            </p:spPr>
            <p:txBody>
              <a:bodyPr wrap="none" anchor="ctr"/>
              <a:lstStyle/>
              <a:p>
                <a:endParaRPr lang="en-US"/>
              </a:p>
            </p:txBody>
          </p:sp>
          <p:pic>
            <p:nvPicPr>
              <p:cNvPr id="4123" name="Picture 12" descr="hybrid"/>
              <p:cNvPicPr>
                <a:picLocks noChangeAspect="1" noChangeArrowheads="1"/>
              </p:cNvPicPr>
              <p:nvPr/>
            </p:nvPicPr>
            <p:blipFill>
              <a:blip r:embed="rId6" cstate="print"/>
              <a:srcRect l="22166" r="20000"/>
              <a:stretch>
                <a:fillRect/>
              </a:stretch>
            </p:blipFill>
            <p:spPr bwMode="auto">
              <a:xfrm>
                <a:off x="3423" y="1388"/>
                <a:ext cx="734" cy="992"/>
              </a:xfrm>
              <a:prstGeom prst="rect">
                <a:avLst/>
              </a:prstGeom>
              <a:noFill/>
              <a:ln w="38100">
                <a:solidFill>
                  <a:schemeClr val="tx1"/>
                </a:solidFill>
                <a:miter lim="800000"/>
                <a:headEnd/>
                <a:tailEnd/>
              </a:ln>
            </p:spPr>
          </p:pic>
          <p:sp>
            <p:nvSpPr>
              <p:cNvPr id="4124" name="Oval 15"/>
              <p:cNvSpPr>
                <a:spLocks noChangeArrowheads="1"/>
              </p:cNvSpPr>
              <p:nvPr/>
            </p:nvSpPr>
            <p:spPr bwMode="auto">
              <a:xfrm>
                <a:off x="3567" y="1134"/>
                <a:ext cx="474" cy="305"/>
              </a:xfrm>
              <a:prstGeom prst="ellipse">
                <a:avLst/>
              </a:prstGeom>
              <a:solidFill>
                <a:srgbClr val="00FFFF"/>
              </a:solidFill>
              <a:ln w="38100">
                <a:solidFill>
                  <a:schemeClr val="tx1"/>
                </a:solidFill>
                <a:round/>
                <a:headEnd/>
                <a:tailEnd/>
              </a:ln>
            </p:spPr>
            <p:txBody>
              <a:bodyPr wrap="none" anchor="ctr"/>
              <a:lstStyle/>
              <a:p>
                <a:endParaRPr lang="en-US" altLang="en-US"/>
              </a:p>
            </p:txBody>
          </p:sp>
          <p:sp>
            <p:nvSpPr>
              <p:cNvPr id="4125" name="Text Box 16"/>
              <p:cNvSpPr txBox="1">
                <a:spLocks noChangeArrowheads="1"/>
              </p:cNvSpPr>
              <p:nvPr/>
            </p:nvSpPr>
            <p:spPr bwMode="auto">
              <a:xfrm>
                <a:off x="3600" y="1169"/>
                <a:ext cx="416" cy="219"/>
              </a:xfrm>
              <a:prstGeom prst="rect">
                <a:avLst/>
              </a:prstGeom>
              <a:noFill/>
              <a:ln w="38100">
                <a:noFill/>
                <a:miter lim="800000"/>
                <a:headEnd/>
                <a:tailEnd/>
              </a:ln>
            </p:spPr>
            <p:txBody>
              <a:bodyPr wrap="none">
                <a:spAutoFit/>
              </a:bodyPr>
              <a:lstStyle/>
              <a:p>
                <a:r>
                  <a:rPr lang="en-US" altLang="en-US" sz="1200" b="1">
                    <a:latin typeface="Times New Roman" pitchFamily="18" charset="0"/>
                    <a:ea typeface="MS PGothic" pitchFamily="34" charset="-128"/>
                  </a:rPr>
                  <a:t>Global </a:t>
                </a:r>
              </a:p>
              <a:p>
                <a:r>
                  <a:rPr lang="en-US" altLang="en-US" sz="1200" b="1">
                    <a:latin typeface="Times New Roman" pitchFamily="18" charset="0"/>
                    <a:ea typeface="MS PGothic" pitchFamily="34" charset="-128"/>
                  </a:rPr>
                  <a:t>Assimilation</a:t>
                </a:r>
              </a:p>
            </p:txBody>
          </p:sp>
          <p:sp>
            <p:nvSpPr>
              <p:cNvPr id="4126" name="Text Box 21"/>
              <p:cNvSpPr txBox="1">
                <a:spLocks noChangeArrowheads="1"/>
              </p:cNvSpPr>
              <p:nvPr/>
            </p:nvSpPr>
            <p:spPr bwMode="auto">
              <a:xfrm>
                <a:off x="2836" y="480"/>
                <a:ext cx="2685" cy="130"/>
              </a:xfrm>
              <a:prstGeom prst="rect">
                <a:avLst/>
              </a:prstGeom>
              <a:noFill/>
              <a:ln w="38100">
                <a:noFill/>
                <a:miter lim="800000"/>
                <a:headEnd/>
                <a:tailEnd/>
              </a:ln>
            </p:spPr>
            <p:txBody>
              <a:bodyPr>
                <a:spAutoFit/>
              </a:bodyPr>
              <a:lstStyle/>
              <a:p>
                <a:endParaRPr lang="en-US" altLang="en-US" sz="1200" b="1">
                  <a:latin typeface="Times New Roman" pitchFamily="18" charset="0"/>
                  <a:ea typeface="MS PGothic" pitchFamily="34" charset="-128"/>
                </a:endParaRPr>
              </a:p>
            </p:txBody>
          </p:sp>
          <p:sp>
            <p:nvSpPr>
              <p:cNvPr id="4127" name="Text Box 22"/>
              <p:cNvSpPr txBox="1">
                <a:spLocks noChangeArrowheads="1"/>
              </p:cNvSpPr>
              <p:nvPr/>
            </p:nvSpPr>
            <p:spPr bwMode="auto">
              <a:xfrm>
                <a:off x="3024" y="1902"/>
                <a:ext cx="832" cy="144"/>
              </a:xfrm>
              <a:prstGeom prst="rect">
                <a:avLst/>
              </a:prstGeom>
              <a:noFill/>
              <a:ln w="38100">
                <a:noFill/>
                <a:miter lim="800000"/>
                <a:headEnd/>
                <a:tailEnd/>
              </a:ln>
            </p:spPr>
            <p:txBody>
              <a:bodyPr wrap="none">
                <a:spAutoFit/>
              </a:bodyPr>
              <a:lstStyle/>
              <a:p>
                <a:pPr lvl="4"/>
                <a:endParaRPr lang="en-US" altLang="en-US" sz="1400">
                  <a:latin typeface="Times New Roman" pitchFamily="18" charset="0"/>
                  <a:ea typeface="MS PGothic" pitchFamily="34" charset="-128"/>
                </a:endParaRPr>
              </a:p>
            </p:txBody>
          </p:sp>
        </p:grpSp>
      </p:grpSp>
      <p:sp>
        <p:nvSpPr>
          <p:cNvPr id="4100" name="Text Box 11"/>
          <p:cNvSpPr txBox="1">
            <a:spLocks noChangeArrowheads="1"/>
          </p:cNvSpPr>
          <p:nvPr/>
        </p:nvSpPr>
        <p:spPr bwMode="auto">
          <a:xfrm>
            <a:off x="7145858" y="933450"/>
            <a:ext cx="1863725" cy="5047536"/>
          </a:xfrm>
          <a:prstGeom prst="rect">
            <a:avLst/>
          </a:prstGeom>
          <a:noFill/>
          <a:ln w="9525">
            <a:noFill/>
            <a:miter lim="800000"/>
            <a:headEnd/>
            <a:tailEnd/>
          </a:ln>
        </p:spPr>
        <p:txBody>
          <a:bodyPr>
            <a:spAutoFit/>
          </a:bodyPr>
          <a:lstStyle/>
          <a:p>
            <a:pPr eaLnBrk="0" hangingPunct="0">
              <a:spcBef>
                <a:spcPct val="50000"/>
              </a:spcBef>
            </a:pPr>
            <a:r>
              <a:rPr lang="en-US" altLang="en-US" sz="1400" b="1" dirty="0">
                <a:solidFill>
                  <a:srgbClr val="C4EFFF"/>
                </a:solidFill>
                <a:ea typeface="宋体" pitchFamily="2" charset="-122"/>
              </a:rPr>
              <a:t>+ AQ Assessments </a:t>
            </a:r>
            <a:endParaRPr lang="en-US" altLang="en-US" sz="1400" b="1" i="1" dirty="0">
              <a:solidFill>
                <a:srgbClr val="C4EFFF"/>
              </a:solidFill>
              <a:ea typeface="宋体" pitchFamily="2" charset="-122"/>
            </a:endParaRPr>
          </a:p>
          <a:p>
            <a:pPr eaLnBrk="0" hangingPunct="0">
              <a:spcBef>
                <a:spcPct val="50000"/>
              </a:spcBef>
            </a:pPr>
            <a:r>
              <a:rPr lang="en-US" altLang="en-US" sz="1400" b="1" dirty="0">
                <a:solidFill>
                  <a:srgbClr val="C4EFFF"/>
                </a:solidFill>
                <a:ea typeface="宋体" pitchFamily="2" charset="-122"/>
              </a:rPr>
              <a:t>+</a:t>
            </a:r>
            <a:r>
              <a:rPr lang="en-US" altLang="en-US" sz="1400" dirty="0">
                <a:solidFill>
                  <a:srgbClr val="C4EFFF"/>
                </a:solidFill>
              </a:rPr>
              <a:t> </a:t>
            </a:r>
            <a:r>
              <a:rPr lang="en-US" altLang="en-US" sz="1400" b="1" dirty="0">
                <a:solidFill>
                  <a:srgbClr val="C4EFFF"/>
                </a:solidFill>
              </a:rPr>
              <a:t>State Implementation Plan Modeling </a:t>
            </a:r>
          </a:p>
          <a:p>
            <a:pPr eaLnBrk="0" hangingPunct="0">
              <a:spcBef>
                <a:spcPct val="50000"/>
              </a:spcBef>
            </a:pPr>
            <a:r>
              <a:rPr lang="en-US" altLang="en-US" sz="1400" b="1" dirty="0">
                <a:solidFill>
                  <a:srgbClr val="C4EFFF"/>
                </a:solidFill>
                <a:ea typeface="宋体" pitchFamily="2" charset="-122"/>
              </a:rPr>
              <a:t>+ </a:t>
            </a:r>
            <a:r>
              <a:rPr lang="en-US" altLang="en-US" sz="1400" b="1" dirty="0">
                <a:solidFill>
                  <a:srgbClr val="C4EFFF"/>
                </a:solidFill>
              </a:rPr>
              <a:t>Rapid deployment of </a:t>
            </a:r>
            <a:r>
              <a:rPr lang="en-US" altLang="en-US" sz="1400" b="1" dirty="0" smtClean="0">
                <a:solidFill>
                  <a:srgbClr val="C4EFFF"/>
                </a:solidFill>
              </a:rPr>
              <a:t>on-demand rapid-response </a:t>
            </a:r>
            <a:r>
              <a:rPr lang="en-US" altLang="en-US" sz="1400" b="1" dirty="0">
                <a:solidFill>
                  <a:srgbClr val="C4EFFF"/>
                </a:solidFill>
              </a:rPr>
              <a:t>forecasting; e.g., new fuel type,…, etc</a:t>
            </a:r>
            <a:r>
              <a:rPr lang="en-US" altLang="en-US" sz="1400" b="1" dirty="0" smtClean="0">
                <a:solidFill>
                  <a:srgbClr val="C4EFFF"/>
                </a:solidFill>
              </a:rPr>
              <a:t>.</a:t>
            </a:r>
          </a:p>
          <a:p>
            <a:pPr eaLnBrk="0" hangingPunct="0">
              <a:spcBef>
                <a:spcPct val="50000"/>
              </a:spcBef>
            </a:pPr>
            <a:r>
              <a:rPr lang="en-US" altLang="en-US" sz="1400" b="1" dirty="0" smtClean="0">
                <a:solidFill>
                  <a:srgbClr val="C4EFFF"/>
                </a:solidFill>
                <a:ea typeface="宋体" pitchFamily="2" charset="-122"/>
              </a:rPr>
              <a:t>+ Health Impacts assessments</a:t>
            </a:r>
            <a:endParaRPr lang="en-US" altLang="en-US" sz="1400" b="1" dirty="0">
              <a:solidFill>
                <a:srgbClr val="C4EFFF"/>
              </a:solidFill>
            </a:endParaRPr>
          </a:p>
          <a:p>
            <a:pPr eaLnBrk="0" hangingPunct="0">
              <a:spcBef>
                <a:spcPct val="50000"/>
              </a:spcBef>
            </a:pPr>
            <a:r>
              <a:rPr lang="en-US" altLang="en-US" sz="1400" b="1" dirty="0">
                <a:solidFill>
                  <a:srgbClr val="C4EFFF"/>
                </a:solidFill>
                <a:ea typeface="宋体" pitchFamily="2" charset="-122"/>
              </a:rPr>
              <a:t>+ </a:t>
            </a:r>
            <a:r>
              <a:rPr lang="en-US" altLang="en-US" sz="1400" b="1" dirty="0">
                <a:solidFill>
                  <a:srgbClr val="C4EFFF"/>
                </a:solidFill>
              </a:rPr>
              <a:t>Demonstration of the impact of observations on AQ </a:t>
            </a:r>
            <a:r>
              <a:rPr lang="en-US" altLang="en-US" sz="1400" b="1" dirty="0" smtClean="0">
                <a:solidFill>
                  <a:srgbClr val="C4EFFF"/>
                </a:solidFill>
              </a:rPr>
              <a:t>distributions</a:t>
            </a:r>
          </a:p>
          <a:p>
            <a:pPr eaLnBrk="0" hangingPunct="0">
              <a:spcBef>
                <a:spcPct val="50000"/>
              </a:spcBef>
            </a:pPr>
            <a:r>
              <a:rPr lang="en-US" altLang="en-US" sz="1400" b="1" dirty="0" smtClean="0">
                <a:solidFill>
                  <a:srgbClr val="C4EFFF"/>
                </a:solidFill>
                <a:ea typeface="宋体" pitchFamily="2" charset="-122"/>
              </a:rPr>
              <a:t>+ Ingestion of new AQAST products into operations</a:t>
            </a:r>
            <a:endParaRPr lang="en-US" altLang="en-US" sz="1400" b="1" dirty="0">
              <a:solidFill>
                <a:srgbClr val="C4EFFF"/>
              </a:solidFill>
              <a:ea typeface="宋体" pitchFamily="2" charset="-122"/>
            </a:endParaRPr>
          </a:p>
        </p:txBody>
      </p:sp>
      <p:sp>
        <p:nvSpPr>
          <p:cNvPr id="2" name="TextBox 1"/>
          <p:cNvSpPr txBox="1"/>
          <p:nvPr/>
        </p:nvSpPr>
        <p:spPr>
          <a:xfrm>
            <a:off x="203200" y="5721350"/>
            <a:ext cx="5570538" cy="368300"/>
          </a:xfrm>
          <a:prstGeom prst="rect">
            <a:avLst/>
          </a:prstGeom>
          <a:noFill/>
        </p:spPr>
        <p:txBody>
          <a:bodyPr wrap="none">
            <a:spAutoFit/>
          </a:bodyPr>
          <a:lstStyle/>
          <a:p>
            <a:pPr>
              <a:defRPr/>
            </a:pPr>
            <a:r>
              <a:rPr lang="en-US" b="1" dirty="0">
                <a:solidFill>
                  <a:schemeClr val="accent2">
                    <a:lumMod val="20000"/>
                    <a:lumOff val="80000"/>
                  </a:schemeClr>
                </a:solidFill>
              </a:rPr>
              <a:t>http://acmg.seas.harvard.edu/aqast/projects.html</a:t>
            </a:r>
          </a:p>
        </p:txBody>
      </p:sp>
      <p:sp>
        <p:nvSpPr>
          <p:cNvPr id="4102" name="TextBox 2"/>
          <p:cNvSpPr txBox="1">
            <a:spLocks noChangeArrowheads="1"/>
          </p:cNvSpPr>
          <p:nvPr/>
        </p:nvSpPr>
        <p:spPr bwMode="auto">
          <a:xfrm>
            <a:off x="1219200" y="161925"/>
            <a:ext cx="7696200" cy="1107996"/>
          </a:xfrm>
          <a:prstGeom prst="rect">
            <a:avLst/>
          </a:prstGeom>
          <a:noFill/>
          <a:ln w="9525">
            <a:noFill/>
            <a:miter lim="800000"/>
            <a:headEnd/>
            <a:tailEnd/>
          </a:ln>
        </p:spPr>
        <p:txBody>
          <a:bodyPr wrap="square">
            <a:spAutoFit/>
          </a:bodyPr>
          <a:lstStyle/>
          <a:p>
            <a:r>
              <a:rPr lang="en-US" altLang="en-US" sz="2200" b="1" dirty="0" smtClean="0">
                <a:solidFill>
                  <a:schemeClr val="bg2"/>
                </a:solidFill>
                <a:ea typeface="宋体" pitchFamily="2" charset="-122"/>
                <a:cs typeface="Calibri" pitchFamily="34" charset="0"/>
              </a:rPr>
              <a:t>ARL leverages AQAST </a:t>
            </a:r>
            <a:r>
              <a:rPr lang="en-US" altLang="en-US" sz="2200" b="1" dirty="0">
                <a:solidFill>
                  <a:schemeClr val="bg2"/>
                </a:solidFill>
                <a:ea typeface="宋体" pitchFamily="2" charset="-122"/>
                <a:cs typeface="Calibri" pitchFamily="34" charset="0"/>
              </a:rPr>
              <a:t>Project: </a:t>
            </a:r>
            <a:r>
              <a:rPr lang="en-US" altLang="en-US" sz="2400" b="1" dirty="0">
                <a:solidFill>
                  <a:schemeClr val="bg2"/>
                </a:solidFill>
                <a:ea typeface="宋体" pitchFamily="2" charset="-122"/>
                <a:cs typeface="Calibri" pitchFamily="34" charset="0"/>
              </a:rPr>
              <a:t>Air Quality Reanalysis</a:t>
            </a:r>
          </a:p>
          <a:p>
            <a:r>
              <a:rPr lang="en-US" altLang="en-US" sz="2200" i="1" dirty="0" smtClean="0">
                <a:solidFill>
                  <a:schemeClr val="bg2"/>
                </a:solidFill>
                <a:ea typeface="宋体" pitchFamily="2" charset="-122"/>
                <a:cs typeface="Calibri" pitchFamily="34" charset="0"/>
              </a:rPr>
              <a:t>             </a:t>
            </a:r>
            <a:r>
              <a:rPr lang="en-US" altLang="en-US" sz="2400" b="1" dirty="0">
                <a:solidFill>
                  <a:schemeClr val="bg2"/>
                </a:solidFill>
                <a:ea typeface="宋体" pitchFamily="2" charset="-122"/>
                <a:cs typeface="Calibri" pitchFamily="34" charset="0"/>
              </a:rPr>
              <a:t>(</a:t>
            </a:r>
            <a:r>
              <a:rPr lang="en-US" altLang="en-US" sz="1600" b="1" i="1" dirty="0">
                <a:solidFill>
                  <a:schemeClr val="bg2"/>
                </a:solidFill>
                <a:ea typeface="宋体" pitchFamily="2" charset="-122"/>
                <a:cs typeface="Calibri" pitchFamily="34" charset="0"/>
              </a:rPr>
              <a:t>Translating Research to Services</a:t>
            </a:r>
            <a:r>
              <a:rPr lang="en-US" altLang="en-US" sz="2400" b="1" dirty="0">
                <a:solidFill>
                  <a:schemeClr val="bg2"/>
                </a:solidFill>
                <a:ea typeface="宋体" pitchFamily="2" charset="-122"/>
                <a:cs typeface="Calibri" pitchFamily="34" charset="0"/>
              </a:rPr>
              <a:t>)</a:t>
            </a:r>
            <a:endParaRPr lang="en-US" altLang="en-US" sz="2200" i="1" dirty="0">
              <a:solidFill>
                <a:schemeClr val="bg2"/>
              </a:solidFill>
              <a:ea typeface="宋体" pitchFamily="2" charset="-122"/>
              <a:cs typeface="Calibri" pitchFamily="34" charset="0"/>
            </a:endParaRPr>
          </a:p>
          <a:p>
            <a:endParaRPr lang="en-US" altLang="en-US" dirty="0">
              <a:ea typeface="宋体" pitchFamily="2" charset="-122"/>
              <a:cs typeface="Calibri" pitchFamily="34" charset="0"/>
            </a:endParaRPr>
          </a:p>
        </p:txBody>
      </p:sp>
      <p:pic>
        <p:nvPicPr>
          <p:cNvPr id="4105" name="Picture 2"/>
          <p:cNvPicPr>
            <a:picLocks noChangeAspect="1"/>
          </p:cNvPicPr>
          <p:nvPr/>
        </p:nvPicPr>
        <p:blipFill>
          <a:blip r:embed="rId7" cstate="print"/>
          <a:srcRect r="26434" b="29726"/>
          <a:stretch>
            <a:fillRect/>
          </a:stretch>
        </p:blipFill>
        <p:spPr bwMode="auto">
          <a:xfrm>
            <a:off x="3021013" y="1419225"/>
            <a:ext cx="3854450" cy="2098675"/>
          </a:xfrm>
          <a:prstGeom prst="rect">
            <a:avLst/>
          </a:prstGeom>
          <a:noFill/>
          <a:ln w="9525">
            <a:noFill/>
            <a:miter lim="800000"/>
            <a:headEnd/>
            <a:tailEnd/>
          </a:ln>
        </p:spPr>
      </p:pic>
      <p:sp>
        <p:nvSpPr>
          <p:cNvPr id="5" name="TextBox 4"/>
          <p:cNvSpPr txBox="1"/>
          <p:nvPr/>
        </p:nvSpPr>
        <p:spPr>
          <a:xfrm>
            <a:off x="0" y="1088093"/>
            <a:ext cx="3980642" cy="923330"/>
          </a:xfrm>
          <a:prstGeom prst="rect">
            <a:avLst/>
          </a:prstGeom>
          <a:noFill/>
        </p:spPr>
        <p:txBody>
          <a:bodyPr wrap="none" rtlCol="0">
            <a:spAutoFit/>
          </a:bodyPr>
          <a:lstStyle/>
          <a:p>
            <a:r>
              <a:rPr lang="en-US" b="1" dirty="0" err="1" smtClean="0">
                <a:solidFill>
                  <a:schemeClr val="bg1"/>
                </a:solidFill>
              </a:rPr>
              <a:t>Robichaud</a:t>
            </a:r>
            <a:r>
              <a:rPr lang="en-US" b="1" dirty="0" smtClean="0">
                <a:solidFill>
                  <a:schemeClr val="bg1"/>
                </a:solidFill>
              </a:rPr>
              <a:t> </a:t>
            </a:r>
            <a:r>
              <a:rPr lang="en-US" b="1" dirty="0">
                <a:solidFill>
                  <a:schemeClr val="bg1"/>
                </a:solidFill>
              </a:rPr>
              <a:t>and </a:t>
            </a:r>
            <a:r>
              <a:rPr lang="en-US" b="1" dirty="0" err="1" smtClean="0">
                <a:solidFill>
                  <a:schemeClr val="bg1"/>
                </a:solidFill>
              </a:rPr>
              <a:t>Ménard</a:t>
            </a:r>
            <a:r>
              <a:rPr lang="en-US" b="1" dirty="0" smtClean="0">
                <a:solidFill>
                  <a:schemeClr val="bg1"/>
                </a:solidFill>
              </a:rPr>
              <a:t>, </a:t>
            </a:r>
            <a:r>
              <a:rPr lang="en-US" b="1" i="1" dirty="0" smtClean="0">
                <a:solidFill>
                  <a:schemeClr val="bg1"/>
                </a:solidFill>
              </a:rPr>
              <a:t>ACP</a:t>
            </a:r>
            <a:r>
              <a:rPr lang="en-US" b="1" dirty="0" smtClean="0">
                <a:solidFill>
                  <a:schemeClr val="bg1"/>
                </a:solidFill>
              </a:rPr>
              <a:t> 2014</a:t>
            </a:r>
          </a:p>
          <a:p>
            <a:r>
              <a:rPr lang="en-US" b="1" dirty="0" err="1" smtClean="0">
                <a:solidFill>
                  <a:schemeClr val="bg1"/>
                </a:solidFill>
              </a:rPr>
              <a:t>Ménard</a:t>
            </a:r>
            <a:r>
              <a:rPr lang="en-US" b="1" dirty="0" smtClean="0">
                <a:solidFill>
                  <a:schemeClr val="bg1"/>
                </a:solidFill>
              </a:rPr>
              <a:t> </a:t>
            </a:r>
            <a:r>
              <a:rPr lang="en-US" b="1" dirty="0">
                <a:solidFill>
                  <a:schemeClr val="bg1"/>
                </a:solidFill>
              </a:rPr>
              <a:t>et al., </a:t>
            </a:r>
            <a:r>
              <a:rPr lang="en-US" b="1" i="1" dirty="0">
                <a:solidFill>
                  <a:schemeClr val="bg1"/>
                </a:solidFill>
              </a:rPr>
              <a:t>MWR</a:t>
            </a:r>
            <a:r>
              <a:rPr lang="en-US" b="1" dirty="0">
                <a:solidFill>
                  <a:schemeClr val="bg1"/>
                </a:solidFill>
              </a:rPr>
              <a:t> 2000</a:t>
            </a:r>
          </a:p>
          <a:p>
            <a:endParaRPr lang="en-US" b="1" dirty="0">
              <a:solidFill>
                <a:schemeClr val="bg1"/>
              </a:solidFill>
            </a:endParaRPr>
          </a:p>
        </p:txBody>
      </p:sp>
      <p:grpSp>
        <p:nvGrpSpPr>
          <p:cNvPr id="33" name="Group 1"/>
          <p:cNvGrpSpPr>
            <a:grpSpLocks/>
          </p:cNvGrpSpPr>
          <p:nvPr/>
        </p:nvGrpSpPr>
        <p:grpSpPr bwMode="auto">
          <a:xfrm>
            <a:off x="5222314" y="5959484"/>
            <a:ext cx="3934302" cy="880242"/>
            <a:chOff x="4662387" y="5218465"/>
            <a:chExt cx="4210663" cy="1670714"/>
          </a:xfrm>
        </p:grpSpPr>
        <p:grpSp>
          <p:nvGrpSpPr>
            <p:cNvPr id="34" name="Group 2"/>
            <p:cNvGrpSpPr>
              <a:grpSpLocks/>
            </p:cNvGrpSpPr>
            <p:nvPr/>
          </p:nvGrpSpPr>
          <p:grpSpPr bwMode="auto">
            <a:xfrm>
              <a:off x="5748237" y="5218465"/>
              <a:ext cx="3124813" cy="1554958"/>
              <a:chOff x="5748502" y="5218039"/>
              <a:chExt cx="3124199" cy="1555979"/>
            </a:xfrm>
          </p:grpSpPr>
          <p:grpSp>
            <p:nvGrpSpPr>
              <p:cNvPr id="36" name="Group 1"/>
              <p:cNvGrpSpPr>
                <a:grpSpLocks/>
              </p:cNvGrpSpPr>
              <p:nvPr/>
            </p:nvGrpSpPr>
            <p:grpSpPr bwMode="auto">
              <a:xfrm>
                <a:off x="6883344" y="5218039"/>
                <a:ext cx="1960563" cy="1046850"/>
                <a:chOff x="7024973" y="5218039"/>
                <a:chExt cx="1960563" cy="1046850"/>
              </a:xfrm>
            </p:grpSpPr>
            <p:pic>
              <p:nvPicPr>
                <p:cNvPr id="38" name="Picture 8" descr="Aqast_logo.GIF"/>
                <p:cNvPicPr>
                  <a:picLocks noChangeAspect="1"/>
                </p:cNvPicPr>
                <p:nvPr/>
              </p:nvPicPr>
              <p:blipFill>
                <a:blip r:embed="rId8" cstate="print"/>
                <a:srcRect/>
                <a:stretch>
                  <a:fillRect/>
                </a:stretch>
              </p:blipFill>
              <p:spPr bwMode="auto">
                <a:xfrm>
                  <a:off x="7967948" y="5218039"/>
                  <a:ext cx="1017588" cy="990600"/>
                </a:xfrm>
                <a:prstGeom prst="rect">
                  <a:avLst/>
                </a:prstGeom>
                <a:noFill/>
                <a:ln w="9525">
                  <a:noFill/>
                  <a:miter lim="800000"/>
                  <a:headEnd/>
                  <a:tailEnd/>
                </a:ln>
              </p:spPr>
            </p:pic>
            <p:pic>
              <p:nvPicPr>
                <p:cNvPr id="39" name="Picture 2"/>
                <p:cNvPicPr>
                  <a:picLocks noChangeAspect="1" noChangeArrowheads="1"/>
                </p:cNvPicPr>
                <p:nvPr/>
              </p:nvPicPr>
              <p:blipFill>
                <a:blip r:embed="rId9" cstate="print"/>
                <a:srcRect l="4485" t="10764" r="87846" b="74886"/>
                <a:stretch>
                  <a:fillRect/>
                </a:stretch>
              </p:blipFill>
              <p:spPr bwMode="auto">
                <a:xfrm>
                  <a:off x="7024973" y="5218039"/>
                  <a:ext cx="942975" cy="1046850"/>
                </a:xfrm>
                <a:prstGeom prst="rect">
                  <a:avLst/>
                </a:prstGeom>
                <a:noFill/>
                <a:ln w="9525">
                  <a:noFill/>
                  <a:miter lim="800000"/>
                  <a:headEnd/>
                  <a:tailEnd/>
                </a:ln>
              </p:spPr>
            </p:pic>
          </p:grpSp>
          <p:pic>
            <p:nvPicPr>
              <p:cNvPr id="37" name="Picture 9"/>
              <p:cNvPicPr>
                <a:picLocks noChangeAspect="1"/>
              </p:cNvPicPr>
              <p:nvPr/>
            </p:nvPicPr>
            <p:blipFill>
              <a:blip r:embed="rId10" cstate="print"/>
              <a:srcRect/>
              <a:stretch>
                <a:fillRect/>
              </a:stretch>
            </p:blipFill>
            <p:spPr bwMode="auto">
              <a:xfrm>
                <a:off x="5748502" y="6264891"/>
                <a:ext cx="3124199" cy="509127"/>
              </a:xfrm>
              <a:prstGeom prst="rect">
                <a:avLst/>
              </a:prstGeom>
              <a:noFill/>
              <a:ln w="9525">
                <a:noFill/>
                <a:miter lim="800000"/>
                <a:headEnd/>
                <a:tailEnd/>
              </a:ln>
            </p:spPr>
          </p:pic>
        </p:grpSp>
        <p:pic>
          <p:nvPicPr>
            <p:cNvPr id="35" name="Picture 11"/>
            <p:cNvPicPr>
              <a:picLocks noChangeAspect="1"/>
            </p:cNvPicPr>
            <p:nvPr/>
          </p:nvPicPr>
          <p:blipFill>
            <a:blip r:embed="rId11" cstate="print"/>
            <a:srcRect t="18433" b="18163"/>
            <a:stretch>
              <a:fillRect/>
            </a:stretch>
          </p:blipFill>
          <p:spPr bwMode="auto">
            <a:xfrm>
              <a:off x="4662387" y="6200689"/>
              <a:ext cx="1085850" cy="688490"/>
            </a:xfrm>
            <a:prstGeom prst="rect">
              <a:avLst/>
            </a:prstGeom>
            <a:noFill/>
            <a:ln w="9525">
              <a:noFill/>
              <a:miter lim="800000"/>
              <a:headEnd/>
              <a:tailEnd/>
            </a:ln>
          </p:spPr>
        </p:pic>
      </p:grpSp>
      <p:sp>
        <p:nvSpPr>
          <p:cNvPr id="40" name="TextBox 39"/>
          <p:cNvSpPr txBox="1"/>
          <p:nvPr/>
        </p:nvSpPr>
        <p:spPr>
          <a:xfrm>
            <a:off x="0" y="6576379"/>
            <a:ext cx="4955908" cy="276999"/>
          </a:xfrm>
          <a:prstGeom prst="rect">
            <a:avLst/>
          </a:prstGeom>
          <a:noFill/>
        </p:spPr>
        <p:txBody>
          <a:bodyPr wrap="none" rtlCol="0">
            <a:spAutoFit/>
          </a:bodyPr>
          <a:lstStyle/>
          <a:p>
            <a:r>
              <a:rPr lang="en-US" sz="1200" b="1" dirty="0" smtClean="0"/>
              <a:t>NOAA Satellite AQ Proving Ground, Silver Spring, MD Sep 9, 2015</a:t>
            </a:r>
            <a:endParaRPr lang="en-US" sz="1200"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8546" t="11859" r="17601" b="919"/>
          <a:stretch/>
        </p:blipFill>
        <p:spPr bwMode="auto">
          <a:xfrm>
            <a:off x="228600" y="345656"/>
            <a:ext cx="8084418" cy="62116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28600" y="22491"/>
            <a:ext cx="7467600" cy="646331"/>
          </a:xfrm>
          <a:prstGeom prst="rect">
            <a:avLst/>
          </a:prstGeom>
          <a:solidFill>
            <a:schemeClr val="bg1"/>
          </a:solidFill>
        </p:spPr>
        <p:txBody>
          <a:bodyPr wrap="square" rtlCol="0">
            <a:spAutoFit/>
          </a:bodyPr>
          <a:lstStyle/>
          <a:p>
            <a:r>
              <a:rPr lang="en-US" b="1" dirty="0" smtClean="0">
                <a:solidFill>
                  <a:srgbClr val="FF0000"/>
                </a:solidFill>
              </a:rPr>
              <a:t>Courtesy: Dan Costa </a:t>
            </a:r>
          </a:p>
          <a:p>
            <a:r>
              <a:rPr lang="en-US" b="1" dirty="0" smtClean="0">
                <a:solidFill>
                  <a:srgbClr val="FF0000"/>
                </a:solidFill>
              </a:rPr>
              <a:t>“New Directions in Air Quality Research at the US EPA”</a:t>
            </a:r>
            <a:endParaRPr lang="en-US" b="1" dirty="0">
              <a:solidFill>
                <a:srgbClr val="FF0000"/>
              </a:solidFill>
            </a:endParaRPr>
          </a:p>
        </p:txBody>
      </p:sp>
      <p:sp>
        <p:nvSpPr>
          <p:cNvPr id="4" name="Slide Number Placeholder 3"/>
          <p:cNvSpPr>
            <a:spLocks noGrp="1"/>
          </p:cNvSpPr>
          <p:nvPr>
            <p:ph type="sldNum" sz="quarter" idx="12"/>
          </p:nvPr>
        </p:nvSpPr>
        <p:spPr/>
        <p:txBody>
          <a:bodyPr/>
          <a:lstStyle/>
          <a:p>
            <a:fld id="{9F7B5204-4F10-4678-9038-F3588DB89D1D}" type="slidenum">
              <a:rPr lang="en-US" smtClean="0">
                <a:solidFill>
                  <a:prstClr val="black">
                    <a:tint val="75000"/>
                  </a:prstClr>
                </a:solidFill>
              </a:rPr>
              <a:pPr/>
              <a:t>8</a:t>
            </a:fld>
            <a:endParaRPr lang="en-US">
              <a:solidFill>
                <a:prstClr val="black">
                  <a:tint val="75000"/>
                </a:prstClr>
              </a:solidFill>
            </a:endParaRPr>
          </a:p>
        </p:txBody>
      </p:sp>
      <p:sp>
        <p:nvSpPr>
          <p:cNvPr id="6" name="TextBox 5"/>
          <p:cNvSpPr txBox="1"/>
          <p:nvPr/>
        </p:nvSpPr>
        <p:spPr>
          <a:xfrm>
            <a:off x="0" y="6576379"/>
            <a:ext cx="4955908" cy="276999"/>
          </a:xfrm>
          <a:prstGeom prst="rect">
            <a:avLst/>
          </a:prstGeom>
          <a:noFill/>
        </p:spPr>
        <p:txBody>
          <a:bodyPr wrap="none" rtlCol="0">
            <a:spAutoFit/>
          </a:bodyPr>
          <a:lstStyle/>
          <a:p>
            <a:r>
              <a:rPr lang="en-US" sz="1200" b="1" dirty="0" smtClean="0"/>
              <a:t>NOAA Satellite AQ Proving Ground, Silver Spring, MD Sep 9, 2015</a:t>
            </a:r>
            <a:endParaRPr lang="en-US" sz="1200" b="1" dirty="0"/>
          </a:p>
        </p:txBody>
      </p:sp>
    </p:spTree>
    <p:extLst>
      <p:ext uri="{BB962C8B-B14F-4D97-AF65-F5344CB8AC3E}">
        <p14:creationId xmlns:p14="http://schemas.microsoft.com/office/powerpoint/2010/main" val="26947039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2"/>
          <p:cNvSpPr txBox="1">
            <a:spLocks noChangeArrowheads="1"/>
          </p:cNvSpPr>
          <p:nvPr/>
        </p:nvSpPr>
        <p:spPr bwMode="auto">
          <a:xfrm>
            <a:off x="566738" y="163513"/>
            <a:ext cx="8667750" cy="554037"/>
          </a:xfrm>
          <a:prstGeom prst="rect">
            <a:avLst/>
          </a:prstGeom>
          <a:noFill/>
          <a:ln w="9525">
            <a:noFill/>
            <a:miter lim="800000"/>
            <a:headEnd/>
            <a:tailEnd/>
          </a:ln>
          <a:effectLst/>
        </p:spPr>
        <p:txBody>
          <a:bodyPr lIns="0" tIns="0" rIns="0" bIns="0">
            <a:spAutoFit/>
          </a:bodyPr>
          <a:lstStyle/>
          <a:p>
            <a:pPr algn="ctr" fontAlgn="auto">
              <a:spcBef>
                <a:spcPts val="0"/>
              </a:spcBef>
              <a:spcAft>
                <a:spcPts val="0"/>
              </a:spcAft>
              <a:defRPr/>
            </a:pPr>
            <a:r>
              <a:rPr lang="en-US" sz="3600" dirty="0">
                <a:solidFill>
                  <a:schemeClr val="folHlink"/>
                </a:solidFill>
                <a:effectLst>
                  <a:outerShdw blurRad="38100" dist="38100" dir="2700000" algn="tl">
                    <a:srgbClr val="000000"/>
                  </a:outerShdw>
                </a:effectLst>
                <a:latin typeface="Times New Roman" pitchFamily="18" charset="0"/>
              </a:rPr>
              <a:t>WRF_ARW-MCIP-CMAQ forward model</a:t>
            </a:r>
          </a:p>
        </p:txBody>
      </p:sp>
      <p:sp>
        <p:nvSpPr>
          <p:cNvPr id="7171" name="Text Box 4"/>
          <p:cNvSpPr txBox="1">
            <a:spLocks noChangeArrowheads="1"/>
          </p:cNvSpPr>
          <p:nvPr/>
        </p:nvSpPr>
        <p:spPr bwMode="auto">
          <a:xfrm>
            <a:off x="1146175" y="5243513"/>
            <a:ext cx="3754438" cy="461962"/>
          </a:xfrm>
          <a:prstGeom prst="rect">
            <a:avLst/>
          </a:prstGeom>
          <a:solidFill>
            <a:srgbClr val="FFCC00"/>
          </a:solidFill>
          <a:ln w="9525">
            <a:solidFill>
              <a:schemeClr val="tx1"/>
            </a:solidFill>
            <a:miter lim="800000"/>
            <a:headEnd/>
            <a:tailEnd/>
          </a:ln>
        </p:spPr>
        <p:txBody>
          <a:bodyPr>
            <a:spAutoFit/>
          </a:bodyPr>
          <a:lstStyle/>
          <a:p>
            <a:pPr algn="ctr">
              <a:spcBef>
                <a:spcPct val="50000"/>
              </a:spcBef>
            </a:pPr>
            <a:r>
              <a:rPr lang="en-US" altLang="en-US" sz="2400" b="1">
                <a:latin typeface="Calibri" pitchFamily="34" charset="0"/>
              </a:rPr>
              <a:t>CMAQ 4.7.1</a:t>
            </a:r>
          </a:p>
        </p:txBody>
      </p:sp>
      <p:sp>
        <p:nvSpPr>
          <p:cNvPr id="7172" name="Text Box 5"/>
          <p:cNvSpPr txBox="1">
            <a:spLocks noChangeArrowheads="1"/>
          </p:cNvSpPr>
          <p:nvPr/>
        </p:nvSpPr>
        <p:spPr bwMode="auto">
          <a:xfrm>
            <a:off x="476250" y="908050"/>
            <a:ext cx="4970463" cy="923925"/>
          </a:xfrm>
          <a:prstGeom prst="rect">
            <a:avLst/>
          </a:prstGeom>
          <a:solidFill>
            <a:srgbClr val="FFCC00"/>
          </a:solidFill>
          <a:ln w="9525">
            <a:solidFill>
              <a:schemeClr val="tx1"/>
            </a:solidFill>
            <a:miter lim="800000"/>
            <a:headEnd/>
            <a:tailEnd/>
          </a:ln>
        </p:spPr>
        <p:txBody>
          <a:bodyPr>
            <a:spAutoFit/>
          </a:bodyPr>
          <a:lstStyle/>
          <a:p>
            <a:pPr algn="ctr">
              <a:spcBef>
                <a:spcPct val="50000"/>
              </a:spcBef>
            </a:pPr>
            <a:r>
              <a:rPr lang="en-US" altLang="en-US" sz="2400">
                <a:latin typeface="Helvetica" pitchFamily="34" charset="0"/>
              </a:rPr>
              <a:t>WRF-ARW (LCC)</a:t>
            </a:r>
            <a:endParaRPr lang="en-US" altLang="en-US" sz="2000">
              <a:latin typeface="Helvetica" pitchFamily="34" charset="0"/>
            </a:endParaRPr>
          </a:p>
          <a:p>
            <a:pPr algn="ctr">
              <a:spcBef>
                <a:spcPct val="50000"/>
              </a:spcBef>
            </a:pPr>
            <a:r>
              <a:rPr lang="en-US" altLang="en-US" sz="2000">
                <a:latin typeface="Helvetica" pitchFamily="34" charset="0"/>
              </a:rPr>
              <a:t> </a:t>
            </a:r>
            <a:r>
              <a:rPr lang="en-US" altLang="en-US" sz="2000">
                <a:solidFill>
                  <a:srgbClr val="FF3300"/>
                </a:solidFill>
                <a:latin typeface="Helvetica" pitchFamily="34" charset="0"/>
              </a:rPr>
              <a:t>(42 </a:t>
            </a:r>
            <a:r>
              <a:rPr lang="en-US" altLang="en-US" sz="2000">
                <a:solidFill>
                  <a:srgbClr val="FF3300"/>
                </a:solidFill>
                <a:latin typeface="Helvetica" pitchFamily="34" charset="0"/>
                <a:sym typeface="Symbol" pitchFamily="18" charset="2"/>
              </a:rPr>
              <a:t>-P </a:t>
            </a:r>
            <a:r>
              <a:rPr lang="en-US" altLang="en-US" sz="2000">
                <a:solidFill>
                  <a:srgbClr val="FF3300"/>
                </a:solidFill>
                <a:latin typeface="Helvetica" pitchFamily="34" charset="0"/>
              </a:rPr>
              <a:t>model Layers)</a:t>
            </a:r>
          </a:p>
        </p:txBody>
      </p:sp>
      <p:grpSp>
        <p:nvGrpSpPr>
          <p:cNvPr id="7173" name="Group 6"/>
          <p:cNvGrpSpPr>
            <a:grpSpLocks/>
          </p:cNvGrpSpPr>
          <p:nvPr/>
        </p:nvGrpSpPr>
        <p:grpSpPr bwMode="auto">
          <a:xfrm>
            <a:off x="5448300" y="1052513"/>
            <a:ext cx="3089275" cy="369887"/>
            <a:chOff x="3432" y="663"/>
            <a:chExt cx="1946" cy="233"/>
          </a:xfrm>
        </p:grpSpPr>
        <p:sp>
          <p:nvSpPr>
            <p:cNvPr id="2" name="Text Box 7"/>
            <p:cNvSpPr txBox="1">
              <a:spLocks noChangeArrowheads="1"/>
            </p:cNvSpPr>
            <p:nvPr/>
          </p:nvSpPr>
          <p:spPr bwMode="auto">
            <a:xfrm>
              <a:off x="4132" y="663"/>
              <a:ext cx="1246" cy="233"/>
            </a:xfrm>
            <a:prstGeom prst="rect">
              <a:avLst/>
            </a:prstGeom>
            <a:solidFill>
              <a:schemeClr val="accent2">
                <a:lumMod val="40000"/>
                <a:lumOff val="60000"/>
              </a:schemeClr>
            </a:solidFill>
            <a:ln w="9525">
              <a:solidFill>
                <a:schemeClr val="tx1"/>
              </a:solidFill>
              <a:miter lim="800000"/>
              <a:headEnd/>
              <a:tailEnd/>
            </a:ln>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defRPr/>
              </a:pPr>
              <a:r>
                <a:rPr lang="en-US" altLang="en-US" sz="1800" b="1" dirty="0" smtClean="0"/>
                <a:t>LBC from GFS</a:t>
              </a:r>
            </a:p>
          </p:txBody>
        </p:sp>
        <p:sp>
          <p:nvSpPr>
            <p:cNvPr id="7201" name="Line 8"/>
            <p:cNvSpPr>
              <a:spLocks noChangeShapeType="1"/>
            </p:cNvSpPr>
            <p:nvPr/>
          </p:nvSpPr>
          <p:spPr bwMode="auto">
            <a:xfrm flipH="1">
              <a:off x="3432" y="796"/>
              <a:ext cx="702" cy="0"/>
            </a:xfrm>
            <a:prstGeom prst="line">
              <a:avLst/>
            </a:prstGeom>
            <a:noFill/>
            <a:ln w="38100">
              <a:solidFill>
                <a:schemeClr val="folHlink"/>
              </a:solidFill>
              <a:round/>
              <a:headEnd/>
              <a:tailEnd type="triangle" w="lg" len="lg"/>
            </a:ln>
          </p:spPr>
          <p:txBody>
            <a:bodyPr/>
            <a:lstStyle/>
            <a:p>
              <a:endParaRPr lang="en-US"/>
            </a:p>
          </p:txBody>
        </p:sp>
      </p:grpSp>
      <p:sp>
        <p:nvSpPr>
          <p:cNvPr id="63497" name="Text Box 9"/>
          <p:cNvSpPr txBox="1">
            <a:spLocks noChangeArrowheads="1"/>
          </p:cNvSpPr>
          <p:nvPr/>
        </p:nvSpPr>
        <p:spPr bwMode="auto">
          <a:xfrm>
            <a:off x="5365750" y="3143250"/>
            <a:ext cx="3227388" cy="1455738"/>
          </a:xfrm>
          <a:prstGeom prst="rect">
            <a:avLst/>
          </a:prstGeom>
          <a:solidFill>
            <a:schemeClr val="accent3">
              <a:lumMod val="60000"/>
              <a:lumOff val="40000"/>
            </a:schemeClr>
          </a:solidFill>
          <a:ln w="9525">
            <a:solidFill>
              <a:schemeClr val="tx1"/>
            </a:solidFill>
            <a:miter lim="800000"/>
            <a:headEnd/>
            <a:tailEnd/>
          </a:ln>
          <a:effectLst/>
        </p:spPr>
        <p:txBody>
          <a:bodyPr/>
          <a:lstStyle/>
          <a:p>
            <a:pPr algn="ctr" fontAlgn="auto">
              <a:spcBef>
                <a:spcPts val="200"/>
              </a:spcBef>
              <a:spcAft>
                <a:spcPts val="0"/>
              </a:spcAft>
              <a:defRPr/>
            </a:pPr>
            <a:r>
              <a:rPr lang="en-US" sz="2000" b="1" dirty="0">
                <a:latin typeface="+mn-lt"/>
              </a:rPr>
              <a:t>Projection of</a:t>
            </a:r>
          </a:p>
          <a:p>
            <a:pPr algn="ctr" fontAlgn="auto">
              <a:spcBef>
                <a:spcPts val="200"/>
              </a:spcBef>
              <a:spcAft>
                <a:spcPts val="0"/>
              </a:spcAft>
              <a:defRPr/>
            </a:pPr>
            <a:r>
              <a:rPr lang="en-US" sz="2000" b="1" dirty="0" err="1">
                <a:latin typeface="+mn-lt"/>
              </a:rPr>
              <a:t>endo</a:t>
            </a:r>
            <a:r>
              <a:rPr lang="en-US" sz="2000" b="1" dirty="0">
                <a:latin typeface="+mn-lt"/>
              </a:rPr>
              <a:t>-domain </a:t>
            </a:r>
            <a:r>
              <a:rPr lang="en-US" sz="2000" b="1" dirty="0" err="1">
                <a:latin typeface="+mn-lt"/>
              </a:rPr>
              <a:t>intermitten</a:t>
            </a:r>
            <a:r>
              <a:rPr lang="en-US" sz="2000" b="1" dirty="0">
                <a:latin typeface="+mn-lt"/>
              </a:rPr>
              <a:t> sources: </a:t>
            </a:r>
            <a:r>
              <a:rPr lang="en-US" sz="2000" b="1" dirty="0" err="1">
                <a:latin typeface="+mn-lt"/>
              </a:rPr>
              <a:t>Obs’d</a:t>
            </a:r>
            <a:r>
              <a:rPr lang="en-US" sz="2000" b="1" dirty="0">
                <a:latin typeface="+mn-lt"/>
              </a:rPr>
              <a:t> wild fire</a:t>
            </a:r>
          </a:p>
          <a:p>
            <a:pPr algn="ctr" fontAlgn="auto">
              <a:spcBef>
                <a:spcPts val="200"/>
              </a:spcBef>
              <a:spcAft>
                <a:spcPts val="0"/>
              </a:spcAft>
              <a:defRPr/>
            </a:pPr>
            <a:r>
              <a:rPr lang="en-US" sz="2000" b="1" dirty="0">
                <a:latin typeface="+mn-lt"/>
              </a:rPr>
              <a:t>and prescribed burns</a:t>
            </a:r>
          </a:p>
        </p:txBody>
      </p:sp>
      <p:sp>
        <p:nvSpPr>
          <p:cNvPr id="63499" name="Text Box 11"/>
          <p:cNvSpPr txBox="1">
            <a:spLocks noChangeArrowheads="1"/>
          </p:cNvSpPr>
          <p:nvPr/>
        </p:nvSpPr>
        <p:spPr bwMode="auto">
          <a:xfrm>
            <a:off x="5520668" y="1714885"/>
            <a:ext cx="3090863" cy="646112"/>
          </a:xfrm>
          <a:prstGeom prst="rect">
            <a:avLst/>
          </a:prstGeom>
          <a:solidFill>
            <a:srgbClr val="FF0000"/>
          </a:solidFill>
          <a:ln w="9525">
            <a:solidFill>
              <a:schemeClr val="tx1"/>
            </a:solidFill>
            <a:miter lim="800000"/>
            <a:headEnd/>
            <a:tailEnd/>
          </a:ln>
        </p:spPr>
        <p:txBody>
          <a:bodyPr>
            <a:spAutoFit/>
          </a:bodyPr>
          <a:lstStyle/>
          <a:p>
            <a:pPr algn="ctr">
              <a:spcBef>
                <a:spcPct val="50000"/>
              </a:spcBef>
            </a:pPr>
            <a:r>
              <a:rPr lang="en-US" altLang="en-US" b="1" dirty="0">
                <a:latin typeface="Calibri" pitchFamily="34" charset="0"/>
              </a:rPr>
              <a:t>EPA Emissions Inventory + simple </a:t>
            </a:r>
            <a:r>
              <a:rPr lang="en-US" altLang="en-US" b="1" dirty="0" err="1">
                <a:latin typeface="Calibri" pitchFamily="34" charset="0"/>
              </a:rPr>
              <a:t>obs</a:t>
            </a:r>
            <a:r>
              <a:rPr lang="en-US" altLang="en-US" b="1" dirty="0">
                <a:latin typeface="Calibri" pitchFamily="34" charset="0"/>
              </a:rPr>
              <a:t>-based adjustment</a:t>
            </a:r>
          </a:p>
        </p:txBody>
      </p:sp>
      <p:sp>
        <p:nvSpPr>
          <p:cNvPr id="7176" name="Line 12"/>
          <p:cNvSpPr>
            <a:spLocks noChangeShapeType="1"/>
          </p:cNvSpPr>
          <p:nvPr/>
        </p:nvSpPr>
        <p:spPr bwMode="auto">
          <a:xfrm>
            <a:off x="7066099" y="2353716"/>
            <a:ext cx="0" cy="789534"/>
          </a:xfrm>
          <a:prstGeom prst="line">
            <a:avLst/>
          </a:prstGeom>
          <a:noFill/>
          <a:ln w="38100">
            <a:solidFill>
              <a:schemeClr val="folHlink"/>
            </a:solidFill>
            <a:round/>
            <a:headEnd/>
            <a:tailEnd type="triangle" w="lg" len="lg"/>
          </a:ln>
        </p:spPr>
        <p:txBody>
          <a:bodyPr/>
          <a:lstStyle/>
          <a:p>
            <a:endParaRPr lang="en-US"/>
          </a:p>
        </p:txBody>
      </p:sp>
      <p:sp>
        <p:nvSpPr>
          <p:cNvPr id="7177" name="Text Box 13"/>
          <p:cNvSpPr txBox="1">
            <a:spLocks noChangeArrowheads="1"/>
          </p:cNvSpPr>
          <p:nvPr/>
        </p:nvSpPr>
        <p:spPr bwMode="auto">
          <a:xfrm>
            <a:off x="5821363" y="5749925"/>
            <a:ext cx="2230437" cy="925513"/>
          </a:xfrm>
          <a:prstGeom prst="rect">
            <a:avLst/>
          </a:prstGeom>
          <a:solidFill>
            <a:srgbClr val="C0C0C0"/>
          </a:solidFill>
          <a:ln w="9525">
            <a:solidFill>
              <a:schemeClr val="tx1"/>
            </a:solidFill>
            <a:miter lim="800000"/>
            <a:headEnd/>
            <a:tailEnd/>
          </a:ln>
        </p:spPr>
        <p:txBody>
          <a:bodyPr>
            <a:spAutoFit/>
          </a:bodyPr>
          <a:lstStyle/>
          <a:p>
            <a:pPr algn="ctr">
              <a:spcBef>
                <a:spcPct val="50000"/>
              </a:spcBef>
            </a:pPr>
            <a:r>
              <a:rPr lang="en-US" altLang="en-US" b="1">
                <a:latin typeface="Calibri" pitchFamily="34" charset="0"/>
              </a:rPr>
              <a:t>Hourly 3-D Gridded Chemical Concentration</a:t>
            </a:r>
          </a:p>
        </p:txBody>
      </p:sp>
      <p:grpSp>
        <p:nvGrpSpPr>
          <p:cNvPr id="7178" name="Group 14"/>
          <p:cNvGrpSpPr>
            <a:grpSpLocks/>
          </p:cNvGrpSpPr>
          <p:nvPr/>
        </p:nvGrpSpPr>
        <p:grpSpPr bwMode="auto">
          <a:xfrm>
            <a:off x="4899834" y="4597400"/>
            <a:ext cx="1349358" cy="838200"/>
            <a:chOff x="3324" y="3174"/>
            <a:chExt cx="619" cy="422"/>
          </a:xfrm>
        </p:grpSpPr>
        <p:sp>
          <p:nvSpPr>
            <p:cNvPr id="7198" name="Line 15"/>
            <p:cNvSpPr>
              <a:spLocks noChangeShapeType="1"/>
            </p:cNvSpPr>
            <p:nvPr/>
          </p:nvSpPr>
          <p:spPr bwMode="auto">
            <a:xfrm flipH="1">
              <a:off x="3933" y="3174"/>
              <a:ext cx="0" cy="422"/>
            </a:xfrm>
            <a:prstGeom prst="line">
              <a:avLst/>
            </a:prstGeom>
            <a:noFill/>
            <a:ln w="38100">
              <a:solidFill>
                <a:schemeClr val="hlink"/>
              </a:solidFill>
              <a:round/>
              <a:headEnd/>
              <a:tailEnd type="none" w="lg" len="lg"/>
            </a:ln>
          </p:spPr>
          <p:txBody>
            <a:bodyPr/>
            <a:lstStyle/>
            <a:p>
              <a:endParaRPr lang="en-US"/>
            </a:p>
          </p:txBody>
        </p:sp>
        <p:sp>
          <p:nvSpPr>
            <p:cNvPr id="7199" name="Line 16"/>
            <p:cNvSpPr>
              <a:spLocks noChangeShapeType="1"/>
            </p:cNvSpPr>
            <p:nvPr/>
          </p:nvSpPr>
          <p:spPr bwMode="auto">
            <a:xfrm flipH="1" flipV="1">
              <a:off x="3324" y="3590"/>
              <a:ext cx="619" cy="0"/>
            </a:xfrm>
            <a:prstGeom prst="line">
              <a:avLst/>
            </a:prstGeom>
            <a:noFill/>
            <a:ln w="38100">
              <a:solidFill>
                <a:schemeClr val="hlink"/>
              </a:solidFill>
              <a:round/>
              <a:headEnd/>
              <a:tailEnd type="triangle" w="lg" len="lg"/>
            </a:ln>
          </p:spPr>
          <p:txBody>
            <a:bodyPr/>
            <a:lstStyle/>
            <a:p>
              <a:endParaRPr lang="en-US"/>
            </a:p>
          </p:txBody>
        </p:sp>
      </p:grpSp>
      <p:sp>
        <p:nvSpPr>
          <p:cNvPr id="2060" name="Text Box 17"/>
          <p:cNvSpPr txBox="1">
            <a:spLocks noChangeArrowheads="1"/>
          </p:cNvSpPr>
          <p:nvPr/>
        </p:nvSpPr>
        <p:spPr bwMode="auto">
          <a:xfrm>
            <a:off x="1114425" y="2324100"/>
            <a:ext cx="2971800" cy="819150"/>
          </a:xfrm>
          <a:prstGeom prst="rect">
            <a:avLst/>
          </a:prstGeom>
          <a:solidFill>
            <a:schemeClr val="accent3">
              <a:lumMod val="60000"/>
              <a:lumOff val="40000"/>
            </a:schemeClr>
          </a:solidFill>
          <a:ln w="9525">
            <a:solidFill>
              <a:schemeClr val="tx1"/>
            </a:solidFill>
            <a:miter lim="800000"/>
            <a:headEnd/>
            <a:tailEnd/>
          </a:ln>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defRPr/>
            </a:pPr>
            <a:r>
              <a:rPr lang="en-US" altLang="en-US" sz="2000" b="1" dirty="0" smtClean="0"/>
              <a:t>MCIP</a:t>
            </a:r>
            <a:r>
              <a:rPr lang="en-US" altLang="en-US" sz="2000" dirty="0" smtClean="0"/>
              <a:t> </a:t>
            </a:r>
          </a:p>
          <a:p>
            <a:pPr algn="ctr" eaLnBrk="1" hangingPunct="1">
              <a:spcBef>
                <a:spcPct val="50000"/>
              </a:spcBef>
              <a:buFontTx/>
              <a:buNone/>
              <a:defRPr/>
            </a:pPr>
            <a:endParaRPr lang="en-US" altLang="en-US" sz="1800" dirty="0" smtClean="0">
              <a:solidFill>
                <a:srgbClr val="EBF1DE"/>
              </a:solidFill>
            </a:endParaRPr>
          </a:p>
        </p:txBody>
      </p:sp>
      <p:sp>
        <p:nvSpPr>
          <p:cNvPr id="7180" name="Text Box 18"/>
          <p:cNvSpPr txBox="1">
            <a:spLocks noChangeArrowheads="1"/>
          </p:cNvSpPr>
          <p:nvPr/>
        </p:nvSpPr>
        <p:spPr bwMode="auto">
          <a:xfrm>
            <a:off x="146050" y="3522663"/>
            <a:ext cx="3054350" cy="1000125"/>
          </a:xfrm>
          <a:prstGeom prst="rect">
            <a:avLst/>
          </a:prstGeom>
          <a:solidFill>
            <a:srgbClr val="339966"/>
          </a:solidFill>
          <a:ln w="9525">
            <a:solidFill>
              <a:schemeClr val="tx1"/>
            </a:solidFill>
            <a:miter lim="800000"/>
            <a:headEnd/>
            <a:tailEnd/>
          </a:ln>
        </p:spPr>
        <p:txBody>
          <a:bodyPr>
            <a:spAutoFit/>
          </a:bodyPr>
          <a:lstStyle/>
          <a:p>
            <a:pPr algn="ctr">
              <a:spcBef>
                <a:spcPct val="50000"/>
              </a:spcBef>
            </a:pPr>
            <a:r>
              <a:rPr lang="en-US" altLang="en-US" b="1" dirty="0">
                <a:solidFill>
                  <a:srgbClr val="C00000"/>
                </a:solidFill>
                <a:latin typeface="Calibri" pitchFamily="34" charset="0"/>
              </a:rPr>
              <a:t> </a:t>
            </a:r>
            <a:r>
              <a:rPr lang="en-US" altLang="en-US" b="1" dirty="0" smtClean="0">
                <a:solidFill>
                  <a:srgbClr val="C00000"/>
                </a:solidFill>
                <a:latin typeface="Calibri" pitchFamily="34" charset="0"/>
              </a:rPr>
              <a:t>VIIRS/MODIS-</a:t>
            </a:r>
            <a:endParaRPr lang="en-US" altLang="en-US" b="1" dirty="0">
              <a:solidFill>
                <a:srgbClr val="C00000"/>
              </a:solidFill>
              <a:latin typeface="Calibri" pitchFamily="34" charset="0"/>
            </a:endParaRPr>
          </a:p>
          <a:p>
            <a:pPr algn="ctr">
              <a:spcBef>
                <a:spcPts val="300"/>
              </a:spcBef>
            </a:pPr>
            <a:r>
              <a:rPr lang="en-US" altLang="en-US" b="1" dirty="0">
                <a:solidFill>
                  <a:srgbClr val="C00000"/>
                </a:solidFill>
                <a:latin typeface="Calibri" pitchFamily="34" charset="0"/>
              </a:rPr>
              <a:t>AOD-based adjusted IC, </a:t>
            </a:r>
          </a:p>
          <a:p>
            <a:pPr algn="ctr">
              <a:spcBef>
                <a:spcPts val="300"/>
              </a:spcBef>
            </a:pPr>
            <a:r>
              <a:rPr lang="en-US" altLang="en-US" b="1" dirty="0">
                <a:latin typeface="Calibri" pitchFamily="34" charset="0"/>
              </a:rPr>
              <a:t>BC: RAQMS</a:t>
            </a:r>
          </a:p>
        </p:txBody>
      </p:sp>
      <p:sp>
        <p:nvSpPr>
          <p:cNvPr id="7181" name="Line 19"/>
          <p:cNvSpPr>
            <a:spLocks noChangeShapeType="1"/>
          </p:cNvSpPr>
          <p:nvPr/>
        </p:nvSpPr>
        <p:spPr bwMode="auto">
          <a:xfrm>
            <a:off x="1876425" y="1831975"/>
            <a:ext cx="0" cy="509588"/>
          </a:xfrm>
          <a:prstGeom prst="line">
            <a:avLst/>
          </a:prstGeom>
          <a:noFill/>
          <a:ln w="38100">
            <a:solidFill>
              <a:schemeClr val="hlink"/>
            </a:solidFill>
            <a:round/>
            <a:headEnd/>
            <a:tailEnd type="triangle" w="lg" len="lg"/>
          </a:ln>
        </p:spPr>
        <p:txBody>
          <a:bodyPr/>
          <a:lstStyle/>
          <a:p>
            <a:endParaRPr lang="en-US"/>
          </a:p>
        </p:txBody>
      </p:sp>
      <p:sp>
        <p:nvSpPr>
          <p:cNvPr id="7182" name="Line 20"/>
          <p:cNvSpPr>
            <a:spLocks noChangeShapeType="1"/>
          </p:cNvSpPr>
          <p:nvPr/>
        </p:nvSpPr>
        <p:spPr bwMode="auto">
          <a:xfrm>
            <a:off x="3733800" y="3170238"/>
            <a:ext cx="14288" cy="2073275"/>
          </a:xfrm>
          <a:prstGeom prst="line">
            <a:avLst/>
          </a:prstGeom>
          <a:noFill/>
          <a:ln w="38100">
            <a:solidFill>
              <a:schemeClr val="hlink"/>
            </a:solidFill>
            <a:round/>
            <a:headEnd/>
            <a:tailEnd type="triangle" w="lg" len="lg"/>
          </a:ln>
        </p:spPr>
        <p:txBody>
          <a:bodyPr/>
          <a:lstStyle/>
          <a:p>
            <a:endParaRPr lang="en-US"/>
          </a:p>
        </p:txBody>
      </p:sp>
      <p:sp>
        <p:nvSpPr>
          <p:cNvPr id="7183" name="Text Box 21"/>
          <p:cNvSpPr txBox="1">
            <a:spLocks noChangeArrowheads="1"/>
          </p:cNvSpPr>
          <p:nvPr/>
        </p:nvSpPr>
        <p:spPr bwMode="auto">
          <a:xfrm>
            <a:off x="2012950" y="1895475"/>
            <a:ext cx="842963" cy="369888"/>
          </a:xfrm>
          <a:prstGeom prst="rect">
            <a:avLst/>
          </a:prstGeom>
          <a:noFill/>
          <a:ln w="9525">
            <a:noFill/>
            <a:miter lim="800000"/>
            <a:headEnd/>
            <a:tailEnd/>
          </a:ln>
        </p:spPr>
        <p:txBody>
          <a:bodyPr>
            <a:spAutoFit/>
          </a:bodyPr>
          <a:lstStyle/>
          <a:p>
            <a:pPr>
              <a:spcBef>
                <a:spcPct val="50000"/>
              </a:spcBef>
            </a:pPr>
            <a:r>
              <a:rPr lang="en-US" altLang="en-US" b="1">
                <a:latin typeface="Calibri" pitchFamily="34" charset="0"/>
              </a:rPr>
              <a:t>C-grid</a:t>
            </a:r>
          </a:p>
        </p:txBody>
      </p:sp>
      <p:sp>
        <p:nvSpPr>
          <p:cNvPr id="7184" name="Text Box 22"/>
          <p:cNvSpPr txBox="1">
            <a:spLocks noChangeArrowheads="1"/>
          </p:cNvSpPr>
          <p:nvPr/>
        </p:nvSpPr>
        <p:spPr bwMode="auto">
          <a:xfrm>
            <a:off x="3748088" y="3657600"/>
            <a:ext cx="842962" cy="366713"/>
          </a:xfrm>
          <a:prstGeom prst="rect">
            <a:avLst/>
          </a:prstGeom>
          <a:noFill/>
          <a:ln w="9525">
            <a:noFill/>
            <a:miter lim="800000"/>
            <a:headEnd/>
            <a:tailEnd/>
          </a:ln>
        </p:spPr>
        <p:txBody>
          <a:bodyPr>
            <a:spAutoFit/>
          </a:bodyPr>
          <a:lstStyle/>
          <a:p>
            <a:pPr>
              <a:spcBef>
                <a:spcPct val="50000"/>
              </a:spcBef>
            </a:pPr>
            <a:r>
              <a:rPr lang="en-US" altLang="en-US" b="1">
                <a:latin typeface="Calibri" pitchFamily="34" charset="0"/>
              </a:rPr>
              <a:t>C-grid</a:t>
            </a:r>
          </a:p>
        </p:txBody>
      </p:sp>
      <p:sp>
        <p:nvSpPr>
          <p:cNvPr id="7185" name="Text Box 23"/>
          <p:cNvSpPr txBox="1">
            <a:spLocks noChangeArrowheads="1"/>
          </p:cNvSpPr>
          <p:nvPr/>
        </p:nvSpPr>
        <p:spPr bwMode="auto">
          <a:xfrm>
            <a:off x="147638" y="4591050"/>
            <a:ext cx="2662237" cy="369888"/>
          </a:xfrm>
          <a:prstGeom prst="rect">
            <a:avLst/>
          </a:prstGeom>
          <a:noFill/>
          <a:ln w="9525">
            <a:noFill/>
            <a:miter lim="800000"/>
            <a:headEnd/>
            <a:tailEnd/>
          </a:ln>
        </p:spPr>
        <p:txBody>
          <a:bodyPr>
            <a:spAutoFit/>
          </a:bodyPr>
          <a:lstStyle/>
          <a:p>
            <a:pPr>
              <a:spcBef>
                <a:spcPct val="50000"/>
              </a:spcBef>
            </a:pPr>
            <a:r>
              <a:rPr lang="en-US" altLang="en-US">
                <a:latin typeface="Calibri" pitchFamily="34" charset="0"/>
              </a:rPr>
              <a:t>Column integrated AOD</a:t>
            </a:r>
          </a:p>
        </p:txBody>
      </p:sp>
      <p:grpSp>
        <p:nvGrpSpPr>
          <p:cNvPr id="7186" name="Group 24"/>
          <p:cNvGrpSpPr>
            <a:grpSpLocks/>
          </p:cNvGrpSpPr>
          <p:nvPr/>
        </p:nvGrpSpPr>
        <p:grpSpPr bwMode="auto">
          <a:xfrm>
            <a:off x="2170113" y="5688013"/>
            <a:ext cx="3632200" cy="577850"/>
            <a:chOff x="1510" y="3259"/>
            <a:chExt cx="1264" cy="767"/>
          </a:xfrm>
        </p:grpSpPr>
        <p:sp>
          <p:nvSpPr>
            <p:cNvPr id="7196" name="Line 25"/>
            <p:cNvSpPr>
              <a:spLocks noChangeShapeType="1"/>
            </p:cNvSpPr>
            <p:nvPr/>
          </p:nvSpPr>
          <p:spPr bwMode="auto">
            <a:xfrm>
              <a:off x="1510" y="4021"/>
              <a:ext cx="1264" cy="5"/>
            </a:xfrm>
            <a:prstGeom prst="line">
              <a:avLst/>
            </a:prstGeom>
            <a:noFill/>
            <a:ln w="38100">
              <a:solidFill>
                <a:srgbClr val="66FFFF"/>
              </a:solidFill>
              <a:round/>
              <a:headEnd/>
              <a:tailEnd type="triangle" w="lg" len="lg"/>
            </a:ln>
          </p:spPr>
          <p:txBody>
            <a:bodyPr/>
            <a:lstStyle/>
            <a:p>
              <a:endParaRPr lang="en-US"/>
            </a:p>
          </p:txBody>
        </p:sp>
        <p:sp>
          <p:nvSpPr>
            <p:cNvPr id="7197" name="Line 26"/>
            <p:cNvSpPr>
              <a:spLocks noChangeShapeType="1"/>
            </p:cNvSpPr>
            <p:nvPr/>
          </p:nvSpPr>
          <p:spPr bwMode="auto">
            <a:xfrm>
              <a:off x="1510" y="3259"/>
              <a:ext cx="0" cy="762"/>
            </a:xfrm>
            <a:prstGeom prst="line">
              <a:avLst/>
            </a:prstGeom>
            <a:noFill/>
            <a:ln w="38100">
              <a:solidFill>
                <a:srgbClr val="00FFFF"/>
              </a:solidFill>
              <a:round/>
              <a:headEnd/>
              <a:tailEnd/>
            </a:ln>
          </p:spPr>
          <p:txBody>
            <a:bodyPr/>
            <a:lstStyle/>
            <a:p>
              <a:endParaRPr lang="en-US"/>
            </a:p>
          </p:txBody>
        </p:sp>
      </p:grpSp>
      <p:sp>
        <p:nvSpPr>
          <p:cNvPr id="7187" name="Text Box 27"/>
          <p:cNvSpPr txBox="1">
            <a:spLocks noChangeArrowheads="1"/>
          </p:cNvSpPr>
          <p:nvPr/>
        </p:nvSpPr>
        <p:spPr bwMode="auto">
          <a:xfrm>
            <a:off x="5520668" y="4776788"/>
            <a:ext cx="660400" cy="366712"/>
          </a:xfrm>
          <a:prstGeom prst="rect">
            <a:avLst/>
          </a:prstGeom>
          <a:noFill/>
          <a:ln w="9525">
            <a:noFill/>
            <a:miter lim="800000"/>
            <a:headEnd/>
            <a:tailEnd/>
          </a:ln>
        </p:spPr>
        <p:txBody>
          <a:bodyPr lIns="0" rIns="0">
            <a:spAutoFit/>
          </a:bodyPr>
          <a:lstStyle/>
          <a:p>
            <a:pPr algn="ctr"/>
            <a:r>
              <a:rPr lang="en-US" altLang="en-US" b="1" dirty="0">
                <a:latin typeface="Calibri" pitchFamily="34" charset="0"/>
              </a:rPr>
              <a:t>C-grid</a:t>
            </a:r>
          </a:p>
        </p:txBody>
      </p:sp>
      <p:sp>
        <p:nvSpPr>
          <p:cNvPr id="63516" name="Text Box 28"/>
          <p:cNvSpPr txBox="1">
            <a:spLocks noChangeArrowheads="1"/>
          </p:cNvSpPr>
          <p:nvPr/>
        </p:nvSpPr>
        <p:spPr bwMode="auto">
          <a:xfrm>
            <a:off x="1143000" y="2676525"/>
            <a:ext cx="2914650" cy="274638"/>
          </a:xfrm>
          <a:prstGeom prst="rect">
            <a:avLst/>
          </a:prstGeom>
          <a:noFill/>
          <a:ln w="9525">
            <a:noFill/>
            <a:miter lim="800000"/>
            <a:headEnd/>
            <a:tailEnd/>
          </a:ln>
          <a:effectLst/>
        </p:spPr>
        <p:txBody>
          <a:bodyPr lIns="0" tIns="0" rIns="0" bIns="0">
            <a:spAutoFit/>
          </a:bodyPr>
          <a:lstStyle/>
          <a:p>
            <a:pPr fontAlgn="auto">
              <a:spcBef>
                <a:spcPct val="50000"/>
              </a:spcBef>
              <a:spcAft>
                <a:spcPts val="0"/>
              </a:spcAft>
              <a:defRPr/>
            </a:pPr>
            <a:r>
              <a:rPr lang="en-US" b="1" dirty="0">
                <a:solidFill>
                  <a:srgbClr val="FF3300"/>
                </a:solidFill>
                <a:effectLst>
                  <a:outerShdw blurRad="38100" dist="38100" dir="2700000" algn="tl">
                    <a:srgbClr val="000000"/>
                  </a:outerShdw>
                </a:effectLst>
                <a:latin typeface="+mn-lt"/>
                <a:sym typeface="Symbol" pitchFamily="18" charset="2"/>
              </a:rPr>
              <a:t>42 -P </a:t>
            </a:r>
            <a:r>
              <a:rPr lang="en-US" b="1" dirty="0">
                <a:solidFill>
                  <a:srgbClr val="FF3300"/>
                </a:solidFill>
                <a:effectLst>
                  <a:outerShdw blurRad="38100" dist="38100" dir="2700000" algn="tl">
                    <a:srgbClr val="000000"/>
                  </a:outerShdw>
                </a:effectLst>
                <a:latin typeface="+mn-lt"/>
              </a:rPr>
              <a:t>met. Layers</a:t>
            </a:r>
          </a:p>
        </p:txBody>
      </p:sp>
      <p:sp>
        <p:nvSpPr>
          <p:cNvPr id="7189" name="Line 19"/>
          <p:cNvSpPr>
            <a:spLocks noChangeShapeType="1"/>
          </p:cNvSpPr>
          <p:nvPr/>
        </p:nvSpPr>
        <p:spPr bwMode="auto">
          <a:xfrm flipH="1">
            <a:off x="2743200" y="4522788"/>
            <a:ext cx="0" cy="720725"/>
          </a:xfrm>
          <a:prstGeom prst="line">
            <a:avLst/>
          </a:prstGeom>
          <a:noFill/>
          <a:ln w="38100">
            <a:solidFill>
              <a:schemeClr val="tx1"/>
            </a:solidFill>
            <a:round/>
            <a:headEnd/>
            <a:tailEnd type="triangle" w="lg" len="lg"/>
          </a:ln>
        </p:spPr>
        <p:txBody>
          <a:bodyPr/>
          <a:lstStyle/>
          <a:p>
            <a:endParaRPr lang="en-US"/>
          </a:p>
        </p:txBody>
      </p:sp>
      <p:sp>
        <p:nvSpPr>
          <p:cNvPr id="7190" name="Line 19"/>
          <p:cNvSpPr>
            <a:spLocks noChangeShapeType="1"/>
          </p:cNvSpPr>
          <p:nvPr/>
        </p:nvSpPr>
        <p:spPr bwMode="auto">
          <a:xfrm>
            <a:off x="3200400" y="4046538"/>
            <a:ext cx="533400" cy="0"/>
          </a:xfrm>
          <a:prstGeom prst="line">
            <a:avLst/>
          </a:prstGeom>
          <a:noFill/>
          <a:ln w="38100">
            <a:solidFill>
              <a:schemeClr val="hlink"/>
            </a:solidFill>
            <a:round/>
            <a:headEnd/>
            <a:tailEnd type="triangle" w="lg" len="lg"/>
          </a:ln>
        </p:spPr>
        <p:txBody>
          <a:bodyPr/>
          <a:lstStyle/>
          <a:p>
            <a:endParaRPr lang="en-US"/>
          </a:p>
        </p:txBody>
      </p:sp>
      <p:sp>
        <p:nvSpPr>
          <p:cNvPr id="7191" name="Text Box 22"/>
          <p:cNvSpPr txBox="1">
            <a:spLocks noChangeArrowheads="1"/>
          </p:cNvSpPr>
          <p:nvPr/>
        </p:nvSpPr>
        <p:spPr bwMode="auto">
          <a:xfrm>
            <a:off x="2208213" y="5843588"/>
            <a:ext cx="842962" cy="368300"/>
          </a:xfrm>
          <a:prstGeom prst="rect">
            <a:avLst/>
          </a:prstGeom>
          <a:noFill/>
          <a:ln w="9525">
            <a:noFill/>
            <a:miter lim="800000"/>
            <a:headEnd/>
            <a:tailEnd/>
          </a:ln>
        </p:spPr>
        <p:txBody>
          <a:bodyPr>
            <a:spAutoFit/>
          </a:bodyPr>
          <a:lstStyle/>
          <a:p>
            <a:pPr>
              <a:spcBef>
                <a:spcPct val="50000"/>
              </a:spcBef>
            </a:pPr>
            <a:r>
              <a:rPr lang="en-US" altLang="en-US" b="1">
                <a:latin typeface="Calibri" pitchFamily="34" charset="0"/>
              </a:rPr>
              <a:t>C-grid</a:t>
            </a:r>
          </a:p>
        </p:txBody>
      </p:sp>
      <p:sp>
        <p:nvSpPr>
          <p:cNvPr id="7192" name="Text Box 22"/>
          <p:cNvSpPr txBox="1">
            <a:spLocks noChangeArrowheads="1"/>
          </p:cNvSpPr>
          <p:nvPr/>
        </p:nvSpPr>
        <p:spPr bwMode="auto">
          <a:xfrm>
            <a:off x="5380038" y="2447925"/>
            <a:ext cx="844550" cy="366713"/>
          </a:xfrm>
          <a:prstGeom prst="rect">
            <a:avLst/>
          </a:prstGeom>
          <a:noFill/>
          <a:ln w="9525">
            <a:noFill/>
            <a:miter lim="800000"/>
            <a:headEnd/>
            <a:tailEnd/>
          </a:ln>
        </p:spPr>
        <p:txBody>
          <a:bodyPr>
            <a:spAutoFit/>
          </a:bodyPr>
          <a:lstStyle/>
          <a:p>
            <a:pPr>
              <a:spcBef>
                <a:spcPct val="50000"/>
              </a:spcBef>
            </a:pPr>
            <a:r>
              <a:rPr lang="en-US" altLang="en-US" b="1">
                <a:latin typeface="Calibri" pitchFamily="34" charset="0"/>
              </a:rPr>
              <a:t>C-grid</a:t>
            </a:r>
          </a:p>
        </p:txBody>
      </p:sp>
      <p:sp>
        <p:nvSpPr>
          <p:cNvPr id="3" name="TextBox 2"/>
          <p:cNvSpPr txBox="1"/>
          <p:nvPr/>
        </p:nvSpPr>
        <p:spPr>
          <a:xfrm>
            <a:off x="6477177" y="4874181"/>
            <a:ext cx="2518638" cy="369332"/>
          </a:xfrm>
          <a:prstGeom prst="rect">
            <a:avLst/>
          </a:prstGeom>
          <a:noFill/>
        </p:spPr>
        <p:txBody>
          <a:bodyPr wrap="none" rtlCol="0">
            <a:spAutoFit/>
          </a:bodyPr>
          <a:lstStyle/>
          <a:p>
            <a:r>
              <a:rPr lang="en-US" b="1" dirty="0" err="1" smtClean="0">
                <a:solidFill>
                  <a:schemeClr val="bg1"/>
                </a:solidFill>
              </a:rPr>
              <a:t>Saide</a:t>
            </a:r>
            <a:r>
              <a:rPr lang="en-US" b="1" dirty="0" smtClean="0">
                <a:solidFill>
                  <a:schemeClr val="bg1"/>
                </a:solidFill>
              </a:rPr>
              <a:t> et al. </a:t>
            </a:r>
            <a:r>
              <a:rPr lang="en-US" b="1" i="1" dirty="0" smtClean="0">
                <a:solidFill>
                  <a:schemeClr val="bg1"/>
                </a:solidFill>
              </a:rPr>
              <a:t>GRL</a:t>
            </a:r>
            <a:r>
              <a:rPr lang="en-US" b="1" dirty="0" smtClean="0">
                <a:solidFill>
                  <a:schemeClr val="bg1"/>
                </a:solidFill>
              </a:rPr>
              <a:t> 2014</a:t>
            </a:r>
            <a:endParaRPr lang="en-US" b="1" dirty="0">
              <a:solidFill>
                <a:schemeClr val="bg1"/>
              </a:solidFill>
            </a:endParaRPr>
          </a:p>
        </p:txBody>
      </p:sp>
      <p:sp>
        <p:nvSpPr>
          <p:cNvPr id="33" name="TextBox 32"/>
          <p:cNvSpPr txBox="1"/>
          <p:nvPr/>
        </p:nvSpPr>
        <p:spPr>
          <a:xfrm>
            <a:off x="0" y="6576379"/>
            <a:ext cx="4955908" cy="276999"/>
          </a:xfrm>
          <a:prstGeom prst="rect">
            <a:avLst/>
          </a:prstGeom>
          <a:noFill/>
        </p:spPr>
        <p:txBody>
          <a:bodyPr wrap="none" rtlCol="0">
            <a:spAutoFit/>
          </a:bodyPr>
          <a:lstStyle/>
          <a:p>
            <a:r>
              <a:rPr lang="en-US" sz="1200" b="1" dirty="0" smtClean="0"/>
              <a:t>NOAA Satellite AQ Proving Ground, Silver Spring, MD Sep 9, 2015</a:t>
            </a:r>
            <a:endParaRPr lang="en-US" sz="1200" b="1"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F30F60DB9CC904E9DF81D3251443E87" ma:contentTypeVersion="0" ma:contentTypeDescription="Create a new document." ma:contentTypeScope="" ma:versionID="5586c428ca461811ad63a81156486591">
  <xsd:schema xmlns:xsd="http://www.w3.org/2001/XMLSchema" xmlns:p="http://schemas.microsoft.com/office/2006/metadata/properties" targetNamespace="http://schemas.microsoft.com/office/2006/metadata/properties" ma:root="true" ma:fieldsID="46ce51841bcaebe75ae25adb2fb3cbe1">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25AE4859-A0D0-431E-870E-F266A87A20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54C3DD95-1FBE-47DA-A162-C103849B71C5}">
  <ds:schemaRefs>
    <ds:schemaRef ds:uri="http://schemas.microsoft.com/sharepoint/v3/contenttype/forms"/>
  </ds:schemaRefs>
</ds:datastoreItem>
</file>

<file path=customXml/itemProps3.xml><?xml version="1.0" encoding="utf-8"?>
<ds:datastoreItem xmlns:ds="http://schemas.openxmlformats.org/officeDocument/2006/customXml" ds:itemID="{D62A2BE5-7AF2-4768-92F4-6ADFB54B051F}">
  <ds:schemaRefs>
    <ds:schemaRef ds:uri="http://purl.org/dc/terms/"/>
    <ds:schemaRef ds:uri="http://purl.org/dc/dcmitype/"/>
    <ds:schemaRef ds:uri="http://www.w3.org/XML/1998/namespace"/>
    <ds:schemaRef ds:uri="http://schemas.microsoft.com/office/2006/documentManagement/types"/>
    <ds:schemaRef ds:uri="http://purl.org/dc/elements/1.1/"/>
    <ds:schemaRef ds:uri="http://schemas.microsoft.com/office/2006/metadata/propertie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Flow</Template>
  <TotalTime>76264</TotalTime>
  <Words>2723</Words>
  <Application>Microsoft Office PowerPoint</Application>
  <PresentationFormat>On-screen Show (4:3)</PresentationFormat>
  <Paragraphs>972</Paragraphs>
  <Slides>25</Slides>
  <Notes>20</Notes>
  <HiddenSlides>1</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25</vt:i4>
      </vt:variant>
    </vt:vector>
  </HeadingPairs>
  <TitlesOfParts>
    <vt:vector size="28" baseType="lpstr">
      <vt:lpstr>1_Flow</vt:lpstr>
      <vt:lpstr>Microsoft Excel Chart</vt:lpstr>
      <vt:lpstr>Equation</vt:lpstr>
      <vt:lpstr>PowerPoint Presentation</vt:lpstr>
      <vt:lpstr>PowerPoint Presentation</vt:lpstr>
      <vt:lpstr>PowerPoint Presentation</vt:lpstr>
      <vt:lpstr>PowerPoint Presentation</vt:lpstr>
      <vt:lpstr>Preliminary AIRS_G13 impacts (00Z runs)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Optimal Interpolation (OI)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mkerchne</dc:creator>
  <cp:lastModifiedBy>LEE</cp:lastModifiedBy>
  <cp:revision>633</cp:revision>
  <dcterms:created xsi:type="dcterms:W3CDTF">2011-02-25T16:26:15Z</dcterms:created>
  <dcterms:modified xsi:type="dcterms:W3CDTF">2015-09-07T21:44:50Z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0x010100EF30F60DB9CC904E9DF81D3251443E87</vt:lpwstr>
  </property>
</Properties>
</file>