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handoutMasterIdLst>
    <p:handoutMasterId r:id="rId28"/>
  </p:handoutMasterIdLst>
  <p:sldIdLst>
    <p:sldId id="256" r:id="rId4"/>
    <p:sldId id="327" r:id="rId5"/>
    <p:sldId id="332" r:id="rId6"/>
    <p:sldId id="297" r:id="rId7"/>
    <p:sldId id="299" r:id="rId8"/>
    <p:sldId id="300" r:id="rId9"/>
    <p:sldId id="301" r:id="rId10"/>
    <p:sldId id="302" r:id="rId11"/>
    <p:sldId id="316" r:id="rId12"/>
    <p:sldId id="317" r:id="rId13"/>
    <p:sldId id="334" r:id="rId14"/>
    <p:sldId id="341" r:id="rId15"/>
    <p:sldId id="344" r:id="rId16"/>
    <p:sldId id="342" r:id="rId17"/>
    <p:sldId id="345" r:id="rId18"/>
    <p:sldId id="335" r:id="rId19"/>
    <p:sldId id="325" r:id="rId20"/>
    <p:sldId id="326" r:id="rId21"/>
    <p:sldId id="336" r:id="rId22"/>
    <p:sldId id="346" r:id="rId23"/>
    <p:sldId id="347" r:id="rId24"/>
    <p:sldId id="348" r:id="rId25"/>
    <p:sldId id="349" r:id="rId2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4" autoAdjust="0"/>
    <p:restoredTop sz="94648" autoAdjust="0"/>
  </p:normalViewPr>
  <p:slideViewPr>
    <p:cSldViewPr>
      <p:cViewPr varScale="1">
        <p:scale>
          <a:sx n="96" d="100"/>
          <a:sy n="96" d="100"/>
        </p:scale>
        <p:origin x="-204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dirty="0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EC20F47-4F17-4C56-A3B4-40617A9F415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31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2448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49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RGB images</a:t>
            </a:r>
            <a:r>
              <a:rPr lang="en-US" baseline="0" dirty="0" smtClean="0"/>
              <a:t> are Rayleigh-corrected and log-enhanced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F17B84-05EC-47EC-BF3F-6CA74521756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47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7AADB2D-8E00-4F10-8FBE-6264A11BDC0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5F7FD3-7C86-46B4-87A7-9C950F29652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93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5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52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94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98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17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80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4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7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83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1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249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680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63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1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AFA55-B8FA-4146-B95A-34B6578E82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94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2353-21D3-4282-A56B-62B534BB63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1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167BB-7399-4B9C-8C77-1584D508FF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97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CB947-C376-4CEE-90F5-06EC7BA3DC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84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B4086-8EB6-4359-AAF5-C17565E8A5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73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20534-DDDF-4111-8A85-AEE461A7A2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57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9AA35-DD43-47DD-A0C7-32BEB879F5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29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4F03A-58A3-427C-9818-B4279FF1B8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6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45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AD6B-51B0-44B3-B4F1-C785BC1CE7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60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D03DC-10B4-4C77-87ED-D4FC7174D7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88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CB124-038B-4ADD-8690-3104A92CCF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47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AFA55-B8FA-4146-B95A-34B6578E82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18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2353-21D3-4282-A56B-62B534BB63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29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167BB-7399-4B9C-8C77-1584D508FF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96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CB947-C376-4CEE-90F5-06EC7BA3DC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30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B4086-8EB6-4359-AAF5-C17565E8A5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96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20534-DDDF-4111-8A85-AEE461A7A2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8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9AA35-DD43-47DD-A0C7-32BEB879F5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4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077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4F03A-58A3-427C-9818-B4279FF1B8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05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AD6B-51B0-44B3-B4F1-C785BC1CE7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23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D03DC-10B4-4C77-87ED-D4FC7174D7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83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CB124-038B-4ADD-8690-3104A92CCF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23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3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7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62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03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2pPr>
      <a:lvl3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3pPr>
      <a:lvl4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4pPr>
      <a:lvl5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57200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D7C93486-265D-4DE6-A9EA-9754DB12DC6A}" type="slidenum">
              <a:rPr lang="en-US" b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6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D7C93486-265D-4DE6-A9EA-9754DB12DC6A}" type="slidenum">
              <a:rPr lang="en-US" b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52400" y="304800"/>
            <a:ext cx="8686800" cy="644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0" dirty="0"/>
          </a:p>
          <a:p>
            <a:pPr algn="ctr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4800" dirty="0" smtClean="0">
                <a:solidFill>
                  <a:schemeClr val="accent2"/>
                </a:solidFill>
              </a:rPr>
              <a:t>Synthetic </a:t>
            </a:r>
            <a:r>
              <a:rPr lang="en-GB" sz="4800" dirty="0">
                <a:solidFill>
                  <a:schemeClr val="accent2"/>
                </a:solidFill>
              </a:rPr>
              <a:t>Natural </a:t>
            </a:r>
            <a:r>
              <a:rPr lang="en-GB" sz="4800" dirty="0" err="1" smtClean="0">
                <a:solidFill>
                  <a:schemeClr val="accent2"/>
                </a:solidFill>
              </a:rPr>
              <a:t>Color</a:t>
            </a:r>
            <a:r>
              <a:rPr lang="en-GB" sz="4800" dirty="0" smtClean="0">
                <a:solidFill>
                  <a:schemeClr val="accent2"/>
                </a:solidFill>
              </a:rPr>
              <a:t> </a:t>
            </a:r>
            <a:r>
              <a:rPr lang="en-GB" sz="4800" dirty="0">
                <a:solidFill>
                  <a:schemeClr val="accent2"/>
                </a:solidFill>
              </a:rPr>
              <a:t>ABI </a:t>
            </a:r>
            <a:r>
              <a:rPr lang="en-GB" sz="4800" dirty="0" smtClean="0">
                <a:solidFill>
                  <a:schemeClr val="accent2"/>
                </a:solidFill>
              </a:rPr>
              <a:t>Products</a:t>
            </a:r>
            <a:endParaRPr lang="en-GB" b="0" dirty="0"/>
          </a:p>
          <a:p>
            <a:pPr algn="ctr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b="0" dirty="0"/>
              <a:t>Louie </a:t>
            </a:r>
            <a:r>
              <a:rPr lang="en-GB" b="0" dirty="0" smtClean="0"/>
              <a:t>Grasso, Don Hillger, </a:t>
            </a:r>
            <a:r>
              <a:rPr lang="en-GB" b="0" dirty="0" smtClean="0"/>
              <a:t>and Steve Miller</a:t>
            </a:r>
            <a:endParaRPr lang="en-GB" b="0" dirty="0"/>
          </a:p>
          <a:p>
            <a:pPr algn="ctr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b="0" i="1" dirty="0" smtClean="0"/>
              <a:t>CIRA and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r>
              <a:rPr lang="en-US" sz="2000" b="0" i="1" dirty="0">
                <a:solidFill>
                  <a:prstClr val="black"/>
                </a:solidFill>
              </a:rPr>
              <a:t>NOAA/NESDIS/RAMMB</a:t>
            </a:r>
            <a:endParaRPr lang="en-GB" sz="2000" b="0" i="1" dirty="0"/>
          </a:p>
          <a:p>
            <a:pPr algn="ctr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b="0" i="1" dirty="0"/>
              <a:t>Colorado State University</a:t>
            </a:r>
          </a:p>
          <a:p>
            <a:pPr algn="ctr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b="0" i="1" dirty="0"/>
              <a:t>Fort Collins, Colorado</a:t>
            </a:r>
          </a:p>
          <a:p>
            <a:pPr algn="ctr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0" dirty="0" smtClean="0"/>
          </a:p>
          <a:p>
            <a:pPr algn="ctr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b="0" dirty="0"/>
              <a:t>	</a:t>
            </a:r>
            <a:r>
              <a:rPr lang="en-GB" b="0" dirty="0" smtClean="0"/>
              <a:t>AQPG 12 January 2012</a:t>
            </a:r>
            <a:endParaRPr lang="en-GB" b="0" dirty="0"/>
          </a:p>
          <a:p>
            <a:pPr algn="ctr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0" dirty="0"/>
          </a:p>
          <a:p>
            <a:pPr algn="ctr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b="0" dirty="0"/>
              <a:t>Email: grasso@cira.colostate.edu</a:t>
            </a:r>
          </a:p>
        </p:txBody>
      </p:sp>
      <p:pic>
        <p:nvPicPr>
          <p:cNvPr id="3" name="Picture 14" descr="2010_NEW_CIR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4648200"/>
            <a:ext cx="3962400" cy="760413"/>
          </a:xfrm>
        </p:spPr>
        <p:txBody>
          <a:bodyPr/>
          <a:lstStyle/>
          <a:p>
            <a:r>
              <a:rPr lang="en-US" sz="4000" dirty="0"/>
              <a:t>Improvement</a:t>
            </a:r>
          </a:p>
        </p:txBody>
      </p:sp>
      <p:pic>
        <p:nvPicPr>
          <p:cNvPr id="95235" name="Picture 4" descr="27JUN05SWIR2345_annota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Line 6"/>
          <p:cNvSpPr>
            <a:spLocks noChangeShapeType="1"/>
          </p:cNvSpPr>
          <p:nvPr/>
        </p:nvSpPr>
        <p:spPr bwMode="auto">
          <a:xfrm flipH="1" flipV="1">
            <a:off x="1600200" y="3124200"/>
            <a:ext cx="1905000" cy="144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5237" name="Text Box 7"/>
          <p:cNvSpPr txBox="1">
            <a:spLocks noChangeArrowheads="1"/>
          </p:cNvSpPr>
          <p:nvPr/>
        </p:nvSpPr>
        <p:spPr bwMode="auto">
          <a:xfrm>
            <a:off x="685800" y="7620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Observed 3.9 </a:t>
            </a:r>
            <a:r>
              <a:rPr lang="en-US" sz="1800" dirty="0">
                <a:cs typeface="Times New Roman" pitchFamily="18" charset="0"/>
              </a:rPr>
              <a:t>µ</a:t>
            </a:r>
            <a:r>
              <a:rPr lang="en-US" sz="1800" dirty="0"/>
              <a:t>m GOES-12</a:t>
            </a:r>
          </a:p>
        </p:txBody>
      </p:sp>
      <p:sp>
        <p:nvSpPr>
          <p:cNvPr id="95238" name="Text Box 8"/>
          <p:cNvSpPr txBox="1">
            <a:spLocks noChangeArrowheads="1"/>
          </p:cNvSpPr>
          <p:nvPr/>
        </p:nvSpPr>
        <p:spPr bwMode="auto">
          <a:xfrm>
            <a:off x="5257800" y="6858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Synthetic 3.9 </a:t>
            </a:r>
            <a:r>
              <a:rPr lang="en-US" sz="1800" dirty="0">
                <a:cs typeface="Times New Roman" pitchFamily="18" charset="0"/>
              </a:rPr>
              <a:t>µm </a:t>
            </a:r>
            <a:r>
              <a:rPr lang="en-US" sz="1800" dirty="0"/>
              <a:t>GOES-12</a:t>
            </a:r>
          </a:p>
        </p:txBody>
      </p:sp>
      <p:pic>
        <p:nvPicPr>
          <p:cNvPr id="95240" name="Picture 11" descr="27JUN05SIM39NEW_annot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1" name="Line 12"/>
          <p:cNvSpPr>
            <a:spLocks noChangeShapeType="1"/>
          </p:cNvSpPr>
          <p:nvPr/>
        </p:nvSpPr>
        <p:spPr bwMode="auto">
          <a:xfrm flipV="1">
            <a:off x="4267200" y="3048000"/>
            <a:ext cx="1219200" cy="1524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5242" name="Text Box 13"/>
          <p:cNvSpPr txBox="1">
            <a:spLocks noChangeArrowheads="1"/>
          </p:cNvSpPr>
          <p:nvPr/>
        </p:nvSpPr>
        <p:spPr bwMode="auto">
          <a:xfrm>
            <a:off x="2286000" y="5783263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dirty="0"/>
          </a:p>
        </p:txBody>
      </p:sp>
      <p:sp>
        <p:nvSpPr>
          <p:cNvPr id="95244" name="Text Box 12"/>
          <p:cNvSpPr txBox="1">
            <a:spLocks noChangeArrowheads="1"/>
          </p:cNvSpPr>
          <p:nvPr/>
        </p:nvSpPr>
        <p:spPr bwMode="auto">
          <a:xfrm>
            <a:off x="1676400" y="5638800"/>
            <a:ext cx="6096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Unpleasant “feature” in microphysics found and resolved</a:t>
            </a:r>
            <a:r>
              <a:rPr lang="en-US" sz="1600" dirty="0" smtClean="0"/>
              <a:t>.</a:t>
            </a:r>
          </a:p>
          <a:p>
            <a:pPr>
              <a:spcBef>
                <a:spcPct val="50000"/>
              </a:spcBef>
            </a:pPr>
            <a:r>
              <a:rPr lang="en-US" sz="1600" dirty="0" smtClean="0"/>
              <a:t>How would you know of such a problem without synthetic imagery?</a:t>
            </a:r>
            <a:endParaRPr lang="en-US" sz="1600" dirty="0"/>
          </a:p>
        </p:txBody>
      </p:sp>
      <p:pic>
        <p:nvPicPr>
          <p:cNvPr id="11" name="Picture 14" descr="2010_NEW_CIRA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" name="Picture 6" descr="noaalogo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600200"/>
            <a:ext cx="556260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2)  Natural color imagery</a:t>
            </a:r>
            <a:endParaRPr lang="en-US" dirty="0"/>
          </a:p>
        </p:txBody>
      </p:sp>
      <p:pic>
        <p:nvPicPr>
          <p:cNvPr id="3" name="Picture 14" descr="2010_NEW_CIR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5282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5344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Schematic for generating missing Green and RGB images for GOES-R ABI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2051" name="Picture 3" descr="C:\Imagery-Visualization\ABI_from_CIMSS_turned_into_true-color_at_CIRA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43200"/>
            <a:ext cx="4165600" cy="3124200"/>
          </a:xfrm>
          <a:prstGeom prst="rect">
            <a:avLst/>
          </a:prstGeom>
          <a:noFill/>
        </p:spPr>
      </p:pic>
      <p:pic>
        <p:nvPicPr>
          <p:cNvPr id="2052" name="Picture 4" descr="C:\Imagery-Visualization\ABI_from_CIMSS_turned_into_true-color_at_CIRA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743200"/>
            <a:ext cx="4114800" cy="3086100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343400" y="4038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806714"/>
            <a:ext cx="44196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Step 1: Green from Red, Near-IR, and Blue bands, using a MODIS-trained LUT*.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1806714"/>
            <a:ext cx="37338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Step 2: RGB from Red, Green, and Blue bands.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60960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Green is produced using a Look Up Table (LUT) trained on MODIS imagery, which includes the necessary Blue, Red, Green, and Near-IR bands.</a:t>
            </a:r>
            <a:endParaRPr lang="en-US" sz="1600" dirty="0"/>
          </a:p>
        </p:txBody>
      </p:sp>
      <p:pic>
        <p:nvPicPr>
          <p:cNvPr id="11" name="Picture 14" descr="2010_NEW_CIRA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0813" cy="9906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Green Look-Up-Table for GOES-R ABI</a:t>
            </a:r>
            <a:br>
              <a:rPr lang="en-US" sz="32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plus image enhancements</a:t>
            </a:r>
            <a:endParaRPr lang="en-US" sz="32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Imagery-Visualization\Green_and_RGB_flow-chart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00200"/>
            <a:ext cx="7839075" cy="4933950"/>
          </a:xfrm>
          <a:prstGeom prst="rect">
            <a:avLst/>
          </a:prstGeom>
          <a:noFill/>
        </p:spPr>
      </p:pic>
      <p:pic>
        <p:nvPicPr>
          <p:cNvPr id="4" name="Picture 14" descr="2010_NEW_CIRA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6" descr="noaalog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360622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MODIS Simulated-RGB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61970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Enhanced difference</a:t>
            </a:r>
            <a:endParaRPr lang="en-US" sz="1600" dirty="0"/>
          </a:p>
        </p:txBody>
      </p:sp>
      <p:sp>
        <p:nvSpPr>
          <p:cNvPr id="18" name="Right Arrow 17"/>
          <p:cNvSpPr/>
          <p:nvPr/>
        </p:nvSpPr>
        <p:spPr>
          <a:xfrm rot="19190006">
            <a:off x="4091975" y="3515934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" y="4343400"/>
            <a:ext cx="3352800" cy="230832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Examples of MODIS RGB images, observed and </a:t>
            </a:r>
            <a:r>
              <a:rPr lang="en-US" sz="1600" dirty="0" smtClean="0"/>
              <a:t>simulated</a:t>
            </a:r>
            <a:r>
              <a:rPr lang="en-US" sz="1600" b="1" dirty="0" smtClean="0"/>
              <a:t> (as if Green band were missing, such as on GOES-R ABI).  Difference image is blue (red) for under (over)-estimation of Green.  Note over-estimated Green at left edge of synthetic RGB, where zenith angles are large.</a:t>
            </a:r>
            <a:endParaRPr lang="en-US" sz="1600" b="1" dirty="0"/>
          </a:p>
        </p:txBody>
      </p:sp>
      <p:pic>
        <p:nvPicPr>
          <p:cNvPr id="3" name="Picture 2" descr="C:\home\hillger\mcidas\data\TERRA-L1B_2002274_160000_RGB_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4" name="Picture 3" descr="C:\home\hillger\mcidas\data\TERRA-L1B_2002274_160000_RGB_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5" name="Picture 4" descr="C:\home\hillger\mcidas\data\TERRA-L1B_01_2002274_160000_018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360622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MODIS Observed-RGB</a:t>
            </a:r>
            <a:endParaRPr lang="en-US" sz="1600" dirty="0"/>
          </a:p>
        </p:txBody>
      </p:sp>
      <p:sp>
        <p:nvSpPr>
          <p:cNvPr id="21" name="Right Arrow 20"/>
          <p:cNvSpPr/>
          <p:nvPr/>
        </p:nvSpPr>
        <p:spPr>
          <a:xfrm rot="19362678">
            <a:off x="1424989" y="351326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19190006">
            <a:off x="4168175" y="5856665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0813" cy="114141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33CC"/>
                </a:solidFill>
              </a:rPr>
              <a:t>RGB natural color imagery</a:t>
            </a:r>
            <a:endParaRPr lang="en-US" sz="3200" b="1" dirty="0">
              <a:solidFill>
                <a:srgbClr val="0033CC"/>
              </a:solidFill>
            </a:endParaRPr>
          </a:p>
        </p:txBody>
      </p:sp>
      <p:pic>
        <p:nvPicPr>
          <p:cNvPr id="3" name="Picture 2" descr="2005-06-04_CIMSS_syn-RGB_Ray-corr_log-enh_animation_short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4" name="Picture 14" descr="2010_NEW_CIRA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6" descr="noaalog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533400" y="58674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Simulated-ABI RGB image generated at CIRA from WRF output provided by CIMSS.</a:t>
            </a:r>
          </a:p>
          <a:p>
            <a:r>
              <a:rPr lang="en-US" sz="1600" dirty="0" smtClean="0"/>
              <a:t>Rayleigh corrected – log enhanced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600200"/>
            <a:ext cx="777240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3) Synthetic imagery of smoke plumes and volcanic ash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14" descr="2010_NEW_CIR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539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6096000" cy="4572000"/>
          </a:xfrm>
          <a:prstGeom prst="rect">
            <a:avLst/>
          </a:prstGeom>
        </p:spPr>
      </p:pic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685800" y="986135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33CC"/>
                </a:solidFill>
                <a:latin typeface="Arial" pitchFamily="34" charset="0"/>
              </a:rPr>
              <a:t>Smoke added to synthetic </a:t>
            </a:r>
            <a:r>
              <a:rPr lang="en-US" dirty="0" smtClean="0">
                <a:solidFill>
                  <a:srgbClr val="0033CC"/>
                </a:solidFill>
                <a:latin typeface="Arial" pitchFamily="34" charset="0"/>
              </a:rPr>
              <a:t>natural </a:t>
            </a:r>
            <a:r>
              <a:rPr lang="en-US" dirty="0">
                <a:solidFill>
                  <a:srgbClr val="0033CC"/>
                </a:solidFill>
                <a:latin typeface="Arial" pitchFamily="34" charset="0"/>
              </a:rPr>
              <a:t>color GOES-R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60946-E504-4DEB-922E-9C78938AF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1524000" y="1676400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Arial" pitchFamily="34" charset="0"/>
              </a:rPr>
              <a:t>CIRA</a:t>
            </a:r>
          </a:p>
        </p:txBody>
      </p:sp>
      <p:pic>
        <p:nvPicPr>
          <p:cNvPr id="6" name="Picture 14" descr="2010_NEW_CIRA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6" descr="noaalog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2706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1" y="1981200"/>
            <a:ext cx="7316031" cy="3200400"/>
          </a:xfrm>
          <a:prstGeom prst="rect">
            <a:avLst/>
          </a:prstGeom>
        </p:spPr>
      </p:pic>
      <p:sp>
        <p:nvSpPr>
          <p:cNvPr id="1126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D27231-BFD7-4B7E-B6A2-D196826D2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1143000" y="339725"/>
            <a:ext cx="6553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dirty="0">
                <a:solidFill>
                  <a:srgbClr val="0033CC"/>
                </a:solidFill>
                <a:latin typeface="Arial" pitchFamily="34" charset="0"/>
              </a:rPr>
              <a:t>Synthetic GOES-R ABI </a:t>
            </a:r>
            <a:r>
              <a:rPr lang="en-US" dirty="0" smtClean="0">
                <a:solidFill>
                  <a:srgbClr val="0033CC"/>
                </a:solidFill>
                <a:latin typeface="Arial" pitchFamily="34" charset="0"/>
              </a:rPr>
              <a:t>natural color </a:t>
            </a:r>
            <a:r>
              <a:rPr lang="en-US" dirty="0">
                <a:solidFill>
                  <a:srgbClr val="0033CC"/>
                </a:solidFill>
                <a:latin typeface="Arial" pitchFamily="34" charset="0"/>
              </a:rPr>
              <a:t>image of an idealized volcanic ash plume</a:t>
            </a:r>
            <a:endParaRPr lang="en-US" sz="1800" dirty="0">
              <a:solidFill>
                <a:srgbClr val="0033CC"/>
              </a:solidFill>
              <a:latin typeface="Arial" pitchFamily="34" charset="0"/>
            </a:endParaRPr>
          </a:p>
          <a:p>
            <a:pPr eaLnBrk="1" hangingPunct="1"/>
            <a:endParaRPr lang="en-US" sz="18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838200" y="1981200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Arial" pitchFamily="34" charset="0"/>
              </a:rPr>
              <a:t>CIRA</a:t>
            </a:r>
          </a:p>
        </p:txBody>
      </p:sp>
      <p:pic>
        <p:nvPicPr>
          <p:cNvPr id="6" name="Picture 14" descr="2010_NEW_CIRA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6" descr="noaalog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158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447800"/>
            <a:ext cx="4572000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4) </a:t>
            </a:r>
            <a:r>
              <a:rPr lang="en-US" dirty="0" smtClean="0">
                <a:solidFill>
                  <a:srgbClr val="000000"/>
                </a:solidFill>
              </a:rPr>
              <a:t>Natural color </a:t>
            </a:r>
            <a:r>
              <a:rPr lang="en-US" dirty="0" smtClean="0">
                <a:solidFill>
                  <a:srgbClr val="000000"/>
                </a:solidFill>
              </a:rPr>
              <a:t>imagery and air quality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14" descr="2010_NEW_CIR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8741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53340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2"/>
                </a:solidFill>
              </a:rPr>
              <a:t>Outline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676400"/>
            <a:ext cx="754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rabicParenR"/>
            </a:pPr>
            <a:r>
              <a:rPr lang="en-US" b="0" dirty="0" smtClean="0"/>
              <a:t>GOES-R ABI synthetic imagery at CIRA.</a:t>
            </a:r>
          </a:p>
          <a:p>
            <a:pPr marL="457200" indent="-457200">
              <a:lnSpc>
                <a:spcPct val="200000"/>
              </a:lnSpc>
              <a:buFontTx/>
              <a:buAutoNum type="arabicParenR"/>
            </a:pPr>
            <a:r>
              <a:rPr lang="en-US" b="0" dirty="0" smtClean="0"/>
              <a:t>Natural color imagery.</a:t>
            </a:r>
          </a:p>
          <a:p>
            <a:pPr marL="457200" indent="-457200">
              <a:lnSpc>
                <a:spcPct val="200000"/>
              </a:lnSpc>
              <a:buAutoNum type="arabicParenR"/>
            </a:pPr>
            <a:r>
              <a:rPr lang="en-US" b="0" dirty="0" smtClean="0"/>
              <a:t>Synthetic imagery of smoke plumes and volcanic ash.</a:t>
            </a:r>
          </a:p>
          <a:p>
            <a:pPr marL="457200" indent="-457200">
              <a:lnSpc>
                <a:spcPct val="200000"/>
              </a:lnSpc>
              <a:buAutoNum type="arabicParenR"/>
            </a:pPr>
            <a:r>
              <a:rPr lang="en-US" b="0" dirty="0" smtClean="0"/>
              <a:t>Air quality imagery.</a:t>
            </a:r>
            <a:endParaRPr lang="en-US" b="0" dirty="0"/>
          </a:p>
        </p:txBody>
      </p:sp>
      <p:pic>
        <p:nvPicPr>
          <p:cNvPr id="4" name="Picture 14" descr="2010_NEW_CIR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2802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"/>
            <a:ext cx="6070631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8674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Natural color image of haze over northern India.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"/>
            <a:ext cx="54864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56388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A) </a:t>
            </a:r>
            <a:r>
              <a:rPr lang="en-US" dirty="0" err="1" smtClean="0">
                <a:solidFill>
                  <a:schemeClr val="accent2"/>
                </a:solidFill>
              </a:rPr>
              <a:t>Modis</a:t>
            </a:r>
            <a:r>
              <a:rPr lang="en-US" dirty="0" smtClean="0">
                <a:solidFill>
                  <a:schemeClr val="accent2"/>
                </a:solidFill>
              </a:rPr>
              <a:t> natural color, B) LUT method, C) </a:t>
            </a:r>
            <a:r>
              <a:rPr lang="en-US" dirty="0" err="1" smtClean="0">
                <a:solidFill>
                  <a:schemeClr val="accent2"/>
                </a:solidFill>
              </a:rPr>
              <a:t>Modis</a:t>
            </a:r>
            <a:r>
              <a:rPr lang="en-US" dirty="0" smtClean="0">
                <a:solidFill>
                  <a:schemeClr val="accent2"/>
                </a:solidFill>
              </a:rPr>
              <a:t> green minus LUT green, and D) relative difference of smoke.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5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1479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2886741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2895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4800"/>
            <a:ext cx="54864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58674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Same as last figure but for smoke from the 23 October 2007 wildfires over southern California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8600"/>
            <a:ext cx="54864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9436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Icelandic eruption of </a:t>
            </a:r>
            <a:r>
              <a:rPr lang="en-US" dirty="0" err="1" smtClean="0">
                <a:solidFill>
                  <a:schemeClr val="accent2"/>
                </a:solidFill>
              </a:rPr>
              <a:t>Eyjafjallajökull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6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676400"/>
            <a:ext cx="586740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1) GOES-R ABI synthetic imagery at CIRA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14" descr="2010_NEW_CIR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619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1470025"/>
            <a:ext cx="9144000" cy="22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chemeClr val="accent2"/>
                </a:solidFill>
              </a:rPr>
              <a:t>MOTIVATION</a:t>
            </a:r>
          </a:p>
          <a:p>
            <a:pPr eaLnBrk="1" hangingPunct="1">
              <a:spcBef>
                <a:spcPts val="2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b="0" dirty="0"/>
              <a:t> 1) To extend the operational use of the satellite by producing synthetic GOESR-ABI before the satellite is put into orbit. </a:t>
            </a:r>
          </a:p>
          <a:p>
            <a:pPr eaLnBrk="1" hangingPunct="1">
              <a:spcBef>
                <a:spcPts val="2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b="0" dirty="0"/>
              <a:t>2) The only way to examine temporal sampling is through the use of a numerical cloud model.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0" y="4267200"/>
            <a:ext cx="91440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aseline="-250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baseline="-250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baseline="-250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baseline="-250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baseline="-250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baseline="-250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600200" y="44196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52400" y="3810000"/>
            <a:ext cx="88392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</a:rPr>
              <a:t>GOALS</a:t>
            </a:r>
          </a:p>
          <a:p>
            <a:pPr>
              <a:spcBef>
                <a:spcPct val="50000"/>
              </a:spcBef>
            </a:pPr>
            <a:r>
              <a:rPr lang="en-US" sz="2000" b="0" dirty="0"/>
              <a:t>1) Demonstrate we can create realistic synthetic </a:t>
            </a:r>
            <a:r>
              <a:rPr lang="en-US" sz="2000" b="0" dirty="0" smtClean="0"/>
              <a:t>GOESR-ABI imagery</a:t>
            </a:r>
            <a:r>
              <a:rPr lang="en-US" sz="2000" b="0" dirty="0"/>
              <a:t>.</a:t>
            </a:r>
          </a:p>
          <a:p>
            <a:pPr>
              <a:spcBef>
                <a:spcPct val="50000"/>
              </a:spcBef>
            </a:pPr>
            <a:r>
              <a:rPr lang="en-US" sz="2000" b="0" dirty="0"/>
              <a:t>2) Use synthetic imagery for product </a:t>
            </a:r>
            <a:r>
              <a:rPr lang="en-US" sz="2000" b="0" dirty="0" smtClean="0"/>
              <a:t>development; for example, real-time imagery.</a:t>
            </a:r>
            <a:endParaRPr lang="en-US" sz="2000" b="0" dirty="0"/>
          </a:p>
          <a:p>
            <a:pPr>
              <a:spcBef>
                <a:spcPct val="50000"/>
              </a:spcBef>
            </a:pPr>
            <a:r>
              <a:rPr lang="en-US" sz="2000" b="0" dirty="0"/>
              <a:t>3) Use synthetic imagery for model </a:t>
            </a:r>
            <a:r>
              <a:rPr lang="en-US" sz="2000" b="0" dirty="0" smtClean="0"/>
              <a:t>evaluation; for example, microphysics errors.</a:t>
            </a:r>
            <a:endParaRPr lang="en-US" sz="2000" b="0" dirty="0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2362200" y="457200"/>
            <a:ext cx="5562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chemeClr val="accent2"/>
                </a:solidFill>
              </a:rPr>
              <a:t>Synthetic Imagery</a:t>
            </a:r>
          </a:p>
        </p:txBody>
      </p:sp>
      <p:pic>
        <p:nvPicPr>
          <p:cNvPr id="7" name="Picture 14" descr="2010_NEW_CIR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2010_NEW_CIR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6" descr="GOES-R ABI bands and bandwidths_Page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40" y="244602"/>
            <a:ext cx="5760720" cy="6368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7013"/>
            <a:ext cx="7772400" cy="1146175"/>
          </a:xfrm>
          <a:ln/>
        </p:spPr>
        <p:txBody>
          <a:bodyPr/>
          <a:lstStyle/>
          <a:p>
            <a:pPr>
              <a:buClr>
                <a:srgbClr val="FF33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>
                <a:solidFill>
                  <a:schemeClr val="accent2"/>
                </a:solidFill>
              </a:rPr>
              <a:t>Creating Synthetic Imagery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73275"/>
            <a:ext cx="7772400" cy="3336925"/>
          </a:xfrm>
          <a:ln/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cs typeface="Times New Roman" pitchFamily="18" charset="0"/>
              </a:rPr>
              <a:t>Numerical cloud models: </a:t>
            </a:r>
            <a:r>
              <a:rPr lang="en-GB" sz="2000" dirty="0" smtClean="0">
                <a:cs typeface="Times New Roman" pitchFamily="18" charset="0"/>
              </a:rPr>
              <a:t>RAMS,WRF-ARW, and COAMPS</a:t>
            </a:r>
            <a:endParaRPr lang="en-GB" sz="2000" dirty="0"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smtClean="0"/>
              <a:t>Microphysics</a:t>
            </a:r>
            <a:endParaRPr lang="en-GB" sz="2000" dirty="0">
              <a:cs typeface="Times New Roman" pitchFamily="18" charset="0"/>
            </a:endParaRPr>
          </a:p>
          <a:p>
            <a:pPr lvl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cs typeface="Times New Roman" pitchFamily="18" charset="0"/>
              </a:rPr>
              <a:t>Two-moment cloud </a:t>
            </a:r>
            <a:r>
              <a:rPr lang="en-GB" sz="2000" dirty="0" smtClean="0">
                <a:cs typeface="Times New Roman" pitchFamily="18" charset="0"/>
              </a:rPr>
              <a:t>microphysics: mass </a:t>
            </a:r>
            <a:r>
              <a:rPr lang="en-GB" sz="2000" dirty="0">
                <a:cs typeface="Times New Roman" pitchFamily="18" charset="0"/>
              </a:rPr>
              <a:t>mixing ratio and number concentration are </a:t>
            </a:r>
            <a:r>
              <a:rPr lang="en-GB" sz="2000" dirty="0" smtClean="0">
                <a:cs typeface="Times New Roman" pitchFamily="18" charset="0"/>
              </a:rPr>
              <a:t>predicted</a:t>
            </a:r>
            <a:endParaRPr lang="en-GB" sz="2000" dirty="0">
              <a:cs typeface="Times New Roman" pitchFamily="18" charset="0"/>
            </a:endParaRPr>
          </a:p>
          <a:p>
            <a:pPr lvl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smtClean="0">
                <a:cs typeface="Times New Roman" pitchFamily="18" charset="0"/>
              </a:rPr>
              <a:t>Two-way </a:t>
            </a:r>
            <a:r>
              <a:rPr lang="en-GB" sz="2000" dirty="0">
                <a:cs typeface="Times New Roman" pitchFamily="18" charset="0"/>
              </a:rPr>
              <a:t>interactive nested grids</a:t>
            </a:r>
          </a:p>
          <a:p>
            <a:pPr lvl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cs typeface="Times New Roman" pitchFamily="18" charset="0"/>
              </a:rPr>
              <a:t>Four grids: 50 km, 10 km, 2 km (GOES-R),  and 400 m </a:t>
            </a:r>
            <a:r>
              <a:rPr lang="en-GB" sz="2000" dirty="0" smtClean="0">
                <a:cs typeface="Times New Roman" pitchFamily="18" charset="0"/>
              </a:rPr>
              <a:t>(fires).</a:t>
            </a:r>
            <a:endParaRPr lang="en-GB" sz="2000" dirty="0"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/>
              <a:t>Run cloud model and use output as input to an observational operator to generate </a:t>
            </a:r>
            <a:r>
              <a:rPr lang="en-GB" sz="2000" dirty="0" smtClean="0"/>
              <a:t>synthetic GOES-R </a:t>
            </a:r>
            <a:r>
              <a:rPr lang="en-GB" sz="2000" dirty="0"/>
              <a:t>satellite observations at different channels.</a:t>
            </a:r>
            <a:endParaRPr lang="en-GB" sz="2000" i="1" dirty="0"/>
          </a:p>
        </p:txBody>
      </p:sp>
      <p:pic>
        <p:nvPicPr>
          <p:cNvPr id="4" name="Picture 14" descr="2010_NEW_CIR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6477000" cy="40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685800" y="5105400"/>
            <a:ext cx="70866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/>
              <a:t>Horizontal grid spacing for the grids shown above are as follows: Grid 1: 90 x 66 points with 50 km spacing; Grid 2: 192 x 162 points with 10 km spacing; Grid 3: 502 x 522 points with 2 km spacing; and Grid 4: 852 x 1027 points with 400 m spacing. Each grid had 60 vertical levels. Total machine ram was 22 Gbytes.</a:t>
            </a:r>
          </a:p>
        </p:txBody>
      </p:sp>
      <p:pic>
        <p:nvPicPr>
          <p:cNvPr id="4" name="Picture 14" descr="2010_NEW_CIRA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6" descr="noaalog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4572000"/>
          </a:xfrm>
          <a:ln/>
        </p:spPr>
        <p:txBody>
          <a:bodyPr/>
          <a:lstStyle/>
          <a:p>
            <a: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/>
              <a:t>Observational Operator</a:t>
            </a:r>
            <a:r>
              <a:rPr lang="en-GB" sz="2800" dirty="0">
                <a:cs typeface="Times New Roman" pitchFamily="18" charset="0"/>
              </a:rPr>
              <a:t> </a:t>
            </a:r>
          </a:p>
          <a:p>
            <a:pPr marL="685800" lvl="1" indent="-22860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>
                <a:cs typeface="Times New Roman" pitchFamily="18" charset="0"/>
              </a:rPr>
              <a:t>Community Radiative Transfer Model (CRTM) code used </a:t>
            </a:r>
            <a:r>
              <a:rPr lang="en-GB" sz="2400" dirty="0" smtClean="0">
                <a:cs typeface="Times New Roman" pitchFamily="18" charset="0"/>
              </a:rPr>
              <a:t>only to </a:t>
            </a:r>
            <a:r>
              <a:rPr lang="en-GB" sz="2400" dirty="0">
                <a:cs typeface="Times New Roman" pitchFamily="18" charset="0"/>
              </a:rPr>
              <a:t>calculate gaseous transmittances</a:t>
            </a:r>
          </a:p>
          <a:p>
            <a:pPr marL="685800" lvl="1" indent="-22860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>
                <a:cs typeface="Times New Roman" pitchFamily="18" charset="0"/>
              </a:rPr>
              <a:t>Modified anomalous diffraction theory (MADT) for cloud optical properties for </a:t>
            </a:r>
            <a:r>
              <a:rPr lang="el-GR" sz="2400" dirty="0">
                <a:cs typeface="Times New Roman" pitchFamily="18" charset="0"/>
              </a:rPr>
              <a:t>λ</a:t>
            </a:r>
            <a:r>
              <a:rPr lang="en-US" sz="2400" dirty="0">
                <a:cs typeface="Times New Roman" pitchFamily="18" charset="0"/>
              </a:rPr>
              <a:t> &gt; 3.9 µm</a:t>
            </a:r>
          </a:p>
          <a:p>
            <a:pPr marL="685800" lvl="1" indent="-22860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cs typeface="Times New Roman" pitchFamily="18" charset="0"/>
              </a:rPr>
              <a:t>Look-up tables for optical properties for </a:t>
            </a:r>
            <a:r>
              <a:rPr lang="el-GR" sz="2400" dirty="0">
                <a:cs typeface="Times New Roman" pitchFamily="18" charset="0"/>
              </a:rPr>
              <a:t>λ</a:t>
            </a:r>
            <a:r>
              <a:rPr lang="en-US" sz="2400" dirty="0">
                <a:cs typeface="Times New Roman" pitchFamily="18" charset="0"/>
              </a:rPr>
              <a:t> &lt;= 3.9 µm</a:t>
            </a:r>
            <a:endParaRPr lang="en-GB" sz="2400" dirty="0">
              <a:cs typeface="Times New Roman" pitchFamily="18" charset="0"/>
            </a:endParaRPr>
          </a:p>
          <a:p>
            <a:pPr marL="685800" lvl="1" indent="-22860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>
                <a:cs typeface="Times New Roman" pitchFamily="18" charset="0"/>
              </a:rPr>
              <a:t>Delta-Eddington formulation for IR bands</a:t>
            </a:r>
          </a:p>
          <a:p>
            <a:pPr marL="685800" lvl="1" indent="-22860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>
                <a:cs typeface="Times New Roman" pitchFamily="18" charset="0"/>
              </a:rPr>
              <a:t>Spherical Harmonics Discrete Ordinate Method (SHDOM) for Vis and Near IR bands</a:t>
            </a:r>
          </a:p>
          <a:p>
            <a:pPr lvl="2"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cs typeface="Times New Roman" pitchFamily="18" charset="0"/>
              </a:rPr>
              <a:t>Plane parallel version (1-D) of SHDOM from CU (F. Evans)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85800" y="5715000"/>
            <a:ext cx="762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0" dirty="0"/>
              <a:t> A point spread function is applied to 400 m data to build the appropriate GOES-R ABI </a:t>
            </a:r>
            <a:r>
              <a:rPr lang="en-US" b="0" dirty="0" smtClean="0"/>
              <a:t>footprint.</a:t>
            </a:r>
            <a:endParaRPr lang="en-US" b="0" dirty="0"/>
          </a:p>
        </p:txBody>
      </p:sp>
      <p:pic>
        <p:nvPicPr>
          <p:cNvPr id="4" name="Picture 14" descr="2010_NEW_CIR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267200"/>
            <a:ext cx="7770813" cy="1141413"/>
          </a:xfrm>
        </p:spPr>
        <p:txBody>
          <a:bodyPr/>
          <a:lstStyle/>
          <a:p>
            <a:r>
              <a:rPr lang="en-US" dirty="0"/>
              <a:t>Something is wrong!</a:t>
            </a:r>
          </a:p>
        </p:txBody>
      </p:sp>
      <p:pic>
        <p:nvPicPr>
          <p:cNvPr id="93187" name="Picture 4" descr="27JUN05SIM39OLD_annota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27JUN05SWIR2345_annot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Line 7"/>
          <p:cNvSpPr>
            <a:spLocks noChangeShapeType="1"/>
          </p:cNvSpPr>
          <p:nvPr/>
        </p:nvSpPr>
        <p:spPr bwMode="auto">
          <a:xfrm flipV="1">
            <a:off x="4267200" y="2971800"/>
            <a:ext cx="1219200" cy="1600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3190" name="Line 8"/>
          <p:cNvSpPr>
            <a:spLocks noChangeShapeType="1"/>
          </p:cNvSpPr>
          <p:nvPr/>
        </p:nvSpPr>
        <p:spPr bwMode="auto">
          <a:xfrm flipH="1" flipV="1">
            <a:off x="1600200" y="3124200"/>
            <a:ext cx="1905000" cy="144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3191" name="Text Box 9"/>
          <p:cNvSpPr txBox="1">
            <a:spLocks noChangeArrowheads="1"/>
          </p:cNvSpPr>
          <p:nvPr/>
        </p:nvSpPr>
        <p:spPr bwMode="auto">
          <a:xfrm>
            <a:off x="685800" y="76200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Observed 3.9 </a:t>
            </a:r>
            <a:r>
              <a:rPr lang="en-US" sz="1800" dirty="0">
                <a:cs typeface="Times New Roman" pitchFamily="18" charset="0"/>
              </a:rPr>
              <a:t>µ</a:t>
            </a:r>
            <a:r>
              <a:rPr lang="en-US" sz="1800" dirty="0"/>
              <a:t>m </a:t>
            </a:r>
            <a:r>
              <a:rPr lang="en-US" sz="1800" dirty="0" smtClean="0"/>
              <a:t>GOES-12 at 23:45 UTC 27 June 2005</a:t>
            </a:r>
            <a:endParaRPr lang="en-US" sz="1800" dirty="0"/>
          </a:p>
        </p:txBody>
      </p:sp>
      <p:sp>
        <p:nvSpPr>
          <p:cNvPr id="93192" name="Text Box 11"/>
          <p:cNvSpPr txBox="1">
            <a:spLocks noChangeArrowheads="1"/>
          </p:cNvSpPr>
          <p:nvPr/>
        </p:nvSpPr>
        <p:spPr bwMode="auto">
          <a:xfrm>
            <a:off x="5257800" y="6858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Synthetic 3.9 </a:t>
            </a:r>
            <a:r>
              <a:rPr lang="en-US" sz="1800" dirty="0">
                <a:cs typeface="Times New Roman" pitchFamily="18" charset="0"/>
              </a:rPr>
              <a:t>µm </a:t>
            </a:r>
            <a:r>
              <a:rPr lang="en-US" sz="1800" dirty="0"/>
              <a:t>GOES-12</a:t>
            </a:r>
          </a:p>
        </p:txBody>
      </p:sp>
      <p:sp>
        <p:nvSpPr>
          <p:cNvPr id="93193" name="Text Box 12"/>
          <p:cNvSpPr txBox="1">
            <a:spLocks noChangeArrowheads="1"/>
          </p:cNvSpPr>
          <p:nvPr/>
        </p:nvSpPr>
        <p:spPr bwMode="auto">
          <a:xfrm>
            <a:off x="1676400" y="5410200"/>
            <a:ext cx="5943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arenR"/>
            </a:pPr>
            <a:r>
              <a:rPr lang="en-US" sz="1600" dirty="0"/>
              <a:t>Solar energy at 3.9 </a:t>
            </a:r>
            <a:r>
              <a:rPr lang="en-US" sz="1600" dirty="0">
                <a:cs typeface="Times New Roman" pitchFamily="18" charset="0"/>
              </a:rPr>
              <a:t>µm reflects off of ice particles. The smaller      the ice crystals, the larger the brightness temperature.</a:t>
            </a:r>
          </a:p>
          <a:p>
            <a:pPr>
              <a:spcBef>
                <a:spcPct val="50000"/>
              </a:spcBef>
              <a:buFontTx/>
              <a:buAutoNum type="arabicParenR"/>
            </a:pPr>
            <a:r>
              <a:rPr lang="en-US" sz="1600" dirty="0">
                <a:cs typeface="Times New Roman" pitchFamily="18" charset="0"/>
              </a:rPr>
              <a:t>Cooler synthetic temperatures suggest simulated ice crystals are too large.</a:t>
            </a:r>
          </a:p>
        </p:txBody>
      </p:sp>
      <p:pic>
        <p:nvPicPr>
          <p:cNvPr id="10" name="Picture 14" descr="2010_NEW_CIRA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1295400" cy="50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0"/>
            <a:ext cx="838200" cy="838200"/>
            <a:chOff x="3211" y="144"/>
            <a:chExt cx="768" cy="768"/>
          </a:xfrm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" name="Picture 6" descr="noaalogo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743</Words>
  <Application>Microsoft Office PowerPoint</Application>
  <PresentationFormat>On-screen Show (4:3)</PresentationFormat>
  <Paragraphs>88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Default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Synthetic Imagery</vt:lpstr>
      <vt:lpstr>PowerPoint Presentation</vt:lpstr>
      <vt:lpstr>PowerPoint Presentation</vt:lpstr>
      <vt:lpstr>Something is wrong!</vt:lpstr>
      <vt:lpstr>Improvement</vt:lpstr>
      <vt:lpstr>PowerPoint Presentation</vt:lpstr>
      <vt:lpstr>Schematic for generating missing Green and RGB images for GOES-R ABI</vt:lpstr>
      <vt:lpstr>Green Look-Up-Table for GOES-R ABI plus image enhancements</vt:lpstr>
      <vt:lpstr>PowerPoint Presentation</vt:lpstr>
      <vt:lpstr>RGB natural color imagery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Amy_Huff_2011</dc:title>
  <dc:creator>Louie Grasso</dc:creator>
  <cp:lastModifiedBy>user</cp:lastModifiedBy>
  <cp:revision>118</cp:revision>
  <dcterms:modified xsi:type="dcterms:W3CDTF">2012-01-04T20:18:33Z</dcterms:modified>
</cp:coreProperties>
</file>