
<file path=[Content_Types].xml><?xml version="1.0" encoding="utf-8"?>
<Types xmlns="http://schemas.openxmlformats.org/package/2006/content-types">
  <Default Extension="xml" ContentType="application/xml"/>
  <Default Extension="wmv" ContentType="video/unknown"/>
  <Default Extension="jpe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913" r:id="rId1"/>
    <p:sldMasterId id="2147486921" r:id="rId2"/>
  </p:sldMasterIdLst>
  <p:notesMasterIdLst>
    <p:notesMasterId r:id="rId18"/>
  </p:notesMasterIdLst>
  <p:handoutMasterIdLst>
    <p:handoutMasterId r:id="rId19"/>
  </p:handoutMasterIdLst>
  <p:sldIdLst>
    <p:sldId id="745" r:id="rId3"/>
    <p:sldId id="769" r:id="rId4"/>
    <p:sldId id="771" r:id="rId5"/>
    <p:sldId id="765" r:id="rId6"/>
    <p:sldId id="766" r:id="rId7"/>
    <p:sldId id="777" r:id="rId8"/>
    <p:sldId id="778" r:id="rId9"/>
    <p:sldId id="776" r:id="rId10"/>
    <p:sldId id="779" r:id="rId11"/>
    <p:sldId id="767" r:id="rId12"/>
    <p:sldId id="768" r:id="rId13"/>
    <p:sldId id="772" r:id="rId14"/>
    <p:sldId id="774" r:id="rId15"/>
    <p:sldId id="775" r:id="rId16"/>
    <p:sldId id="773" r:id="rId17"/>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Driesman" initials="ASD" lastIdx="11" clrIdx="0"/>
  <p:cmAuthor id="1" name="dbrauer" initials="db" lastIdx="5"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ECE"/>
    <a:srgbClr val="9BBADD"/>
    <a:srgbClr val="E9EBAB"/>
    <a:srgbClr val="2196F7"/>
    <a:srgbClr val="643E41"/>
    <a:srgbClr val="CC3399"/>
    <a:srgbClr val="CCFF66"/>
    <a:srgbClr val="669900"/>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248" autoAdjust="0"/>
    <p:restoredTop sz="89839" autoAdjust="0"/>
  </p:normalViewPr>
  <p:slideViewPr>
    <p:cSldViewPr snapToGrid="0" showGuides="1">
      <p:cViewPr>
        <p:scale>
          <a:sx n="90" d="100"/>
          <a:sy n="90" d="100"/>
        </p:scale>
        <p:origin x="-1216"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3" d="100"/>
          <a:sy n="63" d="100"/>
        </p:scale>
        <p:origin x="-2010" y="-114"/>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82119" cy="464820"/>
          </a:xfrm>
          <a:prstGeom prst="rect">
            <a:avLst/>
          </a:prstGeom>
        </p:spPr>
        <p:txBody>
          <a:bodyPr vert="horz" lIns="92804" tIns="46402" rIns="92804" bIns="46402" rtlCol="0"/>
          <a:lstStyle>
            <a:lvl1pPr algn="l">
              <a:defRPr sz="1200">
                <a:ea typeface="ＭＳ Ｐゴシック" charset="-128"/>
              </a:defRPr>
            </a:lvl1pPr>
          </a:lstStyle>
          <a:p>
            <a:pPr>
              <a:defRPr/>
            </a:pPr>
            <a:endParaRPr lang="en-US"/>
          </a:p>
        </p:txBody>
      </p:sp>
      <p:sp>
        <p:nvSpPr>
          <p:cNvPr id="3" name="Date Placeholder 2"/>
          <p:cNvSpPr>
            <a:spLocks noGrp="1"/>
          </p:cNvSpPr>
          <p:nvPr>
            <p:ph type="dt" sz="quarter" idx="1"/>
          </p:nvPr>
        </p:nvSpPr>
        <p:spPr>
          <a:xfrm>
            <a:off x="3898101" y="2"/>
            <a:ext cx="2982119" cy="464820"/>
          </a:xfrm>
          <a:prstGeom prst="rect">
            <a:avLst/>
          </a:prstGeom>
        </p:spPr>
        <p:txBody>
          <a:bodyPr vert="horz" lIns="92804" tIns="46402" rIns="92804" bIns="46402" rtlCol="0"/>
          <a:lstStyle>
            <a:lvl1pPr algn="r">
              <a:defRPr sz="1200">
                <a:ea typeface="ＭＳ Ｐゴシック" charset="-128"/>
              </a:defRPr>
            </a:lvl1pPr>
          </a:lstStyle>
          <a:p>
            <a:pPr>
              <a:defRPr/>
            </a:pPr>
            <a:fld id="{5B48E04F-E962-42A0-8B5C-6AEE9E85B3F0}" type="datetimeFigureOut">
              <a:rPr lang="en-US"/>
              <a:pPr>
                <a:defRPr/>
              </a:pPr>
              <a:t>3/13/13</a:t>
            </a:fld>
            <a:endParaRPr lang="en-US"/>
          </a:p>
        </p:txBody>
      </p:sp>
      <p:sp>
        <p:nvSpPr>
          <p:cNvPr id="4" name="Footer Placeholder 3"/>
          <p:cNvSpPr>
            <a:spLocks noGrp="1"/>
          </p:cNvSpPr>
          <p:nvPr>
            <p:ph type="ftr" sz="quarter" idx="2"/>
          </p:nvPr>
        </p:nvSpPr>
        <p:spPr>
          <a:xfrm>
            <a:off x="0" y="8829957"/>
            <a:ext cx="2982119" cy="464820"/>
          </a:xfrm>
          <a:prstGeom prst="rect">
            <a:avLst/>
          </a:prstGeom>
        </p:spPr>
        <p:txBody>
          <a:bodyPr vert="horz" lIns="92804" tIns="46402" rIns="92804" bIns="46402" rtlCol="0" anchor="b"/>
          <a:lstStyle>
            <a:lvl1pPr algn="l">
              <a:defRPr sz="1200">
                <a:ea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898101" y="8829957"/>
            <a:ext cx="2982119" cy="464820"/>
          </a:xfrm>
          <a:prstGeom prst="rect">
            <a:avLst/>
          </a:prstGeom>
        </p:spPr>
        <p:txBody>
          <a:bodyPr vert="horz" lIns="92804" tIns="46402" rIns="92804" bIns="46402" rtlCol="0" anchor="b"/>
          <a:lstStyle>
            <a:lvl1pPr algn="r">
              <a:defRPr sz="1200">
                <a:ea typeface="ＭＳ Ｐゴシック" charset="-128"/>
              </a:defRPr>
            </a:lvl1pPr>
          </a:lstStyle>
          <a:p>
            <a:pPr>
              <a:defRPr/>
            </a:pPr>
            <a:fld id="{F04ED271-D7BE-4694-815B-0BA47468A0AF}" type="slidenum">
              <a:rPr lang="en-US"/>
              <a:pPr>
                <a:defRPr/>
              </a:pPr>
              <a:t>‹#›</a:t>
            </a:fld>
            <a:endParaRPr lang="en-US"/>
          </a:p>
        </p:txBody>
      </p:sp>
    </p:spTree>
    <p:extLst>
      <p:ext uri="{BB962C8B-B14F-4D97-AF65-F5344CB8AC3E}">
        <p14:creationId xmlns:p14="http://schemas.microsoft.com/office/powerpoint/2010/main" val="1801912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82119" cy="464820"/>
          </a:xfrm>
          <a:prstGeom prst="rect">
            <a:avLst/>
          </a:prstGeom>
        </p:spPr>
        <p:txBody>
          <a:bodyPr vert="horz" lIns="92804" tIns="46402" rIns="92804" bIns="46402"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98101" y="2"/>
            <a:ext cx="2982119" cy="464820"/>
          </a:xfrm>
          <a:prstGeom prst="rect">
            <a:avLst/>
          </a:prstGeom>
        </p:spPr>
        <p:txBody>
          <a:bodyPr vert="horz" wrap="square" lIns="92804" tIns="46402" rIns="92804" bIns="46402" numCol="1" anchor="t" anchorCtr="0" compatLnSpc="1">
            <a:prstTxWarp prst="textNoShape">
              <a:avLst/>
            </a:prstTxWarp>
          </a:bodyPr>
          <a:lstStyle>
            <a:lvl1pPr algn="r">
              <a:defRPr sz="1200">
                <a:latin typeface="Calibri" pitchFamily="34" charset="0"/>
                <a:ea typeface="ＭＳ Ｐゴシック" charset="-128"/>
              </a:defRPr>
            </a:lvl1pPr>
          </a:lstStyle>
          <a:p>
            <a:pPr>
              <a:defRPr/>
            </a:pPr>
            <a:fld id="{AB03E8C0-B927-442E-B48B-209EEE02A993}" type="datetimeFigureOut">
              <a:rPr lang="en-US"/>
              <a:pPr>
                <a:defRPr/>
              </a:pPr>
              <a:t>3/13/13</a:t>
            </a:fld>
            <a:endParaRPr lang="en-US"/>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804" tIns="46402" rIns="92804" bIns="46402" rtlCol="0" anchor="ctr"/>
          <a:lstStyle/>
          <a:p>
            <a:pPr lvl="0"/>
            <a:endParaRPr lang="en-US" noProof="0" smtClean="0"/>
          </a:p>
        </p:txBody>
      </p:sp>
      <p:sp>
        <p:nvSpPr>
          <p:cNvPr id="5" name="Notes Placeholder 4"/>
          <p:cNvSpPr>
            <a:spLocks noGrp="1"/>
          </p:cNvSpPr>
          <p:nvPr>
            <p:ph type="body" sz="quarter" idx="3"/>
          </p:nvPr>
        </p:nvSpPr>
        <p:spPr>
          <a:xfrm>
            <a:off x="688182" y="4415793"/>
            <a:ext cx="5505450" cy="4183380"/>
          </a:xfrm>
          <a:prstGeom prst="rect">
            <a:avLst/>
          </a:prstGeom>
        </p:spPr>
        <p:txBody>
          <a:bodyPr vert="horz" lIns="92804" tIns="46402" rIns="92804" bIns="4640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57"/>
            <a:ext cx="2982119" cy="464820"/>
          </a:xfrm>
          <a:prstGeom prst="rect">
            <a:avLst/>
          </a:prstGeom>
        </p:spPr>
        <p:txBody>
          <a:bodyPr vert="horz" lIns="92804" tIns="46402" rIns="92804" bIns="46402"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98101" y="8829957"/>
            <a:ext cx="2982119" cy="464820"/>
          </a:xfrm>
          <a:prstGeom prst="rect">
            <a:avLst/>
          </a:prstGeom>
        </p:spPr>
        <p:txBody>
          <a:bodyPr vert="horz" wrap="square" lIns="92804" tIns="46402" rIns="92804" bIns="46402" numCol="1" anchor="b" anchorCtr="0" compatLnSpc="1">
            <a:prstTxWarp prst="textNoShape">
              <a:avLst/>
            </a:prstTxWarp>
          </a:bodyPr>
          <a:lstStyle>
            <a:lvl1pPr algn="r">
              <a:defRPr sz="1200">
                <a:latin typeface="Calibri" pitchFamily="34" charset="0"/>
                <a:ea typeface="ＭＳ Ｐゴシック" charset="-128"/>
              </a:defRPr>
            </a:lvl1pPr>
          </a:lstStyle>
          <a:p>
            <a:pPr>
              <a:defRPr/>
            </a:pPr>
            <a:fld id="{29919C87-A8BA-4929-B145-5A597972D4F7}" type="slidenum">
              <a:rPr lang="en-US"/>
              <a:pPr>
                <a:defRPr/>
              </a:pPr>
              <a:t>‹#›</a:t>
            </a:fld>
            <a:endParaRPr lang="en-US"/>
          </a:p>
        </p:txBody>
      </p:sp>
    </p:spTree>
    <p:extLst>
      <p:ext uri="{BB962C8B-B14F-4D97-AF65-F5344CB8AC3E}">
        <p14:creationId xmlns:p14="http://schemas.microsoft.com/office/powerpoint/2010/main" val="36388545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nciweb.org/incident/2915/" TargetMode="External"/><Relationship Id="rId4" Type="http://schemas.openxmlformats.org/officeDocument/2006/relationships/hyperlink" Target="http://earthobservatory.nasa.gov/NaturalHazards/view.php?id=78364" TargetMode="External"/><Relationship Id="rId5" Type="http://schemas.openxmlformats.org/officeDocument/2006/relationships/hyperlink" Target="http://www.inciweb.org/incident/2942/" TargetMode="External"/><Relationship Id="rId6" Type="http://schemas.openxmlformats.org/officeDocument/2006/relationships/hyperlink" Target="http://blogs.agu.org/wildwildscience/files/2012/06/Screen-Shot-2012-06-27-at-01.55.02.jpg" TargetMode="External"/><Relationship Id="rId7" Type="http://schemas.openxmlformats.org/officeDocument/2006/relationships/hyperlink" Target="http://earthobservatory.nasa.gov/IOTD/view.php?id=78367"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endParaRPr lang="en-US" dirty="0"/>
          </a:p>
        </p:txBody>
      </p:sp>
      <p:sp>
        <p:nvSpPr>
          <p:cNvPr id="4" name="Slide Number Placeholder 3"/>
          <p:cNvSpPr>
            <a:spLocks noGrp="1"/>
          </p:cNvSpPr>
          <p:nvPr>
            <p:ph type="sldNum" sz="quarter" idx="10"/>
          </p:nvPr>
        </p:nvSpPr>
        <p:spPr/>
        <p:txBody>
          <a:bodyPr/>
          <a:lstStyle/>
          <a:p>
            <a:fld id="{583C4BF6-2A73-4CB7-BBDF-791C18685AA5}" type="slidenum">
              <a:rPr lang="en-US" smtClean="0">
                <a:solidFill>
                  <a:prstClr val="black"/>
                </a:solidFill>
                <a:latin typeface="Calibri"/>
              </a:rPr>
              <a:pPr/>
              <a:t>1</a:t>
            </a:fld>
            <a:endParaRPr lang="en-US" dirty="0">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1024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The map above depicts the relative concentration of aerosols in the skies above the continental United States on June 26, 2012. The map was assembled from data acquired by the Ozone </a:t>
            </a:r>
            <a:r>
              <a:rPr lang="en-US" dirty="0" err="1" smtClean="0"/>
              <a:t>Mapper</a:t>
            </a:r>
            <a:r>
              <a:rPr lang="en-US" dirty="0" smtClean="0"/>
              <a:t> Profiler Suite (OMPS) on the new </a:t>
            </a:r>
            <a:r>
              <a:rPr lang="en-US" dirty="0" err="1" smtClean="0"/>
              <a:t>Suomi</a:t>
            </a:r>
            <a:r>
              <a:rPr lang="en-US" dirty="0" smtClean="0"/>
              <a:t> National Polar-orbiting Partnership (S-NPP) satellite.</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In the image, the aerosol signal is strong to the north and east of the </a:t>
            </a:r>
            <a:r>
              <a:rPr lang="en-US" dirty="0" smtClean="0">
                <a:hlinkClick r:id="rId3"/>
              </a:rPr>
              <a:t>North Schell,</a:t>
            </a:r>
            <a:r>
              <a:rPr lang="en-US" dirty="0" smtClean="0"/>
              <a:t> </a:t>
            </a:r>
            <a:r>
              <a:rPr lang="en-US" dirty="0" smtClean="0">
                <a:hlinkClick r:id="rId4"/>
              </a:rPr>
              <a:t>Dump,</a:t>
            </a:r>
            <a:r>
              <a:rPr lang="en-US" dirty="0" smtClean="0"/>
              <a:t> and </a:t>
            </a:r>
            <a:r>
              <a:rPr lang="en-US" dirty="0" smtClean="0">
                <a:hlinkClick r:id="rId5"/>
              </a:rPr>
              <a:t>Wood Hollow</a:t>
            </a:r>
            <a:r>
              <a:rPr lang="en-US" dirty="0" smtClean="0"/>
              <a:t> fires in Nevada and Utah. </a:t>
            </a:r>
            <a:r>
              <a:rPr lang="en-US" dirty="0" smtClean="0">
                <a:hlinkClick r:id="rId6"/>
              </a:rPr>
              <a:t>Thick smoke plumes</a:t>
            </a:r>
            <a:r>
              <a:rPr lang="en-US" dirty="0" smtClean="0"/>
              <a:t> from </a:t>
            </a:r>
            <a:r>
              <a:rPr lang="en-US" dirty="0" smtClean="0">
                <a:hlinkClick r:id="rId7"/>
              </a:rPr>
              <a:t>wildfires across Colorado</a:t>
            </a:r>
            <a:r>
              <a:rPr lang="en-US" dirty="0" smtClean="0"/>
              <a:t> moved east and south into the plains states. Further south in Texas, New Mexico, and Mexico, it is unclear if the aerosols were blown in from distant fires, if there is local burning, or if they are dust storms, which are also a result of hot, dry, and windy weather.</a:t>
            </a:r>
          </a:p>
        </p:txBody>
      </p:sp>
      <p:sp>
        <p:nvSpPr>
          <p:cNvPr id="4" name="Slide Number Placeholder 3"/>
          <p:cNvSpPr>
            <a:spLocks noGrp="1"/>
          </p:cNvSpPr>
          <p:nvPr>
            <p:ph type="sldNum" sz="quarter" idx="10"/>
          </p:nvPr>
        </p:nvSpPr>
        <p:spPr>
          <a:xfrm>
            <a:off x="3897314" y="8829676"/>
            <a:ext cx="2982912" cy="465138"/>
          </a:xfrm>
          <a:prstGeom prst="rect">
            <a:avLst/>
          </a:prstGeom>
        </p:spPr>
        <p:txBody>
          <a:bodyPr/>
          <a:lstStyle/>
          <a:p>
            <a:fld id="{822F7083-73D0-4770-BB6E-88490DF27662}"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97514" y="8829676"/>
            <a:ext cx="2982742" cy="465138"/>
          </a:xfrm>
          <a:prstGeom prst="rect">
            <a:avLst/>
          </a:prstGeom>
        </p:spPr>
        <p:txBody>
          <a:bodyPr lIns="90654" tIns="45327" rIns="90654" bIns="45327"/>
          <a:lstStyle/>
          <a:p>
            <a:fld id="{F797E87F-5D30-E44E-B068-8382DDD7D385}"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83029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w="9525"/>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
        <p:nvSpPr>
          <p:cNvPr id="69636" name="Slide Number Placeholder 3"/>
          <p:cNvSpPr>
            <a:spLocks noGrp="1"/>
          </p:cNvSpPr>
          <p:nvPr>
            <p:ph type="sldNum" sz="quarter" idx="4294967295"/>
          </p:nvPr>
        </p:nvSpPr>
        <p:spPr bwMode="auto">
          <a:xfrm>
            <a:off x="3897805" y="8831263"/>
            <a:ext cx="2982434" cy="463540"/>
          </a:xfrm>
          <a:prstGeom prst="rect">
            <a:avLst/>
          </a:prstGeom>
          <a:noFill/>
          <a:ln>
            <a:miter lim="800000"/>
            <a:headEnd/>
            <a:tailEnd/>
          </a:ln>
        </p:spPr>
        <p:txBody>
          <a:bodyPr lIns="88067" tIns="44035" rIns="88067" bIns="44035">
            <a:prstTxWarp prst="textNoShape">
              <a:avLst/>
            </a:prstTxWarp>
          </a:bodyPr>
          <a:lstStyle/>
          <a:p>
            <a:fld id="{34DBA72C-4FB1-5D41-8673-CD9E4B1EB81F}" type="slidenum">
              <a:rPr lang="en-US">
                <a:solidFill>
                  <a:prstClr val="black"/>
                </a:solidFill>
                <a:latin typeface="Calibri"/>
              </a:rPr>
              <a:pPr/>
              <a:t>15</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24578" name="Picture 2" descr="See Explanation.  Clicking on the picture will download&#10; the highest resolution version available."/>
          <p:cNvPicPr>
            <a:picLocks noChangeAspect="1" noChangeArrowheads="1"/>
          </p:cNvPicPr>
          <p:nvPr userDrawn="1"/>
        </p:nvPicPr>
        <p:blipFill>
          <a:blip r:embed="rId2" cstate="print"/>
          <a:srcRect t="5000" b="6446"/>
          <a:stretch>
            <a:fillRect/>
          </a:stretch>
        </p:blipFill>
        <p:spPr bwMode="auto">
          <a:xfrm>
            <a:off x="0" y="0"/>
            <a:ext cx="9144000" cy="6858000"/>
          </a:xfrm>
          <a:prstGeom prst="rect">
            <a:avLst/>
          </a:prstGeom>
          <a:noFill/>
        </p:spPr>
      </p:pic>
      <p:sp>
        <p:nvSpPr>
          <p:cNvPr id="8" name="Rectangle 7"/>
          <p:cNvSpPr/>
          <p:nvPr userDrawn="1"/>
        </p:nvSpPr>
        <p:spPr>
          <a:xfrm>
            <a:off x="0" y="0"/>
            <a:ext cx="9144000" cy="6858000"/>
          </a:xfrm>
          <a:prstGeom prst="rect">
            <a:avLst/>
          </a:prstGeom>
          <a:gradFill flip="none" rotWithShape="1">
            <a:gsLst>
              <a:gs pos="0">
                <a:schemeClr val="bg1">
                  <a:lumMod val="95000"/>
                  <a:lumOff val="5000"/>
                  <a:alpha val="67000"/>
                </a:schemeClr>
              </a:gs>
              <a:gs pos="100000">
                <a:schemeClr val="bg1">
                  <a:lumMod val="75000"/>
                  <a:lumOff val="25000"/>
                  <a:alpha val="86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Tw Cen MT Condensed"/>
            </a:endParaRPr>
          </a:p>
        </p:txBody>
      </p:sp>
      <p:sp>
        <p:nvSpPr>
          <p:cNvPr id="3" name="Subtitle 2"/>
          <p:cNvSpPr>
            <a:spLocks noGrp="1"/>
          </p:cNvSpPr>
          <p:nvPr>
            <p:ph type="subTitle" idx="1"/>
          </p:nvPr>
        </p:nvSpPr>
        <p:spPr>
          <a:xfrm>
            <a:off x="0" y="5410200"/>
            <a:ext cx="7239000" cy="1447800"/>
          </a:xfrm>
        </p:spPr>
        <p:txBody>
          <a:bodyPr lIns="182880">
            <a:norm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1"/>
          <p:cNvSpPr>
            <a:spLocks noGrp="1"/>
          </p:cNvSpPr>
          <p:nvPr>
            <p:ph type="ctrTitle" hasCustomPrompt="1"/>
          </p:nvPr>
        </p:nvSpPr>
        <p:spPr>
          <a:xfrm>
            <a:off x="2590800" y="533400"/>
            <a:ext cx="6553200" cy="2438400"/>
          </a:xfrm>
        </p:spPr>
        <p:txBody>
          <a:bodyPr rIns="182880" anchor="t" anchorCtr="0"/>
          <a:lstStyle>
            <a:lvl1pPr algn="r">
              <a:defRPr>
                <a:effectLst/>
              </a:defRPr>
            </a:lvl1pPr>
          </a:lstStyle>
          <a:p>
            <a:r>
              <a:rPr lang="en-US" dirty="0" smtClean="0"/>
              <a:t>CLICK TO EDIT MASTER TITLE STYLE</a:t>
            </a:r>
            <a:endParaRPr lang="en-US" dirty="0"/>
          </a:p>
        </p:txBody>
      </p:sp>
      <p:pic>
        <p:nvPicPr>
          <p:cNvPr id="13" name="Picture 2" descr="See Explanation.  Clicking on the picture will download&#10; the highest resolution version available."/>
          <p:cNvPicPr>
            <a:picLocks noChangeAspect="1" noChangeArrowheads="1"/>
          </p:cNvPicPr>
          <p:nvPr userDrawn="1"/>
        </p:nvPicPr>
        <p:blipFill>
          <a:blip r:embed="rId2" cstate="print"/>
          <a:srcRect t="37470" b="33012"/>
          <a:stretch>
            <a:fillRect/>
          </a:stretch>
        </p:blipFill>
        <p:spPr bwMode="auto">
          <a:xfrm>
            <a:off x="0" y="2514600"/>
            <a:ext cx="9144000" cy="2286000"/>
          </a:xfrm>
          <a:prstGeom prst="rect">
            <a:avLst/>
          </a:prstGeom>
          <a:noFill/>
        </p:spPr>
      </p:pic>
      <p:cxnSp>
        <p:nvCxnSpPr>
          <p:cNvPr id="12" name="Straight Connector 11"/>
          <p:cNvCxnSpPr/>
          <p:nvPr userDrawn="1"/>
        </p:nvCxnSpPr>
        <p:spPr>
          <a:xfrm>
            <a:off x="0" y="4800600"/>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2514600"/>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840783"/>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9370"/>
          </a:xfrm>
          <a:prstGeom prst="rect">
            <a:avLst/>
          </a:prstGeom>
        </p:spPr>
        <p:txBody>
          <a:bodyPr/>
          <a:lstStyle>
            <a:lvl1pPr>
              <a:lnSpc>
                <a:spcPct val="85000"/>
              </a:lnSpc>
              <a:defRPr sz="2400" b="1">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2790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9072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30025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31923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4029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8" charset="0"/>
              </a:defRPr>
            </a:lvl1pPr>
          </a:lstStyle>
          <a:p>
            <a:pPr eaLnBrk="0" hangingPunct="0">
              <a:defRPr/>
            </a:pPr>
            <a:fld id="{C2AA5AC7-A20D-4AE9-8FF4-D00032ACD3FC}" type="slidenum">
              <a:rPr lang="en-US" sz="2400">
                <a:solidFill>
                  <a:prstClr val="black"/>
                </a:solidFill>
                <a:ea typeface="ＭＳ Ｐゴシック" pitchFamily="-108" charset="-128"/>
              </a:rPr>
              <a:pPr eaLnBrk="0" hangingPunct="0">
                <a:defRPr/>
              </a:pPr>
              <a:t>‹#›</a:t>
            </a:fld>
            <a:endParaRPr lang="en-US" sz="2400" dirty="0">
              <a:solidFill>
                <a:prstClr val="black"/>
              </a:solidFill>
              <a:ea typeface="ＭＳ Ｐゴシック" pitchFamily="-108" charset="-128"/>
            </a:endParaRPr>
          </a:p>
        </p:txBody>
      </p:sp>
    </p:spTree>
    <p:extLst>
      <p:ext uri="{BB962C8B-B14F-4D97-AF65-F5344CB8AC3E}">
        <p14:creationId xmlns:p14="http://schemas.microsoft.com/office/powerpoint/2010/main" val="3971172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8" charset="0"/>
              </a:defRPr>
            </a:lvl1pPr>
          </a:lstStyle>
          <a:p>
            <a:pPr eaLnBrk="0" hangingPunct="0">
              <a:defRPr/>
            </a:pPr>
            <a:fld id="{BD14EFD4-94DD-4FB4-A113-F6F099E3E7A6}" type="slidenum">
              <a:rPr lang="en-US" sz="2400">
                <a:solidFill>
                  <a:prstClr val="black"/>
                </a:solidFill>
                <a:ea typeface="ＭＳ Ｐゴシック" pitchFamily="-108" charset="-128"/>
              </a:rPr>
              <a:pPr eaLnBrk="0" hangingPunct="0">
                <a:defRPr/>
              </a:pPr>
              <a:t>‹#›</a:t>
            </a:fld>
            <a:endParaRPr lang="en-US" sz="2400" dirty="0">
              <a:solidFill>
                <a:prstClr val="black"/>
              </a:solidFill>
              <a:ea typeface="ＭＳ Ｐゴシック" pitchFamily="-108" charset="-128"/>
            </a:endParaRPr>
          </a:p>
        </p:txBody>
      </p:sp>
    </p:spTree>
    <p:extLst>
      <p:ext uri="{BB962C8B-B14F-4D97-AF65-F5344CB8AC3E}">
        <p14:creationId xmlns:p14="http://schemas.microsoft.com/office/powerpoint/2010/main" val="3349266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8" charset="0"/>
              </a:defRPr>
            </a:lvl1pPr>
          </a:lstStyle>
          <a:p>
            <a:pPr eaLnBrk="0" hangingPunct="0">
              <a:defRPr/>
            </a:pPr>
            <a:fld id="{4F875635-ABAA-4984-899F-788AD334416D}" type="slidenum">
              <a:rPr lang="en-US" sz="2400">
                <a:solidFill>
                  <a:prstClr val="black"/>
                </a:solidFill>
                <a:ea typeface="ＭＳ Ｐゴシック" pitchFamily="-108" charset="-128"/>
              </a:rPr>
              <a:pPr eaLnBrk="0" hangingPunct="0">
                <a:defRPr/>
              </a:pPr>
              <a:t>‹#›</a:t>
            </a:fld>
            <a:endParaRPr lang="en-US" sz="2400" dirty="0">
              <a:solidFill>
                <a:prstClr val="black"/>
              </a:solidFill>
              <a:ea typeface="ＭＳ Ｐゴシック" pitchFamily="-108" charset="-128"/>
            </a:endParaRPr>
          </a:p>
        </p:txBody>
      </p:sp>
    </p:spTree>
    <p:extLst>
      <p:ext uri="{BB962C8B-B14F-4D97-AF65-F5344CB8AC3E}">
        <p14:creationId xmlns:p14="http://schemas.microsoft.com/office/powerpoint/2010/main" val="4291372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8" charset="0"/>
              </a:defRPr>
            </a:lvl1pPr>
          </a:lstStyle>
          <a:p>
            <a:pPr eaLnBrk="0" hangingPunct="0">
              <a:defRPr/>
            </a:pPr>
            <a:fld id="{A9072AD1-A6F0-4924-9590-A1BA68699E2A}" type="slidenum">
              <a:rPr lang="en-US" sz="2400">
                <a:solidFill>
                  <a:prstClr val="black"/>
                </a:solidFill>
                <a:ea typeface="ＭＳ Ｐゴシック" pitchFamily="-108" charset="-128"/>
              </a:rPr>
              <a:pPr eaLnBrk="0" hangingPunct="0">
                <a:defRPr/>
              </a:pPr>
              <a:t>‹#›</a:t>
            </a:fld>
            <a:endParaRPr lang="en-US" sz="2400" dirty="0">
              <a:solidFill>
                <a:prstClr val="black"/>
              </a:solidFill>
              <a:ea typeface="ＭＳ Ｐゴシック" pitchFamily="-108" charset="-128"/>
            </a:endParaRPr>
          </a:p>
        </p:txBody>
      </p:sp>
    </p:spTree>
    <p:extLst>
      <p:ext uri="{BB962C8B-B14F-4D97-AF65-F5344CB8AC3E}">
        <p14:creationId xmlns:p14="http://schemas.microsoft.com/office/powerpoint/2010/main" val="3456449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8" charset="0"/>
              </a:defRPr>
            </a:lvl1pPr>
          </a:lstStyle>
          <a:p>
            <a:pPr eaLnBrk="0" hangingPunct="0">
              <a:defRPr/>
            </a:pPr>
            <a:fld id="{2AF9A851-7C3B-4A9D-B13B-ACE9EE537BF0}" type="slidenum">
              <a:rPr lang="en-US" sz="2400">
                <a:solidFill>
                  <a:prstClr val="black"/>
                </a:solidFill>
                <a:ea typeface="ＭＳ Ｐゴシック" pitchFamily="-108" charset="-128"/>
              </a:rPr>
              <a:pPr eaLnBrk="0" hangingPunct="0">
                <a:defRPr/>
              </a:pPr>
              <a:t>‹#›</a:t>
            </a:fld>
            <a:endParaRPr lang="en-US" sz="2400" dirty="0">
              <a:solidFill>
                <a:prstClr val="black"/>
              </a:solidFill>
              <a:ea typeface="ＭＳ Ｐゴシック" pitchFamily="-108" charset="-128"/>
            </a:endParaRPr>
          </a:p>
        </p:txBody>
      </p:sp>
    </p:spTree>
    <p:extLst>
      <p:ext uri="{BB962C8B-B14F-4D97-AF65-F5344CB8AC3E}">
        <p14:creationId xmlns:p14="http://schemas.microsoft.com/office/powerpoint/2010/main" val="3917382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067800" cy="1143000"/>
          </a:xfrm>
        </p:spPr>
        <p:txBody>
          <a:bodyPr/>
          <a:lstStyle>
            <a:lvl1pPr>
              <a:defRPr>
                <a:effectLst/>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endParaRPr lang="en-US">
              <a:solidFill>
                <a:prstClr val="white"/>
              </a:solidFill>
              <a:latin typeface="Tw Cen MT Condensed"/>
              <a:ea typeface="+mn-ea"/>
            </a:endParaRPr>
          </a:p>
        </p:txBody>
      </p:sp>
      <p:sp>
        <p:nvSpPr>
          <p:cNvPr id="5" name="Slide Number Placeholder 4"/>
          <p:cNvSpPr>
            <a:spLocks noGrp="1"/>
          </p:cNvSpPr>
          <p:nvPr>
            <p:ph type="sldNum" sz="quarter" idx="12"/>
          </p:nvPr>
        </p:nvSpPr>
        <p:spPr/>
        <p:txBody>
          <a:bodyPr/>
          <a:lstStyle/>
          <a:p>
            <a:fld id="{9CF696A8-5D46-4EF7-8297-F57642711529}" type="slidenum">
              <a:rPr lang="en-US" smtClean="0">
                <a:solidFill>
                  <a:prstClr val="white">
                    <a:tint val="75000"/>
                  </a:prstClr>
                </a:solidFill>
                <a:latin typeface="Tw Cen MT Condensed"/>
              </a:rPr>
              <a:pPr/>
              <a:t>‹#›</a:t>
            </a:fld>
            <a:endParaRPr lang="en-US" dirty="0">
              <a:solidFill>
                <a:prstClr val="white">
                  <a:tint val="75000"/>
                </a:prstClr>
              </a:solidFill>
              <a:latin typeface="Tw Cen MT Condensed"/>
            </a:endParaRPr>
          </a:p>
        </p:txBody>
      </p:sp>
    </p:spTree>
    <p:extLst>
      <p:ext uri="{BB962C8B-B14F-4D97-AF65-F5344CB8AC3E}">
        <p14:creationId xmlns:p14="http://schemas.microsoft.com/office/powerpoint/2010/main" val="134266629"/>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8" charset="0"/>
              </a:defRPr>
            </a:lvl1pPr>
          </a:lstStyle>
          <a:p>
            <a:pPr eaLnBrk="0" hangingPunct="0">
              <a:defRPr/>
            </a:pPr>
            <a:fld id="{A7493A30-4F48-4630-89B0-B32FCD801872}" type="slidenum">
              <a:rPr lang="en-US" sz="2400">
                <a:solidFill>
                  <a:prstClr val="black"/>
                </a:solidFill>
                <a:ea typeface="ＭＳ Ｐゴシック" pitchFamily="-108" charset="-128"/>
              </a:rPr>
              <a:pPr eaLnBrk="0" hangingPunct="0">
                <a:defRPr/>
              </a:pPr>
              <a:t>‹#›</a:t>
            </a:fld>
            <a:endParaRPr lang="en-US" sz="2400" dirty="0">
              <a:solidFill>
                <a:prstClr val="black"/>
              </a:solidFill>
              <a:ea typeface="ＭＳ Ｐゴシック" pitchFamily="-108" charset="-128"/>
            </a:endParaRPr>
          </a:p>
        </p:txBody>
      </p:sp>
    </p:spTree>
    <p:extLst>
      <p:ext uri="{BB962C8B-B14F-4D97-AF65-F5344CB8AC3E}">
        <p14:creationId xmlns:p14="http://schemas.microsoft.com/office/powerpoint/2010/main" val="289881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8" charset="0"/>
              </a:defRPr>
            </a:lvl1pPr>
          </a:lstStyle>
          <a:p>
            <a:pPr eaLnBrk="0" hangingPunct="0">
              <a:defRPr/>
            </a:pPr>
            <a:fld id="{990E5A6F-0D22-464C-A80F-9F2C0D0E5288}" type="slidenum">
              <a:rPr lang="en-US" sz="2400">
                <a:solidFill>
                  <a:prstClr val="black"/>
                </a:solidFill>
                <a:ea typeface="ＭＳ Ｐゴシック" pitchFamily="-108" charset="-128"/>
              </a:rPr>
              <a:pPr eaLnBrk="0" hangingPunct="0">
                <a:defRPr/>
              </a:pPr>
              <a:t>‹#›</a:t>
            </a:fld>
            <a:endParaRPr lang="en-US" sz="2400" dirty="0">
              <a:solidFill>
                <a:prstClr val="black"/>
              </a:solidFill>
              <a:ea typeface="ＭＳ Ｐゴシック" pitchFamily="-108" charset="-128"/>
            </a:endParaRPr>
          </a:p>
        </p:txBody>
      </p:sp>
    </p:spTree>
    <p:extLst>
      <p:ext uri="{BB962C8B-B14F-4D97-AF65-F5344CB8AC3E}">
        <p14:creationId xmlns:p14="http://schemas.microsoft.com/office/powerpoint/2010/main" val="336030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cxnSp>
        <p:nvCxnSpPr>
          <p:cNvPr id="2" name="Straight Connector 1"/>
          <p:cNvCxnSpPr/>
          <p:nvPr userDrawn="1"/>
        </p:nvCxnSpPr>
        <p:spPr>
          <a:xfrm>
            <a:off x="0" y="914400"/>
            <a:ext cx="9144000" cy="0"/>
          </a:xfrm>
          <a:prstGeom prst="line">
            <a:avLst/>
          </a:prstGeom>
          <a:ln w="25400">
            <a:solidFill>
              <a:srgbClr val="00E668"/>
            </a:solidFill>
          </a:ln>
        </p:spPr>
        <p:style>
          <a:lnRef idx="1">
            <a:schemeClr val="accent1"/>
          </a:lnRef>
          <a:fillRef idx="0">
            <a:schemeClr val="accent1"/>
          </a:fillRef>
          <a:effectRef idx="0">
            <a:schemeClr val="accent1"/>
          </a:effectRef>
          <a:fontRef idx="minor">
            <a:schemeClr val="tx1"/>
          </a:fontRef>
        </p:style>
      </p:cxnSp>
      <p:sp>
        <p:nvSpPr>
          <p:cNvPr id="3" name="Slide Number Placeholder 4"/>
          <p:cNvSpPr>
            <a:spLocks noGrp="1"/>
          </p:cNvSpPr>
          <p:nvPr>
            <p:ph type="sldNum" sz="quarter" idx="10"/>
          </p:nvPr>
        </p:nvSpPr>
        <p:spPr>
          <a:xfrm>
            <a:off x="8839200" y="6492875"/>
            <a:ext cx="304800" cy="365125"/>
          </a:xfrm>
          <a:prstGeom prst="rect">
            <a:avLst/>
          </a:prstGeom>
        </p:spPr>
        <p:txBody>
          <a:bodyPr/>
          <a:lstStyle>
            <a:lvl1pPr>
              <a:defRPr/>
            </a:lvl1pPr>
          </a:lstStyle>
          <a:p>
            <a:pPr eaLnBrk="0" hangingPunct="0"/>
            <a:fld id="{7A5499E4-3ED1-E24D-B41C-24027517B24F}" type="slidenum">
              <a:rPr lang="en-US" sz="2400">
                <a:solidFill>
                  <a:prstClr val="black"/>
                </a:solidFill>
                <a:latin typeface="Times New Roman" pitchFamily="18" charset="0"/>
                <a:ea typeface="ＭＳ Ｐゴシック" pitchFamily="-108" charset="-128"/>
              </a:rPr>
              <a:pPr eaLnBrk="0" hangingPunct="0"/>
              <a:t>‹#›</a:t>
            </a:fld>
            <a:endParaRPr lang="en-US" sz="2400">
              <a:solidFill>
                <a:prstClr val="black"/>
              </a:solidFill>
              <a:latin typeface="Times New Roman" pitchFamily="18" charset="0"/>
              <a:ea typeface="ＭＳ Ｐゴシック" pitchFamily="-108" charset="-128"/>
            </a:endParaRPr>
          </a:p>
        </p:txBody>
      </p:sp>
    </p:spTree>
    <p:extLst>
      <p:ext uri="{BB962C8B-B14F-4D97-AF65-F5344CB8AC3E}">
        <p14:creationId xmlns:p14="http://schemas.microsoft.com/office/powerpoint/2010/main" val="113372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419100"/>
            <a:ext cx="5381625" cy="685800"/>
          </a:xfrm>
          <a:prstGeom prst="rect">
            <a:avLst/>
          </a:prstGeom>
        </p:spPr>
        <p:txBody>
          <a:bodyPr/>
          <a:lstStyle>
            <a:lvl1pPr>
              <a:defRPr sz="2000" b="1" baseline="0"/>
            </a:lvl1pPr>
          </a:lstStyle>
          <a:p>
            <a:r>
              <a:rPr lang="en-US" dirty="0" smtClean="0"/>
              <a:t>Click to edit Master title style</a:t>
            </a:r>
            <a:endParaRPr lang="en-US" dirty="0"/>
          </a:p>
        </p:txBody>
      </p:sp>
      <p:sp>
        <p:nvSpPr>
          <p:cNvPr id="6" name="Content Placeholder 5"/>
          <p:cNvSpPr>
            <a:spLocks noGrp="1"/>
          </p:cNvSpPr>
          <p:nvPr>
            <p:ph sz="quarter" idx="10"/>
          </p:nvPr>
        </p:nvSpPr>
        <p:spPr>
          <a:xfrm>
            <a:off x="152400" y="1219200"/>
            <a:ext cx="8839200" cy="5000625"/>
          </a:xfrm>
        </p:spPr>
        <p:txBody>
          <a:bodyPr/>
          <a:lstStyle>
            <a:lvl1pPr>
              <a:defRPr b="1"/>
            </a:lvl1pPr>
            <a:lvl2pPr>
              <a:defRPr b="1"/>
            </a:lvl2pPr>
            <a:lvl3pPr>
              <a:defRPr b="1"/>
            </a:lvl3pPr>
            <a:lvl4pPr>
              <a:defRPr b="1"/>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9576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ission/Vis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5"/>
          <p:cNvSpPr>
            <a:spLocks noGrp="1"/>
          </p:cNvSpPr>
          <p:nvPr>
            <p:ph type="body" sz="quarter" idx="12"/>
          </p:nvPr>
        </p:nvSpPr>
        <p:spPr>
          <a:xfrm>
            <a:off x="812800" y="1447800"/>
            <a:ext cx="3657600" cy="5093208"/>
          </a:xfrm>
          <a:gradFill>
            <a:gsLst>
              <a:gs pos="0">
                <a:schemeClr val="accent1">
                  <a:tint val="50000"/>
                  <a:satMod val="300000"/>
                </a:schemeClr>
              </a:gs>
              <a:gs pos="35000">
                <a:schemeClr val="accent1">
                  <a:tint val="37000"/>
                  <a:satMod val="300000"/>
                </a:schemeClr>
              </a:gs>
              <a:gs pos="100000">
                <a:schemeClr val="accent1">
                  <a:tint val="15000"/>
                  <a:satMod val="350000"/>
                  <a:alpha val="0"/>
                </a:schemeClr>
              </a:gs>
            </a:gsLst>
          </a:gradFill>
          <a:ln>
            <a:noFill/>
          </a:ln>
        </p:spPr>
        <p:style>
          <a:lnRef idx="1">
            <a:schemeClr val="accent1"/>
          </a:lnRef>
          <a:fillRef idx="2">
            <a:schemeClr val="accent1"/>
          </a:fillRef>
          <a:effectRef idx="1">
            <a:schemeClr val="accent1"/>
          </a:effectRef>
          <a:fontRef idx="minor">
            <a:schemeClr val="dk1"/>
          </a:fontRef>
        </p:style>
        <p:txBody>
          <a:bodyPr lIns="274320" tIns="2560320" rIns="274320" rtlCol="0"/>
          <a:lstStyle>
            <a:lvl1pPr algn="l" rtl="0" fontAlgn="base">
              <a:spcBef>
                <a:spcPct val="0"/>
              </a:spcBef>
              <a:spcAft>
                <a:spcPct val="0"/>
              </a:spcAft>
              <a:defRPr lang="en-US" sz="1800" dirty="0" smtClean="0">
                <a:solidFill>
                  <a:schemeClr val="accent1">
                    <a:lumMod val="75000"/>
                  </a:schemeClr>
                </a:solidFill>
                <a:latin typeface="Franklin Gothic Medium" pitchFamily="34" charset="0"/>
                <a:ea typeface="+mn-ea"/>
                <a:cs typeface="+mn-cs"/>
              </a:defRPr>
            </a:lvl1pPr>
          </a:lstStyle>
          <a:p>
            <a:pPr lvl="0"/>
            <a:r>
              <a:rPr lang="en-US" smtClean="0"/>
              <a:t>Click to edit Master text styles</a:t>
            </a:r>
          </a:p>
        </p:txBody>
      </p:sp>
      <p:sp>
        <p:nvSpPr>
          <p:cNvPr id="12" name="Picture Placeholder 11"/>
          <p:cNvSpPr>
            <a:spLocks noGrp="1"/>
          </p:cNvSpPr>
          <p:nvPr>
            <p:ph type="pic" sz="quarter" idx="14"/>
          </p:nvPr>
        </p:nvSpPr>
        <p:spPr>
          <a:xfrm>
            <a:off x="965200" y="2057400"/>
            <a:ext cx="3352800" cy="1828800"/>
          </a:xfrm>
        </p:spPr>
        <p:txBody>
          <a:bodyPr/>
          <a:lstStyle/>
          <a:p>
            <a:pPr lvl="0"/>
            <a:r>
              <a:rPr lang="en-US" noProof="0" dirty="0" smtClean="0"/>
              <a:t>Click icon to add picture</a:t>
            </a:r>
            <a:endParaRPr lang="en-US" noProof="0" dirty="0"/>
          </a:p>
        </p:txBody>
      </p:sp>
      <p:sp>
        <p:nvSpPr>
          <p:cNvPr id="17" name="Picture Placeholder 11"/>
          <p:cNvSpPr>
            <a:spLocks noGrp="1"/>
          </p:cNvSpPr>
          <p:nvPr>
            <p:ph type="pic" sz="quarter" idx="15"/>
          </p:nvPr>
        </p:nvSpPr>
        <p:spPr>
          <a:xfrm>
            <a:off x="4648200" y="2057400"/>
            <a:ext cx="3352800" cy="1828800"/>
          </a:xfrm>
        </p:spPr>
        <p:txBody>
          <a:bodyPr/>
          <a:lstStyle/>
          <a:p>
            <a:pPr lvl="0"/>
            <a:r>
              <a:rPr lang="en-US" noProof="0" dirty="0" smtClean="0"/>
              <a:t>Click icon to add picture</a:t>
            </a:r>
            <a:endParaRPr lang="en-US" noProof="0" dirty="0"/>
          </a:p>
        </p:txBody>
      </p:sp>
      <p:sp>
        <p:nvSpPr>
          <p:cNvPr id="9" name="Footer Placeholder 2"/>
          <p:cNvSpPr>
            <a:spLocks noGrp="1"/>
          </p:cNvSpPr>
          <p:nvPr>
            <p:ph type="ftr" sz="quarter" idx="16"/>
          </p:nvPr>
        </p:nvSpPr>
        <p:spPr>
          <a:xfrm>
            <a:off x="0" y="6553200"/>
            <a:ext cx="8077199" cy="304799"/>
          </a:xfrm>
          <a:prstGeom prst="rect">
            <a:avLst/>
          </a:prstGeom>
        </p:spPr>
        <p:txBody>
          <a:bodyPr/>
          <a:lstStyle>
            <a:lvl1pPr>
              <a:defRPr/>
            </a:lvl1pPr>
          </a:lstStyle>
          <a:p>
            <a:pPr fontAlgn="auto">
              <a:spcBef>
                <a:spcPts val="0"/>
              </a:spcBef>
              <a:spcAft>
                <a:spcPts val="0"/>
              </a:spcAft>
              <a:defRPr/>
            </a:pPr>
            <a:r>
              <a:rPr lang="fr-FR" dirty="0" smtClean="0">
                <a:solidFill>
                  <a:prstClr val="white"/>
                </a:solidFill>
                <a:latin typeface="Tw Cen MT Condensed"/>
                <a:ea typeface="+mn-ea"/>
              </a:rPr>
              <a:t>NOAA Satellite and Information Service:  National Environmental Satellite, Data, and Information Service (NESDIS)</a:t>
            </a:r>
            <a:endParaRPr lang="en-US" dirty="0">
              <a:solidFill>
                <a:prstClr val="white"/>
              </a:solidFill>
              <a:latin typeface="Tw Cen MT Condensed"/>
              <a:ea typeface="+mn-ea"/>
            </a:endParaRPr>
          </a:p>
        </p:txBody>
      </p:sp>
      <p:sp>
        <p:nvSpPr>
          <p:cNvPr id="10" name="Slide Number Placeholder 3"/>
          <p:cNvSpPr>
            <a:spLocks noGrp="1"/>
          </p:cNvSpPr>
          <p:nvPr>
            <p:ph type="sldNum" sz="quarter" idx="17"/>
          </p:nvPr>
        </p:nvSpPr>
        <p:spPr/>
        <p:txBody>
          <a:bodyPr/>
          <a:lstStyle>
            <a:lvl1pPr>
              <a:defRPr/>
            </a:lvl1pPr>
          </a:lstStyle>
          <a:p>
            <a:pPr>
              <a:defRPr/>
            </a:pPr>
            <a:fld id="{7914ECC6-6356-4F91-ACD9-12AF85B3EB24}" type="slidenum">
              <a:rPr lang="en-US">
                <a:solidFill>
                  <a:prstClr val="white">
                    <a:tint val="75000"/>
                  </a:prstClr>
                </a:solidFill>
                <a:latin typeface="Tw Cen MT Condensed"/>
              </a:rPr>
              <a:pPr>
                <a:defRPr/>
              </a:pPr>
              <a:t>‹#›</a:t>
            </a:fld>
            <a:endParaRPr lang="en-US" dirty="0">
              <a:solidFill>
                <a:prstClr val="white">
                  <a:tint val="75000"/>
                </a:prstClr>
              </a:solidFill>
              <a:latin typeface="Tw Cen MT Condensed"/>
            </a:endParaRPr>
          </a:p>
        </p:txBody>
      </p:sp>
    </p:spTree>
    <p:extLst>
      <p:ext uri="{BB962C8B-B14F-4D97-AF65-F5344CB8AC3E}">
        <p14:creationId xmlns:p14="http://schemas.microsoft.com/office/powerpoint/2010/main" val="74793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7"/>
        <p:cNvGrpSpPr/>
        <p:nvPr/>
      </p:nvGrpSpPr>
      <p:grpSpPr>
        <a:xfrm>
          <a:off x="0" y="0"/>
          <a:ext cx="0" cy="0"/>
          <a:chOff x="0" y="0"/>
          <a:chExt cx="0" cy="0"/>
        </a:xfrm>
      </p:grpSpPr>
      <p:sp>
        <p:nvSpPr>
          <p:cNvPr id="48" name="Shape 48"/>
          <p:cNvSpPr txBox="1">
            <a:spLocks noGrp="1"/>
          </p:cNvSpPr>
          <p:nvPr>
            <p:ph type="body" idx="1"/>
          </p:nvPr>
        </p:nvSpPr>
        <p:spPr>
          <a:xfrm>
            <a:off x="1446304" y="1535112"/>
            <a:ext cx="3809999" cy="639762"/>
          </a:xfrm>
          <a:prstGeom prst="rect">
            <a:avLst/>
          </a:prstGeom>
          <a:noFill/>
          <a:ln>
            <a:noFill/>
          </a:ln>
        </p:spPr>
        <p:txBody>
          <a:bodyPr lIns="91425" tIns="91425" rIns="91425" bIns="91425" anchor="b" anchorCtr="0"/>
          <a:lstStyle>
            <a:lvl1pPr marL="0" indent="0" rtl="0">
              <a:buNone/>
              <a:defRPr sz="2000" b="0"/>
            </a:lvl1pPr>
            <a:lvl2pPr marL="457200" indent="0" rtl="0">
              <a:buNone/>
              <a:defRPr sz="2000" b="1"/>
            </a:lvl2pPr>
            <a:lvl3pPr marL="914400" indent="0" rtl="0">
              <a:buNone/>
              <a:defRPr sz="1800" b="1"/>
            </a:lvl3pPr>
            <a:lvl4pPr marL="1371600" indent="0" rtl="0">
              <a:buNone/>
              <a:defRPr sz="1600" b="1"/>
            </a:lvl4pPr>
            <a:lvl5pPr marL="1828800" indent="0" rtl="0">
              <a:buNone/>
              <a:defRPr sz="1600" b="1"/>
            </a:lvl5pPr>
            <a:lvl6pPr marL="2286000" indent="0" rtl="0">
              <a:buNone/>
              <a:defRPr sz="1600" b="1"/>
            </a:lvl6pPr>
            <a:lvl7pPr marL="2743200" indent="0" rtl="0">
              <a:buNone/>
              <a:defRPr sz="1600" b="1"/>
            </a:lvl7pPr>
            <a:lvl8pPr marL="3200400" indent="0" rtl="0">
              <a:buNone/>
              <a:defRPr sz="1600" b="1"/>
            </a:lvl8pPr>
            <a:lvl9pPr marL="3657600" indent="0" rtl="0">
              <a:buNone/>
              <a:defRPr sz="1600" b="1"/>
            </a:lvl9pPr>
          </a:lstStyle>
          <a:p>
            <a:endParaRPr/>
          </a:p>
        </p:txBody>
      </p:sp>
      <p:sp>
        <p:nvSpPr>
          <p:cNvPr id="49" name="Shape 49"/>
          <p:cNvSpPr txBox="1">
            <a:spLocks noGrp="1"/>
          </p:cNvSpPr>
          <p:nvPr>
            <p:ph type="body" idx="2"/>
          </p:nvPr>
        </p:nvSpPr>
        <p:spPr>
          <a:xfrm>
            <a:off x="1446304" y="2174875"/>
            <a:ext cx="3809999" cy="3951287"/>
          </a:xfrm>
          <a:prstGeom prst="rect">
            <a:avLst/>
          </a:prstGeom>
          <a:noFill/>
          <a:ln>
            <a:noFill/>
          </a:ln>
        </p:spPr>
        <p:txBody>
          <a:bodyPr lIns="91425" tIns="91425" rIns="91425" bIns="91425" anchor="t" anchorCtr="0"/>
          <a:lstStyle>
            <a:lvl1pPr rtl="0">
              <a:defRPr sz="2000"/>
            </a:lvl1pPr>
            <a:lvl2pPr rtl="0">
              <a:defRPr sz="1800"/>
            </a:lvl2pPr>
            <a:lvl3pPr rtl="0">
              <a:defRPr sz="1600"/>
            </a:lvl3pPr>
            <a:lvl4pPr rtl="0">
              <a:defRPr sz="1400"/>
            </a:lvl4pPr>
            <a:lvl5pPr rtl="0">
              <a:defRPr sz="1400"/>
            </a:lvl5pPr>
            <a:lvl6pPr rtl="0">
              <a:defRPr sz="1600"/>
            </a:lvl6pPr>
            <a:lvl7pPr rtl="0">
              <a:defRPr sz="1600"/>
            </a:lvl7pPr>
            <a:lvl8pPr rtl="0">
              <a:defRPr sz="1600"/>
            </a:lvl8pPr>
            <a:lvl9pPr rtl="0">
              <a:defRPr sz="1600"/>
            </a:lvl9pPr>
          </a:lstStyle>
          <a:p>
            <a:endParaRPr/>
          </a:p>
        </p:txBody>
      </p:sp>
      <p:sp>
        <p:nvSpPr>
          <p:cNvPr id="50" name="Shape 50"/>
          <p:cNvSpPr txBox="1">
            <a:spLocks noGrp="1"/>
          </p:cNvSpPr>
          <p:nvPr>
            <p:ph type="body" idx="3"/>
          </p:nvPr>
        </p:nvSpPr>
        <p:spPr>
          <a:xfrm>
            <a:off x="5256303" y="1535112"/>
            <a:ext cx="3811495" cy="639762"/>
          </a:xfrm>
          <a:prstGeom prst="rect">
            <a:avLst/>
          </a:prstGeom>
          <a:noFill/>
          <a:ln>
            <a:noFill/>
          </a:ln>
        </p:spPr>
        <p:txBody>
          <a:bodyPr lIns="91425" tIns="91425" rIns="91425" bIns="91425" anchor="b" anchorCtr="0"/>
          <a:lstStyle>
            <a:lvl1pPr marL="0" indent="0" rtl="0">
              <a:buNone/>
              <a:defRPr sz="2000" b="0"/>
            </a:lvl1pPr>
            <a:lvl2pPr marL="457200" indent="0" rtl="0">
              <a:buNone/>
              <a:defRPr sz="2000" b="1"/>
            </a:lvl2pPr>
            <a:lvl3pPr marL="914400" indent="0" rtl="0">
              <a:buNone/>
              <a:defRPr sz="1800" b="1"/>
            </a:lvl3pPr>
            <a:lvl4pPr marL="1371600" indent="0" rtl="0">
              <a:buNone/>
              <a:defRPr sz="1600" b="1"/>
            </a:lvl4pPr>
            <a:lvl5pPr marL="1828800" indent="0" rtl="0">
              <a:buNone/>
              <a:defRPr sz="1600" b="1"/>
            </a:lvl5pPr>
            <a:lvl6pPr marL="2286000" indent="0" rtl="0">
              <a:buNone/>
              <a:defRPr sz="1600" b="1"/>
            </a:lvl6pPr>
            <a:lvl7pPr marL="2743200" indent="0" rtl="0">
              <a:buNone/>
              <a:defRPr sz="1600" b="1"/>
            </a:lvl7pPr>
            <a:lvl8pPr marL="3200400" indent="0" rtl="0">
              <a:buNone/>
              <a:defRPr sz="1600" b="1"/>
            </a:lvl8pPr>
            <a:lvl9pPr marL="3657600" indent="0" rtl="0">
              <a:buNone/>
              <a:defRPr sz="1600" b="1"/>
            </a:lvl9pPr>
          </a:lstStyle>
          <a:p>
            <a:endParaRPr/>
          </a:p>
        </p:txBody>
      </p:sp>
      <p:sp>
        <p:nvSpPr>
          <p:cNvPr id="51" name="Shape 51"/>
          <p:cNvSpPr txBox="1">
            <a:spLocks noGrp="1"/>
          </p:cNvSpPr>
          <p:nvPr>
            <p:ph type="body" idx="4"/>
          </p:nvPr>
        </p:nvSpPr>
        <p:spPr>
          <a:xfrm>
            <a:off x="5256303" y="2174875"/>
            <a:ext cx="3811495" cy="3951287"/>
          </a:xfrm>
          <a:prstGeom prst="rect">
            <a:avLst/>
          </a:prstGeom>
          <a:noFill/>
          <a:ln>
            <a:noFill/>
          </a:ln>
        </p:spPr>
        <p:txBody>
          <a:bodyPr lIns="91425" tIns="91425" rIns="91425" bIns="91425" anchor="t" anchorCtr="0"/>
          <a:lstStyle>
            <a:lvl1pPr rtl="0">
              <a:defRPr sz="2000"/>
            </a:lvl1pPr>
            <a:lvl2pPr rtl="0">
              <a:defRPr sz="1800"/>
            </a:lvl2pPr>
            <a:lvl3pPr rtl="0">
              <a:defRPr sz="1600"/>
            </a:lvl3pPr>
            <a:lvl4pPr rtl="0">
              <a:defRPr sz="1400"/>
            </a:lvl4pPr>
            <a:lvl5pPr rtl="0">
              <a:defRPr sz="1400"/>
            </a:lvl5pPr>
            <a:lvl6pPr rtl="0">
              <a:defRPr sz="1600"/>
            </a:lvl6pPr>
            <a:lvl7pPr rtl="0">
              <a:defRPr sz="1600"/>
            </a:lvl7pPr>
            <a:lvl8pPr rtl="0">
              <a:defRPr sz="1600"/>
            </a:lvl8pPr>
            <a:lvl9pPr rtl="0">
              <a:defRPr sz="1600"/>
            </a:lvl9pPr>
          </a:lstStyle>
          <a:p>
            <a:endParaRPr/>
          </a:p>
        </p:txBody>
      </p:sp>
      <p:sp>
        <p:nvSpPr>
          <p:cNvPr id="52" name="Shape 52"/>
          <p:cNvSpPr txBox="1">
            <a:spLocks noGrp="1"/>
          </p:cNvSpPr>
          <p:nvPr>
            <p:ph type="title"/>
          </p:nvPr>
        </p:nvSpPr>
        <p:spPr>
          <a:xfrm>
            <a:off x="1524000" y="0"/>
            <a:ext cx="7619999" cy="1371599"/>
          </a:xfrm>
          <a:prstGeom prst="rect">
            <a:avLst/>
          </a:prstGeom>
          <a:noFill/>
          <a:ln>
            <a:noFill/>
          </a:ln>
        </p:spPr>
        <p:txBody>
          <a:bodyPr lIns="91425" tIns="91425" rIns="91425" bIns="91425" anchor="ctr" anchorCtr="0"/>
          <a:lstStyle>
            <a:lvl1pPr algn="r" rtl="0">
              <a:lnSpc>
                <a:spcPct val="90000"/>
              </a:lnSpc>
              <a:spcBef>
                <a:spcPts val="0"/>
              </a:spcBef>
              <a:spcAft>
                <a:spcPts val="0"/>
              </a:spcAft>
              <a:defRPr sz="4400">
                <a:solidFill>
                  <a:srgbClr val="FFFFCC"/>
                </a:solidFill>
              </a:defRPr>
            </a:lvl1pPr>
            <a:lvl2pPr algn="r" rtl="0">
              <a:lnSpc>
                <a:spcPct val="90000"/>
              </a:lnSpc>
              <a:spcBef>
                <a:spcPts val="0"/>
              </a:spcBef>
              <a:spcAft>
                <a:spcPts val="0"/>
              </a:spcAft>
              <a:defRPr sz="4400">
                <a:solidFill>
                  <a:srgbClr val="FFFFCC"/>
                </a:solidFill>
              </a:defRPr>
            </a:lvl2pPr>
            <a:lvl3pPr algn="r" rtl="0">
              <a:lnSpc>
                <a:spcPct val="90000"/>
              </a:lnSpc>
              <a:spcBef>
                <a:spcPts val="0"/>
              </a:spcBef>
              <a:spcAft>
                <a:spcPts val="0"/>
              </a:spcAft>
              <a:defRPr sz="4400">
                <a:solidFill>
                  <a:srgbClr val="FFFFCC"/>
                </a:solidFill>
              </a:defRPr>
            </a:lvl3pPr>
            <a:lvl4pPr algn="r" rtl="0">
              <a:lnSpc>
                <a:spcPct val="90000"/>
              </a:lnSpc>
              <a:spcBef>
                <a:spcPts val="0"/>
              </a:spcBef>
              <a:spcAft>
                <a:spcPts val="0"/>
              </a:spcAft>
              <a:defRPr sz="4400">
                <a:solidFill>
                  <a:srgbClr val="FFFFCC"/>
                </a:solidFill>
              </a:defRPr>
            </a:lvl4pPr>
            <a:lvl5pPr algn="r" rtl="0">
              <a:lnSpc>
                <a:spcPct val="90000"/>
              </a:lnSpc>
              <a:spcBef>
                <a:spcPts val="0"/>
              </a:spcBef>
              <a:spcAft>
                <a:spcPts val="0"/>
              </a:spcAft>
              <a:defRPr sz="4400">
                <a:solidFill>
                  <a:srgbClr val="FFFFCC"/>
                </a:solidFill>
              </a:defRPr>
            </a:lvl5pPr>
            <a:lvl6pPr marL="457200" algn="r" rtl="0">
              <a:lnSpc>
                <a:spcPct val="90000"/>
              </a:lnSpc>
              <a:spcBef>
                <a:spcPts val="0"/>
              </a:spcBef>
              <a:spcAft>
                <a:spcPts val="0"/>
              </a:spcAft>
              <a:defRPr sz="4400">
                <a:solidFill>
                  <a:srgbClr val="FFFFCC"/>
                </a:solidFill>
              </a:defRPr>
            </a:lvl6pPr>
            <a:lvl7pPr marL="914400" algn="r" rtl="0">
              <a:lnSpc>
                <a:spcPct val="90000"/>
              </a:lnSpc>
              <a:spcBef>
                <a:spcPts val="0"/>
              </a:spcBef>
              <a:spcAft>
                <a:spcPts val="0"/>
              </a:spcAft>
              <a:defRPr sz="4400">
                <a:solidFill>
                  <a:srgbClr val="FFFFCC"/>
                </a:solidFill>
              </a:defRPr>
            </a:lvl7pPr>
            <a:lvl8pPr marL="1371600" algn="r" rtl="0">
              <a:lnSpc>
                <a:spcPct val="90000"/>
              </a:lnSpc>
              <a:spcBef>
                <a:spcPts val="0"/>
              </a:spcBef>
              <a:spcAft>
                <a:spcPts val="0"/>
              </a:spcAft>
              <a:defRPr sz="4400">
                <a:solidFill>
                  <a:srgbClr val="FFFFCC"/>
                </a:solidFill>
              </a:defRPr>
            </a:lvl8pPr>
            <a:lvl9pPr marL="1828800" algn="r" rtl="0">
              <a:lnSpc>
                <a:spcPct val="90000"/>
              </a:lnSpc>
              <a:spcBef>
                <a:spcPts val="0"/>
              </a:spcBef>
              <a:spcAft>
                <a:spcPts val="0"/>
              </a:spcAft>
              <a:defRPr sz="4400">
                <a:solidFill>
                  <a:srgbClr val="FFFFCC"/>
                </a:solidFill>
              </a:defRPr>
            </a:lvl9pPr>
          </a:lstStyle>
          <a:p>
            <a:endParaRPr/>
          </a:p>
        </p:txBody>
      </p:sp>
      <p:sp>
        <p:nvSpPr>
          <p:cNvPr id="53" name="Shape 53"/>
          <p:cNvSpPr txBox="1">
            <a:spLocks noGrp="1"/>
          </p:cNvSpPr>
          <p:nvPr>
            <p:ph type="ftr" idx="11"/>
          </p:nvPr>
        </p:nvSpPr>
        <p:spPr>
          <a:xfrm>
            <a:off x="0" y="6553200"/>
            <a:ext cx="8077199" cy="304799"/>
          </a:xfrm>
          <a:prstGeom prst="rect">
            <a:avLst/>
          </a:prstGeom>
          <a:noFill/>
          <a:ln>
            <a:noFill/>
          </a:ln>
        </p:spPr>
        <p:txBody>
          <a:bodyPr lIns="91425" tIns="91425" rIns="91425" bIns="91425" anchor="t" anchorCtr="0"/>
          <a:lstStyle>
            <a:lvl1pPr marL="0" marR="0" indent="0" algn="l" rtl="0">
              <a:defRPr sz="1200" b="0" i="0" u="none" strike="noStrike" cap="none" baseline="0">
                <a:solidFill>
                  <a:srgbClr val="FFFFCC"/>
                </a:solidFill>
                <a:latin typeface="Arial"/>
                <a:ea typeface="Arial"/>
                <a:cs typeface="Arial"/>
                <a:sym typeface="Arial"/>
              </a:defRPr>
            </a:lvl1pPr>
            <a:lvl2pPr marL="457200" marR="0" indent="0" algn="l" rtl="0">
              <a:defRPr sz="1800" b="0" i="0" u="none" strike="noStrike" cap="none" baseline="0">
                <a:solidFill>
                  <a:schemeClr val="lt1"/>
                </a:solidFill>
                <a:latin typeface="Arial"/>
                <a:ea typeface="Arial"/>
                <a:cs typeface="Arial"/>
                <a:sym typeface="Arial"/>
              </a:defRPr>
            </a:lvl2pPr>
            <a:lvl3pPr marL="914400" marR="0" indent="0" algn="l" rtl="0">
              <a:defRPr sz="1800" b="0" i="0" u="none" strike="noStrike" cap="none" baseline="0">
                <a:solidFill>
                  <a:schemeClr val="lt1"/>
                </a:solidFill>
                <a:latin typeface="Arial"/>
                <a:ea typeface="Arial"/>
                <a:cs typeface="Arial"/>
                <a:sym typeface="Arial"/>
              </a:defRPr>
            </a:lvl3pPr>
            <a:lvl4pPr marL="1371600" marR="0" indent="0" algn="l" rtl="0">
              <a:defRPr sz="1800" b="0" i="0" u="none" strike="noStrike" cap="none" baseline="0">
                <a:solidFill>
                  <a:schemeClr val="lt1"/>
                </a:solidFill>
                <a:latin typeface="Arial"/>
                <a:ea typeface="Arial"/>
                <a:cs typeface="Arial"/>
                <a:sym typeface="Arial"/>
              </a:defRPr>
            </a:lvl4pPr>
            <a:lvl5pPr marL="1828800" marR="0" indent="0" algn="l" rtl="0">
              <a:defRPr sz="1800" b="0" i="0" u="none" strike="noStrike" cap="none" baseline="0">
                <a:solidFill>
                  <a:schemeClr val="lt1"/>
                </a:solidFill>
                <a:latin typeface="Arial"/>
                <a:ea typeface="Arial"/>
                <a:cs typeface="Arial"/>
                <a:sym typeface="Arial"/>
              </a:defRPr>
            </a:lvl5pPr>
            <a:lvl6pPr marL="2286000" marR="0" indent="0" algn="l" rtl="0">
              <a:defRPr sz="1800" b="0" i="0" u="none" strike="noStrike" cap="none" baseline="0">
                <a:solidFill>
                  <a:schemeClr val="lt1"/>
                </a:solidFill>
                <a:latin typeface="Arial"/>
                <a:ea typeface="Arial"/>
                <a:cs typeface="Arial"/>
                <a:sym typeface="Arial"/>
              </a:defRPr>
            </a:lvl6pPr>
            <a:lvl7pPr marL="2743200" marR="0" indent="0" algn="l" rtl="0">
              <a:defRPr sz="1800" b="0" i="0" u="none" strike="noStrike" cap="none" baseline="0">
                <a:solidFill>
                  <a:schemeClr val="lt1"/>
                </a:solidFill>
                <a:latin typeface="Arial"/>
                <a:ea typeface="Arial"/>
                <a:cs typeface="Arial"/>
                <a:sym typeface="Arial"/>
              </a:defRPr>
            </a:lvl7pPr>
            <a:lvl8pPr marL="3200400" marR="0" indent="0" algn="l" rtl="0">
              <a:defRPr sz="1800" b="0" i="0" u="none" strike="noStrike" cap="none" baseline="0">
                <a:solidFill>
                  <a:schemeClr val="lt1"/>
                </a:solidFill>
                <a:latin typeface="Arial"/>
                <a:ea typeface="Arial"/>
                <a:cs typeface="Arial"/>
                <a:sym typeface="Arial"/>
              </a:defRPr>
            </a:lvl8pPr>
            <a:lvl9pPr marL="3657600" marR="0" indent="0" algn="l" rtl="0">
              <a:defRPr sz="1800" b="0" i="0" u="none" strike="noStrike" cap="none" baseline="0">
                <a:solidFill>
                  <a:schemeClr val="lt1"/>
                </a:solidFill>
                <a:latin typeface="Arial"/>
                <a:ea typeface="Arial"/>
                <a:cs typeface="Arial"/>
                <a:sym typeface="Arial"/>
              </a:defRPr>
            </a:lvl9pPr>
          </a:lstStyle>
          <a:p>
            <a:pPr fontAlgn="auto">
              <a:spcBef>
                <a:spcPts val="0"/>
              </a:spcBef>
              <a:spcAft>
                <a:spcPts val="0"/>
              </a:spcAft>
            </a:pPr>
            <a:endParaRPr/>
          </a:p>
        </p:txBody>
      </p:sp>
      <p:sp>
        <p:nvSpPr>
          <p:cNvPr id="54" name="Shape 54"/>
          <p:cNvSpPr txBox="1">
            <a:spLocks noGrp="1"/>
          </p:cNvSpPr>
          <p:nvPr>
            <p:ph type="sldNum" idx="12"/>
          </p:nvPr>
        </p:nvSpPr>
        <p:spPr>
          <a:xfrm>
            <a:off x="7010400" y="6553200"/>
            <a:ext cx="2133599" cy="304799"/>
          </a:xfrm>
          <a:prstGeom prst="rect">
            <a:avLst/>
          </a:prstGeom>
          <a:noFill/>
          <a:ln>
            <a:noFill/>
          </a:ln>
        </p:spPr>
        <p:txBody>
          <a:bodyPr lIns="91425" tIns="91425" rIns="91425" bIns="91425" anchor="t" anchorCtr="0"/>
          <a:lstStyle>
            <a:lvl1pPr marL="0" marR="0" indent="0" algn="r" rtl="0">
              <a:defRPr sz="1400" b="0" i="0" u="none" strike="noStrike" cap="none" baseline="0">
                <a:solidFill>
                  <a:srgbClr val="FFFFCC"/>
                </a:solidFill>
                <a:latin typeface="Arial"/>
                <a:ea typeface="Arial"/>
                <a:cs typeface="Arial"/>
                <a:sym typeface="Arial"/>
              </a:defRPr>
            </a:lvl1pPr>
            <a:lvl2pPr marL="457200" marR="0" indent="0" algn="l" rtl="0">
              <a:defRPr sz="1800" b="0" i="0" u="none" strike="noStrike" cap="none" baseline="0">
                <a:solidFill>
                  <a:schemeClr val="lt1"/>
                </a:solidFill>
                <a:latin typeface="Arial"/>
                <a:ea typeface="Arial"/>
                <a:cs typeface="Arial"/>
                <a:sym typeface="Arial"/>
              </a:defRPr>
            </a:lvl2pPr>
            <a:lvl3pPr marL="914400" marR="0" indent="0" algn="l" rtl="0">
              <a:defRPr sz="1800" b="0" i="0" u="none" strike="noStrike" cap="none" baseline="0">
                <a:solidFill>
                  <a:schemeClr val="lt1"/>
                </a:solidFill>
                <a:latin typeface="Arial"/>
                <a:ea typeface="Arial"/>
                <a:cs typeface="Arial"/>
                <a:sym typeface="Arial"/>
              </a:defRPr>
            </a:lvl3pPr>
            <a:lvl4pPr marL="1371600" marR="0" indent="0" algn="l" rtl="0">
              <a:defRPr sz="1800" b="0" i="0" u="none" strike="noStrike" cap="none" baseline="0">
                <a:solidFill>
                  <a:schemeClr val="lt1"/>
                </a:solidFill>
                <a:latin typeface="Arial"/>
                <a:ea typeface="Arial"/>
                <a:cs typeface="Arial"/>
                <a:sym typeface="Arial"/>
              </a:defRPr>
            </a:lvl4pPr>
            <a:lvl5pPr marL="1828800" marR="0" indent="0" algn="l" rtl="0">
              <a:defRPr sz="1800" b="0" i="0" u="none" strike="noStrike" cap="none" baseline="0">
                <a:solidFill>
                  <a:schemeClr val="lt1"/>
                </a:solidFill>
                <a:latin typeface="Arial"/>
                <a:ea typeface="Arial"/>
                <a:cs typeface="Arial"/>
                <a:sym typeface="Arial"/>
              </a:defRPr>
            </a:lvl5pPr>
            <a:lvl6pPr marL="2286000" marR="0" indent="0" algn="l" rtl="0">
              <a:defRPr sz="1800" b="0" i="0" u="none" strike="noStrike" cap="none" baseline="0">
                <a:solidFill>
                  <a:schemeClr val="lt1"/>
                </a:solidFill>
                <a:latin typeface="Arial"/>
                <a:ea typeface="Arial"/>
                <a:cs typeface="Arial"/>
                <a:sym typeface="Arial"/>
              </a:defRPr>
            </a:lvl6pPr>
            <a:lvl7pPr marL="2743200" marR="0" indent="0" algn="l" rtl="0">
              <a:defRPr sz="1800" b="0" i="0" u="none" strike="noStrike" cap="none" baseline="0">
                <a:solidFill>
                  <a:schemeClr val="lt1"/>
                </a:solidFill>
                <a:latin typeface="Arial"/>
                <a:ea typeface="Arial"/>
                <a:cs typeface="Arial"/>
                <a:sym typeface="Arial"/>
              </a:defRPr>
            </a:lvl7pPr>
            <a:lvl8pPr marL="3200400" marR="0" indent="0" algn="l" rtl="0">
              <a:defRPr sz="1800" b="0" i="0" u="none" strike="noStrike" cap="none" baseline="0">
                <a:solidFill>
                  <a:schemeClr val="lt1"/>
                </a:solidFill>
                <a:latin typeface="Arial"/>
                <a:ea typeface="Arial"/>
                <a:cs typeface="Arial"/>
                <a:sym typeface="Arial"/>
              </a:defRPr>
            </a:lvl8pPr>
            <a:lvl9pPr marL="3657600" marR="0" indent="0" algn="l" rtl="0">
              <a:defRPr sz="1800" b="0" i="0" u="none" strike="noStrike" cap="none" baseline="0">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0958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Default">
    <p:spTree>
      <p:nvGrpSpPr>
        <p:cNvPr id="1" name=""/>
        <p:cNvGrpSpPr/>
        <p:nvPr/>
      </p:nvGrpSpPr>
      <p:grpSpPr>
        <a:xfrm>
          <a:off x="0" y="0"/>
          <a:ext cx="0" cy="0"/>
          <a:chOff x="0" y="0"/>
          <a:chExt cx="0" cy="0"/>
        </a:xfrm>
      </p:grpSpPr>
      <p:sp>
        <p:nvSpPr>
          <p:cNvPr id="2" name="Title 1"/>
          <p:cNvSpPr>
            <a:spLocks noGrp="1"/>
          </p:cNvSpPr>
          <p:nvPr>
            <p:ph type="title"/>
          </p:nvPr>
        </p:nvSpPr>
        <p:spPr>
          <a:xfrm>
            <a:off x="864638" y="274638"/>
            <a:ext cx="7414724" cy="496433"/>
          </a:xfrm>
          <a:prstGeom prst="rect">
            <a:avLst/>
          </a:prstGeom>
        </p:spPr>
        <p:txBody>
          <a:bodyPr anchor="t"/>
          <a:lstStyle>
            <a:lvl1pPr>
              <a:lnSpc>
                <a:spcPct val="85000"/>
              </a:lnSpc>
              <a:defRPr sz="2400" b="1">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90285" y="1119481"/>
            <a:ext cx="8599716" cy="5428075"/>
          </a:xfrm>
        </p:spPr>
        <p:txBody>
          <a:bodyPr/>
          <a:lstStyle>
            <a:lvl1pPr>
              <a:lnSpc>
                <a:spcPct val="90000"/>
              </a:lnSpc>
              <a:spcBef>
                <a:spcPts val="300"/>
              </a:spcBef>
              <a:spcAft>
                <a:spcPts val="600"/>
              </a:spcAft>
              <a:buClr>
                <a:srgbClr val="0000FF"/>
              </a:buClr>
              <a:buSzPct val="125000"/>
              <a:buFont typeface="Lucida Grande"/>
              <a:buChar char="●"/>
              <a:defRPr sz="2000" b="1">
                <a:latin typeface="Helvetica"/>
                <a:cs typeface="Helvetica"/>
              </a:defRPr>
            </a:lvl1pPr>
            <a:lvl2pPr>
              <a:lnSpc>
                <a:spcPct val="90000"/>
              </a:lnSpc>
              <a:spcBef>
                <a:spcPts val="0"/>
              </a:spcBef>
              <a:spcAft>
                <a:spcPts val="600"/>
              </a:spcAft>
              <a:buClr>
                <a:srgbClr val="0000FF"/>
              </a:buClr>
              <a:defRPr sz="1800">
                <a:latin typeface="Helvetica"/>
                <a:cs typeface="Helvetica"/>
              </a:defRPr>
            </a:lvl2pPr>
            <a:lvl3pPr>
              <a:lnSpc>
                <a:spcPct val="90000"/>
              </a:lnSpc>
              <a:spcBef>
                <a:spcPts val="0"/>
              </a:spcBef>
              <a:spcAft>
                <a:spcPts val="600"/>
              </a:spcAft>
              <a:buClr>
                <a:srgbClr val="0000FF"/>
              </a:buClr>
              <a:defRPr sz="1600">
                <a:latin typeface="Helvetica"/>
                <a:cs typeface="Helvetica"/>
              </a:defRPr>
            </a:lvl3pPr>
            <a:lvl4pPr>
              <a:lnSpc>
                <a:spcPct val="90000"/>
              </a:lnSpc>
              <a:spcBef>
                <a:spcPts val="0"/>
              </a:spcBef>
              <a:spcAft>
                <a:spcPts val="600"/>
              </a:spcAft>
              <a:buClr>
                <a:srgbClr val="0000FF"/>
              </a:buClr>
              <a:defRPr sz="1600">
                <a:latin typeface="Helvetica"/>
                <a:cs typeface="Helvetica"/>
              </a:defRPr>
            </a:lvl4pPr>
            <a:lvl5pPr>
              <a:lnSpc>
                <a:spcPct val="90000"/>
              </a:lnSpc>
              <a:spcBef>
                <a:spcPts val="0"/>
              </a:spcBef>
              <a:spcAft>
                <a:spcPts val="600"/>
              </a:spcAft>
              <a:buClr>
                <a:srgbClr val="0000FF"/>
              </a:buClr>
              <a:defRPr sz="1600">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3628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Helvetica"/>
                <a:cs typeface="Helvetica"/>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9583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04" y="274638"/>
            <a:ext cx="7356592" cy="430918"/>
          </a:xfrm>
          <a:prstGeom prst="rect">
            <a:avLst/>
          </a:prstGeom>
        </p:spPr>
        <p:txBody>
          <a:bodyPr/>
          <a:lstStyle>
            <a:lvl1pPr>
              <a:defRPr sz="2400" b="1">
                <a:latin typeface="Helvetica"/>
                <a:cs typeface="Helvetica"/>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382889"/>
            <a:ext cx="3810000" cy="506118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2889"/>
            <a:ext cx="3810000" cy="506118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28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60538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4992"/>
          </a:xfrm>
          <a:prstGeom prst="rect">
            <a:avLst/>
          </a:prstGeom>
        </p:spPr>
        <p:txBody>
          <a:bodyPr/>
          <a:lstStyle>
            <a:lvl1pPr>
              <a:defRPr sz="2400" b="1">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81124"/>
            <a:ext cx="4040188" cy="639762"/>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36327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81124"/>
            <a:ext cx="4041775" cy="639762"/>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4"/>
            <a:ext cx="4041775" cy="436327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80047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1.jpeg"/><Relationship Id="rId7"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20" Type="http://schemas.openxmlformats.org/officeDocument/2006/relationships/theme" Target="../theme/theme2.xml"/><Relationship Id="rId21" Type="http://schemas.openxmlformats.org/officeDocument/2006/relationships/image" Target="../media/image3.jpeg"/><Relationship Id="rId22" Type="http://schemas.openxmlformats.org/officeDocument/2006/relationships/image" Target="../media/image4.png"/><Relationship Id="rId10" Type="http://schemas.openxmlformats.org/officeDocument/2006/relationships/slideLayout" Target="../slideLayouts/slideLayout14.xml"/><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slideLayout" Target="../slideLayouts/slideLayout17.xml"/><Relationship Id="rId14" Type="http://schemas.openxmlformats.org/officeDocument/2006/relationships/slideLayout" Target="../slideLayouts/slideLayout18.xml"/><Relationship Id="rId15" Type="http://schemas.openxmlformats.org/officeDocument/2006/relationships/slideLayout" Target="../slideLayouts/slideLayout19.xml"/><Relationship Id="rId16" Type="http://schemas.openxmlformats.org/officeDocument/2006/relationships/slideLayout" Target="../slideLayouts/slideLayout20.xml"/><Relationship Id="rId17" Type="http://schemas.openxmlformats.org/officeDocument/2006/relationships/slideLayout" Target="../slideLayouts/slideLayout21.xml"/><Relationship Id="rId18" Type="http://schemas.openxmlformats.org/officeDocument/2006/relationships/slideLayout" Target="../slideLayouts/slideLayout22.xml"/><Relationship Id="rId19" Type="http://schemas.openxmlformats.org/officeDocument/2006/relationships/slideLayout" Target="../slideLayouts/slideLayout23.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schemeClr>
            </a:gs>
            <a:gs pos="3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9" name="Picture 2" descr="See Explanation.  Clicking on the picture will download&#10; the highest resolution version available."/>
          <p:cNvPicPr>
            <a:picLocks noChangeAspect="1" noChangeArrowheads="1"/>
          </p:cNvPicPr>
          <p:nvPr/>
        </p:nvPicPr>
        <p:blipFill>
          <a:blip r:embed="rId6" cstate="print"/>
          <a:srcRect t="21285" b="61004"/>
          <a:stretch>
            <a:fillRect/>
          </a:stretch>
        </p:blipFill>
        <p:spPr bwMode="auto">
          <a:xfrm>
            <a:off x="0" y="0"/>
            <a:ext cx="9144000" cy="1371600"/>
          </a:xfrm>
          <a:prstGeom prst="rect">
            <a:avLst/>
          </a:prstGeom>
          <a:noFill/>
        </p:spPr>
      </p:pic>
      <p:sp>
        <p:nvSpPr>
          <p:cNvPr id="2" name="Title Placeholder 1"/>
          <p:cNvSpPr>
            <a:spLocks noGrp="1"/>
          </p:cNvSpPr>
          <p:nvPr>
            <p:ph type="title"/>
          </p:nvPr>
        </p:nvSpPr>
        <p:spPr>
          <a:xfrm>
            <a:off x="0" y="0"/>
            <a:ext cx="9144000" cy="1371600"/>
          </a:xfrm>
          <a:prstGeom prst="rect">
            <a:avLst/>
          </a:prstGeom>
        </p:spPr>
        <p:txBody>
          <a:bodyPr vert="horz" lIns="182880" tIns="0" rIns="91440" bIns="0" rtlCol="0" anchor="ctr">
            <a:normAutofit/>
            <a:scene3d>
              <a:camera prst="orthographicFront"/>
              <a:lightRig rig="chilly" dir="t">
                <a:rot lat="0" lon="0" rev="0"/>
              </a:lightRig>
            </a:scene3d>
            <a:sp3d prstMaterial="plastic">
              <a:bevelT w="25400" h="12700"/>
              <a:extrusionClr>
                <a:schemeClr val="accent6">
                  <a:lumMod val="50000"/>
                </a:schemeClr>
              </a:extrusionClr>
              <a:contourClr>
                <a:schemeClr val="tx1"/>
              </a:contourClr>
            </a:sp3d>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 y="1600200"/>
            <a:ext cx="85344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7010400" y="6553200"/>
            <a:ext cx="2133600" cy="304800"/>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9CF696A8-5D46-4EF7-8297-F57642711529}" type="slidenum">
              <a:rPr lang="en-US" smtClean="0">
                <a:solidFill>
                  <a:prstClr val="white">
                    <a:tint val="75000"/>
                  </a:prstClr>
                </a:solidFill>
                <a:latin typeface="Tw Cen MT Condensed"/>
                <a:ea typeface="+mn-ea"/>
              </a:rPr>
              <a:pPr fontAlgn="auto">
                <a:spcBef>
                  <a:spcPts val="0"/>
                </a:spcBef>
                <a:spcAft>
                  <a:spcPts val="0"/>
                </a:spcAft>
              </a:pPr>
              <a:t>‹#›</a:t>
            </a:fld>
            <a:endParaRPr lang="en-US" dirty="0">
              <a:solidFill>
                <a:prstClr val="white">
                  <a:tint val="75000"/>
                </a:prstClr>
              </a:solidFill>
              <a:latin typeface="Tw Cen MT Condensed"/>
              <a:ea typeface="+mn-ea"/>
            </a:endParaRPr>
          </a:p>
        </p:txBody>
      </p:sp>
      <p:cxnSp>
        <p:nvCxnSpPr>
          <p:cNvPr id="8" name="Straight Connector 7"/>
          <p:cNvCxnSpPr/>
          <p:nvPr/>
        </p:nvCxnSpPr>
        <p:spPr>
          <a:xfrm>
            <a:off x="0" y="1371600"/>
            <a:ext cx="9144000" cy="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 name="Picture 9" descr="NOAA"/>
          <p:cNvPicPr/>
          <p:nvPr/>
        </p:nvPicPr>
        <p:blipFill>
          <a:blip r:embed="rId7" cstate="email"/>
          <a:stretch>
            <a:fillRect/>
          </a:stretch>
        </p:blipFill>
        <p:spPr bwMode="auto">
          <a:xfrm>
            <a:off x="76200" y="6019800"/>
            <a:ext cx="838200" cy="784555"/>
          </a:xfrm>
          <a:prstGeom prst="rect">
            <a:avLst/>
          </a:prstGeom>
          <a:noFill/>
          <a:ln>
            <a:noFill/>
          </a:ln>
        </p:spPr>
      </p:pic>
    </p:spTree>
    <p:extLst>
      <p:ext uri="{BB962C8B-B14F-4D97-AF65-F5344CB8AC3E}">
        <p14:creationId xmlns:p14="http://schemas.microsoft.com/office/powerpoint/2010/main" val="4020249350"/>
      </p:ext>
    </p:extLst>
  </p:cSld>
  <p:clrMap bg1="dk1" tx1="lt1" bg2="dk2" tx2="lt2" accent1="accent1" accent2="accent2" accent3="accent3" accent4="accent4" accent5="accent5" accent6="accent6" hlink="hlink" folHlink="folHlink"/>
  <p:sldLayoutIdLst>
    <p:sldLayoutId id="2147486914" r:id="rId1"/>
    <p:sldLayoutId id="2147486915" r:id="rId2"/>
    <p:sldLayoutId id="2147486916" r:id="rId3"/>
    <p:sldLayoutId id="2147486918" r:id="rId4"/>
  </p:sldLayoutIdLs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4400" b="1" kern="1200" cap="none" spc="150">
          <a:ln w="11430"/>
          <a:solidFill>
            <a:srgbClr val="F8F8F8"/>
          </a:solidFill>
          <a:effectLst/>
          <a:latin typeface="+mj-lt"/>
          <a:ea typeface="+mj-ea"/>
          <a:cs typeface="+mj-cs"/>
        </a:defRPr>
      </a:lvl1pPr>
    </p:titleStyle>
    <p:bodyStyle>
      <a:lvl1pPr marL="0" indent="0" algn="l" defTabSz="914400" rtl="0" eaLnBrk="1" latinLnBrk="0" hangingPunct="1">
        <a:spcBef>
          <a:spcPts val="1800"/>
        </a:spcBef>
        <a:buFont typeface="Arial" pitchFamily="34" charset="0"/>
        <a:buNone/>
        <a:defRPr sz="3200" kern="1200">
          <a:solidFill>
            <a:schemeClr val="tx1"/>
          </a:solidFill>
          <a:latin typeface="+mn-lt"/>
          <a:ea typeface="+mn-ea"/>
          <a:cs typeface="+mn-cs"/>
        </a:defRPr>
      </a:lvl1pPr>
      <a:lvl2pPr marL="742950" indent="-285750" algn="l" defTabSz="914400" rtl="0" eaLnBrk="1" latinLnBrk="0" hangingPunct="1">
        <a:spcBef>
          <a:spcPts val="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212850"/>
            <a:ext cx="7772400" cy="5287963"/>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7" name="Picture 8" descr="NASA_logo"/>
          <p:cNvPicPr>
            <a:picLocks noChangeAspect="1" noChangeArrowheads="1"/>
          </p:cNvPicPr>
          <p:nvPr userDrawn="1"/>
        </p:nvPicPr>
        <p:blipFill>
          <a:blip r:embed="rId21" cstate="print"/>
          <a:srcRect/>
          <a:stretch>
            <a:fillRect/>
          </a:stretch>
        </p:blipFill>
        <p:spPr bwMode="auto">
          <a:xfrm>
            <a:off x="8185150" y="0"/>
            <a:ext cx="958850" cy="788987"/>
          </a:xfrm>
          <a:prstGeom prst="rect">
            <a:avLst/>
          </a:prstGeom>
          <a:noFill/>
          <a:ln w="9525">
            <a:noFill/>
            <a:miter lim="800000"/>
            <a:headEnd/>
            <a:tailEnd/>
          </a:ln>
        </p:spPr>
      </p:pic>
      <p:pic>
        <p:nvPicPr>
          <p:cNvPr id="1029" name="Picture 8" descr="noaa-logo.png"/>
          <p:cNvPicPr>
            <a:picLocks noChangeAspect="1"/>
          </p:cNvPicPr>
          <p:nvPr userDrawn="1"/>
        </p:nvPicPr>
        <p:blipFill>
          <a:blip r:embed="rId22" cstate="print"/>
          <a:srcRect/>
          <a:stretch>
            <a:fillRect/>
          </a:stretch>
        </p:blipFill>
        <p:spPr bwMode="auto">
          <a:xfrm>
            <a:off x="0" y="0"/>
            <a:ext cx="849313" cy="860425"/>
          </a:xfrm>
          <a:prstGeom prst="rect">
            <a:avLst/>
          </a:prstGeom>
          <a:noFill/>
          <a:ln w="9525">
            <a:noFill/>
            <a:miter lim="800000"/>
            <a:headEnd/>
            <a:tailEnd/>
          </a:ln>
        </p:spPr>
      </p:pic>
      <p:sp>
        <p:nvSpPr>
          <p:cNvPr id="9" name="Rectangle 5"/>
          <p:cNvSpPr txBox="1">
            <a:spLocks noChangeArrowheads="1"/>
          </p:cNvSpPr>
          <p:nvPr userDrawn="1"/>
        </p:nvSpPr>
        <p:spPr bwMode="auto">
          <a:xfrm>
            <a:off x="7824788" y="6632575"/>
            <a:ext cx="1355725" cy="225425"/>
          </a:xfrm>
          <a:prstGeom prst="rect">
            <a:avLst/>
          </a:prstGeom>
          <a:noFill/>
          <a:ln w="12700">
            <a:noFill/>
            <a:miter lim="800000"/>
            <a:headEnd/>
            <a:tailEnd/>
          </a:ln>
          <a:effectLst/>
        </p:spPr>
        <p:txBody>
          <a:bodyPr/>
          <a:lstStyle/>
          <a:p>
            <a:pPr algn="r" eaLnBrk="0" hangingPunct="0">
              <a:defRPr/>
            </a:pPr>
            <a:fld id="{330CA62A-1DD1-4705-8F7B-C535DB32EA36}" type="slidenum">
              <a:rPr lang="en-US" sz="1000" smtClean="0">
                <a:solidFill>
                  <a:prstClr val="black"/>
                </a:solidFill>
                <a:latin typeface="Times" pitchFamily="-108" charset="0"/>
                <a:ea typeface="ＭＳ Ｐゴシック" pitchFamily="-108" charset="-128"/>
                <a:cs typeface="Times" pitchFamily="-108" charset="0"/>
              </a:rPr>
              <a:pPr algn="r" eaLnBrk="0" hangingPunct="0">
                <a:defRPr/>
              </a:pPr>
              <a:t>‹#›</a:t>
            </a:fld>
            <a:endParaRPr lang="en-US" sz="1000" dirty="0">
              <a:solidFill>
                <a:prstClr val="black"/>
              </a:solidFill>
              <a:latin typeface="Times" pitchFamily="-108" charset="0"/>
              <a:ea typeface="ＭＳ Ｐゴシック" pitchFamily="-108" charset="-128"/>
              <a:cs typeface="Times" pitchFamily="-108" charset="0"/>
            </a:endParaRPr>
          </a:p>
        </p:txBody>
      </p:sp>
    </p:spTree>
    <p:extLst>
      <p:ext uri="{BB962C8B-B14F-4D97-AF65-F5344CB8AC3E}">
        <p14:creationId xmlns:p14="http://schemas.microsoft.com/office/powerpoint/2010/main" val="109997280"/>
      </p:ext>
    </p:extLst>
  </p:cSld>
  <p:clrMap bg1="lt1" tx1="dk1" bg2="lt2" tx2="dk2" accent1="accent1" accent2="accent2" accent3="accent3" accent4="accent4" accent5="accent5" accent6="accent6" hlink="hlink" folHlink="folHlink"/>
  <p:sldLayoutIdLst>
    <p:sldLayoutId id="2147486922" r:id="rId1"/>
    <p:sldLayoutId id="2147486923" r:id="rId2"/>
    <p:sldLayoutId id="2147486924" r:id="rId3"/>
    <p:sldLayoutId id="2147486925" r:id="rId4"/>
    <p:sldLayoutId id="2147486926" r:id="rId5"/>
    <p:sldLayoutId id="2147486927" r:id="rId6"/>
    <p:sldLayoutId id="2147486928" r:id="rId7"/>
    <p:sldLayoutId id="2147486929" r:id="rId8"/>
    <p:sldLayoutId id="2147486930" r:id="rId9"/>
    <p:sldLayoutId id="2147486931" r:id="rId10"/>
    <p:sldLayoutId id="2147486932" r:id="rId11"/>
    <p:sldLayoutId id="2147486933" r:id="rId12"/>
    <p:sldLayoutId id="2147486934" r:id="rId13"/>
    <p:sldLayoutId id="2147486935" r:id="rId14"/>
    <p:sldLayoutId id="2147486936" r:id="rId15"/>
    <p:sldLayoutId id="2147486937" r:id="rId16"/>
    <p:sldLayoutId id="2147486938" r:id="rId17"/>
    <p:sldLayoutId id="2147486939" r:id="rId18"/>
    <p:sldLayoutId id="2147486940" r:id="rId19"/>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lnSpc>
          <a:spcPct val="90000"/>
        </a:lnSpc>
        <a:spcBef>
          <a:spcPts val="300"/>
        </a:spcBef>
        <a:spcAft>
          <a:spcPts val="500"/>
        </a:spcAft>
        <a:buClr>
          <a:srgbClr val="0000FF"/>
        </a:buClr>
        <a:buSzPct val="125000"/>
        <a:buFont typeface="Lucida Grande" pitchFamily="-108" charset="0"/>
        <a:buChar char="•"/>
        <a:tabLst>
          <a:tab pos="2628900" algn="l"/>
        </a:tabLst>
        <a:defRPr sz="2000" b="1">
          <a:solidFill>
            <a:schemeClr val="tx1"/>
          </a:solidFill>
          <a:latin typeface="Helvetica"/>
          <a:ea typeface="ＭＳ Ｐゴシック" pitchFamily="-111" charset="-128"/>
          <a:cs typeface="Helvetica"/>
        </a:defRPr>
      </a:lvl1pPr>
      <a:lvl2pPr marL="742950" indent="-285750" algn="l" rtl="0" eaLnBrk="0" fontAlgn="base" hangingPunct="0">
        <a:lnSpc>
          <a:spcPct val="90000"/>
        </a:lnSpc>
        <a:spcBef>
          <a:spcPct val="0"/>
        </a:spcBef>
        <a:spcAft>
          <a:spcPts val="500"/>
        </a:spcAft>
        <a:buClr>
          <a:srgbClr val="0000FF"/>
        </a:buClr>
        <a:buSzPct val="100000"/>
        <a:buChar char="–"/>
        <a:tabLst>
          <a:tab pos="2628900" algn="l"/>
        </a:tabLst>
        <a:defRPr>
          <a:solidFill>
            <a:schemeClr val="tx1"/>
          </a:solidFill>
          <a:latin typeface="Helvetica"/>
          <a:ea typeface="ＭＳ Ｐゴシック" pitchFamily="-111" charset="-128"/>
          <a:cs typeface="Helvetica"/>
        </a:defRPr>
      </a:lvl2pPr>
      <a:lvl3pPr marL="1143000" indent="-228600" algn="l" rtl="0" eaLnBrk="0" fontAlgn="base" hangingPunct="0">
        <a:lnSpc>
          <a:spcPct val="90000"/>
        </a:lnSpc>
        <a:spcBef>
          <a:spcPct val="0"/>
        </a:spcBef>
        <a:spcAft>
          <a:spcPts val="500"/>
        </a:spcAft>
        <a:buClr>
          <a:srgbClr val="0000FF"/>
        </a:buClr>
        <a:buSzPct val="100000"/>
        <a:buChar char="•"/>
        <a:tabLst>
          <a:tab pos="2628900" algn="l"/>
        </a:tabLst>
        <a:defRPr sz="1600">
          <a:solidFill>
            <a:schemeClr val="tx1"/>
          </a:solidFill>
          <a:latin typeface="Helvetica"/>
          <a:ea typeface="ＭＳ Ｐゴシック" pitchFamily="-111" charset="-128"/>
          <a:cs typeface="Helvetica"/>
        </a:defRPr>
      </a:lvl3pPr>
      <a:lvl4pPr marL="1600200" indent="-228600" algn="l" rtl="0" eaLnBrk="0" fontAlgn="base" hangingPunct="0">
        <a:lnSpc>
          <a:spcPct val="90000"/>
        </a:lnSpc>
        <a:spcBef>
          <a:spcPct val="0"/>
        </a:spcBef>
        <a:spcAft>
          <a:spcPts val="500"/>
        </a:spcAft>
        <a:buClr>
          <a:srgbClr val="0000FF"/>
        </a:buClr>
        <a:buSzPct val="100000"/>
        <a:buChar char="–"/>
        <a:tabLst>
          <a:tab pos="2628900" algn="l"/>
        </a:tabLst>
        <a:defRPr sz="1400">
          <a:solidFill>
            <a:schemeClr val="tx1"/>
          </a:solidFill>
          <a:latin typeface="Helvetica"/>
          <a:ea typeface="ＭＳ Ｐゴシック" pitchFamily="-111" charset="-128"/>
          <a:cs typeface="Helvetica"/>
        </a:defRPr>
      </a:lvl4pPr>
      <a:lvl5pPr marL="2057400" indent="-228600" algn="l" rtl="0" eaLnBrk="0" fontAlgn="base" hangingPunct="0">
        <a:lnSpc>
          <a:spcPct val="90000"/>
        </a:lnSpc>
        <a:spcBef>
          <a:spcPct val="0"/>
        </a:spcBef>
        <a:spcAft>
          <a:spcPts val="500"/>
        </a:spcAft>
        <a:buClr>
          <a:srgbClr val="0000FF"/>
        </a:buClr>
        <a:buSzPct val="100000"/>
        <a:buChar char="•"/>
        <a:tabLst>
          <a:tab pos="2628900" algn="l"/>
        </a:tabLst>
        <a:defRPr sz="1400">
          <a:solidFill>
            <a:schemeClr val="tx1"/>
          </a:solidFill>
          <a:latin typeface="Helvetica"/>
          <a:ea typeface="ＭＳ Ｐゴシック" pitchFamily="-111" charset="-128"/>
          <a:cs typeface="Helvetica"/>
        </a:defRPr>
      </a:lvl5pPr>
      <a:lvl6pPr marL="25146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6pPr>
      <a:lvl7pPr marL="29718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7pPr>
      <a:lvl8pPr marL="34290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8pPr>
      <a:lvl9pPr marL="38862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jpe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notesSlide" Target="../notesSlides/notesSlide2.xml"/><Relationship Id="rId5" Type="http://schemas.openxmlformats.org/officeDocument/2006/relationships/image" Target="../media/image13.pn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png"/><Relationship Id="rId1" Type="http://schemas.microsoft.com/office/2007/relationships/media" Target="../media/media1.wmv"/><Relationship Id="rId2" Type="http://schemas.openxmlformats.org/officeDocument/2006/relationships/video" Target="../media/media1.wm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4" Type="http://schemas.openxmlformats.org/officeDocument/2006/relationships/image" Target="../media/image20.png"/><Relationship Id="rId1" Type="http://schemas.microsoft.com/office/2007/relationships/media" Target="../media/media2.mov"/><Relationship Id="rId2" Type="http://schemas.openxmlformats.org/officeDocument/2006/relationships/video" Target="../media/media2.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0" y="4977353"/>
            <a:ext cx="7239000" cy="1499647"/>
          </a:xfrm>
        </p:spPr>
        <p:txBody>
          <a:bodyPr>
            <a:noAutofit/>
          </a:bodyPr>
          <a:lstStyle/>
          <a:p>
            <a:pPr>
              <a:spcBef>
                <a:spcPts val="1200"/>
              </a:spcBef>
            </a:pPr>
            <a:r>
              <a:rPr lang="en-US" dirty="0" smtClean="0">
                <a:latin typeface="Calibri" pitchFamily="34" charset="0"/>
              </a:rPr>
              <a:t>Mitch </a:t>
            </a:r>
            <a:r>
              <a:rPr lang="en-US" dirty="0" smtClean="0">
                <a:latin typeface="Calibri" pitchFamily="34" charset="0"/>
              </a:rPr>
              <a:t>Goldberg</a:t>
            </a:r>
            <a:br>
              <a:rPr lang="en-US" dirty="0" smtClean="0">
                <a:latin typeface="Calibri" pitchFamily="34" charset="0"/>
              </a:rPr>
            </a:br>
            <a:r>
              <a:rPr lang="en-US" sz="1800" dirty="0" smtClean="0">
                <a:latin typeface="Calibri" pitchFamily="34" charset="0"/>
              </a:rPr>
              <a:t>National Oceanic &amp; Atmospheric Administration  |  NOAA</a:t>
            </a:r>
          </a:p>
          <a:p>
            <a:pPr>
              <a:spcBef>
                <a:spcPts val="0"/>
              </a:spcBef>
              <a:spcAft>
                <a:spcPts val="1200"/>
              </a:spcAft>
            </a:pPr>
            <a:r>
              <a:rPr lang="en-US" sz="1800" i="1" dirty="0" smtClean="0">
                <a:latin typeface="Calibri" pitchFamily="34" charset="0"/>
              </a:rPr>
              <a:t>JPSS Program Scientist</a:t>
            </a:r>
          </a:p>
          <a:p>
            <a:pPr>
              <a:spcBef>
                <a:spcPts val="0"/>
              </a:spcBef>
              <a:spcAft>
                <a:spcPts val="1200"/>
              </a:spcAft>
            </a:pPr>
            <a:r>
              <a:rPr lang="en-US" dirty="0" smtClean="0">
                <a:latin typeface="Calibri" pitchFamily="34" charset="0"/>
              </a:rPr>
              <a:t>Ingrid </a:t>
            </a:r>
            <a:r>
              <a:rPr lang="en-US" dirty="0" err="1" smtClean="0">
                <a:latin typeface="Calibri" pitchFamily="34" charset="0"/>
              </a:rPr>
              <a:t>Guch</a:t>
            </a:r>
            <a:r>
              <a:rPr lang="en-US" dirty="0" smtClean="0">
                <a:latin typeface="Calibri" pitchFamily="34" charset="0"/>
              </a:rPr>
              <a:t>, Ralph Ferraro, </a:t>
            </a:r>
            <a:r>
              <a:rPr lang="en-US" dirty="0" smtClean="0">
                <a:latin typeface="Calibri" pitchFamily="34" charset="0"/>
              </a:rPr>
              <a:t>and Bill </a:t>
            </a:r>
            <a:r>
              <a:rPr lang="en-US" dirty="0" err="1" smtClean="0">
                <a:latin typeface="Calibri" pitchFamily="34" charset="0"/>
              </a:rPr>
              <a:t>Sjoberg</a:t>
            </a:r>
            <a:endParaRPr lang="en-US" dirty="0" smtClean="0">
              <a:latin typeface="Calibri" pitchFamily="34" charset="0"/>
            </a:endParaRPr>
          </a:p>
          <a:p>
            <a:pPr>
              <a:spcBef>
                <a:spcPts val="0"/>
              </a:spcBef>
              <a:spcAft>
                <a:spcPts val="1200"/>
              </a:spcAft>
            </a:pPr>
            <a:endParaRPr lang="en-US" sz="1800" i="1" dirty="0" smtClean="0">
              <a:latin typeface="Calibri" pitchFamily="34" charset="0"/>
            </a:endParaRPr>
          </a:p>
          <a:p>
            <a:pPr>
              <a:spcBef>
                <a:spcPts val="0"/>
              </a:spcBef>
              <a:spcAft>
                <a:spcPts val="1200"/>
              </a:spcAft>
            </a:pPr>
            <a:endParaRPr lang="en-US" sz="1800" i="1" dirty="0">
              <a:latin typeface="Calibri" pitchFamily="34" charset="0"/>
            </a:endParaRPr>
          </a:p>
          <a:p>
            <a:pPr>
              <a:spcBef>
                <a:spcPts val="0"/>
              </a:spcBef>
              <a:spcAft>
                <a:spcPts val="1200"/>
              </a:spcAft>
            </a:pPr>
            <a:endParaRPr lang="en-US" sz="1800" dirty="0" smtClean="0">
              <a:latin typeface="Calibri" pitchFamily="34" charset="0"/>
            </a:endParaRPr>
          </a:p>
        </p:txBody>
      </p:sp>
      <p:sp>
        <p:nvSpPr>
          <p:cNvPr id="4" name="Title 3"/>
          <p:cNvSpPr>
            <a:spLocks noGrp="1"/>
          </p:cNvSpPr>
          <p:nvPr>
            <p:ph type="ctrTitle"/>
          </p:nvPr>
        </p:nvSpPr>
        <p:spPr>
          <a:xfrm>
            <a:off x="174454" y="161886"/>
            <a:ext cx="8697399" cy="2438400"/>
          </a:xfrm>
        </p:spPr>
        <p:txBody>
          <a:bodyPr>
            <a:normAutofit/>
          </a:bodyPr>
          <a:lstStyle/>
          <a:p>
            <a:pPr algn="ctr"/>
            <a:r>
              <a:rPr lang="en-US" sz="2800" dirty="0" smtClean="0">
                <a:solidFill>
                  <a:schemeClr val="tx1"/>
                </a:solidFill>
                <a:latin typeface="Century Gothic" pitchFamily="34" charset="0"/>
                <a:cs typeface="Arial" pitchFamily="34" charset="0"/>
              </a:rPr>
              <a:t>Joint Polar Satellite System (JPSS)</a:t>
            </a:r>
            <a:br>
              <a:rPr lang="en-US" sz="2800" dirty="0" smtClean="0">
                <a:solidFill>
                  <a:schemeClr val="tx1"/>
                </a:solidFill>
                <a:latin typeface="Century Gothic" pitchFamily="34" charset="0"/>
                <a:cs typeface="Arial" pitchFamily="34" charset="0"/>
              </a:rPr>
            </a:br>
            <a:r>
              <a:rPr lang="en-US" sz="2800" dirty="0" smtClean="0">
                <a:solidFill>
                  <a:schemeClr val="tx1"/>
                </a:solidFill>
                <a:latin typeface="Century Gothic" pitchFamily="34" charset="0"/>
                <a:cs typeface="Arial" pitchFamily="34" charset="0"/>
              </a:rPr>
              <a:t>Proving Ground and Risk Reduction Program</a:t>
            </a:r>
            <a:br>
              <a:rPr lang="en-US" sz="2800" dirty="0" smtClean="0">
                <a:solidFill>
                  <a:schemeClr val="tx1"/>
                </a:solidFill>
                <a:latin typeface="Century Gothic" pitchFamily="34" charset="0"/>
                <a:cs typeface="Arial" pitchFamily="34" charset="0"/>
              </a:rPr>
            </a:br>
            <a:r>
              <a:rPr lang="en-US" sz="2000" b="0" i="1" dirty="0" smtClean="0">
                <a:solidFill>
                  <a:schemeClr val="tx1"/>
                </a:solidFill>
                <a:latin typeface="Century Gothic" pitchFamily="34" charset="0"/>
                <a:cs typeface="Arial" pitchFamily="34" charset="0"/>
              </a:rPr>
              <a:t>Supporting the NOAA Mission through </a:t>
            </a:r>
            <a:br>
              <a:rPr lang="en-US" sz="2000" b="0" i="1" dirty="0" smtClean="0">
                <a:solidFill>
                  <a:schemeClr val="tx1"/>
                </a:solidFill>
                <a:latin typeface="Century Gothic" pitchFamily="34" charset="0"/>
                <a:cs typeface="Arial" pitchFamily="34" charset="0"/>
              </a:rPr>
            </a:br>
            <a:r>
              <a:rPr lang="en-US" sz="2000" b="0" i="1" dirty="0" smtClean="0">
                <a:solidFill>
                  <a:schemeClr val="tx1"/>
                </a:solidFill>
                <a:latin typeface="Century Gothic" pitchFamily="34" charset="0"/>
                <a:cs typeface="Arial" pitchFamily="34" charset="0"/>
              </a:rPr>
              <a:t>Applications and Research</a:t>
            </a:r>
            <a:endParaRPr lang="en-US" sz="2000" b="0" i="1" dirty="0">
              <a:solidFill>
                <a:schemeClr val="tx1"/>
              </a:solidFill>
              <a:latin typeface="Century Gothic" pitchFamily="34" charset="0"/>
              <a:cs typeface="Arial" pitchFamily="34" charset="0"/>
            </a:endParaRPr>
          </a:p>
        </p:txBody>
      </p:sp>
      <p:pic>
        <p:nvPicPr>
          <p:cNvPr id="11" name="Picture 10" descr="Dept of Commerce Seal"/>
          <p:cNvPicPr/>
          <p:nvPr/>
        </p:nvPicPr>
        <p:blipFill>
          <a:blip r:embed="rId3" cstate="email"/>
          <a:stretch>
            <a:fillRect/>
          </a:stretch>
        </p:blipFill>
        <p:spPr bwMode="auto">
          <a:xfrm>
            <a:off x="6400800" y="5334000"/>
            <a:ext cx="1190625" cy="1114425"/>
          </a:xfrm>
          <a:prstGeom prst="rect">
            <a:avLst/>
          </a:prstGeom>
          <a:noFill/>
          <a:ln>
            <a:noFill/>
          </a:ln>
        </p:spPr>
      </p:pic>
      <p:pic>
        <p:nvPicPr>
          <p:cNvPr id="12" name="Picture 11" descr="NOAA"/>
          <p:cNvPicPr/>
          <p:nvPr/>
        </p:nvPicPr>
        <p:blipFill>
          <a:blip r:embed="rId4" cstate="email"/>
          <a:stretch>
            <a:fillRect/>
          </a:stretch>
        </p:blipFill>
        <p:spPr bwMode="auto">
          <a:xfrm>
            <a:off x="7696200" y="5334000"/>
            <a:ext cx="1190625" cy="1114425"/>
          </a:xfrm>
          <a:prstGeom prst="rect">
            <a:avLst/>
          </a:prstGeom>
          <a:noFill/>
          <a:ln>
            <a:noFill/>
          </a:ln>
        </p:spPr>
      </p:pic>
    </p:spTree>
    <p:extLst>
      <p:ext uri="{BB962C8B-B14F-4D97-AF65-F5344CB8AC3E}">
        <p14:creationId xmlns:p14="http://schemas.microsoft.com/office/powerpoint/2010/main" val="29811689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6690" y="286329"/>
            <a:ext cx="7379855" cy="685799"/>
          </a:xfrm>
        </p:spPr>
        <p:txBody>
          <a:bodyPr>
            <a:noAutofit/>
          </a:bodyPr>
          <a:lstStyle/>
          <a:p>
            <a:r>
              <a:rPr lang="en-US" sz="2200" b="1" dirty="0" smtClean="0"/>
              <a:t>NWS in </a:t>
            </a:r>
            <a:r>
              <a:rPr lang="en-US" sz="2200" b="1" dirty="0"/>
              <a:t>Alaska, </a:t>
            </a:r>
            <a:r>
              <a:rPr lang="en-US" sz="2200" b="1" dirty="0" smtClean="0"/>
              <a:t>through the JPSS </a:t>
            </a:r>
            <a:r>
              <a:rPr lang="en-US" sz="2200" b="1" dirty="0"/>
              <a:t>Proving Ground, </a:t>
            </a:r>
            <a:r>
              <a:rPr lang="en-US" sz="2200" b="1" dirty="0" smtClean="0"/>
              <a:t>has become a  primary and proactive user of VIIRS products and imagery.</a:t>
            </a:r>
            <a:endParaRPr lang="en-US" sz="2200" b="1" dirty="0">
              <a:solidFill>
                <a:srgbClr val="FF0000"/>
              </a:solidFill>
            </a:endParaRPr>
          </a:p>
        </p:txBody>
      </p:sp>
      <p:sp>
        <p:nvSpPr>
          <p:cNvPr id="7" name="TextBox 6"/>
          <p:cNvSpPr txBox="1"/>
          <p:nvPr/>
        </p:nvSpPr>
        <p:spPr>
          <a:xfrm>
            <a:off x="7543800" y="4343400"/>
            <a:ext cx="868484" cy="369332"/>
          </a:xfrm>
          <a:prstGeom prst="rect">
            <a:avLst/>
          </a:prstGeom>
          <a:noFill/>
        </p:spPr>
        <p:txBody>
          <a:bodyPr wrap="none" rtlCol="0">
            <a:spAutoFit/>
          </a:bodyPr>
          <a:lstStyle/>
          <a:p>
            <a:pPr fontAlgn="auto">
              <a:spcBef>
                <a:spcPts val="0"/>
              </a:spcBef>
              <a:spcAft>
                <a:spcPts val="0"/>
              </a:spcAft>
            </a:pPr>
            <a:r>
              <a:rPr lang="en-US" sz="1800" b="0" dirty="0" smtClean="0">
                <a:solidFill>
                  <a:prstClr val="black"/>
                </a:solidFill>
                <a:latin typeface="Calibri"/>
              </a:rPr>
              <a:t>Barrow</a:t>
            </a:r>
            <a:endParaRPr lang="en-US" sz="1800" b="0" dirty="0">
              <a:solidFill>
                <a:prstClr val="black"/>
              </a:solidFill>
              <a:latin typeface="Calibri"/>
            </a:endParaRPr>
          </a:p>
        </p:txBody>
      </p:sp>
      <p:cxnSp>
        <p:nvCxnSpPr>
          <p:cNvPr id="9" name="Straight Arrow Connector 8"/>
          <p:cNvCxnSpPr/>
          <p:nvPr/>
        </p:nvCxnSpPr>
        <p:spPr>
          <a:xfrm flipH="1">
            <a:off x="7086600" y="4572000"/>
            <a:ext cx="5334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275925" y="1204251"/>
            <a:ext cx="8624655" cy="5443731"/>
            <a:chOff x="304800" y="1366144"/>
            <a:chExt cx="8624655" cy="5443731"/>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0600" y="2660188"/>
              <a:ext cx="4128855" cy="3733801"/>
            </a:xfrm>
            <a:prstGeom prst="rect">
              <a:avLst/>
            </a:prstGeom>
          </p:spPr>
        </p:pic>
        <p:sp>
          <p:nvSpPr>
            <p:cNvPr id="2" name="Rectangle 1"/>
            <p:cNvSpPr/>
            <p:nvPr/>
          </p:nvSpPr>
          <p:spPr>
            <a:xfrm>
              <a:off x="4800600" y="2014075"/>
              <a:ext cx="4128855" cy="646331"/>
            </a:xfrm>
            <a:prstGeom prst="rect">
              <a:avLst/>
            </a:prstGeom>
          </p:spPr>
          <p:txBody>
            <a:bodyPr wrap="square">
              <a:spAutoFit/>
            </a:bodyPr>
            <a:lstStyle/>
            <a:p>
              <a:pPr algn="ctr" fontAlgn="auto">
                <a:spcBef>
                  <a:spcPts val="0"/>
                </a:spcBef>
                <a:spcAft>
                  <a:spcPts val="0"/>
                </a:spcAft>
              </a:pPr>
              <a:r>
                <a:rPr lang="en-US" sz="1800" b="0" dirty="0" smtClean="0">
                  <a:solidFill>
                    <a:prstClr val="black"/>
                  </a:solidFill>
                  <a:latin typeface="Calibri"/>
                </a:rPr>
                <a:t>VIIRS animation showing strong </a:t>
              </a:r>
              <a:r>
                <a:rPr lang="en-US" sz="1800" b="0" dirty="0">
                  <a:solidFill>
                    <a:prstClr val="black"/>
                  </a:solidFill>
                  <a:latin typeface="Calibri"/>
                </a:rPr>
                <a:t>Easterly Flow (</a:t>
              </a:r>
              <a:r>
                <a:rPr lang="en-US" sz="1800" b="0" dirty="0" smtClean="0">
                  <a:solidFill>
                    <a:prstClr val="black"/>
                  </a:solidFill>
                  <a:latin typeface="Calibri"/>
                </a:rPr>
                <a:t>Polynyas* </a:t>
              </a:r>
              <a:r>
                <a:rPr lang="en-US" sz="1800" b="0" dirty="0">
                  <a:solidFill>
                    <a:prstClr val="black"/>
                  </a:solidFill>
                  <a:latin typeface="Calibri"/>
                </a:rPr>
                <a:t>and </a:t>
              </a:r>
              <a:r>
                <a:rPr lang="en-US" sz="1800" b="0" dirty="0" smtClean="0">
                  <a:solidFill>
                    <a:prstClr val="black"/>
                  </a:solidFill>
                  <a:latin typeface="Calibri"/>
                </a:rPr>
                <a:t>Leads) </a:t>
              </a:r>
              <a:r>
                <a:rPr lang="en-US" sz="1800" b="0" dirty="0">
                  <a:solidFill>
                    <a:prstClr val="black"/>
                  </a:solidFill>
                  <a:latin typeface="Calibri"/>
                </a:rPr>
                <a:t>in </a:t>
              </a:r>
              <a:r>
                <a:rPr lang="en-US" sz="1800" b="0" dirty="0" smtClean="0">
                  <a:solidFill>
                    <a:prstClr val="black"/>
                  </a:solidFill>
                  <a:latin typeface="Calibri"/>
                </a:rPr>
                <a:t>Ice.</a:t>
              </a:r>
              <a:endParaRPr lang="en-US" sz="1800" b="0" dirty="0">
                <a:solidFill>
                  <a:prstClr val="black"/>
                </a:solidFill>
                <a:latin typeface="Calibri"/>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2286000"/>
              <a:ext cx="4089400" cy="4107989"/>
            </a:xfrm>
            <a:prstGeom prst="rect">
              <a:avLst/>
            </a:prstGeom>
          </p:spPr>
        </p:pic>
        <p:sp>
          <p:nvSpPr>
            <p:cNvPr id="6" name="Rectangle 5"/>
            <p:cNvSpPr/>
            <p:nvPr/>
          </p:nvSpPr>
          <p:spPr>
            <a:xfrm>
              <a:off x="381000" y="1984400"/>
              <a:ext cx="3962400" cy="369332"/>
            </a:xfrm>
            <a:prstGeom prst="rect">
              <a:avLst/>
            </a:prstGeom>
          </p:spPr>
          <p:txBody>
            <a:bodyPr wrap="square">
              <a:spAutoFit/>
            </a:bodyPr>
            <a:lstStyle/>
            <a:p>
              <a:pPr algn="ctr" fontAlgn="auto">
                <a:spcBef>
                  <a:spcPts val="0"/>
                </a:spcBef>
                <a:spcAft>
                  <a:spcPts val="0"/>
                </a:spcAft>
              </a:pPr>
              <a:r>
                <a:rPr lang="en-US" sz="1800" b="0" dirty="0" smtClean="0">
                  <a:solidFill>
                    <a:prstClr val="black"/>
                  </a:solidFill>
                  <a:latin typeface="Calibri"/>
                </a:rPr>
                <a:t>VIIRS being used for sea ice analysis</a:t>
              </a:r>
              <a:endParaRPr lang="en-US" sz="1800" b="0" dirty="0">
                <a:solidFill>
                  <a:prstClr val="black"/>
                </a:solidFill>
                <a:latin typeface="Calibri"/>
              </a:endParaRPr>
            </a:p>
          </p:txBody>
        </p:sp>
        <p:sp>
          <p:nvSpPr>
            <p:cNvPr id="10" name="TextBox 9"/>
            <p:cNvSpPr txBox="1"/>
            <p:nvPr/>
          </p:nvSpPr>
          <p:spPr>
            <a:xfrm>
              <a:off x="1219200" y="1366144"/>
              <a:ext cx="6705600" cy="646331"/>
            </a:xfrm>
            <a:prstGeom prst="rect">
              <a:avLst/>
            </a:prstGeom>
            <a:noFill/>
          </p:spPr>
          <p:txBody>
            <a:bodyPr wrap="square" rtlCol="0">
              <a:spAutoFit/>
            </a:bodyPr>
            <a:lstStyle/>
            <a:p>
              <a:pPr algn="ctr" fontAlgn="auto">
                <a:spcBef>
                  <a:spcPts val="0"/>
                </a:spcBef>
                <a:spcAft>
                  <a:spcPts val="0"/>
                </a:spcAft>
              </a:pPr>
              <a:r>
                <a:rPr lang="en-US" sz="1800" b="0" dirty="0" smtClean="0">
                  <a:solidFill>
                    <a:srgbClr val="FF0000"/>
                  </a:solidFill>
                  <a:latin typeface="Calibri"/>
                </a:rPr>
                <a:t>The examples demonstrates </a:t>
              </a:r>
              <a:r>
                <a:rPr lang="en-US" sz="1800" b="0" dirty="0">
                  <a:solidFill>
                    <a:srgbClr val="FF0000"/>
                  </a:solidFill>
                  <a:latin typeface="Calibri"/>
                </a:rPr>
                <a:t>exploitation of critical data for arctic access and navigation, and safe </a:t>
              </a:r>
              <a:r>
                <a:rPr lang="en-US" sz="1800" b="0" dirty="0" smtClean="0">
                  <a:solidFill>
                    <a:srgbClr val="FF0000"/>
                  </a:solidFill>
                  <a:latin typeface="Calibri"/>
                </a:rPr>
                <a:t>transportation.</a:t>
              </a:r>
              <a:endParaRPr lang="en-US" sz="1800" b="0" dirty="0">
                <a:solidFill>
                  <a:srgbClr val="FF0000"/>
                </a:solidFill>
                <a:latin typeface="Calibri"/>
              </a:endParaRPr>
            </a:p>
          </p:txBody>
        </p:sp>
        <p:sp>
          <p:nvSpPr>
            <p:cNvPr id="11" name="TextBox 10"/>
            <p:cNvSpPr txBox="1"/>
            <p:nvPr/>
          </p:nvSpPr>
          <p:spPr>
            <a:xfrm>
              <a:off x="4800599" y="6394377"/>
              <a:ext cx="4128855" cy="415498"/>
            </a:xfrm>
            <a:prstGeom prst="rect">
              <a:avLst/>
            </a:prstGeom>
            <a:noFill/>
          </p:spPr>
          <p:txBody>
            <a:bodyPr wrap="square" rtlCol="0">
              <a:spAutoFit/>
            </a:bodyPr>
            <a:lstStyle/>
            <a:p>
              <a:pPr fontAlgn="auto">
                <a:spcBef>
                  <a:spcPts val="0"/>
                </a:spcBef>
                <a:spcAft>
                  <a:spcPts val="0"/>
                </a:spcAft>
              </a:pPr>
              <a:r>
                <a:rPr lang="en-US" sz="1050" b="0" dirty="0" smtClean="0">
                  <a:solidFill>
                    <a:prstClr val="black"/>
                  </a:solidFill>
                  <a:latin typeface="Calibri"/>
                </a:rPr>
                <a:t>*  An area of open water surrounded by sea ice.  It is now used as a geographical term for an area of unfrozen sea within the ice pack.</a:t>
              </a:r>
              <a:endParaRPr lang="en-US" sz="1050" b="0" dirty="0">
                <a:solidFill>
                  <a:prstClr val="black"/>
                </a:solidFill>
                <a:latin typeface="Calibri"/>
              </a:endParaRPr>
            </a:p>
          </p:txBody>
        </p:sp>
      </p:grpSp>
    </p:spTree>
    <p:extLst>
      <p:ext uri="{BB962C8B-B14F-4D97-AF65-F5344CB8AC3E}">
        <p14:creationId xmlns:p14="http://schemas.microsoft.com/office/powerpoint/2010/main" val="7397001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Mapping NOAT Priorities to JPSS PGRR</a:t>
            </a:r>
          </a:p>
        </p:txBody>
      </p:sp>
      <p:sp>
        <p:nvSpPr>
          <p:cNvPr id="7" name="Text Placeholder 6"/>
          <p:cNvSpPr>
            <a:spLocks noGrp="1"/>
          </p:cNvSpPr>
          <p:nvPr>
            <p:ph type="body" idx="1"/>
          </p:nvPr>
        </p:nvSpPr>
        <p:spPr/>
        <p:txBody>
          <a:bodyPr/>
          <a:lstStyle/>
          <a:p>
            <a:endParaRPr lang="en-US"/>
          </a:p>
        </p:txBody>
      </p:sp>
      <p:sp>
        <p:nvSpPr>
          <p:cNvPr id="8" name="Content Placeholder 7"/>
          <p:cNvSpPr>
            <a:spLocks noGrp="1"/>
          </p:cNvSpPr>
          <p:nvPr>
            <p:ph sz="half" idx="2"/>
          </p:nvPr>
        </p:nvSpPr>
        <p:spPr/>
        <p:txBody>
          <a:bodyPr/>
          <a:lstStyle/>
          <a:p>
            <a:endParaRPr lang="en-US"/>
          </a:p>
        </p:txBody>
      </p:sp>
      <p:sp>
        <p:nvSpPr>
          <p:cNvPr id="9" name="Text Placeholder 8"/>
          <p:cNvSpPr>
            <a:spLocks noGrp="1"/>
          </p:cNvSpPr>
          <p:nvPr>
            <p:ph type="body" sz="quarter" idx="3"/>
          </p:nvPr>
        </p:nvSpPr>
        <p:spPr/>
        <p:txBody>
          <a:bodyPr/>
          <a:lstStyle/>
          <a:p>
            <a:endParaRPr lang="en-US"/>
          </a:p>
        </p:txBody>
      </p:sp>
      <p:sp>
        <p:nvSpPr>
          <p:cNvPr id="10" name="Content Placeholder 9"/>
          <p:cNvSpPr>
            <a:spLocks noGrp="1"/>
          </p:cNvSpPr>
          <p:nvPr>
            <p:ph sz="quarter" idx="4"/>
          </p:nvPr>
        </p:nvSpPr>
        <p:spPr>
          <a:xfrm>
            <a:off x="4741333" y="4106333"/>
            <a:ext cx="3945467" cy="2431814"/>
          </a:xfrm>
        </p:spPr>
        <p:txBody>
          <a:bodyPr/>
          <a:lstStyle/>
          <a:p>
            <a:r>
              <a:rPr lang="en-US" sz="1600" dirty="0" smtClean="0"/>
              <a:t>Fund JCSDA for data assimilation and data denial studies</a:t>
            </a:r>
          </a:p>
          <a:p>
            <a:r>
              <a:rPr lang="en-US" sz="1600" dirty="0" smtClean="0"/>
              <a:t>Blended TPW project</a:t>
            </a:r>
          </a:p>
          <a:p>
            <a:r>
              <a:rPr lang="en-US" sz="1600" dirty="0" smtClean="0"/>
              <a:t>Enterprise algorithms – ABI algorithms being used on VIIRS for clouds, volcanic ash, aerosols, </a:t>
            </a:r>
            <a:r>
              <a:rPr lang="en-US" sz="1600" dirty="0" err="1" smtClean="0"/>
              <a:t>etc</a:t>
            </a:r>
            <a:r>
              <a:rPr lang="en-US" sz="1600" dirty="0" smtClean="0"/>
              <a:t> in NDE</a:t>
            </a:r>
            <a:endParaRPr lang="en-US" sz="1600" dirty="0"/>
          </a:p>
        </p:txBody>
      </p:sp>
      <p:pic>
        <p:nvPicPr>
          <p:cNvPr id="3" name="Picture 2" descr="Microsoft PowerPointScreenSnapz0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02" y="931334"/>
            <a:ext cx="3871920" cy="2883690"/>
          </a:xfrm>
          <a:prstGeom prst="rect">
            <a:avLst/>
          </a:prstGeom>
        </p:spPr>
      </p:pic>
      <p:pic>
        <p:nvPicPr>
          <p:cNvPr id="4" name="Picture 3" descr="Microsoft PowerPointScreenSnapz0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444" y="3951111"/>
            <a:ext cx="3903071" cy="2906889"/>
          </a:xfrm>
          <a:prstGeom prst="rect">
            <a:avLst/>
          </a:prstGeom>
        </p:spPr>
      </p:pic>
      <p:pic>
        <p:nvPicPr>
          <p:cNvPr id="5" name="Picture 4" descr="Microsoft PowerPointScreenSnapz02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6667" y="921716"/>
            <a:ext cx="3883377" cy="2892222"/>
          </a:xfrm>
          <a:prstGeom prst="rect">
            <a:avLst/>
          </a:prstGeom>
        </p:spPr>
      </p:pic>
    </p:spTree>
    <p:extLst>
      <p:ext uri="{BB962C8B-B14F-4D97-AF65-F5344CB8AC3E}">
        <p14:creationId xmlns:p14="http://schemas.microsoft.com/office/powerpoint/2010/main" val="41095230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JPSS PGRR NWS Roster </a:t>
            </a:r>
            <a:endParaRPr lang="en-US" dirty="0"/>
          </a:p>
        </p:txBody>
      </p:sp>
      <p:pic>
        <p:nvPicPr>
          <p:cNvPr id="5" name="Picture 4" descr="Microsoft ExcelScreenSnapz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5443"/>
            <a:ext cx="9144000" cy="5235223"/>
          </a:xfrm>
          <a:prstGeom prst="rect">
            <a:avLst/>
          </a:prstGeom>
        </p:spPr>
      </p:pic>
    </p:spTree>
    <p:extLst>
      <p:ext uri="{BB962C8B-B14F-4D97-AF65-F5344CB8AC3E}">
        <p14:creationId xmlns:p14="http://schemas.microsoft.com/office/powerpoint/2010/main" val="308631561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 Progress via Quarterly Reports </a:t>
            </a:r>
            <a:br>
              <a:rPr lang="en-US" dirty="0" smtClean="0"/>
            </a:br>
            <a:r>
              <a:rPr lang="en-US" dirty="0" smtClean="0"/>
              <a:t>and Monthly JPSS Science Seminars</a:t>
            </a:r>
            <a:endParaRPr lang="en-US" dirty="0"/>
          </a:p>
        </p:txBody>
      </p:sp>
      <p:pic>
        <p:nvPicPr>
          <p:cNvPr id="3" name="Picture 2" descr="Microsoft WordScreenSnapz0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9416"/>
            <a:ext cx="9144000" cy="5788584"/>
          </a:xfrm>
          <a:prstGeom prst="rect">
            <a:avLst/>
          </a:prstGeom>
        </p:spPr>
      </p:pic>
    </p:spTree>
    <p:extLst>
      <p:ext uri="{BB962C8B-B14F-4D97-AF65-F5344CB8AC3E}">
        <p14:creationId xmlns:p14="http://schemas.microsoft.com/office/powerpoint/2010/main" val="259731494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Quarterly Reports (</a:t>
            </a:r>
            <a:r>
              <a:rPr lang="en-US" dirty="0" err="1" smtClean="0"/>
              <a:t>cont</a:t>
            </a:r>
            <a:r>
              <a:rPr lang="en-US" dirty="0" smtClean="0"/>
              <a:t>)</a:t>
            </a:r>
            <a:endParaRPr lang="en-US" dirty="0"/>
          </a:p>
        </p:txBody>
      </p:sp>
      <p:pic>
        <p:nvPicPr>
          <p:cNvPr id="3" name="Picture 2" descr="Microsoft WordScreenSnapz0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2973"/>
            <a:ext cx="9144000" cy="5845027"/>
          </a:xfrm>
          <a:prstGeom prst="rect">
            <a:avLst/>
          </a:prstGeom>
        </p:spPr>
      </p:pic>
    </p:spTree>
    <p:extLst>
      <p:ext uri="{BB962C8B-B14F-4D97-AF65-F5344CB8AC3E}">
        <p14:creationId xmlns:p14="http://schemas.microsoft.com/office/powerpoint/2010/main" val="260376176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1066800" y="342900"/>
            <a:ext cx="6934200" cy="488950"/>
          </a:xfrm>
          <a:noFill/>
          <a:ln>
            <a:miter lim="800000"/>
            <a:headEnd/>
            <a:tailEnd/>
          </a:ln>
        </p:spPr>
        <p:txBody>
          <a:bodyPr vert="horz" wrap="square" lIns="91440" tIns="45720" rIns="91440" bIns="45720" numCol="1" anchor="t" anchorCtr="0" compatLnSpc="1">
            <a:prstTxWarp prst="textNoShape">
              <a:avLst/>
            </a:prstTxWarp>
          </a:bodyPr>
          <a:lstStyle/>
          <a:p>
            <a:r>
              <a:rPr lang="en-US" sz="3200" u="sng" dirty="0" smtClean="0">
                <a:latin typeface="Helvetica" pitchFamily="-109" charset="0"/>
                <a:ea typeface="Helvetica" pitchFamily="-109" charset="0"/>
                <a:cs typeface="Helvetica" pitchFamily="-109" charset="0"/>
              </a:rPr>
              <a:t>Summary</a:t>
            </a:r>
            <a:endParaRPr lang="en-US" sz="3200" u="sng" dirty="0">
              <a:latin typeface="Helvetica" pitchFamily="-109" charset="0"/>
              <a:ea typeface="Helvetica" pitchFamily="-109" charset="0"/>
              <a:cs typeface="Helvetica" pitchFamily="-109" charset="0"/>
            </a:endParaRPr>
          </a:p>
        </p:txBody>
      </p:sp>
      <p:sp>
        <p:nvSpPr>
          <p:cNvPr id="4" name="TextBox 3"/>
          <p:cNvSpPr txBox="1"/>
          <p:nvPr/>
        </p:nvSpPr>
        <p:spPr>
          <a:xfrm>
            <a:off x="304800" y="1047750"/>
            <a:ext cx="8593873" cy="2862322"/>
          </a:xfrm>
          <a:prstGeom prst="rect">
            <a:avLst/>
          </a:prstGeom>
          <a:noFill/>
        </p:spPr>
        <p:txBody>
          <a:bodyPr wrap="square">
            <a:prstTxWarp prst="textNoShape">
              <a:avLst/>
            </a:prstTxWarp>
            <a:spAutoFit/>
          </a:bodyPr>
          <a:lstStyle/>
          <a:p>
            <a:pPr eaLnBrk="1" hangingPunct="1">
              <a:spcBef>
                <a:spcPts val="600"/>
              </a:spcBef>
              <a:spcAft>
                <a:spcPts val="600"/>
              </a:spcAft>
            </a:pPr>
            <a:r>
              <a:rPr lang="en-US" sz="2000" dirty="0" smtClean="0">
                <a:solidFill>
                  <a:srgbClr val="000000"/>
                </a:solidFill>
                <a:latin typeface="Arial"/>
                <a:ea typeface="ＭＳ Ｐゴシック" pitchFamily="-72" charset="-128"/>
                <a:cs typeface="Arial"/>
              </a:rPr>
              <a:t>An understanding of how JPSS data used throughout NOAA is pivotal to evolving and maintaining a robust satellite mission that serves the needs of all Line Offices.</a:t>
            </a:r>
            <a:endParaRPr lang="en-US" sz="800" dirty="0" smtClean="0">
              <a:solidFill>
                <a:srgbClr val="000000"/>
              </a:solidFill>
              <a:latin typeface="Arial"/>
              <a:ea typeface="ＭＳ Ｐゴシック" pitchFamily="-72" charset="-128"/>
              <a:cs typeface="Arial"/>
            </a:endParaRPr>
          </a:p>
          <a:p>
            <a:pPr eaLnBrk="1" hangingPunct="1">
              <a:spcBef>
                <a:spcPts val="0"/>
              </a:spcBef>
              <a:spcAft>
                <a:spcPts val="0"/>
              </a:spcAft>
            </a:pPr>
            <a:endParaRPr lang="en-US" sz="1000" dirty="0" smtClean="0">
              <a:solidFill>
                <a:srgbClr val="000000"/>
              </a:solidFill>
              <a:latin typeface="Arial"/>
              <a:ea typeface="ＭＳ Ｐゴシック" pitchFamily="-72" charset="-128"/>
              <a:cs typeface="Arial"/>
            </a:endParaRPr>
          </a:p>
          <a:p>
            <a:pPr marL="342900" indent="-342900" eaLnBrk="1" hangingPunct="1">
              <a:spcBef>
                <a:spcPts val="600"/>
              </a:spcBef>
              <a:spcAft>
                <a:spcPts val="600"/>
              </a:spcAft>
              <a:buFont typeface="Arial" pitchFamily="34" charset="0"/>
              <a:buChar char="•"/>
            </a:pPr>
            <a:r>
              <a:rPr lang="en-US" sz="1800" dirty="0" smtClean="0">
                <a:solidFill>
                  <a:srgbClr val="000000"/>
                </a:solidFill>
                <a:latin typeface="Arial"/>
                <a:ea typeface="ＭＳ Ｐゴシック" pitchFamily="-72" charset="-128"/>
                <a:cs typeface="Arial"/>
              </a:rPr>
              <a:t>This is why guidance from the NOAT is important to prioritize how best to use JPSS data in combination with other data to improve critical product and services</a:t>
            </a:r>
          </a:p>
          <a:p>
            <a:pPr marL="342900" indent="-342900" eaLnBrk="1" hangingPunct="1">
              <a:spcBef>
                <a:spcPts val="600"/>
              </a:spcBef>
              <a:spcAft>
                <a:spcPts val="600"/>
              </a:spcAft>
              <a:buFont typeface="Arial" pitchFamily="34" charset="0"/>
              <a:buChar char="•"/>
            </a:pPr>
            <a:r>
              <a:rPr lang="en-US" sz="1800" dirty="0" smtClean="0">
                <a:solidFill>
                  <a:srgbClr val="000000"/>
                </a:solidFill>
                <a:latin typeface="Arial"/>
                <a:ea typeface="ＭＳ Ｐゴシック" pitchFamily="-72" charset="-128"/>
                <a:cs typeface="Arial"/>
              </a:rPr>
              <a:t>Alaska proving ground is an excellent example of rapid use and deployment of Suomi NPP data.</a:t>
            </a:r>
            <a:endParaRPr lang="en-US" sz="2000" dirty="0">
              <a:solidFill>
                <a:srgbClr val="000000"/>
              </a:solidFill>
              <a:latin typeface="Helvetica"/>
              <a:ea typeface="ＭＳ Ｐゴシック" pitchFamily="-72" charset="-128"/>
              <a:cs typeface="Arial"/>
            </a:endParaRPr>
          </a:p>
        </p:txBody>
      </p:sp>
      <p:sp>
        <p:nvSpPr>
          <p:cNvPr id="10" name="Slide Number Placeholder 4"/>
          <p:cNvSpPr>
            <a:spLocks noGrp="1"/>
          </p:cNvSpPr>
          <p:nvPr>
            <p:ph type="sldNum" sz="quarter" idx="4294967295"/>
          </p:nvPr>
        </p:nvSpPr>
        <p:spPr bwMode="auto">
          <a:xfrm>
            <a:off x="7010400" y="6457950"/>
            <a:ext cx="2133600" cy="4000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fld id="{9175226D-AD9D-4E48-83BB-A8E5167D41B0}" type="slidenum">
              <a:rPr lang="en-US" smtClean="0">
                <a:solidFill>
                  <a:srgbClr val="FFFFFF"/>
                </a:solidFill>
              </a:rPr>
              <a:pPr/>
              <a:t>15</a:t>
            </a:fld>
            <a:endParaRPr lang="en-US" smtClean="0">
              <a:solidFill>
                <a:srgbClr val="FFFFFF"/>
              </a:solidFill>
            </a:endParaRPr>
          </a:p>
        </p:txBody>
      </p:sp>
      <p:pic>
        <p:nvPicPr>
          <p:cNvPr id="10242" name="Picture 2" descr="http://www.spacenews.com/sites/spacenews.com/files/images/articles/JPSS_Ball02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048125"/>
            <a:ext cx="2991000" cy="2314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5475" y="4111148"/>
            <a:ext cx="4800600" cy="1938992"/>
          </a:xfrm>
          <a:prstGeom prst="rect">
            <a:avLst/>
          </a:prstGeom>
          <a:noFill/>
        </p:spPr>
        <p:txBody>
          <a:bodyPr wrap="square" rtlCol="0">
            <a:spAutoFit/>
          </a:bodyPr>
          <a:lstStyle/>
          <a:p>
            <a:pPr algn="ctr" eaLnBrk="1" fontAlgn="auto" hangingPunct="1">
              <a:spcBef>
                <a:spcPts val="0"/>
              </a:spcBef>
              <a:spcAft>
                <a:spcPts val="0"/>
              </a:spcAft>
            </a:pPr>
            <a:r>
              <a:rPr lang="en-US" sz="2000" i="1" dirty="0" smtClean="0">
                <a:solidFill>
                  <a:srgbClr val="FF0000"/>
                </a:solidFill>
                <a:latin typeface="Arial"/>
                <a:ea typeface="+mn-ea"/>
              </a:rPr>
              <a:t>JPSS continues to engage the NOAA user community, ensuring that both the best product and new, enhanced products (via the Proving Ground) are made available in the most timely manner possible.</a:t>
            </a:r>
            <a:endParaRPr lang="en-US" sz="2000" i="1" dirty="0">
              <a:solidFill>
                <a:srgbClr val="FF0000"/>
              </a:solidFill>
              <a:latin typeface="Arial"/>
              <a:ea typeface="+mn-ea"/>
            </a:endParaRPr>
          </a:p>
        </p:txBody>
      </p:sp>
    </p:spTree>
    <p:extLst>
      <p:ext uri="{BB962C8B-B14F-4D97-AF65-F5344CB8AC3E}">
        <p14:creationId xmlns:p14="http://schemas.microsoft.com/office/powerpoint/2010/main" val="18631202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38" y="363538"/>
            <a:ext cx="7414724" cy="496433"/>
          </a:xfrm>
        </p:spPr>
        <p:txBody>
          <a:bodyPr/>
          <a:lstStyle/>
          <a:p>
            <a:r>
              <a:rPr lang="en-US" sz="3600" u="sng" dirty="0" smtClean="0"/>
              <a:t>Challenge</a:t>
            </a:r>
            <a:endParaRPr lang="en-US" sz="3600" u="sng" dirty="0"/>
          </a:p>
        </p:txBody>
      </p:sp>
      <p:sp>
        <p:nvSpPr>
          <p:cNvPr id="3" name="Content Placeholder 2"/>
          <p:cNvSpPr>
            <a:spLocks noGrp="1"/>
          </p:cNvSpPr>
          <p:nvPr>
            <p:ph idx="1"/>
          </p:nvPr>
        </p:nvSpPr>
        <p:spPr>
          <a:xfrm>
            <a:off x="388813" y="1147401"/>
            <a:ext cx="8534400" cy="4876800"/>
          </a:xfrm>
        </p:spPr>
        <p:txBody>
          <a:bodyPr/>
          <a:lstStyle/>
          <a:p>
            <a:r>
              <a:rPr lang="en-US" sz="2400" dirty="0" smtClean="0"/>
              <a:t>Move from Products to End User Applications</a:t>
            </a:r>
          </a:p>
          <a:p>
            <a:r>
              <a:rPr lang="en-US" sz="2400" dirty="0" smtClean="0"/>
              <a:t>Ensure users are ready for NPP/JPSS data  and improve their key operational and research product and services</a:t>
            </a:r>
          </a:p>
          <a:p>
            <a:pPr lvl="1">
              <a:buFont typeface="Wingdings" charset="2"/>
              <a:buChar char="ü"/>
            </a:pPr>
            <a:r>
              <a:rPr lang="en-US" sz="1800" dirty="0"/>
              <a:t>S</a:t>
            </a:r>
            <a:r>
              <a:rPr lang="en-US" sz="1800" dirty="0" smtClean="0"/>
              <a:t>evere weather forecasts and warnings</a:t>
            </a:r>
          </a:p>
          <a:p>
            <a:pPr lvl="1">
              <a:buFont typeface="Wingdings" charset="2"/>
              <a:buChar char="ü"/>
            </a:pPr>
            <a:r>
              <a:rPr lang="en-US" sz="1800" dirty="0"/>
              <a:t>A</a:t>
            </a:r>
            <a:r>
              <a:rPr lang="en-US" sz="1800" dirty="0" smtClean="0"/>
              <a:t>viation weather forecasts and warnings</a:t>
            </a:r>
          </a:p>
          <a:p>
            <a:pPr lvl="1">
              <a:buFont typeface="Wingdings" charset="2"/>
              <a:buChar char="ü"/>
            </a:pPr>
            <a:r>
              <a:rPr lang="en-US" sz="1800" dirty="0" smtClean="0"/>
              <a:t>Improve fire and air quality forecasts and warnings</a:t>
            </a:r>
          </a:p>
          <a:p>
            <a:pPr lvl="1">
              <a:buFont typeface="Wingdings" charset="2"/>
              <a:buChar char="ü"/>
            </a:pPr>
            <a:r>
              <a:rPr lang="en-US" sz="1800" dirty="0" smtClean="0"/>
              <a:t>Improve warnings and prediction of poor water quality in coastal regions</a:t>
            </a:r>
          </a:p>
          <a:p>
            <a:pPr lvl="1">
              <a:buFont typeface="Wingdings" charset="2"/>
              <a:buChar char="ü"/>
            </a:pPr>
            <a:r>
              <a:rPr lang="en-US" sz="1800" dirty="0" smtClean="0"/>
              <a:t>Improve drought,  precipitation, snow and ice assessments and predictions</a:t>
            </a:r>
            <a:endParaRPr lang="en-US" sz="1000" dirty="0"/>
          </a:p>
          <a:p>
            <a:r>
              <a:rPr lang="en-US" sz="2400" dirty="0" smtClean="0"/>
              <a:t>Periodic feedback from keys users on the impact of NPP/JPSS  data and to identify improvements needed for products and applications</a:t>
            </a:r>
          </a:p>
          <a:p>
            <a:endParaRPr lang="en-US" sz="300" dirty="0"/>
          </a:p>
          <a:p>
            <a:r>
              <a:rPr lang="en-US" sz="2400" dirty="0" smtClean="0">
                <a:solidFill>
                  <a:srgbClr val="0000FF"/>
                </a:solidFill>
              </a:rPr>
              <a:t>To meet this challenge,  the NOAA </a:t>
            </a:r>
            <a:r>
              <a:rPr lang="en-US" sz="2400" dirty="0">
                <a:solidFill>
                  <a:srgbClr val="0000FF"/>
                </a:solidFill>
              </a:rPr>
              <a:t>JPSS Office has established a JPSS Proving Ground </a:t>
            </a:r>
            <a:r>
              <a:rPr lang="en-US" sz="2400" dirty="0" smtClean="0">
                <a:solidFill>
                  <a:srgbClr val="0000FF"/>
                </a:solidFill>
              </a:rPr>
              <a:t>and Risk Reduction Program</a:t>
            </a:r>
            <a:endParaRPr lang="en-US" sz="2400" dirty="0">
              <a:solidFill>
                <a:srgbClr val="0000FF"/>
              </a:solidFill>
            </a:endParaRPr>
          </a:p>
          <a:p>
            <a:endParaRPr lang="en-US" dirty="0"/>
          </a:p>
        </p:txBody>
      </p:sp>
    </p:spTree>
    <p:extLst>
      <p:ext uri="{BB962C8B-B14F-4D97-AF65-F5344CB8AC3E}">
        <p14:creationId xmlns:p14="http://schemas.microsoft.com/office/powerpoint/2010/main" val="33601551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38" y="331788"/>
            <a:ext cx="7414724" cy="496433"/>
          </a:xfrm>
        </p:spPr>
        <p:txBody>
          <a:bodyPr/>
          <a:lstStyle/>
          <a:p>
            <a:r>
              <a:rPr lang="en-US" sz="3200" u="sng" dirty="0" smtClean="0"/>
              <a:t>Proving Ground and Risk Reduction Application Areas</a:t>
            </a:r>
            <a:endParaRPr lang="en-US" sz="3200" u="sng" dirty="0"/>
          </a:p>
        </p:txBody>
      </p:sp>
      <p:sp>
        <p:nvSpPr>
          <p:cNvPr id="3" name="Content Placeholder 2"/>
          <p:cNvSpPr>
            <a:spLocks noGrp="1"/>
          </p:cNvSpPr>
          <p:nvPr>
            <p:ph idx="1"/>
          </p:nvPr>
        </p:nvSpPr>
        <p:spPr>
          <a:xfrm>
            <a:off x="466724" y="1457325"/>
            <a:ext cx="8458201" cy="5190759"/>
          </a:xfrm>
        </p:spPr>
        <p:txBody>
          <a:bodyPr>
            <a:normAutofit/>
          </a:bodyPr>
          <a:lstStyle/>
          <a:p>
            <a:pPr marL="0" indent="0">
              <a:spcBef>
                <a:spcPts val="600"/>
              </a:spcBef>
            </a:pPr>
            <a:r>
              <a:rPr lang="en-US" sz="1882" dirty="0" smtClean="0"/>
              <a:t> Weather Forecasting (Improving Global, Regional forecasts)</a:t>
            </a:r>
          </a:p>
          <a:p>
            <a:pPr marL="400050" lvl="1" indent="0">
              <a:spcBef>
                <a:spcPts val="600"/>
              </a:spcBef>
              <a:buNone/>
            </a:pPr>
            <a:r>
              <a:rPr lang="en-US" sz="1682" dirty="0" smtClean="0"/>
              <a:t>Tropical Cyclones</a:t>
            </a:r>
          </a:p>
          <a:p>
            <a:pPr marL="400050" lvl="1" indent="0">
              <a:spcBef>
                <a:spcPts val="600"/>
              </a:spcBef>
              <a:buNone/>
            </a:pPr>
            <a:r>
              <a:rPr lang="en-US" sz="1682" dirty="0" smtClean="0"/>
              <a:t>Severe Weather (Nowcasting)  </a:t>
            </a:r>
            <a:endParaRPr lang="en-US" sz="1682" dirty="0"/>
          </a:p>
          <a:p>
            <a:pPr marL="0" lvl="0" indent="0">
              <a:spcBef>
                <a:spcPts val="600"/>
              </a:spcBef>
            </a:pPr>
            <a:r>
              <a:rPr lang="en-US" sz="1882" dirty="0" smtClean="0"/>
              <a:t> Ocean/Coastal  (Coral Bleaching, Harmful Algal Bloom alerts)</a:t>
            </a:r>
          </a:p>
          <a:p>
            <a:pPr marL="0" lvl="0" indent="0">
              <a:spcBef>
                <a:spcPts val="600"/>
              </a:spcBef>
            </a:pPr>
            <a:r>
              <a:rPr lang="en-US" sz="1882" dirty="0" smtClean="0"/>
              <a:t> Land (Droughts, Agriculture)</a:t>
            </a:r>
          </a:p>
          <a:p>
            <a:pPr marL="0" indent="0">
              <a:spcBef>
                <a:spcPts val="600"/>
              </a:spcBef>
            </a:pPr>
            <a:r>
              <a:rPr lang="en-US" sz="1882" dirty="0" smtClean="0"/>
              <a:t> Hazards </a:t>
            </a:r>
            <a:r>
              <a:rPr lang="en-US" sz="1882" dirty="0"/>
              <a:t>(Smoke, Fire,</a:t>
            </a:r>
            <a:r>
              <a:rPr lang="en-US" sz="1882" dirty="0" smtClean="0"/>
              <a:t> Volcanic Ash, </a:t>
            </a:r>
            <a:r>
              <a:rPr lang="en-US" sz="1882" dirty="0"/>
              <a:t>Air </a:t>
            </a:r>
            <a:r>
              <a:rPr lang="en-US" sz="1882" dirty="0" smtClean="0"/>
              <a:t>Quality)</a:t>
            </a:r>
          </a:p>
          <a:p>
            <a:pPr marL="0" indent="0">
              <a:spcBef>
                <a:spcPts val="600"/>
              </a:spcBef>
            </a:pPr>
            <a:r>
              <a:rPr lang="en-US" sz="1882" dirty="0" smtClean="0"/>
              <a:t> Hydrological (Precipitation, Floods, Soil Moisture, Snow/Ice, River Ice)</a:t>
            </a:r>
          </a:p>
          <a:p>
            <a:pPr marL="0" lvl="0" indent="0">
              <a:spcBef>
                <a:spcPts val="600"/>
              </a:spcBef>
            </a:pPr>
            <a:r>
              <a:rPr lang="en-US" sz="1882" dirty="0" smtClean="0"/>
              <a:t> Climate  (integrated products, real-time anomaly products)</a:t>
            </a:r>
          </a:p>
          <a:p>
            <a:pPr marL="0" lvl="0" indent="0">
              <a:spcBef>
                <a:spcPts val="600"/>
              </a:spcBef>
            </a:pPr>
            <a:r>
              <a:rPr lang="en-US" sz="1882" dirty="0" smtClean="0"/>
              <a:t> Education and Training</a:t>
            </a:r>
          </a:p>
          <a:p>
            <a:pPr marL="0" lvl="0" indent="0">
              <a:spcBef>
                <a:spcPts val="600"/>
              </a:spcBef>
            </a:pPr>
            <a:r>
              <a:rPr lang="en-US" sz="1882" dirty="0" smtClean="0"/>
              <a:t> Infrastructure (Direct Readout and Software (CSPP),  Airborne campaigns)</a:t>
            </a:r>
          </a:p>
        </p:txBody>
      </p:sp>
      <p:sp>
        <p:nvSpPr>
          <p:cNvPr id="4" name="TextBox 3"/>
          <p:cNvSpPr txBox="1"/>
          <p:nvPr/>
        </p:nvSpPr>
        <p:spPr>
          <a:xfrm>
            <a:off x="965200" y="6032500"/>
            <a:ext cx="7329442" cy="400110"/>
          </a:xfrm>
          <a:prstGeom prst="rect">
            <a:avLst/>
          </a:prstGeom>
          <a:noFill/>
        </p:spPr>
        <p:txBody>
          <a:bodyPr wrap="none" rtlCol="0">
            <a:spAutoFit/>
          </a:bodyPr>
          <a:lstStyle/>
          <a:p>
            <a:pPr eaLnBrk="1" hangingPunct="1"/>
            <a:r>
              <a:rPr lang="en-US" sz="2000" b="1" dirty="0" smtClean="0">
                <a:solidFill>
                  <a:srgbClr val="FF0000"/>
                </a:solidFill>
                <a:latin typeface="Arial" pitchFamily="34" charset="0"/>
                <a:ea typeface="ＭＳ Ｐゴシック" charset="-128"/>
              </a:rPr>
              <a:t>CSPP is a critical component of the JPSS Proving Ground!</a:t>
            </a:r>
            <a:endParaRPr lang="en-US" sz="2000" b="1" dirty="0">
              <a:solidFill>
                <a:srgbClr val="FF0000"/>
              </a:solidFill>
              <a:latin typeface="Arial" pitchFamily="34" charset="0"/>
              <a:ea typeface="ＭＳ Ｐゴシック" charset="-128"/>
            </a:endParaRPr>
          </a:p>
        </p:txBody>
      </p:sp>
    </p:spTree>
    <p:extLst>
      <p:ext uri="{BB962C8B-B14F-4D97-AF65-F5344CB8AC3E}">
        <p14:creationId xmlns:p14="http://schemas.microsoft.com/office/powerpoint/2010/main" val="20677561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Mapping NOAT Priorities to JPSS PGRR</a:t>
            </a:r>
            <a:endParaRPr lang="en-US" dirty="0"/>
          </a:p>
        </p:txBody>
      </p:sp>
      <p:sp>
        <p:nvSpPr>
          <p:cNvPr id="11" name="Text Placeholder 10"/>
          <p:cNvSpPr>
            <a:spLocks noGrp="1"/>
          </p:cNvSpPr>
          <p:nvPr>
            <p:ph type="body" sz="quarter" idx="3"/>
          </p:nvPr>
        </p:nvSpPr>
        <p:spPr>
          <a:xfrm>
            <a:off x="4616803" y="801346"/>
            <a:ext cx="4041775" cy="639762"/>
          </a:xfrm>
        </p:spPr>
        <p:txBody>
          <a:bodyPr/>
          <a:lstStyle/>
          <a:p>
            <a:r>
              <a:rPr lang="en-US" dirty="0" smtClean="0"/>
              <a:t>PGRR Projects</a:t>
            </a:r>
            <a:endParaRPr lang="en-US" dirty="0"/>
          </a:p>
        </p:txBody>
      </p:sp>
      <p:sp>
        <p:nvSpPr>
          <p:cNvPr id="12" name="Content Placeholder 11"/>
          <p:cNvSpPr>
            <a:spLocks noGrp="1"/>
          </p:cNvSpPr>
          <p:nvPr>
            <p:ph sz="quarter" idx="4"/>
          </p:nvPr>
        </p:nvSpPr>
        <p:spPr>
          <a:xfrm>
            <a:off x="4518026" y="904874"/>
            <a:ext cx="4146197" cy="4363273"/>
          </a:xfrm>
        </p:spPr>
        <p:txBody>
          <a:bodyPr/>
          <a:lstStyle/>
          <a:p>
            <a:pPr marL="0" indent="0">
              <a:buNone/>
            </a:pPr>
            <a:endParaRPr lang="en-US" dirty="0" smtClean="0"/>
          </a:p>
          <a:p>
            <a:pPr marL="0" indent="0">
              <a:buNone/>
            </a:pPr>
            <a:endParaRPr lang="en-US" dirty="0" smtClean="0"/>
          </a:p>
          <a:p>
            <a:r>
              <a:rPr lang="en-US" dirty="0" smtClean="0"/>
              <a:t>Soundings/Radiances for Hurricane Intensity and Track</a:t>
            </a:r>
          </a:p>
          <a:p>
            <a:r>
              <a:rPr lang="en-US" dirty="0" smtClean="0"/>
              <a:t>Sounding applications over Alaska including </a:t>
            </a:r>
            <a:r>
              <a:rPr lang="en-US" dirty="0" err="1" smtClean="0"/>
              <a:t>nearcasting</a:t>
            </a:r>
            <a:endParaRPr lang="en-US" dirty="0" smtClean="0"/>
          </a:p>
          <a:p>
            <a:r>
              <a:rPr lang="en-US" dirty="0" smtClean="0"/>
              <a:t>Soundings in AWIPSII</a:t>
            </a:r>
          </a:p>
          <a:p>
            <a:pPr marL="0" indent="0">
              <a:buNone/>
            </a:pPr>
            <a:endParaRPr lang="en-US" dirty="0"/>
          </a:p>
        </p:txBody>
      </p:sp>
      <p:pic>
        <p:nvPicPr>
          <p:cNvPr id="5" name="Picture 4" descr="Microsoft PowerPointScreenSnapz0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33" y="1026395"/>
            <a:ext cx="3640667" cy="2711459"/>
          </a:xfrm>
          <a:prstGeom prst="rect">
            <a:avLst/>
          </a:prstGeom>
        </p:spPr>
      </p:pic>
      <p:pic>
        <p:nvPicPr>
          <p:cNvPr id="6" name="Picture 5" descr="Microsoft PowerPointScreenSnapz02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88" y="3926160"/>
            <a:ext cx="3728155" cy="2776618"/>
          </a:xfrm>
          <a:prstGeom prst="rect">
            <a:avLst/>
          </a:prstGeom>
        </p:spPr>
      </p:pic>
      <p:pic>
        <p:nvPicPr>
          <p:cNvPr id="13" name="Picture 12" descr="Microsoft PowerPointScreenSnapz0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110" y="3501973"/>
            <a:ext cx="4802011" cy="3356027"/>
          </a:xfrm>
          <a:prstGeom prst="rect">
            <a:avLst/>
          </a:prstGeom>
        </p:spPr>
      </p:pic>
    </p:spTree>
    <p:extLst>
      <p:ext uri="{BB962C8B-B14F-4D97-AF65-F5344CB8AC3E}">
        <p14:creationId xmlns:p14="http://schemas.microsoft.com/office/powerpoint/2010/main" val="186228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Mapping NOAT Priorities to JPSS PGRR</a:t>
            </a:r>
          </a:p>
        </p:txBody>
      </p:sp>
      <p:pic>
        <p:nvPicPr>
          <p:cNvPr id="14" name="Content Placeholder 13" descr="Microsoft PowerPointScreenSnapz027.png"/>
          <p:cNvPicPr>
            <a:picLocks noGrp="1" noChangeAspect="1"/>
          </p:cNvPicPr>
          <p:nvPr>
            <p:ph sz="quarter" idx="4"/>
          </p:nvPr>
        </p:nvPicPr>
        <p:blipFill>
          <a:blip r:embed="rId2">
            <a:extLst>
              <a:ext uri="{28A0092B-C50C-407E-A947-70E740481C1C}">
                <a14:useLocalDpi xmlns:a14="http://schemas.microsoft.com/office/drawing/2010/main" val="0"/>
              </a:ext>
            </a:extLst>
          </a:blip>
          <a:srcRect t="-22489" b="-22489"/>
          <a:stretch>
            <a:fillRect/>
          </a:stretch>
        </p:blipFill>
        <p:spPr>
          <a:xfrm>
            <a:off x="123463" y="282220"/>
            <a:ext cx="4109869" cy="4437650"/>
          </a:xfrm>
        </p:spPr>
      </p:pic>
      <p:pic>
        <p:nvPicPr>
          <p:cNvPr id="15" name="Picture 14" descr="Microsoft PowerPointScreenSnapz0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0972" y="889000"/>
            <a:ext cx="4289584" cy="3078620"/>
          </a:xfrm>
          <a:prstGeom prst="rect">
            <a:avLst/>
          </a:prstGeom>
        </p:spPr>
      </p:pic>
      <p:pic>
        <p:nvPicPr>
          <p:cNvPr id="16" name="Picture 15" descr="Microsoft PowerPointScreenSnapz0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556" y="4110252"/>
            <a:ext cx="4374444" cy="2747748"/>
          </a:xfrm>
          <a:prstGeom prst="rect">
            <a:avLst/>
          </a:prstGeom>
        </p:spPr>
      </p:pic>
      <p:pic>
        <p:nvPicPr>
          <p:cNvPr id="17" name="Picture 16" descr="Microsoft PowerPointScreenSnapz03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 y="4107745"/>
            <a:ext cx="3678766" cy="2750255"/>
          </a:xfrm>
          <a:prstGeom prst="rect">
            <a:avLst/>
          </a:prstGeom>
        </p:spPr>
      </p:pic>
    </p:spTree>
    <p:extLst>
      <p:ext uri="{BB962C8B-B14F-4D97-AF65-F5344CB8AC3E}">
        <p14:creationId xmlns:p14="http://schemas.microsoft.com/office/powerpoint/2010/main" val="139993751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Autofit/>
          </a:bodyPr>
          <a:lstStyle/>
          <a:p>
            <a:r>
              <a:rPr lang="en-US" sz="3200" b="0" u="sng" dirty="0">
                <a:latin typeface="Arial" pitchFamily="34" charset="0"/>
                <a:cs typeface="Arial" pitchFamily="34" charset="0"/>
              </a:rPr>
              <a:t>From Imagery to Decision Support</a:t>
            </a:r>
            <a:r>
              <a:rPr lang="en-US" sz="3200" b="1" dirty="0">
                <a:latin typeface="Arial" pitchFamily="34" charset="0"/>
                <a:cs typeface="Arial" pitchFamily="34" charset="0"/>
              </a:rPr>
              <a:t/>
            </a:r>
            <a:br>
              <a:rPr lang="en-US" sz="3200" b="1" dirty="0">
                <a:latin typeface="Arial" pitchFamily="34" charset="0"/>
                <a:cs typeface="Arial" pitchFamily="34" charset="0"/>
              </a:rPr>
            </a:br>
            <a:r>
              <a:rPr lang="en-US" b="0" i="1" dirty="0" smtClean="0">
                <a:latin typeface="Arial" pitchFamily="34" charset="0"/>
                <a:cs typeface="Arial" pitchFamily="34" charset="0"/>
              </a:rPr>
              <a:t>2 June 2012</a:t>
            </a:r>
            <a:endParaRPr lang="en-US" sz="3200" b="1" i="1" dirty="0">
              <a:latin typeface="Arial" pitchFamily="34" charset="0"/>
              <a:cs typeface="Arial" pitchFamily="34" charset="0"/>
            </a:endParaRPr>
          </a:p>
        </p:txBody>
      </p:sp>
      <p:sp>
        <p:nvSpPr>
          <p:cNvPr id="3" name="TextBox 2"/>
          <p:cNvSpPr txBox="1"/>
          <p:nvPr/>
        </p:nvSpPr>
        <p:spPr>
          <a:xfrm>
            <a:off x="4245083" y="4907808"/>
            <a:ext cx="3955311" cy="430887"/>
          </a:xfrm>
          <a:prstGeom prst="rect">
            <a:avLst/>
          </a:prstGeom>
          <a:noFill/>
        </p:spPr>
        <p:txBody>
          <a:bodyPr wrap="square" rtlCol="0">
            <a:spAutoFit/>
          </a:bodyPr>
          <a:lstStyle/>
          <a:p>
            <a:pPr algn="ctr"/>
            <a:r>
              <a:rPr lang="en-US" sz="1100" b="1" dirty="0" smtClean="0">
                <a:solidFill>
                  <a:prstClr val="black"/>
                </a:solidFill>
                <a:latin typeface="Calibri" pitchFamily="34" charset="0"/>
                <a:ea typeface="+mn-ea"/>
              </a:rPr>
              <a:t>Time lapse of VIIRS detected fire locations and National Interagency Fire Center burn scar</a:t>
            </a:r>
            <a:endParaRPr lang="en-US" sz="1100" b="1" dirty="0">
              <a:solidFill>
                <a:prstClr val="black"/>
              </a:solidFill>
              <a:latin typeface="Calibri" pitchFamily="34" charset="0"/>
              <a:ea typeface="+mn-ea"/>
            </a:endParaRPr>
          </a:p>
        </p:txBody>
      </p:sp>
      <p:sp>
        <p:nvSpPr>
          <p:cNvPr id="6" name="TextBox 5"/>
          <p:cNvSpPr txBox="1"/>
          <p:nvPr/>
        </p:nvSpPr>
        <p:spPr>
          <a:xfrm>
            <a:off x="3330873" y="5391860"/>
            <a:ext cx="5231218" cy="1200329"/>
          </a:xfrm>
          <a:prstGeom prst="rect">
            <a:avLst/>
          </a:prstGeom>
          <a:noFill/>
        </p:spPr>
        <p:txBody>
          <a:bodyPr wrap="square" rtlCol="0">
            <a:spAutoFit/>
          </a:bodyPr>
          <a:lstStyle/>
          <a:p>
            <a:pPr algn="ctr" fontAlgn="auto">
              <a:spcBef>
                <a:spcPts val="0"/>
              </a:spcBef>
              <a:spcAft>
                <a:spcPts val="0"/>
              </a:spcAft>
            </a:pPr>
            <a:r>
              <a:rPr lang="en-US" dirty="0" smtClean="0">
                <a:solidFill>
                  <a:prstClr val="black"/>
                </a:solidFill>
                <a:latin typeface="Calibri"/>
                <a:ea typeface="+mn-ea"/>
              </a:rPr>
              <a:t>JPSS works with NWS and USFS to better integrate satellite fire detection to improve decision support tools</a:t>
            </a:r>
          </a:p>
        </p:txBody>
      </p:sp>
      <p:pic>
        <p:nvPicPr>
          <p:cNvPr id="10" name="Picture 9" descr="PreviewScreenSnapz0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933" y="1287055"/>
            <a:ext cx="3247734" cy="2963138"/>
          </a:xfrm>
          <a:prstGeom prst="rect">
            <a:avLst/>
          </a:prstGeom>
        </p:spPr>
      </p:pic>
      <p:pic>
        <p:nvPicPr>
          <p:cNvPr id="11" name="Picture 1" descr="VIIRS-WBC-20120605.jpg"/>
          <p:cNvPicPr>
            <a:picLocks noChangeAspect="1"/>
          </p:cNvPicPr>
          <p:nvPr/>
        </p:nvPicPr>
        <p:blipFill rotWithShape="1">
          <a:blip r:embed="rId6" cstate="print">
            <a:extLst>
              <a:ext uri="{28A0092B-C50C-407E-A947-70E740481C1C}">
                <a14:useLocalDpi xmlns:a14="http://schemas.microsoft.com/office/drawing/2010/main" val="0"/>
              </a:ext>
            </a:extLst>
          </a:blip>
          <a:srcRect l="24432" r="17486" b="337"/>
          <a:stretch/>
        </p:blipFill>
        <p:spPr bwMode="auto">
          <a:xfrm>
            <a:off x="516862" y="3952200"/>
            <a:ext cx="2543877" cy="250984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1812857" y="3066540"/>
            <a:ext cx="0" cy="166211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273382" y="4728657"/>
            <a:ext cx="946297" cy="95692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sz="1800">
              <a:solidFill>
                <a:prstClr val="white"/>
              </a:solidFill>
              <a:latin typeface="Franklin Gothic Book"/>
            </a:endParaRPr>
          </a:p>
        </p:txBody>
      </p:sp>
      <p:sp>
        <p:nvSpPr>
          <p:cNvPr id="16" name="TextBox 15"/>
          <p:cNvSpPr txBox="1"/>
          <p:nvPr/>
        </p:nvSpPr>
        <p:spPr>
          <a:xfrm>
            <a:off x="7484953" y="6642556"/>
            <a:ext cx="1414170" cy="215444"/>
          </a:xfrm>
          <a:prstGeom prst="rect">
            <a:avLst/>
          </a:prstGeom>
          <a:noFill/>
        </p:spPr>
        <p:txBody>
          <a:bodyPr wrap="none" rtlCol="0">
            <a:spAutoFit/>
          </a:bodyPr>
          <a:lstStyle/>
          <a:p>
            <a:pPr algn="r"/>
            <a:r>
              <a:rPr lang="en-US" sz="800" i="1" dirty="0" smtClean="0">
                <a:solidFill>
                  <a:srgbClr val="000000"/>
                </a:solidFill>
                <a:latin typeface="Arial" charset="0"/>
                <a:ea typeface="+mn-ea"/>
              </a:rPr>
              <a:t>Credit: Ivan </a:t>
            </a:r>
            <a:r>
              <a:rPr lang="en-US" sz="800" i="1" dirty="0" err="1" smtClean="0">
                <a:solidFill>
                  <a:srgbClr val="000000"/>
                </a:solidFill>
                <a:latin typeface="Arial" charset="0"/>
                <a:ea typeface="+mn-ea"/>
              </a:rPr>
              <a:t>Csiszar</a:t>
            </a:r>
            <a:r>
              <a:rPr lang="en-US" sz="800" i="1" dirty="0" smtClean="0">
                <a:solidFill>
                  <a:srgbClr val="000000"/>
                </a:solidFill>
                <a:latin typeface="Arial" charset="0"/>
                <a:ea typeface="+mn-ea"/>
              </a:rPr>
              <a:t>, STAR</a:t>
            </a:r>
            <a:endParaRPr lang="en-US" sz="800" i="1" dirty="0">
              <a:solidFill>
                <a:srgbClr val="000000"/>
              </a:solidFill>
              <a:latin typeface="Arial" charset="0"/>
              <a:ea typeface="+mn-ea"/>
            </a:endParaRPr>
          </a:p>
        </p:txBody>
      </p:sp>
      <p:pic>
        <p:nvPicPr>
          <p:cNvPr id="14" name="Picture 13" descr="Whitewater_Baldy_Fire_Progression-20120517-20120611.jpg"/>
          <p:cNvPicPr>
            <a:picLocks noChangeAspect="1"/>
          </p:cNvPicPr>
          <p:nvPr/>
        </p:nvPicPr>
        <p:blipFill>
          <a:blip r:embed="rId7" cstate="print"/>
          <a:stretch>
            <a:fillRect/>
          </a:stretch>
        </p:blipFill>
        <p:spPr>
          <a:xfrm>
            <a:off x="3467100" y="1016001"/>
            <a:ext cx="5163012" cy="3698874"/>
          </a:xfrm>
          <a:prstGeom prst="rect">
            <a:avLst/>
          </a:prstGeom>
        </p:spPr>
      </p:pic>
      <p:pic>
        <p:nvPicPr>
          <p:cNvPr id="8" name="Microsoft_PowerPointScreenSnapz0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22140" y="1048905"/>
            <a:ext cx="4956698" cy="3856470"/>
          </a:xfrm>
          <a:prstGeom prst="rect">
            <a:avLst/>
          </a:prstGeom>
        </p:spPr>
      </p:pic>
    </p:spTree>
    <p:extLst>
      <p:ext uri="{BB962C8B-B14F-4D97-AF65-F5344CB8AC3E}">
        <p14:creationId xmlns:p14="http://schemas.microsoft.com/office/powerpoint/2010/main" val="2127915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3767" y="227714"/>
            <a:ext cx="7549116" cy="685800"/>
          </a:xfrm>
        </p:spPr>
        <p:txBody>
          <a:bodyPr/>
          <a:lstStyle/>
          <a:p>
            <a:r>
              <a:rPr lang="en-US" sz="3200" b="0" u="sng" dirty="0" smtClean="0">
                <a:latin typeface="Arial" pitchFamily="34" charset="0"/>
                <a:cs typeface="Arial" pitchFamily="34" charset="0"/>
              </a:rPr>
              <a:t>JPSS Supporting </a:t>
            </a:r>
            <a:r>
              <a:rPr lang="en-US" sz="3200" b="0" u="sng" dirty="0" smtClean="0">
                <a:latin typeface="Arial" pitchFamily="34" charset="0"/>
                <a:cs typeface="Arial" pitchFamily="34" charset="0"/>
              </a:rPr>
              <a:t>Smoke and Dust Detection </a:t>
            </a:r>
            <a:r>
              <a:rPr lang="en-US" sz="3200" b="0" u="sng" dirty="0" smtClean="0">
                <a:latin typeface="Arial" pitchFamily="34" charset="0"/>
                <a:cs typeface="Arial" pitchFamily="34" charset="0"/>
              </a:rPr>
              <a:t>through OMPS</a:t>
            </a:r>
            <a:endParaRPr lang="en-US" sz="3200" b="0" u="sng" dirty="0">
              <a:latin typeface="Arial" pitchFamily="34" charset="0"/>
              <a:cs typeface="Arial" pitchFamily="34" charset="0"/>
            </a:endParaRPr>
          </a:p>
        </p:txBody>
      </p:sp>
      <p:pic>
        <p:nvPicPr>
          <p:cNvPr id="4" name="Content Placeholder 3" descr="uswest_omp_2012178.png"/>
          <p:cNvPicPr>
            <a:picLocks noGrp="1" noChangeAspect="1"/>
          </p:cNvPicPr>
          <p:nvPr>
            <p:ph sz="quarter" idx="10"/>
          </p:nvPr>
        </p:nvPicPr>
        <p:blipFill>
          <a:blip r:embed="rId3" cstate="print"/>
          <a:stretch>
            <a:fillRect/>
          </a:stretch>
        </p:blipFill>
        <p:spPr>
          <a:xfrm>
            <a:off x="971550" y="1474381"/>
            <a:ext cx="7200900" cy="4800600"/>
          </a:xfrm>
          <a:ln>
            <a:solidFill>
              <a:schemeClr val="tx1"/>
            </a:solidFill>
          </a:ln>
        </p:spPr>
      </p:pic>
      <p:sp>
        <p:nvSpPr>
          <p:cNvPr id="5" name="TextBox 4"/>
          <p:cNvSpPr txBox="1"/>
          <p:nvPr/>
        </p:nvSpPr>
        <p:spPr>
          <a:xfrm>
            <a:off x="4373525" y="6519446"/>
            <a:ext cx="4525598" cy="338554"/>
          </a:xfrm>
          <a:prstGeom prst="rect">
            <a:avLst/>
          </a:prstGeom>
          <a:noFill/>
        </p:spPr>
        <p:txBody>
          <a:bodyPr wrap="none" rtlCol="0">
            <a:spAutoFit/>
          </a:bodyPr>
          <a:lstStyle/>
          <a:p>
            <a:pPr algn="r"/>
            <a:r>
              <a:rPr lang="en-US" sz="800" i="1" dirty="0" smtClean="0">
                <a:solidFill>
                  <a:srgbClr val="000000"/>
                </a:solidFill>
                <a:latin typeface="Arial" charset="0"/>
                <a:ea typeface="+mn-ea"/>
              </a:rPr>
              <a:t>Credit: NASA image by Jesse Allen, using OMPS data provided courtesy of Colin </a:t>
            </a:r>
            <a:r>
              <a:rPr lang="en-US" sz="800" i="1" dirty="0" err="1" smtClean="0">
                <a:solidFill>
                  <a:srgbClr val="000000"/>
                </a:solidFill>
                <a:latin typeface="Arial" charset="0"/>
                <a:ea typeface="+mn-ea"/>
              </a:rPr>
              <a:t>Seftor</a:t>
            </a:r>
            <a:r>
              <a:rPr lang="en-US" sz="800" i="1" dirty="0" smtClean="0">
                <a:solidFill>
                  <a:srgbClr val="000000"/>
                </a:solidFill>
                <a:latin typeface="Arial" charset="0"/>
                <a:ea typeface="+mn-ea"/>
              </a:rPr>
              <a:t> (SSAI)</a:t>
            </a:r>
          </a:p>
          <a:p>
            <a:pPr algn="r"/>
            <a:r>
              <a:rPr lang="en-US" sz="800" i="1" dirty="0" smtClean="0">
                <a:solidFill>
                  <a:srgbClr val="000000"/>
                </a:solidFill>
                <a:latin typeface="Arial" charset="0"/>
                <a:ea typeface="+mn-ea"/>
              </a:rPr>
              <a:t>Source: http://earthobservatory.nasa.gov/IOTD/view.php?id=78389 </a:t>
            </a:r>
            <a:endParaRPr lang="en-US" sz="800" i="1" dirty="0">
              <a:solidFill>
                <a:srgbClr val="000000"/>
              </a:solidFill>
              <a:latin typeface="Arial" charset="0"/>
              <a:ea typeface="+mn-ea"/>
            </a:endParaRPr>
          </a:p>
        </p:txBody>
      </p:sp>
      <p:sp>
        <p:nvSpPr>
          <p:cNvPr id="3" name="TextBox 2"/>
          <p:cNvSpPr txBox="1"/>
          <p:nvPr/>
        </p:nvSpPr>
        <p:spPr>
          <a:xfrm>
            <a:off x="4944139" y="5911703"/>
            <a:ext cx="1913860" cy="461665"/>
          </a:xfrm>
          <a:prstGeom prst="rect">
            <a:avLst/>
          </a:prstGeom>
          <a:noFill/>
        </p:spPr>
        <p:txBody>
          <a:bodyPr wrap="square" rtlCol="0">
            <a:spAutoFit/>
          </a:bodyPr>
          <a:lstStyle/>
          <a:p>
            <a:r>
              <a:rPr lang="en-US" dirty="0" smtClean="0"/>
              <a:t>June 26, 2012</a:t>
            </a:r>
            <a:endParaRPr lang="en-US" dirty="0"/>
          </a:p>
        </p:txBody>
      </p:sp>
    </p:spTree>
    <p:extLst>
      <p:ext uri="{BB962C8B-B14F-4D97-AF65-F5344CB8AC3E}">
        <p14:creationId xmlns:p14="http://schemas.microsoft.com/office/powerpoint/2010/main" val="139783055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85725" y="6022975"/>
            <a:ext cx="9058275" cy="496888"/>
          </a:xfrm>
        </p:spPr>
        <p:txBody>
          <a:bodyPr/>
          <a:lstStyle/>
          <a:p>
            <a:r>
              <a:rPr lang="en-US" sz="1800">
                <a:latin typeface="Arial" charset="0"/>
                <a:ea typeface="MS PGothic" charset="0"/>
                <a:cs typeface="Arial" charset="0"/>
              </a:rPr>
              <a:t>Community Supported Processing Package (CSPP) demonstrates the value of 30 minute latency for nowcasting and regional forecast model applications by establishing a network of direct readout stations </a:t>
            </a:r>
          </a:p>
        </p:txBody>
      </p:sp>
      <p:grpSp>
        <p:nvGrpSpPr>
          <p:cNvPr id="26626" name="Group 2"/>
          <p:cNvGrpSpPr>
            <a:grpSpLocks/>
          </p:cNvGrpSpPr>
          <p:nvPr/>
        </p:nvGrpSpPr>
        <p:grpSpPr bwMode="auto">
          <a:xfrm>
            <a:off x="0" y="1057275"/>
            <a:ext cx="9144000" cy="4572000"/>
            <a:chOff x="0" y="1401009"/>
            <a:chExt cx="9144000" cy="4572000"/>
          </a:xfrm>
        </p:grpSpPr>
        <p:pic>
          <p:nvPicPr>
            <p:cNvPr id="26630" name="Picture 6" descr="antennas-rectilinear-projection.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01009"/>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6062663" y="3229809"/>
              <a:ext cx="2089150" cy="1855788"/>
            </a:xfrm>
            <a:prstGeom prst="ellipse">
              <a:avLst/>
            </a:prstGeom>
            <a:noFill/>
            <a:ln w="19050">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2662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76750"/>
            <a:ext cx="153511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
          <p:cNvSpPr txBox="1">
            <a:spLocks noChangeArrowheads="1"/>
          </p:cNvSpPr>
          <p:nvPr/>
        </p:nvSpPr>
        <p:spPr bwMode="auto">
          <a:xfrm>
            <a:off x="793750" y="4763"/>
            <a:ext cx="755650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r>
              <a:rPr lang="en-US" sz="3200" u="sng">
                <a:solidFill>
                  <a:schemeClr val="tx2"/>
                </a:solidFill>
                <a:latin typeface="Arial" charset="0"/>
                <a:cs typeface="Arial" charset="0"/>
              </a:rPr>
              <a:t>Potential Sites to Support NWS 30 minute latency objectives</a:t>
            </a:r>
            <a:br>
              <a:rPr lang="en-US" sz="3200" u="sng">
                <a:solidFill>
                  <a:schemeClr val="tx2"/>
                </a:solidFill>
                <a:latin typeface="Arial" charset="0"/>
                <a:cs typeface="Arial" charset="0"/>
              </a:rPr>
            </a:br>
            <a:endParaRPr lang="en-US" sz="2800" i="1">
              <a:solidFill>
                <a:schemeClr val="tx2"/>
              </a:solidFill>
              <a:latin typeface="Arial" charset="0"/>
              <a:cs typeface="Arial" charset="0"/>
            </a:endParaRPr>
          </a:p>
        </p:txBody>
      </p:sp>
      <p:sp>
        <p:nvSpPr>
          <p:cNvPr id="9" name="Oval 8"/>
          <p:cNvSpPr/>
          <p:nvPr/>
        </p:nvSpPr>
        <p:spPr bwMode="auto">
          <a:xfrm>
            <a:off x="1431925" y="3302000"/>
            <a:ext cx="2089150" cy="1966913"/>
          </a:xfrm>
          <a:prstGeom prst="ellipse">
            <a:avLst/>
          </a:prstGeom>
          <a:noFill/>
          <a:ln w="19050">
            <a:solidFill>
              <a:schemeClr val="bg1"/>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7551442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ebOrbit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88" y="0"/>
            <a:ext cx="9115425" cy="6858000"/>
          </a:xfrm>
          <a:prstGeom prst="rect">
            <a:avLst/>
          </a:prstGeom>
        </p:spPr>
      </p:pic>
    </p:spTree>
    <p:extLst>
      <p:ext uri="{BB962C8B-B14F-4D97-AF65-F5344CB8AC3E}">
        <p14:creationId xmlns:p14="http://schemas.microsoft.com/office/powerpoint/2010/main" val="39609134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W Cent">
      <a:majorFont>
        <a:latin typeface="Tw Cen MT Condensed Extra Bold"/>
        <a:ea typeface=""/>
        <a:cs typeface=""/>
      </a:majorFont>
      <a:minorFont>
        <a:latin typeface="Tw Cen MT Condensed"/>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28722</TotalTime>
  <Words>801</Words>
  <Application>Microsoft Macintosh PowerPoint</Application>
  <PresentationFormat>On-screen Show (4:3)</PresentationFormat>
  <Paragraphs>72</Paragraphs>
  <Slides>15</Slides>
  <Notes>5</Notes>
  <HiddenSlides>0</HiddenSlides>
  <MMClips>2</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1_Office Theme</vt:lpstr>
      <vt:lpstr>default01</vt:lpstr>
      <vt:lpstr>Joint Polar Satellite System (JPSS) Proving Ground and Risk Reduction Program Supporting the NOAA Mission through  Applications and Research</vt:lpstr>
      <vt:lpstr>Challenge</vt:lpstr>
      <vt:lpstr>Proving Ground and Risk Reduction Application Areas</vt:lpstr>
      <vt:lpstr>Mapping NOAT Priorities to JPSS PGRR</vt:lpstr>
      <vt:lpstr>Mapping NOAT Priorities to JPSS PGRR</vt:lpstr>
      <vt:lpstr>From Imagery to Decision Support 2 June 2012</vt:lpstr>
      <vt:lpstr>JPSS Supporting Smoke and Dust Detection through OMPS</vt:lpstr>
      <vt:lpstr>Community Supported Processing Package (CSPP) demonstrates the value of 30 minute latency for nowcasting and regional forecast model applications by establishing a network of direct readout stations </vt:lpstr>
      <vt:lpstr>PowerPoint Presentation</vt:lpstr>
      <vt:lpstr>NWS in Alaska, through the JPSS Proving Ground, has become a  primary and proactive user of VIIRS products and imagery.</vt:lpstr>
      <vt:lpstr>Mapping NOAT Priorities to JPSS PGRR</vt:lpstr>
      <vt:lpstr>JPSS PGRR NWS Roster </vt:lpstr>
      <vt:lpstr>Track Progress via Quarterly Reports  and Monthly JPSS Science Seminars</vt:lpstr>
      <vt:lpstr>Quarterly Reports (cont)</vt:lpstr>
      <vt:lpstr>Summary</vt:lpstr>
    </vt:vector>
  </TitlesOfParts>
  <Company>DOC/NOAA/NESDIS-HQ</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Commerce Joint Review Board</dc:title>
  <dc:creator>THarding</dc:creator>
  <cp:lastModifiedBy>Mitch Goldberg</cp:lastModifiedBy>
  <cp:revision>862</cp:revision>
  <cp:lastPrinted>2013-01-06T21:15:18Z</cp:lastPrinted>
  <dcterms:created xsi:type="dcterms:W3CDTF">2013-01-06T21:40:09Z</dcterms:created>
  <dcterms:modified xsi:type="dcterms:W3CDTF">2013-03-14T03:20:03Z</dcterms:modified>
</cp:coreProperties>
</file>