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38" r:id="rId2"/>
  </p:sldMasterIdLst>
  <p:notesMasterIdLst>
    <p:notesMasterId r:id="rId43"/>
  </p:notesMasterIdLst>
  <p:handoutMasterIdLst>
    <p:handoutMasterId r:id="rId44"/>
  </p:handoutMasterIdLst>
  <p:sldIdLst>
    <p:sldId id="405" r:id="rId3"/>
    <p:sldId id="407" r:id="rId4"/>
    <p:sldId id="406" r:id="rId5"/>
    <p:sldId id="410" r:id="rId6"/>
    <p:sldId id="359" r:id="rId7"/>
    <p:sldId id="408" r:id="rId8"/>
    <p:sldId id="376" r:id="rId9"/>
    <p:sldId id="377" r:id="rId10"/>
    <p:sldId id="378" r:id="rId11"/>
    <p:sldId id="373" r:id="rId12"/>
    <p:sldId id="374" r:id="rId13"/>
    <p:sldId id="409" r:id="rId14"/>
    <p:sldId id="375" r:id="rId15"/>
    <p:sldId id="380" r:id="rId16"/>
    <p:sldId id="381" r:id="rId17"/>
    <p:sldId id="382"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8" r:id="rId32"/>
    <p:sldId id="399" r:id="rId33"/>
    <p:sldId id="400" r:id="rId34"/>
    <p:sldId id="411" r:id="rId35"/>
    <p:sldId id="412" r:id="rId36"/>
    <p:sldId id="413" r:id="rId37"/>
    <p:sldId id="417" r:id="rId38"/>
    <p:sldId id="415" r:id="rId39"/>
    <p:sldId id="416" r:id="rId40"/>
    <p:sldId id="402" r:id="rId41"/>
    <p:sldId id="403" r:id="rId4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339966"/>
    <a:srgbClr val="6699FF"/>
    <a:srgbClr val="CC9900"/>
    <a:srgbClr val="4984F9"/>
    <a:srgbClr val="6946FC"/>
    <a:srgbClr val="098DE7"/>
    <a:srgbClr val="336699"/>
    <a:srgbClr val="4E8D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39" autoAdjust="0"/>
  </p:normalViewPr>
  <p:slideViewPr>
    <p:cSldViewPr>
      <p:cViewPr>
        <p:scale>
          <a:sx n="75" d="100"/>
          <a:sy n="75" d="100"/>
        </p:scale>
        <p:origin x="-1740" y="-318"/>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73F1F4F-A79B-415D-B507-828DCDFA5BF1}" type="datetimeFigureOut">
              <a:rPr lang="en-US" smtClean="0"/>
              <a:pPr/>
              <a:t>3/13/2013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441131B-CA95-4CE5-9178-E805C3EFBAE0}" type="slidenum">
              <a:rPr lang="en-US" smtClean="0"/>
              <a:pPr/>
              <a:t>‹#›</a:t>
            </a:fld>
            <a:endParaRPr lang="en-US"/>
          </a:p>
        </p:txBody>
      </p:sp>
    </p:spTree>
    <p:extLst>
      <p:ext uri="{BB962C8B-B14F-4D97-AF65-F5344CB8AC3E}">
        <p14:creationId xmlns:p14="http://schemas.microsoft.com/office/powerpoint/2010/main" val="381000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B781756F-0C1D-4E36-83B6-16B2A672E7BE}" type="datetimeFigureOut">
              <a:rPr lang="en-US" smtClean="0"/>
              <a:pPr/>
              <a:t>3/13/2013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AD7ED27-84F4-47E6-BE9B-BBACBC6085C1}" type="slidenum">
              <a:rPr lang="en-US" smtClean="0"/>
              <a:pPr/>
              <a:t>‹#›</a:t>
            </a:fld>
            <a:endParaRPr lang="en-US"/>
          </a:p>
        </p:txBody>
      </p:sp>
    </p:spTree>
    <p:extLst>
      <p:ext uri="{BB962C8B-B14F-4D97-AF65-F5344CB8AC3E}">
        <p14:creationId xmlns:p14="http://schemas.microsoft.com/office/powerpoint/2010/main" val="99993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082EC-E48C-4943-A4F1-2CE332580207}"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fld id="{BAF1D4CD-CA40-4FA2-84C1-A3E7EA641944}" type="slidenum">
              <a:rPr lang="en-US" smtClean="0"/>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t>17</a:t>
            </a:fld>
            <a:endParaRPr lang="en-US" dirty="0" smtClean="0"/>
          </a:p>
        </p:txBody>
      </p:sp>
      <p:sp>
        <p:nvSpPr>
          <p:cNvPr id="24579" name="Rectangle 2"/>
          <p:cNvSpPr>
            <a:spLocks noGrp="1" noRot="1" noChangeAspect="1" noChangeArrowheads="1" noTextEdit="1"/>
          </p:cNvSpPr>
          <p:nvPr>
            <p:ph type="sldImg"/>
          </p:nvPr>
        </p:nvSpPr>
        <p:spPr>
          <a:xfrm>
            <a:off x="1182688" y="696913"/>
            <a:ext cx="4654550" cy="3490912"/>
          </a:xfrm>
          <a:ln/>
        </p:spPr>
      </p:sp>
      <p:sp>
        <p:nvSpPr>
          <p:cNvPr id="24580" name="Rectangle 3"/>
          <p:cNvSpPr>
            <a:spLocks noGrp="1" noChangeArrowheads="1"/>
          </p:cNvSpPr>
          <p:nvPr>
            <p:ph type="body" idx="1"/>
          </p:nvPr>
        </p:nvSpPr>
        <p:spPr>
          <a:xfrm>
            <a:off x="702628" y="4420952"/>
            <a:ext cx="5614669" cy="4505174"/>
          </a:xfrm>
          <a:noFill/>
          <a:ln/>
        </p:spPr>
        <p:txBody>
          <a:bodyPr/>
          <a:lstStyle/>
          <a:p>
            <a:pPr>
              <a:spcBef>
                <a:spcPts val="468"/>
              </a:spcBef>
              <a:tabLst>
                <a:tab pos="0" algn="l"/>
                <a:tab pos="462046" algn="l"/>
                <a:tab pos="924093" algn="l"/>
                <a:tab pos="1386139" algn="l"/>
                <a:tab pos="1848185" algn="l"/>
                <a:tab pos="2310232" algn="l"/>
                <a:tab pos="2772278" algn="l"/>
                <a:tab pos="3234324" algn="l"/>
                <a:tab pos="3696371" algn="l"/>
                <a:tab pos="4158417" algn="l"/>
                <a:tab pos="4620463" algn="l"/>
                <a:tab pos="5082510" algn="l"/>
                <a:tab pos="5544556" algn="l"/>
                <a:tab pos="6006602" algn="l"/>
                <a:tab pos="6468648" algn="l"/>
                <a:tab pos="6930695" algn="l"/>
                <a:tab pos="7392741" algn="l"/>
                <a:tab pos="7854787" algn="l"/>
                <a:tab pos="8316834" algn="l"/>
                <a:tab pos="8778880" algn="l"/>
                <a:tab pos="9240926" algn="l"/>
              </a:tabLst>
            </a:pPr>
            <a:endParaRPr lang="en-US" dirty="0" smtClean="0">
              <a:latin typeface="Calibri" pitchFamily="34" charset="0"/>
              <a:cs typeface="Lucida Sans Unicod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fld id="{BAF1D4CD-CA40-4FA2-84C1-A3E7EA641944}" type="slidenum">
              <a:rPr lang="en-US" smtClean="0"/>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t>18</a:t>
            </a:fld>
            <a:endParaRPr lang="en-US" dirty="0" smtClean="0"/>
          </a:p>
        </p:txBody>
      </p:sp>
      <p:sp>
        <p:nvSpPr>
          <p:cNvPr id="24579" name="Rectangle 2"/>
          <p:cNvSpPr>
            <a:spLocks noGrp="1" noRot="1" noChangeAspect="1" noChangeArrowheads="1" noTextEdit="1"/>
          </p:cNvSpPr>
          <p:nvPr>
            <p:ph type="sldImg"/>
          </p:nvPr>
        </p:nvSpPr>
        <p:spPr>
          <a:xfrm>
            <a:off x="1182688" y="696913"/>
            <a:ext cx="4654550" cy="3490912"/>
          </a:xfrm>
          <a:ln/>
        </p:spPr>
      </p:sp>
      <p:sp>
        <p:nvSpPr>
          <p:cNvPr id="24580" name="Rectangle 3"/>
          <p:cNvSpPr>
            <a:spLocks noGrp="1" noChangeArrowheads="1"/>
          </p:cNvSpPr>
          <p:nvPr>
            <p:ph type="body" idx="1"/>
          </p:nvPr>
        </p:nvSpPr>
        <p:spPr>
          <a:xfrm>
            <a:off x="702628" y="4420952"/>
            <a:ext cx="5614669" cy="4505174"/>
          </a:xfrm>
          <a:noFill/>
          <a:ln/>
        </p:spPr>
        <p:txBody>
          <a:bodyPr/>
          <a:lstStyle/>
          <a:p>
            <a:pPr>
              <a:spcBef>
                <a:spcPts val="468"/>
              </a:spcBef>
              <a:tabLst>
                <a:tab pos="0" algn="l"/>
                <a:tab pos="462046" algn="l"/>
                <a:tab pos="924093" algn="l"/>
                <a:tab pos="1386139" algn="l"/>
                <a:tab pos="1848185" algn="l"/>
                <a:tab pos="2310232" algn="l"/>
                <a:tab pos="2772278" algn="l"/>
                <a:tab pos="3234324" algn="l"/>
                <a:tab pos="3696371" algn="l"/>
                <a:tab pos="4158417" algn="l"/>
                <a:tab pos="4620463" algn="l"/>
                <a:tab pos="5082510" algn="l"/>
                <a:tab pos="5544556" algn="l"/>
                <a:tab pos="6006602" algn="l"/>
                <a:tab pos="6468648" algn="l"/>
                <a:tab pos="6930695" algn="l"/>
                <a:tab pos="7392741" algn="l"/>
                <a:tab pos="7854787" algn="l"/>
                <a:tab pos="8316834" algn="l"/>
                <a:tab pos="8778880" algn="l"/>
                <a:tab pos="9240926" algn="l"/>
              </a:tabLst>
            </a:pPr>
            <a:endParaRPr lang="en-US" dirty="0" smtClean="0">
              <a:latin typeface="Calibri" pitchFamily="34" charset="0"/>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fld id="{BAF1D4CD-CA40-4FA2-84C1-A3E7EA641944}" type="slidenum">
              <a:rPr lang="en-US" smtClean="0"/>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t>19</a:t>
            </a:fld>
            <a:endParaRPr lang="en-US" dirty="0" smtClean="0"/>
          </a:p>
        </p:txBody>
      </p:sp>
      <p:sp>
        <p:nvSpPr>
          <p:cNvPr id="24579" name="Rectangle 2"/>
          <p:cNvSpPr>
            <a:spLocks noGrp="1" noRot="1" noChangeAspect="1" noChangeArrowheads="1" noTextEdit="1"/>
          </p:cNvSpPr>
          <p:nvPr>
            <p:ph type="sldImg"/>
          </p:nvPr>
        </p:nvSpPr>
        <p:spPr>
          <a:xfrm>
            <a:off x="1182688" y="696913"/>
            <a:ext cx="4654550" cy="3490912"/>
          </a:xfrm>
          <a:ln/>
        </p:spPr>
      </p:sp>
      <p:sp>
        <p:nvSpPr>
          <p:cNvPr id="24580" name="Rectangle 3"/>
          <p:cNvSpPr>
            <a:spLocks noGrp="1" noChangeArrowheads="1"/>
          </p:cNvSpPr>
          <p:nvPr>
            <p:ph type="body" idx="1"/>
          </p:nvPr>
        </p:nvSpPr>
        <p:spPr>
          <a:xfrm>
            <a:off x="702628" y="4420952"/>
            <a:ext cx="5614669" cy="4505174"/>
          </a:xfrm>
          <a:noFill/>
          <a:ln/>
        </p:spPr>
        <p:txBody>
          <a:bodyPr/>
          <a:lstStyle/>
          <a:p>
            <a:pPr>
              <a:spcBef>
                <a:spcPts val="468"/>
              </a:spcBef>
              <a:tabLst>
                <a:tab pos="0" algn="l"/>
                <a:tab pos="462046" algn="l"/>
                <a:tab pos="924093" algn="l"/>
                <a:tab pos="1386139" algn="l"/>
                <a:tab pos="1848185" algn="l"/>
                <a:tab pos="2310232" algn="l"/>
                <a:tab pos="2772278" algn="l"/>
                <a:tab pos="3234324" algn="l"/>
                <a:tab pos="3696371" algn="l"/>
                <a:tab pos="4158417" algn="l"/>
                <a:tab pos="4620463" algn="l"/>
                <a:tab pos="5082510" algn="l"/>
                <a:tab pos="5544556" algn="l"/>
                <a:tab pos="6006602" algn="l"/>
                <a:tab pos="6468648" algn="l"/>
                <a:tab pos="6930695" algn="l"/>
                <a:tab pos="7392741" algn="l"/>
                <a:tab pos="7854787" algn="l"/>
                <a:tab pos="8316834" algn="l"/>
                <a:tab pos="8778880" algn="l"/>
                <a:tab pos="9240926" algn="l"/>
              </a:tabLst>
            </a:pPr>
            <a:endParaRPr lang="en-US" dirty="0" smtClean="0">
              <a:latin typeface="Calibri" pitchFamily="34" charset="0"/>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JLD to insert additional ideas and discuss</a:t>
            </a:r>
            <a:endParaRPr lang="en-US" dirty="0"/>
          </a:p>
        </p:txBody>
      </p:sp>
      <p:sp>
        <p:nvSpPr>
          <p:cNvPr id="4" name="Slide Number Placeholder 3"/>
          <p:cNvSpPr>
            <a:spLocks noGrp="1"/>
          </p:cNvSpPr>
          <p:nvPr>
            <p:ph type="sldNum" sz="quarter" idx="10"/>
          </p:nvPr>
        </p:nvSpPr>
        <p:spPr/>
        <p:txBody>
          <a:bodyPr/>
          <a:lstStyle/>
          <a:p>
            <a:pPr>
              <a:defRPr/>
            </a:pPr>
            <a:fld id="{B9BDA645-6309-48B1-800B-7A1C231BDCA8}" type="slidenum">
              <a:rPr lang="en-US" smtClean="0"/>
              <a:pPr>
                <a:defRPr/>
              </a:pPr>
              <a:t>20</a:t>
            </a:fld>
            <a:endParaRPr lang="en-US" dirty="0"/>
          </a:p>
        </p:txBody>
      </p:sp>
    </p:spTree>
    <p:extLst>
      <p:ext uri="{BB962C8B-B14F-4D97-AF65-F5344CB8AC3E}">
        <p14:creationId xmlns:p14="http://schemas.microsoft.com/office/powerpoint/2010/main" val="198349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BF920-4022-485E-9F96-305CC793B74C}" type="slidenum">
              <a:rPr lang="en-US" smtClean="0"/>
              <a:pPr/>
              <a:t>22</a:t>
            </a:fld>
            <a:endParaRPr lang="en-US" dirty="0"/>
          </a:p>
        </p:txBody>
      </p:sp>
    </p:spTree>
    <p:extLst>
      <p:ext uri="{BB962C8B-B14F-4D97-AF65-F5344CB8AC3E}">
        <p14:creationId xmlns:p14="http://schemas.microsoft.com/office/powerpoint/2010/main" val="42493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BF920-4022-485E-9F96-305CC793B74C}" type="slidenum">
              <a:rPr lang="en-US" smtClean="0"/>
              <a:pPr/>
              <a:t>23</a:t>
            </a:fld>
            <a:endParaRPr lang="en-US" dirty="0"/>
          </a:p>
        </p:txBody>
      </p:sp>
    </p:spTree>
    <p:extLst>
      <p:ext uri="{BB962C8B-B14F-4D97-AF65-F5344CB8AC3E}">
        <p14:creationId xmlns:p14="http://schemas.microsoft.com/office/powerpoint/2010/main" val="424939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BF920-4022-485E-9F96-305CC793B74C}" type="slidenum">
              <a:rPr lang="en-US" smtClean="0"/>
              <a:pPr/>
              <a:t>26</a:t>
            </a:fld>
            <a:endParaRPr lang="en-US" dirty="0"/>
          </a:p>
        </p:txBody>
      </p:sp>
    </p:spTree>
    <p:extLst>
      <p:ext uri="{BB962C8B-B14F-4D97-AF65-F5344CB8AC3E}">
        <p14:creationId xmlns:p14="http://schemas.microsoft.com/office/powerpoint/2010/main" val="137027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BF920-4022-485E-9F96-305CC793B74C}" type="slidenum">
              <a:rPr lang="en-US" smtClean="0"/>
              <a:pPr/>
              <a:t>27</a:t>
            </a:fld>
            <a:endParaRPr lang="en-US" dirty="0"/>
          </a:p>
        </p:txBody>
      </p:sp>
    </p:spTree>
    <p:extLst>
      <p:ext uri="{BB962C8B-B14F-4D97-AF65-F5344CB8AC3E}">
        <p14:creationId xmlns:p14="http://schemas.microsoft.com/office/powerpoint/2010/main" val="137027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BF920-4022-485E-9F96-305CC793B74C}" type="slidenum">
              <a:rPr lang="en-US" smtClean="0"/>
              <a:pPr/>
              <a:t>32</a:t>
            </a:fld>
            <a:endParaRPr lang="en-US" dirty="0"/>
          </a:p>
        </p:txBody>
      </p:sp>
    </p:spTree>
    <p:extLst>
      <p:ext uri="{BB962C8B-B14F-4D97-AF65-F5344CB8AC3E}">
        <p14:creationId xmlns:p14="http://schemas.microsoft.com/office/powerpoint/2010/main" val="366591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082EC-E48C-4943-A4F1-2CE332580207}" type="slidenum">
              <a:rPr lang="en-US"/>
              <a:pPr/>
              <a:t>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final 2008NEI for PM2.5</a:t>
            </a:r>
            <a:r>
              <a:rPr lang="en-US" baseline="0" dirty="0" smtClean="0"/>
              <a:t> emissions.  Take note of the fact that fires represent nearly 30% of the emissions and is the leading </a:t>
            </a:r>
            <a:r>
              <a:rPr lang="en-US" baseline="0" dirty="0" err="1" smtClean="0"/>
              <a:t>sectoral</a:t>
            </a:r>
            <a:r>
              <a:rPr lang="en-US" baseline="0" dirty="0" smtClean="0"/>
              <a:t> contributor to PM.5 emissions.  It is expected that the “fire slice” will get bigger in out years.</a:t>
            </a:r>
            <a:endParaRPr lang="en-US" dirty="0"/>
          </a:p>
        </p:txBody>
      </p:sp>
      <p:sp>
        <p:nvSpPr>
          <p:cNvPr id="4" name="Slide Number Placeholder 3"/>
          <p:cNvSpPr>
            <a:spLocks noGrp="1"/>
          </p:cNvSpPr>
          <p:nvPr>
            <p:ph type="sldNum" sz="quarter" idx="10"/>
          </p:nvPr>
        </p:nvSpPr>
        <p:spPr/>
        <p:txBody>
          <a:bodyPr/>
          <a:lstStyle/>
          <a:p>
            <a:pPr>
              <a:defRPr/>
            </a:pPr>
            <a:fld id="{BD875D2E-CF53-4450-A59F-BB40C5E3FA2D}" type="slidenum">
              <a:rPr lang="en-US" smtClean="0"/>
              <a:pPr>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the hierarchy</a:t>
            </a:r>
            <a:r>
              <a:rPr lang="en-US" baseline="0" dirty="0" smtClean="0"/>
              <a:t> that SFv2 uses in getting the location of the fire; the name of the fire; the final size of the fire; the daily growth of the fire; and the fire type.  A key thing to note here is that the fire type in SFv2 is absolute in that every fire is identified as either a wild fire or prescribed fire.  ICS209s are used first to do this; if not there, then MTBS data are used, and if not there; HMS data are used along with a </a:t>
            </a:r>
            <a:r>
              <a:rPr lang="en-US" baseline="0" dirty="0" err="1" smtClean="0"/>
              <a:t>climatological</a:t>
            </a:r>
            <a:r>
              <a:rPr lang="en-US" baseline="0" dirty="0" smtClean="0"/>
              <a:t> analysis of when these different types of fires occur over a given part of the US.   Once this step is completed, we have an idea of daily fire information for every identified fire in the US for the year in question. </a:t>
            </a:r>
          </a:p>
          <a:p>
            <a:endParaRPr lang="en-US" baseline="0" dirty="0" smtClean="0"/>
          </a:p>
          <a:p>
            <a:r>
              <a:rPr lang="en-US" sz="900" dirty="0"/>
              <a:t>“Association” algorithm is used to avoid double counting (</a:t>
            </a:r>
            <a:r>
              <a:rPr lang="en-US" sz="900" dirty="0" err="1"/>
              <a:t>spatio</a:t>
            </a:r>
            <a:r>
              <a:rPr lang="en-US" sz="900" dirty="0"/>
              <a:t>-temporal uncertainties)</a:t>
            </a:r>
          </a:p>
          <a:p>
            <a:endParaRPr lang="en-US" sz="900" dirty="0"/>
          </a:p>
          <a:p>
            <a:r>
              <a:rPr lang="en-US" sz="900" dirty="0"/>
              <a:t>Location/Shape refers to the geographic location of the fire and its burn perimeter.  MTBS shapefiles derived from LANDSAT burn severity imagery analysis produced by the MTBS team.  HMS data are “hot spot” pixels, which are detections of actively burning area fires form satellite sensors.  Pixels from each sensor archived into a single 1-km grid.  To estimate fire shape from HMS, a circle with radius of 800 m was created for each pixel.  Large fires are typically detected by more than one pixel.  Overlapping circles were then merged to produce the final fire shape.  Spatial data in ICS209 reports are limited to lat/longs (ignition point).  A circle centered on the reported ignition point with total Area equal to the area reported in the ICS209 report is created.</a:t>
            </a:r>
          </a:p>
          <a:p>
            <a:endParaRPr lang="en-US" sz="900" dirty="0"/>
          </a:p>
          <a:p>
            <a:r>
              <a:rPr lang="en-US" sz="900" dirty="0"/>
              <a:t>Final size:  MTBS:  total area of burn scar.  ICS209:  “area” field that provides an estimate of the total cumulative area burned at time of report.  HMS:  final size is inferred by assigning an area burned per pixel and multiplying by the number of pixels in the fire.  see </a:t>
            </a:r>
            <a:r>
              <a:rPr lang="en-US" sz="900" dirty="0" err="1"/>
              <a:t>Asubp</a:t>
            </a:r>
            <a:r>
              <a:rPr lang="en-US" sz="900" dirty="0"/>
              <a:t> map on next page.</a:t>
            </a:r>
          </a:p>
          <a:p>
            <a:endParaRPr lang="en-US" sz="900" dirty="0"/>
          </a:p>
          <a:p>
            <a:r>
              <a:rPr lang="en-US" sz="900" dirty="0"/>
              <a:t>Growth:  HMS:  provides daily snapshot of fire activity.  Fractional growth determined by dividing a fire’s daily HMS pixel count by its total HMS pixel count.  ICS209 reports cumulative area burned, that was used with daily area burned to estimate growth.  MTBS provides no temporal information (only start date), daily </a:t>
            </a:r>
            <a:r>
              <a:rPr lang="en-US" sz="900" dirty="0" err="1"/>
              <a:t>frac</a:t>
            </a:r>
            <a:r>
              <a:rPr lang="en-US" sz="900" dirty="0"/>
              <a:t> </a:t>
            </a:r>
            <a:r>
              <a:rPr lang="en-US" sz="900" dirty="0" err="1"/>
              <a:t>gowth</a:t>
            </a:r>
            <a:r>
              <a:rPr lang="en-US" sz="900" dirty="0"/>
              <a:t> assigned as 100% on the start date of the fire.</a:t>
            </a:r>
          </a:p>
          <a:p>
            <a:endParaRPr lang="en-US" sz="900" dirty="0"/>
          </a:p>
          <a:p>
            <a:r>
              <a:rPr lang="en-US" sz="900" dirty="0"/>
              <a:t>Fire Type:  ICS209 provides this info explicitly.  MTBS—can be inferred sometimes from name field.  HMS—educated guesses used.  A fire climatology map was used, etc.</a:t>
            </a:r>
          </a:p>
          <a:p>
            <a:endParaRPr lang="en-US" sz="900" dirty="0"/>
          </a:p>
        </p:txBody>
      </p:sp>
      <p:sp>
        <p:nvSpPr>
          <p:cNvPr id="4" name="Slide Number Placeholder 3"/>
          <p:cNvSpPr>
            <a:spLocks noGrp="1"/>
          </p:cNvSpPr>
          <p:nvPr>
            <p:ph type="sldNum" sz="quarter" idx="10"/>
          </p:nvPr>
        </p:nvSpPr>
        <p:spPr/>
        <p:txBody>
          <a:bodyPr/>
          <a:lstStyle/>
          <a:p>
            <a:pPr>
              <a:defRPr/>
            </a:pPr>
            <a:fld id="{BD875D2E-CF53-4450-A59F-BB40C5E3FA2D}"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06D61-30EC-470E-8930-DDED23542CBD}" type="slidenum">
              <a:rPr lang="en-US"/>
              <a:pPr/>
              <a:t>40</a:t>
            </a:fld>
            <a:endParaRPr 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B0DC9-CC72-4A16-B7F5-59A74ADCD9DB}" type="slidenum">
              <a:rPr lang="en-US"/>
              <a:pPr/>
              <a:t>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a:lnSpc>
                <a:spcPct val="90000"/>
              </a:lnSpc>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514350" indent="-514350" eaLnBrk="0" fontAlgn="base" hangingPunct="0">
              <a:spcBef>
                <a:spcPct val="20000"/>
              </a:spcBef>
              <a:spcAft>
                <a:spcPct val="0"/>
              </a:spcAft>
              <a:buClr>
                <a:srgbClr val="355777"/>
              </a:buClr>
              <a:buSzPct val="90000"/>
              <a:defRPr/>
            </a:pPr>
            <a:r>
              <a:rPr lang="en-US" b="1" kern="0" dirty="0" smtClean="0">
                <a:solidFill>
                  <a:srgbClr val="0070C0"/>
                </a:solidFill>
                <a:cs typeface="ＭＳ Ｐゴシック"/>
              </a:rPr>
              <a:t>Theme 1: Assess Impacts</a:t>
            </a:r>
          </a:p>
          <a:p>
            <a:pPr marL="274320" lvl="1" eaLnBrk="0" fontAlgn="base" hangingPunct="0">
              <a:spcBef>
                <a:spcPct val="20000"/>
              </a:spcBef>
              <a:spcAft>
                <a:spcPct val="0"/>
              </a:spcAft>
              <a:buClr>
                <a:srgbClr val="355777"/>
              </a:buClr>
              <a:buFont typeface="Courier New" pitchFamily="49" charset="0"/>
              <a:buNone/>
              <a:defRPr/>
            </a:pPr>
            <a:r>
              <a:rPr lang="en-US" sz="1400" kern="0" dirty="0" smtClean="0">
                <a:solidFill>
                  <a:srgbClr val="000000"/>
                </a:solidFill>
                <a:cs typeface="ＭＳ Ｐゴシック"/>
              </a:rPr>
              <a:t>Assess human and ecosystem exposures/effects of air pollutants and climate change at individual, community, regional, and global scales</a:t>
            </a:r>
          </a:p>
          <a:p>
            <a:pPr marL="688975" lvl="2" indent="-231775">
              <a:buFont typeface="Courier New" pitchFamily="49" charset="0"/>
              <a:buChar char="o"/>
            </a:pPr>
            <a:r>
              <a:rPr lang="en-US" sz="1200" dirty="0" smtClean="0"/>
              <a:t>Inform the review of the NAAQS</a:t>
            </a:r>
          </a:p>
          <a:p>
            <a:pPr marL="688975" lvl="2" indent="-231775">
              <a:buFont typeface="Courier New" pitchFamily="49" charset="0"/>
              <a:buChar char="o"/>
            </a:pPr>
            <a:r>
              <a:rPr lang="en-US" sz="1200" dirty="0" smtClean="0"/>
              <a:t>Assess </a:t>
            </a:r>
            <a:r>
              <a:rPr lang="en-US" sz="1200" dirty="0" err="1" smtClean="0"/>
              <a:t>multipollutant</a:t>
            </a:r>
            <a:r>
              <a:rPr lang="en-US" sz="1200" dirty="0" smtClean="0"/>
              <a:t> exposures and effects</a:t>
            </a:r>
          </a:p>
          <a:p>
            <a:pPr marL="688975" lvl="2" indent="-231775">
              <a:buFont typeface="Courier New" pitchFamily="49" charset="0"/>
              <a:buChar char="o"/>
            </a:pPr>
            <a:r>
              <a:rPr lang="en-US" sz="1200" dirty="0" smtClean="0"/>
              <a:t>Innovative approaches to assess exposures/effects of pollutants in the atmosphere</a:t>
            </a:r>
          </a:p>
          <a:p>
            <a:pPr marL="688975" lvl="2" indent="-231775">
              <a:buFont typeface="Courier New" pitchFamily="49" charset="0"/>
              <a:buChar char="o"/>
            </a:pPr>
            <a:r>
              <a:rPr lang="en-US" sz="1200" dirty="0" smtClean="0"/>
              <a:t>Susceptible  human and ecosystem populations</a:t>
            </a:r>
            <a:endParaRPr lang="en-US" sz="1600" kern="0" dirty="0" smtClean="0">
              <a:solidFill>
                <a:srgbClr val="000000"/>
              </a:solidFill>
              <a:cs typeface="ＭＳ Ｐゴシック"/>
            </a:endParaRPr>
          </a:p>
          <a:p>
            <a:endParaRPr lang="en-US" dirty="0" smtClean="0"/>
          </a:p>
          <a:p>
            <a:pPr marL="514350" lvl="1" indent="-514350" eaLnBrk="0" hangingPunct="0">
              <a:spcBef>
                <a:spcPct val="20000"/>
              </a:spcBef>
            </a:pPr>
            <a:r>
              <a:rPr lang="en-US" b="1" dirty="0" smtClean="0">
                <a:solidFill>
                  <a:srgbClr val="0070C0"/>
                </a:solidFill>
              </a:rPr>
              <a:t>Theme 2: Prevent and Reduce Emissions</a:t>
            </a:r>
          </a:p>
          <a:p>
            <a:pPr marL="274320" lvl="2" indent="1588" eaLnBrk="0" hangingPunct="0">
              <a:spcBef>
                <a:spcPct val="20000"/>
              </a:spcBef>
            </a:pPr>
            <a:r>
              <a:rPr lang="en-US" sz="1400" dirty="0" smtClean="0">
                <a:solidFill>
                  <a:srgbClr val="000000"/>
                </a:solidFill>
              </a:rPr>
              <a:t>Provide data &amp; tools to develop and evaluate approaches to prevent and reduce emissions of pollutants to the atmosphere, particularly environmentally sustainable, cost effective, and innovative </a:t>
            </a:r>
            <a:r>
              <a:rPr lang="en-US" sz="1400" dirty="0" err="1" smtClean="0">
                <a:solidFill>
                  <a:srgbClr val="000000"/>
                </a:solidFill>
              </a:rPr>
              <a:t>multipollutant</a:t>
            </a:r>
            <a:r>
              <a:rPr lang="en-US" sz="1400" dirty="0" smtClean="0">
                <a:solidFill>
                  <a:srgbClr val="000000"/>
                </a:solidFill>
              </a:rPr>
              <a:t> and sector-based approaches</a:t>
            </a:r>
          </a:p>
          <a:p>
            <a:pPr marL="804863" lvl="1" indent="-290513">
              <a:buFont typeface="Courier New" pitchFamily="49" charset="0"/>
              <a:buChar char="o"/>
            </a:pPr>
            <a:r>
              <a:rPr lang="en-US" sz="1200" dirty="0" smtClean="0"/>
              <a:t>Support implementation of NAAQS</a:t>
            </a:r>
          </a:p>
          <a:p>
            <a:pPr marL="804863" lvl="1" indent="-290513">
              <a:buFont typeface="Courier New" pitchFamily="49" charset="0"/>
              <a:buChar char="o"/>
            </a:pPr>
            <a:r>
              <a:rPr lang="en-US" sz="1200" dirty="0" smtClean="0"/>
              <a:t>Innovative technologies to support AQ management strategies</a:t>
            </a:r>
          </a:p>
          <a:p>
            <a:pPr marL="804863" lvl="1" indent="-290513">
              <a:buFont typeface="Courier New" pitchFamily="49" charset="0"/>
              <a:buChar char="o"/>
            </a:pPr>
            <a:r>
              <a:rPr lang="en-US" sz="1200" dirty="0" smtClean="0"/>
              <a:t>Evaluate pollution reduction and prevention solutions</a:t>
            </a:r>
          </a:p>
          <a:p>
            <a:pPr marL="804863" lvl="1" indent="-290513">
              <a:buFont typeface="Courier New" pitchFamily="49" charset="0"/>
              <a:buChar char="o"/>
            </a:pPr>
            <a:r>
              <a:rPr lang="en-US" sz="1200" dirty="0" smtClean="0"/>
              <a:t>Life-cycle analyses of alternative pollution reduction and energy options</a:t>
            </a:r>
          </a:p>
          <a:p>
            <a:endParaRPr lang="en-US" dirty="0" smtClean="0"/>
          </a:p>
          <a:p>
            <a:pPr marL="514350" lvl="1" indent="-514350" eaLnBrk="0" fontAlgn="base" hangingPunct="0">
              <a:spcBef>
                <a:spcPct val="20000"/>
              </a:spcBef>
              <a:spcAft>
                <a:spcPct val="0"/>
              </a:spcAft>
              <a:buClr>
                <a:srgbClr val="355777"/>
              </a:buClr>
              <a:defRPr/>
            </a:pPr>
            <a:r>
              <a:rPr lang="en-US" b="1" kern="0" dirty="0" smtClean="0">
                <a:solidFill>
                  <a:srgbClr val="0070C0"/>
                </a:solidFill>
                <a:cs typeface="ＭＳ Ｐゴシック"/>
              </a:rPr>
              <a:t>Theme 3: Respond to Changes in Climate &amp; Air Quality</a:t>
            </a:r>
          </a:p>
          <a:p>
            <a:pPr marL="274320" lvl="2" eaLnBrk="0" fontAlgn="base" hangingPunct="0">
              <a:spcBef>
                <a:spcPct val="20000"/>
              </a:spcBef>
              <a:spcAft>
                <a:spcPct val="0"/>
              </a:spcAft>
              <a:buClr>
                <a:srgbClr val="355777"/>
              </a:buClr>
              <a:buSzPct val="90000"/>
              <a:defRPr/>
            </a:pPr>
            <a:r>
              <a:rPr lang="en-US" sz="1400" kern="0" dirty="0" smtClean="0">
                <a:solidFill>
                  <a:srgbClr val="000000"/>
                </a:solidFill>
                <a:cs typeface="ＭＳ Ｐゴシック"/>
              </a:rPr>
              <a:t>Provide human exposure and environmental modeling, monitoring, metrics and information needed by individuals, communities, and governmental agencies to adapt to the impacts of climate change and make informed public health decisions regarding air quality</a:t>
            </a:r>
          </a:p>
          <a:p>
            <a:pPr marL="688975" lvl="3" indent="-231775">
              <a:buFont typeface="Courier New" pitchFamily="49" charset="0"/>
              <a:buChar char="o"/>
              <a:defRPr/>
            </a:pPr>
            <a:r>
              <a:rPr lang="en-US" sz="1200" dirty="0" smtClean="0">
                <a:cs typeface="ＭＳ Ｐゴシック"/>
              </a:rPr>
              <a:t>Evaluate alternative adaptation strategies</a:t>
            </a:r>
          </a:p>
          <a:p>
            <a:pPr marL="688975" lvl="3" indent="-231775">
              <a:buFont typeface="Courier New" pitchFamily="49" charset="0"/>
              <a:buChar char="o"/>
              <a:defRPr/>
            </a:pPr>
            <a:r>
              <a:rPr lang="en-US" sz="1200" dirty="0" smtClean="0">
                <a:cs typeface="ＭＳ Ｐゴシック"/>
              </a:rPr>
              <a:t>Devise innovative methods to inform individual- and community-level adaptation to climate change and decision making for air quality</a:t>
            </a:r>
          </a:p>
          <a:p>
            <a:pPr marL="688975" lvl="3" indent="-231775">
              <a:buFont typeface="Courier New" pitchFamily="49" charset="0"/>
              <a:buChar char="o"/>
              <a:defRPr/>
            </a:pPr>
            <a:r>
              <a:rPr lang="en-US" sz="1200" dirty="0" smtClean="0">
                <a:cs typeface="ＭＳ Ｐゴシック"/>
              </a:rPr>
              <a:t>Evaluate social, behavioral, and economic factors that influence adaptation strategies for climate change and decision making for air quality</a:t>
            </a:r>
          </a:p>
          <a:p>
            <a:pPr marL="274320" lvl="2" eaLnBrk="0" fontAlgn="base" hangingPunct="0">
              <a:spcBef>
                <a:spcPct val="20000"/>
              </a:spcBef>
              <a:spcAft>
                <a:spcPct val="0"/>
              </a:spcAft>
              <a:buClr>
                <a:srgbClr val="355777"/>
              </a:buClr>
              <a:buSzPct val="90000"/>
              <a:defRPr/>
            </a:pPr>
            <a:endParaRPr lang="en-US" sz="1400" kern="0" dirty="0" smtClean="0">
              <a:solidFill>
                <a:srgbClr val="000000"/>
              </a:solidFill>
              <a:cs typeface="ＭＳ Ｐゴシック"/>
            </a:endParaRPr>
          </a:p>
          <a:p>
            <a:endParaRPr lang="en-US" dirty="0"/>
          </a:p>
        </p:txBody>
      </p:sp>
      <p:sp>
        <p:nvSpPr>
          <p:cNvPr id="4" name="Slide Number Placeholder 3"/>
          <p:cNvSpPr>
            <a:spLocks noGrp="1"/>
          </p:cNvSpPr>
          <p:nvPr>
            <p:ph type="sldNum" sz="quarter" idx="10"/>
          </p:nvPr>
        </p:nvSpPr>
        <p:spPr/>
        <p:txBody>
          <a:bodyPr/>
          <a:lstStyle/>
          <a:p>
            <a:fld id="{8AD7ED27-84F4-47E6-BE9B-BBACBC6085C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B186E2-ABCF-4FD0-8875-076822A78F10}"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73E6C-2A31-479A-B825-8AF10B1BDABD}" type="slidenum">
              <a:rPr lang="en-US"/>
              <a:pPr/>
              <a:t>10</a:t>
            </a:fld>
            <a:endParaRPr lang="en-US" dirty="0"/>
          </a:p>
        </p:txBody>
      </p:sp>
      <p:sp>
        <p:nvSpPr>
          <p:cNvPr id="244738" name="Rectangle 2"/>
          <p:cNvSpPr>
            <a:spLocks noGrp="1" noRot="1" noChangeAspect="1" noChangeArrowheads="1" noTextEdit="1"/>
          </p:cNvSpPr>
          <p:nvPr>
            <p:ph type="sldImg"/>
          </p:nvPr>
        </p:nvSpPr>
        <p:spPr>
          <a:xfrm>
            <a:off x="1182688" y="696913"/>
            <a:ext cx="4656137" cy="3492500"/>
          </a:xfrm>
          <a:ln/>
        </p:spPr>
      </p:sp>
      <p:sp>
        <p:nvSpPr>
          <p:cNvPr id="244739" name="Rectangle 3"/>
          <p:cNvSpPr>
            <a:spLocks noGrp="1" noChangeArrowheads="1"/>
          </p:cNvSpPr>
          <p:nvPr>
            <p:ph type="body" idx="1"/>
          </p:nvPr>
        </p:nvSpPr>
        <p:spPr>
          <a:xfrm>
            <a:off x="937616" y="4420950"/>
            <a:ext cx="5144695" cy="4187349"/>
          </a:xfrm>
        </p:spPr>
        <p:txBody>
          <a:bodyPr/>
          <a:lstStyle/>
          <a:p>
            <a:r>
              <a:rPr lang="en-US" dirty="0"/>
              <a:t>December 2005 proposed new PM2.5–Primary 24-hour Standard</a:t>
            </a:r>
          </a:p>
          <a:p>
            <a:r>
              <a:rPr lang="en-US" dirty="0"/>
              <a:t>Under the proposal, EPA would revise the level of the 24-hour standard from the current level of65 μg/m3to 35 μg/m3.</a:t>
            </a:r>
          </a:p>
          <a:p>
            <a:endParaRPr lang="en-US" dirty="0"/>
          </a:p>
          <a:p>
            <a:r>
              <a:rPr lang="en-US" dirty="0"/>
              <a:t>EPA is proposing this change based on its assessment of a significantly expanded body of scientific information. </a:t>
            </a:r>
          </a:p>
          <a:p>
            <a:endParaRPr lang="en-US" dirty="0"/>
          </a:p>
          <a:p>
            <a:r>
              <a:rPr lang="en-US" dirty="0"/>
              <a:t>Studies show health effects at and below the level of the current standard</a:t>
            </a:r>
          </a:p>
          <a:p>
            <a:endParaRPr lang="en-US" dirty="0"/>
          </a:p>
          <a:p>
            <a:r>
              <a:rPr lang="en-US" dirty="0"/>
              <a:t>EPA also is considering alternative levels for the 24-hour standard, between the range of 35 and 30 μg/m3 and is soliciting public comment on these levels.</a:t>
            </a:r>
          </a:p>
          <a:p>
            <a:endParaRPr lang="en-US" dirty="0"/>
          </a:p>
          <a:p>
            <a:r>
              <a:rPr lang="en-US" dirty="0"/>
              <a:t>Final Rule to be signed by September 27, 2006 (consent agreement)</a:t>
            </a:r>
          </a:p>
          <a:p>
            <a:endParaRPr lang="en-US" dirty="0"/>
          </a:p>
          <a:p>
            <a:endParaRPr lang="en-US" dirty="0"/>
          </a:p>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fld id="{BAF1D4CD-CA40-4FA2-84C1-A3E7EA641944}" type="slidenum">
              <a:rPr lang="en-US" smtClean="0"/>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t>12</a:t>
            </a:fld>
            <a:endParaRPr lang="en-US" smtClean="0"/>
          </a:p>
        </p:txBody>
      </p:sp>
      <p:sp>
        <p:nvSpPr>
          <p:cNvPr id="24579" name="Rectangle 2"/>
          <p:cNvSpPr>
            <a:spLocks noGrp="1" noRot="1" noChangeAspect="1" noChangeArrowheads="1" noTextEdit="1"/>
          </p:cNvSpPr>
          <p:nvPr>
            <p:ph type="sldImg"/>
          </p:nvPr>
        </p:nvSpPr>
        <p:spPr>
          <a:xfrm>
            <a:off x="1182688" y="696913"/>
            <a:ext cx="4654550" cy="3490912"/>
          </a:xfrm>
          <a:ln/>
        </p:spPr>
      </p:sp>
      <p:sp>
        <p:nvSpPr>
          <p:cNvPr id="24580" name="Rectangle 3"/>
          <p:cNvSpPr>
            <a:spLocks noGrp="1" noChangeArrowheads="1"/>
          </p:cNvSpPr>
          <p:nvPr>
            <p:ph type="body" idx="1"/>
          </p:nvPr>
        </p:nvSpPr>
        <p:spPr>
          <a:xfrm>
            <a:off x="702628" y="4420952"/>
            <a:ext cx="5614669" cy="4505174"/>
          </a:xfrm>
          <a:noFill/>
          <a:ln/>
        </p:spPr>
        <p:txBody>
          <a:bodyPr/>
          <a:lstStyle/>
          <a:p>
            <a:pPr>
              <a:spcBef>
                <a:spcPts val="468"/>
              </a:spcBef>
              <a:tabLst>
                <a:tab pos="0" algn="l"/>
                <a:tab pos="462046" algn="l"/>
                <a:tab pos="924093" algn="l"/>
                <a:tab pos="1386139" algn="l"/>
                <a:tab pos="1848185" algn="l"/>
                <a:tab pos="2310232" algn="l"/>
                <a:tab pos="2772278" algn="l"/>
                <a:tab pos="3234324" algn="l"/>
                <a:tab pos="3696371" algn="l"/>
                <a:tab pos="4158417" algn="l"/>
                <a:tab pos="4620463" algn="l"/>
                <a:tab pos="5082510" algn="l"/>
                <a:tab pos="5544556" algn="l"/>
                <a:tab pos="6006602" algn="l"/>
                <a:tab pos="6468648" algn="l"/>
                <a:tab pos="6930695" algn="l"/>
                <a:tab pos="7392741" algn="l"/>
                <a:tab pos="7854787" algn="l"/>
                <a:tab pos="8316834" algn="l"/>
                <a:tab pos="8778880" algn="l"/>
                <a:tab pos="9240926" algn="l"/>
              </a:tabLst>
            </a:pPr>
            <a:endParaRPr lang="en-US" dirty="0" smtClean="0">
              <a:latin typeface="Calibri" pitchFamily="34" charset="0"/>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fld id="{BAF1D4CD-CA40-4FA2-84C1-A3E7EA641944}" type="slidenum">
              <a:rPr lang="en-US" smtClean="0"/>
              <a:pPr>
                <a:tabLst>
                  <a:tab pos="0" algn="l"/>
                  <a:tab pos="470068" algn="l"/>
                  <a:tab pos="940136" algn="l"/>
                  <a:tab pos="1411808" algn="l"/>
                  <a:tab pos="1881877" algn="l"/>
                  <a:tab pos="2353549" algn="l"/>
                  <a:tab pos="2823616" algn="l"/>
                  <a:tab pos="3295289" algn="l"/>
                  <a:tab pos="3765357" algn="l"/>
                  <a:tab pos="4237029" algn="l"/>
                  <a:tab pos="4707097" algn="l"/>
                  <a:tab pos="5178769" algn="l"/>
                  <a:tab pos="5648838" algn="l"/>
                  <a:tab pos="6120510" algn="l"/>
                  <a:tab pos="6590577" algn="l"/>
                  <a:tab pos="7062250" algn="l"/>
                  <a:tab pos="7532318" algn="l"/>
                  <a:tab pos="8003990" algn="l"/>
                  <a:tab pos="8474058" algn="l"/>
                  <a:tab pos="8944126" algn="l"/>
                  <a:tab pos="9415799" algn="l"/>
                </a:tabLst>
              </a:pPr>
              <a:t>14</a:t>
            </a:fld>
            <a:endParaRPr lang="en-US" dirty="0" smtClean="0"/>
          </a:p>
        </p:txBody>
      </p:sp>
      <p:sp>
        <p:nvSpPr>
          <p:cNvPr id="24579" name="Rectangle 2"/>
          <p:cNvSpPr>
            <a:spLocks noGrp="1" noRot="1" noChangeAspect="1" noChangeArrowheads="1" noTextEdit="1"/>
          </p:cNvSpPr>
          <p:nvPr>
            <p:ph type="sldImg"/>
          </p:nvPr>
        </p:nvSpPr>
        <p:spPr>
          <a:xfrm>
            <a:off x="1182688" y="696913"/>
            <a:ext cx="4654550" cy="3490912"/>
          </a:xfrm>
          <a:ln/>
        </p:spPr>
      </p:sp>
      <p:sp>
        <p:nvSpPr>
          <p:cNvPr id="24580" name="Rectangle 3"/>
          <p:cNvSpPr>
            <a:spLocks noGrp="1" noChangeArrowheads="1"/>
          </p:cNvSpPr>
          <p:nvPr>
            <p:ph type="body" idx="1"/>
          </p:nvPr>
        </p:nvSpPr>
        <p:spPr>
          <a:xfrm>
            <a:off x="702628" y="4420952"/>
            <a:ext cx="5614669" cy="4505174"/>
          </a:xfrm>
          <a:noFill/>
          <a:ln/>
        </p:spPr>
        <p:txBody>
          <a:bodyPr/>
          <a:lstStyle/>
          <a:p>
            <a:pPr>
              <a:spcBef>
                <a:spcPts val="468"/>
              </a:spcBef>
              <a:tabLst>
                <a:tab pos="0" algn="l"/>
                <a:tab pos="462046" algn="l"/>
                <a:tab pos="924093" algn="l"/>
                <a:tab pos="1386139" algn="l"/>
                <a:tab pos="1848185" algn="l"/>
                <a:tab pos="2310232" algn="l"/>
                <a:tab pos="2772278" algn="l"/>
                <a:tab pos="3234324" algn="l"/>
                <a:tab pos="3696371" algn="l"/>
                <a:tab pos="4158417" algn="l"/>
                <a:tab pos="4620463" algn="l"/>
                <a:tab pos="5082510" algn="l"/>
                <a:tab pos="5544556" algn="l"/>
                <a:tab pos="6006602" algn="l"/>
                <a:tab pos="6468648" algn="l"/>
                <a:tab pos="6930695" algn="l"/>
                <a:tab pos="7392741" algn="l"/>
                <a:tab pos="7854787" algn="l"/>
                <a:tab pos="8316834" algn="l"/>
                <a:tab pos="8778880" algn="l"/>
                <a:tab pos="9240926" algn="l"/>
              </a:tabLst>
            </a:pPr>
            <a:endParaRPr lang="en-US" dirty="0" smtClean="0">
              <a:latin typeface="Calibri" pitchFamily="34" charset="0"/>
              <a:cs typeface="Lucida Sans Unicod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BDA645-6309-48B1-800B-7A1C231BDCA8}" type="slidenum">
              <a:rPr lang="en-US" smtClean="0"/>
              <a:pPr>
                <a:defRPr/>
              </a:pPr>
              <a:t>15</a:t>
            </a:fld>
            <a:endParaRPr lang="en-US" dirty="0"/>
          </a:p>
        </p:txBody>
      </p:sp>
    </p:spTree>
    <p:extLst>
      <p:ext uri="{BB962C8B-B14F-4D97-AF65-F5344CB8AC3E}">
        <p14:creationId xmlns:p14="http://schemas.microsoft.com/office/powerpoint/2010/main" val="1135176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smtClean="0"/>
              <a:t>Click to edit Master title style</a:t>
            </a:r>
            <a:endParaRPr lang="en-US"/>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p:txBody>
          <a:bodyPr/>
          <a:lstStyle>
            <a:lvl1pPr>
              <a:defRPr smtClean="0"/>
            </a:lvl1pPr>
          </a:lstStyle>
          <a:p>
            <a:pPr>
              <a:defRPr/>
            </a:pPr>
            <a:fld id="{5560412F-85D0-46B5-B162-B9AA5471F83E}" type="datetime1">
              <a:rPr lang="en-US"/>
              <a:pPr>
                <a:defRPr/>
              </a:pPr>
              <a:t>3/13/2013</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58C466BF-7C26-4078-BFD4-1B9DC66680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47928A7F-036D-44ED-A0D9-300278D56264}" type="datetime1">
              <a:rPr lang="en-US"/>
              <a:pPr>
                <a:defRPr/>
              </a:pPr>
              <a:t>3/13/2013</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C6DA0BCA-6F58-4E82-AEF0-9638C120F075}" type="datetime1">
              <a:rPr lang="en-US"/>
              <a:pPr>
                <a:defRPr/>
              </a:pPr>
              <a:t>3/13/2013</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77193B58-75F6-4073-A081-9F7DD6065316}" type="datetime1">
              <a:rPr lang="en-US"/>
              <a:pPr>
                <a:defRPr/>
              </a:pPr>
              <a:t>3/13/2013</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r>
              <a:rPr lang="en-US" noProof="0" smtClean="0"/>
              <a:t>Click icon to add SmartArt graphic</a:t>
            </a:r>
          </a:p>
        </p:txBody>
      </p:sp>
      <p:sp>
        <p:nvSpPr>
          <p:cNvPr id="5" name="Date Placeholder 3"/>
          <p:cNvSpPr>
            <a:spLocks noGrp="1"/>
          </p:cNvSpPr>
          <p:nvPr>
            <p:ph type="dt" sz="half" idx="10"/>
          </p:nvPr>
        </p:nvSpPr>
        <p:spPr/>
        <p:txBody>
          <a:bodyPr/>
          <a:lstStyle>
            <a:lvl1pPr>
              <a:defRPr smtClean="0"/>
            </a:lvl1pPr>
          </a:lstStyle>
          <a:p>
            <a:pPr>
              <a:defRPr/>
            </a:pPr>
            <a:fld id="{DFF28F41-A704-426C-90CE-D1F2D2F87382}" type="datetime1">
              <a:rPr lang="en-US"/>
              <a:pPr>
                <a:defRPr/>
              </a:pPr>
              <a:t>3/13/2013</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FE7998E-C862-4F6C-BCC1-FC8BBFD7B115}" type="datetime1">
              <a:rPr lang="en-US"/>
              <a:pPr>
                <a:defRPr/>
              </a:pPr>
              <a:t>3/13/2013</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6BC0BB11-BECC-415D-9C76-585F49BCCE05}" type="datetime1">
              <a:rPr lang="en-US"/>
              <a:pPr>
                <a:defRPr/>
              </a:pPr>
              <a:t>3/13/2013</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C3F77B-097C-4731-BA33-EF926CA682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7A30D0-76D0-4A77-9F34-56D68D2ED1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42833E-A8F4-48D5-911A-B513148EA6B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7238" y="2165350"/>
            <a:ext cx="3810000"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9638" y="2165350"/>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9638" y="4130675"/>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24588"/>
            <a:ext cx="1905000" cy="228600"/>
          </a:xfrm>
        </p:spPr>
        <p:txBody>
          <a:bodyPr/>
          <a:lstStyle>
            <a:lvl1pPr>
              <a:defRPr/>
            </a:lvl1pPr>
          </a:lstStyle>
          <a:p>
            <a:fld id="{5E5A3975-9A60-46B0-93F4-2E2EF3FBC6C6}" type="slidenum">
              <a:rPr lang="en-US"/>
              <a:pPr/>
              <a:t>‹#›</a:t>
            </a:fld>
            <a:endParaRPr lang="en-US" dirty="0"/>
          </a:p>
        </p:txBody>
      </p:sp>
    </p:spTree>
    <p:extLst>
      <p:ext uri="{BB962C8B-B14F-4D97-AF65-F5344CB8AC3E}">
        <p14:creationId xmlns:p14="http://schemas.microsoft.com/office/powerpoint/2010/main" val="295616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9668C4B5-8E2A-4D20-BDA8-E9F8B0095F6C}" type="datetime1">
              <a:rPr lang="en-US"/>
              <a:pPr>
                <a:defRPr/>
              </a:pPr>
              <a:t>3/13/2013</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smtClean="0"/>
              <a:t>Click to edit Master title style</a:t>
            </a:r>
            <a:endParaRPr lang="en-US"/>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p:txBody>
          <a:bodyPr/>
          <a:lstStyle>
            <a:lvl1pPr>
              <a:defRPr smtClean="0"/>
            </a:lvl1pPr>
          </a:lstStyle>
          <a:p>
            <a:pPr>
              <a:defRPr/>
            </a:pPr>
            <a:fld id="{5560412F-85D0-46B5-B162-B9AA5471F83E}" type="datetime1">
              <a:rPr lang="en-US">
                <a:solidFill>
                  <a:srgbClr val="000000"/>
                </a:solidFill>
              </a:rPr>
              <a:pPr>
                <a:defRPr/>
              </a:pPr>
              <a:t>3/13/2013</a:t>
            </a:fld>
            <a:endParaRPr lang="en-US" dirty="0">
              <a:solidFill>
                <a:srgbClr val="000000"/>
              </a:solidFill>
            </a:endParaRPr>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solidFill>
                  <a:srgbClr val="000000"/>
                </a:solidFill>
              </a:rPr>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58C466BF-7C26-4078-BFD4-1B9DC66680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9668C4B5-8E2A-4D20-BDA8-E9F8B0095F6C}" type="datetime1">
              <a:rPr lang="en-US">
                <a:solidFill>
                  <a:srgbClr val="000000"/>
                </a:solidFill>
              </a:rPr>
              <a:pPr>
                <a:defRPr/>
              </a:pPr>
              <a:t>3/13/2013</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26643E76-E6E7-4334-B262-EAE2FA11A737}" type="datetime1">
              <a:rPr lang="en-US">
                <a:solidFill>
                  <a:srgbClr val="000000"/>
                </a:solidFill>
              </a:rPr>
              <a:pPr>
                <a:defRPr/>
              </a:pPr>
              <a:t>3/13/2013</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4EFBA557-D0CD-4788-A576-CAE4696A40CF}" type="datetime1">
              <a:rPr lang="en-US">
                <a:solidFill>
                  <a:srgbClr val="000000"/>
                </a:solidFill>
              </a:rPr>
              <a:pPr>
                <a:defRPr/>
              </a:pPr>
              <a:t>3/13/2013</a:t>
            </a:fld>
            <a:endParaRPr lang="en-US">
              <a:solidFill>
                <a:srgbClr val="000000"/>
              </a:solidFill>
            </a:endParaRPr>
          </a:p>
        </p:txBody>
      </p:sp>
      <p:sp>
        <p:nvSpPr>
          <p:cNvPr id="7" name="Footer Placeholder 5"/>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C8E6BE08-AEB6-4146-9CCA-68FB0F5FDCE1}" type="datetime1">
              <a:rPr lang="en-US">
                <a:solidFill>
                  <a:srgbClr val="000000"/>
                </a:solidFill>
              </a:rPr>
              <a:pPr>
                <a:defRPr/>
              </a:pPr>
              <a:t>3/13/2013</a:t>
            </a:fld>
            <a:endParaRPr lang="en-US">
              <a:solidFill>
                <a:srgbClr val="000000"/>
              </a:solidFill>
            </a:endParaRPr>
          </a:p>
        </p:txBody>
      </p:sp>
      <p:sp>
        <p:nvSpPr>
          <p:cNvPr id="9" name="Footer Placeholder 7"/>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F7991F26-3AC1-477E-93ED-28B23241F076}" type="datetime1">
              <a:rPr lang="en-US">
                <a:solidFill>
                  <a:srgbClr val="000000"/>
                </a:solidFill>
              </a:rPr>
              <a:pPr>
                <a:defRPr/>
              </a:pPr>
              <a:t>3/13/2013</a:t>
            </a:fld>
            <a:endParaRPr lang="en-US">
              <a:solidFill>
                <a:srgbClr val="000000"/>
              </a:solidFill>
            </a:endParaRPr>
          </a:p>
        </p:txBody>
      </p:sp>
      <p:sp>
        <p:nvSpPr>
          <p:cNvPr id="5" name="Footer Placeholder 3"/>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6" name="Slide Number Placeholder 4"/>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5CCD31A5-611A-45E4-879E-EDA3A5968487}" type="datetime1">
              <a:rPr lang="en-US">
                <a:solidFill>
                  <a:srgbClr val="000000"/>
                </a:solidFill>
              </a:rPr>
              <a:pPr>
                <a:defRPr/>
              </a:pPr>
              <a:t>3/13/2013</a:t>
            </a:fld>
            <a:endParaRPr lang="en-US">
              <a:solidFill>
                <a:srgbClr val="000000"/>
              </a:solidFill>
            </a:endParaRPr>
          </a:p>
        </p:txBody>
      </p:sp>
      <p:sp>
        <p:nvSpPr>
          <p:cNvPr id="4" name="Footer Placeholder 2"/>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5" name="Slide Number Placeholder 3"/>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3BB108EF-A77B-45EB-B076-ABAA10CD8AC5}" type="datetime1">
              <a:rPr lang="en-US">
                <a:solidFill>
                  <a:srgbClr val="000000"/>
                </a:solidFill>
              </a:rPr>
              <a:pPr>
                <a:defRPr/>
              </a:pPr>
              <a:t>3/13/2013</a:t>
            </a:fld>
            <a:endParaRPr lang="en-US">
              <a:solidFill>
                <a:srgbClr val="000000"/>
              </a:solidFill>
            </a:endParaRPr>
          </a:p>
        </p:txBody>
      </p:sp>
      <p:sp>
        <p:nvSpPr>
          <p:cNvPr id="7" name="Footer Placeholder 5"/>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00BA04C-6A8D-4264-A79E-9ED588C4F1F6}" type="datetime1">
              <a:rPr lang="en-US">
                <a:solidFill>
                  <a:srgbClr val="000000"/>
                </a:solidFill>
              </a:rPr>
              <a:pPr>
                <a:defRPr/>
              </a:pPr>
              <a:t>3/13/2013</a:t>
            </a:fld>
            <a:endParaRPr lang="en-US">
              <a:solidFill>
                <a:srgbClr val="000000"/>
              </a:solidFill>
            </a:endParaRPr>
          </a:p>
        </p:txBody>
      </p:sp>
      <p:sp>
        <p:nvSpPr>
          <p:cNvPr id="7" name="Footer Placeholder 5"/>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47928A7F-036D-44ED-A0D9-300278D56264}" type="datetime1">
              <a:rPr lang="en-US">
                <a:solidFill>
                  <a:srgbClr val="000000"/>
                </a:solidFill>
              </a:rPr>
              <a:pPr>
                <a:defRPr/>
              </a:pPr>
              <a:t>3/13/2013</a:t>
            </a:fld>
            <a:endParaRPr lang="en-US">
              <a:solidFill>
                <a:srgbClr val="000000"/>
              </a:solidFill>
            </a:endParaRPr>
          </a:p>
        </p:txBody>
      </p:sp>
      <p:sp>
        <p:nvSpPr>
          <p:cNvPr id="6" name="Footer Placeholder 4"/>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26643E76-E6E7-4334-B262-EAE2FA11A737}" type="datetime1">
              <a:rPr lang="en-US"/>
              <a:pPr>
                <a:defRPr/>
              </a:pPr>
              <a:t>3/13/2013</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C6DA0BCA-6F58-4E82-AEF0-9638C120F075}" type="datetime1">
              <a:rPr lang="en-US">
                <a:solidFill>
                  <a:srgbClr val="000000"/>
                </a:solidFill>
              </a:rPr>
              <a:pPr>
                <a:defRPr/>
              </a:pPr>
              <a:t>3/13/2013</a:t>
            </a:fld>
            <a:endParaRPr lang="en-US">
              <a:solidFill>
                <a:srgbClr val="000000"/>
              </a:solidFill>
            </a:endParaRPr>
          </a:p>
        </p:txBody>
      </p:sp>
      <p:sp>
        <p:nvSpPr>
          <p:cNvPr id="6" name="Footer Placeholder 4"/>
          <p:cNvSpPr>
            <a:spLocks noGrp="1"/>
          </p:cNvSpPr>
          <p:nvPr>
            <p:ph type="ftr" sz="quarter" idx="11"/>
          </p:nvPr>
        </p:nvSpPr>
        <p:spPr/>
        <p:txBody>
          <a:bodyPr/>
          <a:lstStyle>
            <a:lvl1pPr>
              <a:defRPr sz="1400" dirty="0" smtClean="0"/>
            </a:lvl1pPr>
          </a:lstStyle>
          <a:p>
            <a:pPr>
              <a:defRPr/>
            </a:pPr>
            <a:r>
              <a:rPr lang="en-US">
                <a:solidFill>
                  <a:srgbClr val="000000"/>
                </a:solidFill>
              </a:rPr>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77193B58-75F6-4073-A081-9F7DD6065316}" type="datetime1">
              <a:rPr lang="en-US">
                <a:solidFill>
                  <a:srgbClr val="000000"/>
                </a:solidFill>
              </a:rPr>
              <a:pPr>
                <a:defRPr/>
              </a:pPr>
              <a:t>3/13/2013</a:t>
            </a:fld>
            <a:endParaRPr lang="en-US">
              <a:solidFill>
                <a:srgbClr val="000000"/>
              </a:solidFill>
            </a:endParaRPr>
          </a:p>
        </p:txBody>
      </p:sp>
      <p:sp>
        <p:nvSpPr>
          <p:cNvPr id="7" name="Footer Placeholder 5"/>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r>
              <a:rPr lang="en-US" noProof="0" smtClean="0"/>
              <a:t>Click icon to add SmartArt graphic</a:t>
            </a:r>
          </a:p>
        </p:txBody>
      </p:sp>
      <p:sp>
        <p:nvSpPr>
          <p:cNvPr id="5" name="Date Placeholder 3"/>
          <p:cNvSpPr>
            <a:spLocks noGrp="1"/>
          </p:cNvSpPr>
          <p:nvPr>
            <p:ph type="dt" sz="half" idx="10"/>
          </p:nvPr>
        </p:nvSpPr>
        <p:spPr/>
        <p:txBody>
          <a:bodyPr/>
          <a:lstStyle>
            <a:lvl1pPr>
              <a:defRPr smtClean="0"/>
            </a:lvl1pPr>
          </a:lstStyle>
          <a:p>
            <a:pPr>
              <a:defRPr/>
            </a:pPr>
            <a:fld id="{DFF28F41-A704-426C-90CE-D1F2D2F87382}" type="datetime1">
              <a:rPr lang="en-US">
                <a:solidFill>
                  <a:srgbClr val="000000"/>
                </a:solidFill>
              </a:rPr>
              <a:pPr>
                <a:defRPr/>
              </a:pPr>
              <a:t>3/13/2013</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7" name="Slide Number Placeholder 5"/>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FE7998E-C862-4F6C-BCC1-FC8BBFD7B115}" type="datetime1">
              <a:rPr lang="en-US">
                <a:solidFill>
                  <a:srgbClr val="000000"/>
                </a:solidFill>
              </a:rPr>
              <a:pPr>
                <a:defRPr/>
              </a:pPr>
              <a:t>3/13/2013</a:t>
            </a:fld>
            <a:endParaRPr lang="en-US">
              <a:solidFill>
                <a:srgbClr val="000000"/>
              </a:solidFill>
            </a:endParaRPr>
          </a:p>
        </p:txBody>
      </p:sp>
      <p:sp>
        <p:nvSpPr>
          <p:cNvPr id="7" name="Footer Placeholder 5"/>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6BC0BB11-BECC-415D-9C76-585F49BCCE05}" type="datetime1">
              <a:rPr lang="en-US">
                <a:solidFill>
                  <a:srgbClr val="000000"/>
                </a:solidFill>
              </a:rPr>
              <a:pPr>
                <a:defRPr/>
              </a:pPr>
              <a:t>3/13/2013</a:t>
            </a:fld>
            <a:endParaRPr lang="en-US">
              <a:solidFill>
                <a:srgbClr val="000000"/>
              </a:solidFill>
            </a:endParaRPr>
          </a:p>
        </p:txBody>
      </p:sp>
      <p:sp>
        <p:nvSpPr>
          <p:cNvPr id="5" name="Footer Placeholder 3"/>
          <p:cNvSpPr>
            <a:spLocks noGrp="1"/>
          </p:cNvSpPr>
          <p:nvPr>
            <p:ph type="ftr" sz="quarter" idx="11"/>
          </p:nvPr>
        </p:nvSpPr>
        <p:spPr/>
        <p:txBody>
          <a:bodyPr/>
          <a:lstStyle>
            <a:lvl1pPr>
              <a:defRPr dirty="0" smtClean="0"/>
            </a:lvl1pPr>
          </a:lstStyle>
          <a:p>
            <a:pPr>
              <a:defRPr/>
            </a:pPr>
            <a:r>
              <a:rPr lang="en-US">
                <a:solidFill>
                  <a:srgbClr val="000000"/>
                </a:solidFill>
              </a:rPr>
              <a:t>U.S. Environmental Protection Agency</a:t>
            </a:r>
          </a:p>
        </p:txBody>
      </p:sp>
      <p:sp>
        <p:nvSpPr>
          <p:cNvPr id="6" name="Slide Number Placeholder 4"/>
          <p:cNvSpPr>
            <a:spLocks noGrp="1"/>
          </p:cNvSpPr>
          <p:nvPr>
            <p:ph type="sldNum" sz="quarter" idx="12"/>
          </p:nvPr>
        </p:nvSpPr>
        <p:spPr/>
        <p:txBody>
          <a:bodyPr/>
          <a:lstStyle>
            <a:lvl1pPr>
              <a:defRPr smtClean="0"/>
            </a:lvl1pPr>
          </a:lstStyle>
          <a:p>
            <a:fld id="{5DF38983-0F80-42B3-9A16-161DED6B36B2}"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C3F77B-097C-4731-BA33-EF926CA682C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7A30D0-76D0-4A77-9F34-56D68D2ED1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42833E-A8F4-48D5-911A-B513148EA6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4EFBA557-D0CD-4788-A576-CAE4696A40CF}" type="datetime1">
              <a:rPr lang="en-US"/>
              <a:pPr>
                <a:defRPr/>
              </a:pPr>
              <a:t>3/13/2013</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C8E6BE08-AEB6-4146-9CCA-68FB0F5FDCE1}" type="datetime1">
              <a:rPr lang="en-US"/>
              <a:pPr>
                <a:defRPr/>
              </a:pPr>
              <a:t>3/13/2013</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F7991F26-3AC1-477E-93ED-28B23241F076}" type="datetime1">
              <a:rPr lang="en-US"/>
              <a:pPr>
                <a:defRPr/>
              </a:pPr>
              <a:t>3/13/2013</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5CCD31A5-611A-45E4-879E-EDA3A5968487}" type="datetime1">
              <a:rPr lang="en-US"/>
              <a:pPr>
                <a:defRPr/>
              </a:pPr>
              <a:t>3/13/2013</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3BB108EF-A77B-45EB-B076-ABAA10CD8AC5}" type="datetime1">
              <a:rPr lang="en-US"/>
              <a:pPr>
                <a:defRPr/>
              </a:pPr>
              <a:t>3/13/2013</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00BA04C-6A8D-4264-A79E-9ED588C4F1F6}" type="datetime1">
              <a:rPr lang="en-US"/>
              <a:pPr>
                <a:defRPr/>
              </a:pPr>
              <a:t>3/13/2013</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fld id="{5DF38983-0F80-42B3-9A16-161DED6B3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21"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1DBCE796-E96A-4B33-9A50-DA34F75A14A5}" type="datetime1">
              <a:rPr lang="en-US"/>
              <a:pPr>
                <a:defRPr/>
              </a:pPr>
              <a:t>3/13/2013</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fld id="{5DF38983-0F80-42B3-9A16-161DED6B36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57" r:id="rId19"/>
  </p:sldLayoutIdLst>
  <p:hf hd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20"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1DBCE796-E96A-4B33-9A50-DA34F75A14A5}" type="datetime1">
              <a:rPr lang="en-US">
                <a:solidFill>
                  <a:srgbClr val="000000"/>
                </a:solidFill>
              </a:rPr>
              <a:pPr>
                <a:defRPr/>
              </a:pPr>
              <a:t>3/13/2013</a:t>
            </a:fld>
            <a:endParaRPr lang="en-US">
              <a:solidFill>
                <a:srgbClr val="000000"/>
              </a:solidFill>
            </a:endParaRPr>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solidFill>
                  <a:srgbClr val="000000"/>
                </a:solidFill>
              </a:rPr>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fld id="{5DF38983-0F80-42B3-9A16-161DED6B36B2}"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hd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0.xml"/><Relationship Id="rId7" Type="http://schemas.openxmlformats.org/officeDocument/2006/relationships/oleObject" Target="../embeddings/oleObject3.bin"/><Relationship Id="rId12" Type="http://schemas.openxmlformats.org/officeDocument/2006/relationships/image" Target="../media/image38.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39.wmf"/><Relationship Id="rId11" Type="http://schemas.openxmlformats.org/officeDocument/2006/relationships/oleObject" Target="../embeddings/oleObject5.bin"/><Relationship Id="rId5" Type="http://schemas.openxmlformats.org/officeDocument/2006/relationships/image" Target="../media/image35.wmf"/><Relationship Id="rId10" Type="http://schemas.openxmlformats.org/officeDocument/2006/relationships/image" Target="../media/image37.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2.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aspd.airnowtec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6.jpe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3.jp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8.jp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dt" sz="half" idx="4294967295"/>
          </p:nvPr>
        </p:nvSpPr>
        <p:spPr>
          <a:xfrm>
            <a:off x="6629400" y="6224588"/>
            <a:ext cx="1905000" cy="228600"/>
          </a:xfrm>
          <a:prstGeom prst="rect">
            <a:avLst/>
          </a:prstGeom>
        </p:spPr>
        <p:txBody>
          <a:bodyPr/>
          <a:lstStyle/>
          <a:p>
            <a:fld id="{665A9385-39F1-486A-B8D9-79A7B2824AA3}" type="datetime4">
              <a:rPr lang="en-US"/>
              <a:pPr/>
              <a:t>March 13, 2013</a:t>
            </a:fld>
            <a:endParaRPr lang="en-US"/>
          </a:p>
        </p:txBody>
      </p:sp>
      <p:sp>
        <p:nvSpPr>
          <p:cNvPr id="7171" name="Rectangle 3"/>
          <p:cNvSpPr>
            <a:spLocks noGrp="1" noChangeArrowheads="1"/>
          </p:cNvSpPr>
          <p:nvPr>
            <p:ph type="subTitle" idx="1"/>
          </p:nvPr>
        </p:nvSpPr>
        <p:spPr>
          <a:xfrm>
            <a:off x="381000" y="2667000"/>
            <a:ext cx="8382000" cy="1905000"/>
          </a:xfrm>
        </p:spPr>
        <p:txBody>
          <a:bodyPr/>
          <a:lstStyle/>
          <a:p>
            <a:pPr>
              <a:lnSpc>
                <a:spcPct val="60000"/>
              </a:lnSpc>
            </a:pPr>
            <a:r>
              <a:rPr lang="en-US" sz="2000" dirty="0"/>
              <a:t>James </a:t>
            </a:r>
            <a:r>
              <a:rPr lang="en-US" sz="2000" dirty="0" smtClean="0"/>
              <a:t>Szykman</a:t>
            </a:r>
          </a:p>
          <a:p>
            <a:pPr>
              <a:lnSpc>
                <a:spcPct val="60000"/>
              </a:lnSpc>
            </a:pPr>
            <a:r>
              <a:rPr lang="en-US" sz="2000" dirty="0" smtClean="0"/>
              <a:t>National Exposure Research Laboratory</a:t>
            </a:r>
          </a:p>
          <a:p>
            <a:pPr>
              <a:lnSpc>
                <a:spcPct val="60000"/>
              </a:lnSpc>
            </a:pPr>
            <a:r>
              <a:rPr lang="en-US" sz="2000" dirty="0" smtClean="0"/>
              <a:t>Office of Research and Development</a:t>
            </a:r>
          </a:p>
          <a:p>
            <a:pPr>
              <a:lnSpc>
                <a:spcPct val="60000"/>
              </a:lnSpc>
            </a:pPr>
            <a:r>
              <a:rPr lang="en-US" sz="2000" dirty="0" smtClean="0"/>
              <a:t>U.S. Environmental Protection Agency</a:t>
            </a:r>
          </a:p>
          <a:p>
            <a:pPr>
              <a:lnSpc>
                <a:spcPct val="60000"/>
              </a:lnSpc>
            </a:pPr>
            <a:endParaRPr lang="en-US" sz="2000" dirty="0"/>
          </a:p>
          <a:p>
            <a:pPr>
              <a:lnSpc>
                <a:spcPct val="60000"/>
              </a:lnSpc>
            </a:pPr>
            <a:endParaRPr lang="en-US" sz="2000" dirty="0" smtClean="0"/>
          </a:p>
          <a:p>
            <a:r>
              <a:rPr lang="en-US" sz="2000" dirty="0" smtClean="0"/>
              <a:t>NOAA GOES-R Air Quality Proving Ground Workshop</a:t>
            </a:r>
          </a:p>
          <a:p>
            <a:r>
              <a:rPr lang="en-US" sz="2000" dirty="0" smtClean="0"/>
              <a:t>UMBC, Baltimore, MD</a:t>
            </a:r>
            <a:endParaRPr lang="en-US" sz="2000" dirty="0"/>
          </a:p>
          <a:p>
            <a:r>
              <a:rPr lang="en-US" sz="2000" dirty="0" smtClean="0"/>
              <a:t>March 14, 2013</a:t>
            </a:r>
            <a:endParaRPr lang="en-US" sz="2000" dirty="0"/>
          </a:p>
          <a:p>
            <a:pPr>
              <a:lnSpc>
                <a:spcPct val="60000"/>
              </a:lnSpc>
            </a:pPr>
            <a:endParaRPr lang="en-US" sz="1600" dirty="0" smtClean="0"/>
          </a:p>
          <a:p>
            <a:pPr>
              <a:lnSpc>
                <a:spcPct val="60000"/>
              </a:lnSpc>
            </a:pPr>
            <a:r>
              <a:rPr lang="en-US" sz="1600" dirty="0" smtClean="0"/>
              <a:t> </a:t>
            </a:r>
          </a:p>
          <a:p>
            <a:pPr algn="l">
              <a:lnSpc>
                <a:spcPct val="60000"/>
              </a:lnSpc>
            </a:pPr>
            <a:endParaRPr lang="en-US" sz="1600" dirty="0" smtClean="0"/>
          </a:p>
          <a:p>
            <a:pPr algn="l">
              <a:lnSpc>
                <a:spcPct val="60000"/>
              </a:lnSpc>
            </a:pPr>
            <a:endParaRPr lang="en-US" sz="1600" dirty="0"/>
          </a:p>
          <a:p>
            <a:pPr algn="l">
              <a:lnSpc>
                <a:spcPct val="60000"/>
              </a:lnSpc>
            </a:pPr>
            <a:endParaRPr lang="en-US" sz="1600" dirty="0" smtClean="0"/>
          </a:p>
          <a:p>
            <a:pPr algn="l">
              <a:lnSpc>
                <a:spcPct val="60000"/>
              </a:lnSpc>
            </a:pPr>
            <a:endParaRPr lang="en-US" sz="1600" dirty="0"/>
          </a:p>
          <a:p>
            <a:pPr algn="l">
              <a:lnSpc>
                <a:spcPct val="60000"/>
              </a:lnSpc>
            </a:pPr>
            <a:endParaRPr lang="en-US" sz="1600" dirty="0" smtClean="0"/>
          </a:p>
        </p:txBody>
      </p:sp>
      <p:sp>
        <p:nvSpPr>
          <p:cNvPr id="7189" name="Rectangle 21"/>
          <p:cNvSpPr>
            <a:spLocks noChangeArrowheads="1"/>
          </p:cNvSpPr>
          <p:nvPr/>
        </p:nvSpPr>
        <p:spPr bwMode="auto">
          <a:xfrm>
            <a:off x="3124200" y="54864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descr="ACE Logo Graphic Copy.jpg"/>
          <p:cNvPicPr>
            <a:picLocks noChangeAspect="1"/>
          </p:cNvPicPr>
          <p:nvPr/>
        </p:nvPicPr>
        <p:blipFill>
          <a:blip r:embed="rId3" cstate="print"/>
          <a:stretch>
            <a:fillRect/>
          </a:stretch>
        </p:blipFill>
        <p:spPr>
          <a:xfrm>
            <a:off x="6629400" y="5486400"/>
            <a:ext cx="2438400" cy="1289572"/>
          </a:xfrm>
          <a:prstGeom prst="rect">
            <a:avLst/>
          </a:prstGeom>
        </p:spPr>
      </p:pic>
      <p:sp>
        <p:nvSpPr>
          <p:cNvPr id="3" name="Title 2"/>
          <p:cNvSpPr>
            <a:spLocks noGrp="1"/>
          </p:cNvSpPr>
          <p:nvPr>
            <p:ph type="ctrTitle"/>
          </p:nvPr>
        </p:nvSpPr>
        <p:spPr>
          <a:xfrm>
            <a:off x="685800" y="1295400"/>
            <a:ext cx="7772400" cy="1143000"/>
          </a:xfrm>
        </p:spPr>
        <p:txBody>
          <a:bodyPr/>
          <a:lstStyle/>
          <a:p>
            <a:r>
              <a:rPr lang="en-US" sz="2800" dirty="0">
                <a:solidFill>
                  <a:schemeClr val="tx1"/>
                </a:solidFill>
              </a:rPr>
              <a:t>Air Quality Applications of VIIRS Aerosol </a:t>
            </a:r>
            <a:br>
              <a:rPr lang="en-US" sz="2800" dirty="0">
                <a:solidFill>
                  <a:schemeClr val="tx1"/>
                </a:solidFill>
              </a:rPr>
            </a:br>
            <a:r>
              <a:rPr lang="en-US" sz="2800" dirty="0">
                <a:solidFill>
                  <a:schemeClr val="tx1"/>
                </a:solidFill>
              </a:rPr>
              <a:t>Products within U.S. </a:t>
            </a:r>
            <a:r>
              <a:rPr lang="en-US" sz="2800" dirty="0" smtClean="0">
                <a:solidFill>
                  <a:schemeClr val="tx1"/>
                </a:solidFill>
              </a:rPr>
              <a:t>EPA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EAFBC2EC-D1B4-44BA-B773-F756B341D49A}" type="slidenum">
              <a:rPr lang="en-US"/>
              <a:pPr/>
              <a:t>10</a:t>
            </a:fld>
            <a:endParaRPr lang="en-US" dirty="0"/>
          </a:p>
        </p:txBody>
      </p:sp>
      <p:graphicFrame>
        <p:nvGraphicFramePr>
          <p:cNvPr id="243714" name="Object 2"/>
          <p:cNvGraphicFramePr>
            <a:graphicFrameLocks noChangeAspect="1"/>
          </p:cNvGraphicFramePr>
          <p:nvPr/>
        </p:nvGraphicFramePr>
        <p:xfrm>
          <a:off x="4495800" y="1893888"/>
          <a:ext cx="4267200" cy="3287712"/>
        </p:xfrm>
        <a:graphic>
          <a:graphicData uri="http://schemas.openxmlformats.org/presentationml/2006/ole">
            <mc:AlternateContent xmlns:mc="http://schemas.openxmlformats.org/markup-compatibility/2006">
              <mc:Choice xmlns:v="urn:schemas-microsoft-com:vml" Requires="v">
                <p:oleObj spid="_x0000_s1060" name="Drawing" r:id="rId4" imgW="1587600" imgH="1317600" progId="FLW3Drawing">
                  <p:embed/>
                </p:oleObj>
              </mc:Choice>
              <mc:Fallback>
                <p:oleObj name="Drawing" r:id="rId4" imgW="1587600" imgH="13176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93888"/>
                        <a:ext cx="4267200"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15" name="Text Box 3"/>
          <p:cNvSpPr txBox="1">
            <a:spLocks noChangeArrowheads="1"/>
          </p:cNvSpPr>
          <p:nvPr/>
        </p:nvSpPr>
        <p:spPr bwMode="auto">
          <a:xfrm>
            <a:off x="7010400" y="2133600"/>
            <a:ext cx="170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solidFill>
                  <a:schemeClr val="tx2"/>
                </a:solidFill>
              </a:rPr>
              <a:t>Adversity of Effects</a:t>
            </a:r>
          </a:p>
        </p:txBody>
      </p:sp>
      <p:sp>
        <p:nvSpPr>
          <p:cNvPr id="243716" name="Line 4"/>
          <p:cNvSpPr>
            <a:spLocks noChangeShapeType="1"/>
          </p:cNvSpPr>
          <p:nvPr/>
        </p:nvSpPr>
        <p:spPr bwMode="auto">
          <a:xfrm flipH="1" flipV="1">
            <a:off x="8686800" y="1905000"/>
            <a:ext cx="1588"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3717" name="Text Box 5"/>
          <p:cNvSpPr txBox="1">
            <a:spLocks noChangeArrowheads="1"/>
          </p:cNvSpPr>
          <p:nvPr/>
        </p:nvSpPr>
        <p:spPr bwMode="auto">
          <a:xfrm>
            <a:off x="5159375" y="5181600"/>
            <a:ext cx="3222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Proportion of Population Affected </a:t>
            </a:r>
          </a:p>
        </p:txBody>
      </p:sp>
      <p:sp>
        <p:nvSpPr>
          <p:cNvPr id="243718" name="Line 6"/>
          <p:cNvSpPr>
            <a:spLocks noChangeShapeType="1"/>
          </p:cNvSpPr>
          <p:nvPr/>
        </p:nvSpPr>
        <p:spPr bwMode="auto">
          <a:xfrm>
            <a:off x="4648200" y="5638800"/>
            <a:ext cx="3962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3720" name="Text Box 8"/>
          <p:cNvSpPr txBox="1">
            <a:spLocks noChangeArrowheads="1"/>
          </p:cNvSpPr>
          <p:nvPr/>
        </p:nvSpPr>
        <p:spPr bwMode="auto">
          <a:xfrm>
            <a:off x="-152400" y="-152400"/>
            <a:ext cx="624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spcBef>
                <a:spcPct val="50000"/>
              </a:spcBef>
            </a:pPr>
            <a:r>
              <a:rPr lang="en-US" sz="2400" b="1" i="1" dirty="0" smtClean="0">
                <a:solidFill>
                  <a:schemeClr val="bg1"/>
                </a:solidFill>
              </a:rPr>
              <a:t>National Ambient Air Quality Standards: PM</a:t>
            </a:r>
            <a:r>
              <a:rPr lang="en-US" sz="2400" b="1" i="1" baseline="-25000" dirty="0" smtClean="0">
                <a:solidFill>
                  <a:schemeClr val="bg1"/>
                </a:solidFill>
              </a:rPr>
              <a:t>2.5</a:t>
            </a:r>
            <a:endParaRPr lang="en-US" sz="2400" b="1" i="1" baseline="-25000" dirty="0">
              <a:solidFill>
                <a:schemeClr val="bg1"/>
              </a:solidFill>
            </a:endParaRPr>
          </a:p>
        </p:txBody>
      </p:sp>
      <p:sp>
        <p:nvSpPr>
          <p:cNvPr id="2" name="Rectangle 1"/>
          <p:cNvSpPr/>
          <p:nvPr/>
        </p:nvSpPr>
        <p:spPr>
          <a:xfrm>
            <a:off x="544512" y="2499092"/>
            <a:ext cx="4854575" cy="1631216"/>
          </a:xfrm>
          <a:prstGeom prst="rect">
            <a:avLst/>
          </a:prstGeom>
        </p:spPr>
        <p:txBody>
          <a:bodyPr wrap="square">
            <a:spAutoFit/>
          </a:bodyPr>
          <a:lstStyle/>
          <a:p>
            <a:pPr marL="228600" indent="-228600"/>
            <a:r>
              <a:rPr lang="en-US" sz="2000" b="1" dirty="0"/>
              <a:t>Current </a:t>
            </a:r>
            <a:r>
              <a:rPr lang="en-US" sz="2000" b="1" dirty="0" smtClean="0"/>
              <a:t>NAAQS (Primary)</a:t>
            </a:r>
            <a:endParaRPr lang="en-US" sz="2000" b="1" dirty="0"/>
          </a:p>
          <a:p>
            <a:pPr lvl="1" indent="-228600"/>
            <a:r>
              <a:rPr lang="en-US" sz="2000" dirty="0" smtClean="0"/>
              <a:t>Annual </a:t>
            </a:r>
            <a:r>
              <a:rPr lang="en-US" sz="2000" dirty="0"/>
              <a:t>– </a:t>
            </a:r>
            <a:r>
              <a:rPr lang="en-US" sz="2000" dirty="0" smtClean="0"/>
              <a:t>12 </a:t>
            </a:r>
            <a:r>
              <a:rPr lang="en-US" sz="2000" dirty="0" err="1" smtClean="0"/>
              <a:t>ug</a:t>
            </a:r>
            <a:r>
              <a:rPr lang="en-US" sz="2000" dirty="0" smtClean="0"/>
              <a:t>/m3 (2012)</a:t>
            </a:r>
            <a:endParaRPr lang="en-US" sz="2000" dirty="0"/>
          </a:p>
          <a:p>
            <a:pPr lvl="1" indent="-228600"/>
            <a:r>
              <a:rPr lang="en-US" sz="2000" dirty="0" smtClean="0"/>
              <a:t>24hr </a:t>
            </a:r>
            <a:r>
              <a:rPr lang="en-US" sz="2000" dirty="0"/>
              <a:t>– 35 </a:t>
            </a:r>
            <a:r>
              <a:rPr lang="en-US" sz="2000" dirty="0" err="1" smtClean="0"/>
              <a:t>ug</a:t>
            </a:r>
            <a:r>
              <a:rPr lang="en-US" sz="2000" dirty="0" smtClean="0"/>
              <a:t>/m3 (2006)</a:t>
            </a:r>
            <a:endParaRPr lang="en-US" sz="2000" dirty="0"/>
          </a:p>
          <a:p>
            <a:pPr lvl="1"/>
            <a:endParaRPr lang="en-US" sz="2000" b="1" dirty="0"/>
          </a:p>
          <a:p>
            <a:pPr marL="666750" lvl="1" indent="-228600"/>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533400"/>
          </a:xfrm>
        </p:spPr>
        <p:txBody>
          <a:bodyPr/>
          <a:lstStyle/>
          <a:p>
            <a:pPr algn="ctr"/>
            <a:r>
              <a:rPr lang="en-US" sz="2400" b="1" i="1" dirty="0" smtClean="0">
                <a:solidFill>
                  <a:schemeClr val="bg1"/>
                </a:solidFill>
              </a:rPr>
              <a:t>Impacts:  Human Health (Aerosols) PM</a:t>
            </a:r>
            <a:r>
              <a:rPr lang="en-US" sz="2400" b="1" i="1" baseline="-25000" dirty="0" smtClean="0">
                <a:solidFill>
                  <a:schemeClr val="bg1"/>
                </a:solidFill>
              </a:rPr>
              <a:t>2.5</a:t>
            </a:r>
            <a:endParaRPr lang="en-US" sz="2400" b="1" i="1" baseline="-25000" dirty="0">
              <a:solidFill>
                <a:schemeClr val="bg1"/>
              </a:solidFill>
            </a:endParaRPr>
          </a:p>
        </p:txBody>
      </p:sp>
      <p:sp>
        <p:nvSpPr>
          <p:cNvPr id="3" name="Content Placeholder 2"/>
          <p:cNvSpPr>
            <a:spLocks noGrp="1"/>
          </p:cNvSpPr>
          <p:nvPr>
            <p:ph idx="1"/>
          </p:nvPr>
        </p:nvSpPr>
        <p:spPr>
          <a:xfrm>
            <a:off x="757238" y="1447800"/>
            <a:ext cx="7772400" cy="3778250"/>
          </a:xfrm>
        </p:spPr>
        <p:txBody>
          <a:bodyPr/>
          <a:lstStyle/>
          <a:p>
            <a:r>
              <a:rPr lang="en-US" sz="1200" dirty="0" smtClean="0"/>
              <a:t>Health effects caused by </a:t>
            </a:r>
            <a:r>
              <a:rPr lang="en-US" sz="1200" b="1" i="1" dirty="0" smtClean="0"/>
              <a:t>long-term exposure to fine particles (PM2.5), which is based on an annual standard, include: </a:t>
            </a:r>
          </a:p>
          <a:p>
            <a:pPr lvl="1"/>
            <a:r>
              <a:rPr lang="en-US" sz="1200" dirty="0" smtClean="0"/>
              <a:t>Premature death, especially related to heart disease </a:t>
            </a:r>
          </a:p>
          <a:p>
            <a:pPr lvl="1"/>
            <a:r>
              <a:rPr lang="en-US" sz="1200" dirty="0" smtClean="0"/>
              <a:t>Cardiovascular effects, such as heart attacks and strokes </a:t>
            </a:r>
          </a:p>
          <a:p>
            <a:pPr lvl="1"/>
            <a:endParaRPr lang="en-US" sz="1200" dirty="0" smtClean="0"/>
          </a:p>
          <a:p>
            <a:r>
              <a:rPr lang="en-US" sz="1200" dirty="0" smtClean="0"/>
              <a:t>Long-term exposure to fine particles also is linked to reduced lung development as well as the development of chronic respiratory diseases, such as asthma, in children </a:t>
            </a:r>
          </a:p>
          <a:p>
            <a:pPr lvl="1"/>
            <a:r>
              <a:rPr lang="en-US" sz="1200" dirty="0" smtClean="0"/>
              <a:t>Some studies also suggest that long-term PM2.5 exposures may be linked to cancer and to harmful developmental and reproductive effects, such as infant mortality and low birth weight. </a:t>
            </a:r>
          </a:p>
          <a:p>
            <a:pPr lvl="1"/>
            <a:endParaRPr lang="en-US" sz="1200" dirty="0" smtClean="0"/>
          </a:p>
          <a:p>
            <a:r>
              <a:rPr lang="en-US" sz="1200" dirty="0" smtClean="0"/>
              <a:t>Health effects caused by </a:t>
            </a:r>
            <a:r>
              <a:rPr lang="en-US" sz="1200" b="1" i="1" dirty="0" smtClean="0"/>
              <a:t>short-term exposure to fine particles (PM2.5), which is based on a daily standard, include: </a:t>
            </a:r>
          </a:p>
          <a:p>
            <a:pPr lvl="1"/>
            <a:r>
              <a:rPr lang="en-US" sz="1200" dirty="0" smtClean="0"/>
              <a:t>Premature death, especially death related to heart and lung diseases </a:t>
            </a:r>
          </a:p>
          <a:p>
            <a:pPr lvl="1"/>
            <a:r>
              <a:rPr lang="en-US" sz="1200" dirty="0" smtClean="0"/>
              <a:t>Increased hospital admissions and emergency department visits for cardiovascular effects, such as non-fatal heart attacks and strokes. </a:t>
            </a:r>
          </a:p>
          <a:p>
            <a:pPr lvl="1"/>
            <a:endParaRPr lang="en-US" sz="1200" dirty="0" smtClean="0"/>
          </a:p>
          <a:p>
            <a:r>
              <a:rPr lang="en-US" sz="1200" dirty="0" smtClean="0"/>
              <a:t>Short-term PM2.5 exposures also are linked to increased hospital admissions and emergency department visits for respiratory effects, such as asthma attacks, as well as increased respiratory symptoms, such as coughing, wheezing and shortness of breath. In addition, short-term PM2.5 exposures are linked to reduced lung function, especially in children and people with lung diseases, such as asthma. </a:t>
            </a:r>
          </a:p>
          <a:p>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0"/>
            <a:ext cx="5562600" cy="990600"/>
          </a:xfrm>
          <a:prstGeom prst="rect">
            <a:avLst/>
          </a:prstGeom>
          <a:noFill/>
          <a:ln w="9525">
            <a:noFill/>
            <a:round/>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i="1" dirty="0" err="1" smtClean="0">
                <a:solidFill>
                  <a:schemeClr val="bg1"/>
                </a:solidFill>
                <a:latin typeface="Arial" charset="0"/>
                <a:cs typeface="Arial" charset="0"/>
              </a:rPr>
              <a:t>AirNow</a:t>
            </a:r>
            <a:endParaRPr lang="en-US" sz="4000" b="1" i="1" dirty="0">
              <a:solidFill>
                <a:schemeClr val="bg1"/>
              </a:solidFill>
              <a:latin typeface="Arial" charset="0"/>
              <a:cs typeface="Arial" charset="0"/>
            </a:endParaRPr>
          </a:p>
        </p:txBody>
      </p:sp>
      <p:sp>
        <p:nvSpPr>
          <p:cNvPr id="3076" name="Text Box 6"/>
          <p:cNvSpPr txBox="1">
            <a:spLocks noChangeArrowheads="1"/>
          </p:cNvSpPr>
          <p:nvPr/>
        </p:nvSpPr>
        <p:spPr bwMode="auto">
          <a:xfrm>
            <a:off x="7239000" y="6400800"/>
            <a:ext cx="19050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6554FE-3A20-46CD-9E5F-C7401984984C}" type="slidenum">
              <a:rPr lang="en-US" sz="1000">
                <a:solidFill>
                  <a:srgbClr val="000000"/>
                </a:solidFill>
                <a:latin typeface="Arial" charset="0"/>
                <a:cs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000">
              <a:solidFill>
                <a:srgbClr val="000000"/>
              </a:solidFill>
              <a:latin typeface="Arial" charset="0"/>
              <a:cs typeface="Arial" charset="0"/>
            </a:endParaRPr>
          </a:p>
        </p:txBody>
      </p:sp>
      <p:sp>
        <p:nvSpPr>
          <p:cNvPr id="5" name="Rectangle 2"/>
          <p:cNvSpPr>
            <a:spLocks noChangeArrowheads="1"/>
          </p:cNvSpPr>
          <p:nvPr/>
        </p:nvSpPr>
        <p:spPr bwMode="auto">
          <a:xfrm>
            <a:off x="228600" y="1066800"/>
            <a:ext cx="5943600" cy="5029200"/>
          </a:xfrm>
          <a:prstGeom prst="rect">
            <a:avLst/>
          </a:prstGeom>
          <a:noFill/>
          <a:ln w="9525">
            <a:noFill/>
            <a:round/>
            <a:headEnd/>
            <a:tailEnd/>
          </a:ln>
          <a:effectLst/>
        </p:spPr>
        <p:txBody>
          <a:bodyPr lIns="90000" tIns="46800" rIns="90000" bIns="46800"/>
          <a:lstStyle/>
          <a:p>
            <a:pPr>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dirty="0" smtClean="0">
                <a:solidFill>
                  <a:srgbClr val="000000"/>
                </a:solidFill>
              </a:rPr>
              <a:t>AirNow </a:t>
            </a:r>
            <a:r>
              <a:rPr lang="en-US" sz="2200" b="1" dirty="0">
                <a:solidFill>
                  <a:srgbClr val="000000"/>
                </a:solidFill>
              </a:rPr>
              <a:t>is the </a:t>
            </a:r>
            <a:r>
              <a:rPr lang="en-US" sz="2200" b="1" u="sng" dirty="0">
                <a:solidFill>
                  <a:srgbClr val="000000"/>
                </a:solidFill>
              </a:rPr>
              <a:t>national framework</a:t>
            </a:r>
            <a:r>
              <a:rPr lang="en-US" sz="2200" b="1" dirty="0">
                <a:solidFill>
                  <a:srgbClr val="000000"/>
                </a:solidFill>
              </a:rPr>
              <a:t> for acquiring and distributing </a:t>
            </a:r>
            <a:r>
              <a:rPr lang="en-US" sz="2200" b="1" u="sng" dirty="0">
                <a:solidFill>
                  <a:srgbClr val="000000"/>
                </a:solidFill>
              </a:rPr>
              <a:t>air quality </a:t>
            </a:r>
            <a:r>
              <a:rPr lang="en-US" sz="2200" b="1" u="sng" dirty="0" smtClean="0">
                <a:solidFill>
                  <a:srgbClr val="000000"/>
                </a:solidFill>
              </a:rPr>
              <a:t>information</a:t>
            </a:r>
          </a:p>
          <a:p>
            <a:pPr marL="342900" lvl="1" indent="-230188">
              <a:spcBef>
                <a:spcPts val="750"/>
              </a:spcBef>
              <a:buSzPct val="80000"/>
              <a:buFont typeface="Calibri"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rPr>
              <a:t>Collects</a:t>
            </a:r>
            <a:r>
              <a:rPr lang="en-US" sz="2000" dirty="0">
                <a:solidFill>
                  <a:srgbClr val="000000"/>
                </a:solidFill>
              </a:rPr>
              <a:t>, quality assures, and </a:t>
            </a:r>
            <a:r>
              <a:rPr lang="en-US" sz="2000" u="sng" dirty="0">
                <a:solidFill>
                  <a:srgbClr val="000000"/>
                </a:solidFill>
              </a:rPr>
              <a:t>transfers</a:t>
            </a:r>
            <a:r>
              <a:rPr lang="en-US" sz="2000" dirty="0">
                <a:solidFill>
                  <a:srgbClr val="000000"/>
                </a:solidFill>
              </a:rPr>
              <a:t> real-time and forecasted air quality information to the public</a:t>
            </a:r>
          </a:p>
          <a:p>
            <a:pPr marL="342900" lvl="1" indent="-230188">
              <a:spcBef>
                <a:spcPts val="750"/>
              </a:spcBef>
              <a:buSzPct val="80000"/>
              <a:buFont typeface="Calibri"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Gathers data </a:t>
            </a:r>
            <a:r>
              <a:rPr lang="en-US" sz="2000" u="sng" dirty="0">
                <a:solidFill>
                  <a:srgbClr val="000000"/>
                </a:solidFill>
              </a:rPr>
              <a:t>provided</a:t>
            </a:r>
            <a:r>
              <a:rPr lang="en-US" sz="2000" dirty="0">
                <a:solidFill>
                  <a:srgbClr val="000000"/>
                </a:solidFill>
              </a:rPr>
              <a:t> by 130 federal, state, and local air quality agencies</a:t>
            </a:r>
          </a:p>
          <a:p>
            <a:pPr marL="342900" lvl="1" indent="-230188">
              <a:spcBef>
                <a:spcPts val="500"/>
              </a:spcBef>
              <a:buSzPct val="80000"/>
              <a:buFont typeface="Calibri"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Issues weather/air quality news stories</a:t>
            </a:r>
          </a:p>
          <a:p>
            <a:pPr marL="342900" lvl="1" indent="-230188">
              <a:spcBef>
                <a:spcPts val="500"/>
              </a:spcBef>
              <a:buSzPct val="80000"/>
              <a:buFont typeface="Calibri"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Partners with national </a:t>
            </a:r>
            <a:r>
              <a:rPr lang="en-US" sz="2000" dirty="0" smtClean="0">
                <a:solidFill>
                  <a:srgbClr val="000000"/>
                </a:solidFill>
              </a:rPr>
              <a:t>media and other agencies</a:t>
            </a:r>
            <a:endParaRPr lang="en-US" sz="2000" dirty="0">
              <a:solidFill>
                <a:srgbClr val="000000"/>
              </a:solidFill>
            </a:endParaRPr>
          </a:p>
          <a:p>
            <a:pPr marL="342900" lvl="1" indent="-230188">
              <a:spcBef>
                <a:spcPts val="500"/>
              </a:spcBef>
              <a:buSzPct val="80000"/>
              <a:buFont typeface="Calibri"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Provides air quality education and outreach</a:t>
            </a:r>
          </a:p>
          <a:p>
            <a:pPr marL="342900" lvl="1" indent="-230188">
              <a:spcBef>
                <a:spcPts val="300"/>
              </a:spcBef>
              <a:buClrTx/>
              <a:buSzPct val="8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a:solidFill>
                <a:srgbClr val="000000"/>
              </a:solidFill>
            </a:endParaRPr>
          </a:p>
          <a:p>
            <a:pPr eaLnBrk="0" hangingPunct="0">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dirty="0">
                <a:solidFill>
                  <a:srgbClr val="000000"/>
                </a:solidFill>
              </a:rPr>
              <a:t>America’s “go to” resource for </a:t>
            </a:r>
            <a:r>
              <a:rPr lang="en-US" sz="2200" b="1" u="sng" dirty="0">
                <a:solidFill>
                  <a:srgbClr val="000000"/>
                </a:solidFill>
              </a:rPr>
              <a:t>current</a:t>
            </a:r>
            <a:r>
              <a:rPr lang="en-US" sz="2200" b="1" dirty="0">
                <a:solidFill>
                  <a:srgbClr val="000000"/>
                </a:solidFill>
              </a:rPr>
              <a:t> and </a:t>
            </a:r>
            <a:r>
              <a:rPr lang="en-US" sz="2200" b="1" u="sng" dirty="0">
                <a:solidFill>
                  <a:srgbClr val="000000"/>
                </a:solidFill>
              </a:rPr>
              <a:t>forecasted</a:t>
            </a:r>
            <a:r>
              <a:rPr lang="en-US" sz="2200" b="1" dirty="0">
                <a:solidFill>
                  <a:srgbClr val="000000"/>
                </a:solidFill>
              </a:rPr>
              <a:t> air quality information</a:t>
            </a:r>
          </a:p>
          <a:p>
            <a:pPr marL="342900" lvl="1" indent="-230188">
              <a:spcBef>
                <a:spcPts val="600"/>
              </a:spcBef>
              <a:buClrTx/>
              <a:buSzPct val="8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endParaRPr>
          </a:p>
        </p:txBody>
      </p:sp>
      <p:pic>
        <p:nvPicPr>
          <p:cNvPr id="8" name="Picture 6" descr="http://www.airnowstatus.org/media/2007/cnn2clip.jpg"/>
          <p:cNvPicPr>
            <a:picLocks noChangeAspect="1" noChangeArrowheads="1"/>
          </p:cNvPicPr>
          <p:nvPr/>
        </p:nvPicPr>
        <p:blipFill>
          <a:blip r:embed="rId3" cstate="print"/>
          <a:srcRect/>
          <a:stretch>
            <a:fillRect/>
          </a:stretch>
        </p:blipFill>
        <p:spPr bwMode="auto">
          <a:xfrm>
            <a:off x="6248400" y="4572000"/>
            <a:ext cx="2800350" cy="2043180"/>
          </a:xfrm>
          <a:prstGeom prst="rect">
            <a:avLst/>
          </a:prstGeom>
          <a:noFill/>
          <a:ln w="9525">
            <a:noFill/>
            <a:miter lim="800000"/>
            <a:headEnd/>
            <a:tailEnd/>
          </a:ln>
        </p:spPr>
      </p:pic>
      <p:pic>
        <p:nvPicPr>
          <p:cNvPr id="9" name="Picture 5" descr="image"/>
          <p:cNvPicPr>
            <a:picLocks noChangeAspect="1" noChangeArrowheads="1"/>
          </p:cNvPicPr>
          <p:nvPr/>
        </p:nvPicPr>
        <p:blipFill>
          <a:blip r:embed="rId4" cstate="print"/>
          <a:srcRect/>
          <a:stretch>
            <a:fillRect/>
          </a:stretch>
        </p:blipFill>
        <p:spPr bwMode="auto">
          <a:xfrm>
            <a:off x="8286750" y="3581400"/>
            <a:ext cx="476250" cy="914400"/>
          </a:xfrm>
          <a:prstGeom prst="rect">
            <a:avLst/>
          </a:prstGeom>
          <a:noFill/>
          <a:ln w="9525">
            <a:noFill/>
            <a:miter lim="800000"/>
            <a:headEnd/>
            <a:tailEnd/>
          </a:ln>
        </p:spPr>
      </p:pic>
      <p:pic>
        <p:nvPicPr>
          <p:cNvPr id="52226" name="Picture 2" descr="Peak AQI - http://www.epa.gov/airnow/2012/20120808/peak_aqi_usa.jpg"/>
          <p:cNvPicPr>
            <a:picLocks noChangeAspect="1" noChangeArrowheads="1"/>
          </p:cNvPicPr>
          <p:nvPr/>
        </p:nvPicPr>
        <p:blipFill>
          <a:blip r:embed="rId5" cstate="print"/>
          <a:srcRect/>
          <a:stretch>
            <a:fillRect/>
          </a:stretch>
        </p:blipFill>
        <p:spPr bwMode="auto">
          <a:xfrm>
            <a:off x="6267449" y="1371600"/>
            <a:ext cx="2800352" cy="2133600"/>
          </a:xfrm>
          <a:prstGeom prst="rect">
            <a:avLst/>
          </a:prstGeom>
          <a:noFill/>
        </p:spPr>
      </p:pic>
      <p:grpSp>
        <p:nvGrpSpPr>
          <p:cNvPr id="10" name="Group 5"/>
          <p:cNvGrpSpPr>
            <a:grpSpLocks/>
          </p:cNvGrpSpPr>
          <p:nvPr/>
        </p:nvGrpSpPr>
        <p:grpSpPr bwMode="auto">
          <a:xfrm>
            <a:off x="6734175" y="3752850"/>
            <a:ext cx="809625" cy="514350"/>
            <a:chOff x="3293" y="2117"/>
            <a:chExt cx="2640" cy="1838"/>
          </a:xfrm>
        </p:grpSpPr>
        <p:pic>
          <p:nvPicPr>
            <p:cNvPr id="11" name="Picture 6" descr="aqilogo1"/>
            <p:cNvPicPr>
              <a:picLocks noChangeAspect="1" noChangeArrowheads="1"/>
            </p:cNvPicPr>
            <p:nvPr/>
          </p:nvPicPr>
          <p:blipFill>
            <a:blip r:embed="rId6" cstate="print"/>
            <a:srcRect/>
            <a:stretch>
              <a:fillRect/>
            </a:stretch>
          </p:blipFill>
          <p:spPr bwMode="auto">
            <a:xfrm>
              <a:off x="3293" y="2117"/>
              <a:ext cx="2630" cy="1526"/>
            </a:xfrm>
            <a:prstGeom prst="rect">
              <a:avLst/>
            </a:prstGeom>
            <a:noFill/>
            <a:ln w="9525">
              <a:noFill/>
              <a:miter lim="800000"/>
              <a:headEnd/>
              <a:tailEnd/>
            </a:ln>
          </p:spPr>
        </p:pic>
        <p:pic>
          <p:nvPicPr>
            <p:cNvPr id="12" name="Picture 7" descr="aqindex2"/>
            <p:cNvPicPr>
              <a:picLocks noChangeAspect="1" noChangeArrowheads="1"/>
            </p:cNvPicPr>
            <p:nvPr/>
          </p:nvPicPr>
          <p:blipFill>
            <a:blip r:embed="rId7" cstate="print"/>
            <a:srcRect/>
            <a:stretch>
              <a:fillRect/>
            </a:stretch>
          </p:blipFill>
          <p:spPr bwMode="auto">
            <a:xfrm>
              <a:off x="3312" y="3648"/>
              <a:ext cx="2621" cy="307"/>
            </a:xfrm>
            <a:prstGeom prst="rect">
              <a:avLst/>
            </a:prstGeom>
            <a:noFill/>
            <a:ln w="9525">
              <a:noFill/>
              <a:miter lim="800000"/>
              <a:headEnd/>
              <a:tailEnd/>
            </a:ln>
          </p:spPr>
        </p:pic>
      </p:grpSp>
      <p:pic>
        <p:nvPicPr>
          <p:cNvPr id="14" name="Picture 6" descr="AIRNow logo"/>
          <p:cNvPicPr>
            <a:picLocks noChangeAspect="1" noChangeArrowheads="1"/>
          </p:cNvPicPr>
          <p:nvPr/>
        </p:nvPicPr>
        <p:blipFill>
          <a:blip r:embed="rId8" cstate="print"/>
          <a:srcRect/>
          <a:stretch>
            <a:fillRect/>
          </a:stretch>
        </p:blipFill>
        <p:spPr bwMode="auto">
          <a:xfrm>
            <a:off x="8001000" y="381000"/>
            <a:ext cx="990600" cy="4953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576A90-8C06-4991-A149-E337B16D162B}" type="slidenum">
              <a:rPr lang="en-US" smtClean="0"/>
              <a:pPr/>
              <a:t>13</a:t>
            </a:fld>
            <a:endParaRPr lang="en-US" dirty="0"/>
          </a:p>
        </p:txBody>
      </p:sp>
      <p:sp>
        <p:nvSpPr>
          <p:cNvPr id="3" name="TextBox 2"/>
          <p:cNvSpPr txBox="1"/>
          <p:nvPr/>
        </p:nvSpPr>
        <p:spPr>
          <a:xfrm>
            <a:off x="228600" y="76200"/>
            <a:ext cx="6248400" cy="461665"/>
          </a:xfrm>
          <a:prstGeom prst="rect">
            <a:avLst/>
          </a:prstGeom>
          <a:noFill/>
        </p:spPr>
        <p:txBody>
          <a:bodyPr wrap="square" rtlCol="0">
            <a:spAutoFit/>
          </a:bodyPr>
          <a:lstStyle/>
          <a:p>
            <a:r>
              <a:rPr lang="en-US" sz="2400" b="1" i="1" dirty="0" smtClean="0">
                <a:solidFill>
                  <a:schemeClr val="bg1"/>
                </a:solidFill>
              </a:rPr>
              <a:t>Recent Revisions to Air Quality Index</a:t>
            </a:r>
            <a:endParaRPr lang="en-US" sz="2400" b="1" i="1" dirty="0">
              <a:solidFill>
                <a:schemeClr val="bg1"/>
              </a:solidFill>
            </a:endParaRPr>
          </a:p>
        </p:txBody>
      </p:sp>
      <p:pic>
        <p:nvPicPr>
          <p:cNvPr id="5" name="Picture 6" descr="AIRNow logo"/>
          <p:cNvPicPr>
            <a:picLocks noChangeAspect="1" noChangeArrowheads="1"/>
          </p:cNvPicPr>
          <p:nvPr/>
        </p:nvPicPr>
        <p:blipFill>
          <a:blip r:embed="rId2" cstate="print"/>
          <a:srcRect/>
          <a:stretch>
            <a:fillRect/>
          </a:stretch>
        </p:blipFill>
        <p:spPr bwMode="auto">
          <a:xfrm>
            <a:off x="8001000" y="381000"/>
            <a:ext cx="990600" cy="495300"/>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605442"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042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3074" name="Rectangle 3"/>
          <p:cNvSpPr>
            <a:spLocks noChangeArrowheads="1"/>
          </p:cNvSpPr>
          <p:nvPr/>
        </p:nvSpPr>
        <p:spPr bwMode="auto">
          <a:xfrm>
            <a:off x="-59281" y="0"/>
            <a:ext cx="5850481" cy="990600"/>
          </a:xfrm>
          <a:prstGeom prst="rect">
            <a:avLst/>
          </a:prstGeom>
          <a:noFill/>
          <a:ln w="9525">
            <a:noFill/>
            <a:round/>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cs typeface="Arial" charset="0"/>
              </a:rPr>
              <a:t>AirNow Satellite Data Processor</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cs typeface="Arial" charset="0"/>
              </a:rPr>
              <a:t>(ASDP)</a:t>
            </a:r>
            <a:endParaRPr lang="en-US" sz="2400" b="1" i="1" dirty="0">
              <a:solidFill>
                <a:schemeClr val="bg1"/>
              </a:solidFill>
              <a:cs typeface="Arial" charset="0"/>
            </a:endParaRPr>
          </a:p>
        </p:txBody>
      </p:sp>
      <p:sp>
        <p:nvSpPr>
          <p:cNvPr id="3076" name="Text Box 6"/>
          <p:cNvSpPr txBox="1">
            <a:spLocks noChangeArrowheads="1"/>
          </p:cNvSpPr>
          <p:nvPr/>
        </p:nvSpPr>
        <p:spPr bwMode="auto">
          <a:xfrm>
            <a:off x="7239000" y="6400800"/>
            <a:ext cx="19050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6554FE-3A20-46CD-9E5F-C7401984984C}" type="slidenum">
              <a:rPr lang="en-US" sz="1000">
                <a:solidFill>
                  <a:srgbClr val="000000"/>
                </a:solidFill>
                <a:latin typeface="Arial" charset="0"/>
                <a:cs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000" dirty="0">
              <a:solidFill>
                <a:srgbClr val="000000"/>
              </a:solidFill>
              <a:latin typeface="Arial" charset="0"/>
              <a:cs typeface="Arial" charset="0"/>
            </a:endParaRPr>
          </a:p>
        </p:txBody>
      </p:sp>
      <p:pic>
        <p:nvPicPr>
          <p:cNvPr id="26" name="Picture 6" descr="AIRNow logo"/>
          <p:cNvPicPr>
            <a:picLocks noChangeAspect="1" noChangeArrowheads="1"/>
          </p:cNvPicPr>
          <p:nvPr/>
        </p:nvPicPr>
        <p:blipFill>
          <a:blip r:embed="rId3" cstate="print"/>
          <a:srcRect/>
          <a:stretch>
            <a:fillRect/>
          </a:stretch>
        </p:blipFill>
        <p:spPr bwMode="auto">
          <a:xfrm>
            <a:off x="8001000" y="381000"/>
            <a:ext cx="990600" cy="495300"/>
          </a:xfrm>
          <a:prstGeom prst="rect">
            <a:avLst/>
          </a:prstGeom>
          <a:noFill/>
        </p:spPr>
      </p:pic>
      <p:pic>
        <p:nvPicPr>
          <p:cNvPr id="3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4999" t="5858" r="54462" b="34950"/>
          <a:stretch>
            <a:fillRect/>
          </a:stretch>
        </p:blipFill>
        <p:spPr>
          <a:xfrm>
            <a:off x="273669" y="2997143"/>
            <a:ext cx="2018125" cy="1385316"/>
          </a:xfrm>
          <a:prstGeom prst="rect">
            <a:avLst/>
          </a:prstGeom>
          <a:noFill/>
          <a:ln/>
        </p:spPr>
      </p:pic>
      <p:sp>
        <p:nvSpPr>
          <p:cNvPr id="37" name="Content Placeholder 2"/>
          <p:cNvSpPr txBox="1">
            <a:spLocks/>
          </p:cNvSpPr>
          <p:nvPr/>
        </p:nvSpPr>
        <p:spPr>
          <a:xfrm>
            <a:off x="152400" y="1124837"/>
            <a:ext cx="8933772" cy="1389763"/>
          </a:xfrm>
          <a:prstGeom prst="rect">
            <a:avLst/>
          </a:prstGeom>
        </p:spPr>
        <p:txBody>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itchFamily="18" charset="0"/>
              <a:buChar char="•"/>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Spatial coverage of current AirNow maps is limited</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itchFamily="18" charset="0"/>
              <a:buChar char="•"/>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There are significant data gaps resulting in over 36 million American (~40% of the area) not covered by a monitoring network</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itchFamily="18" charset="0"/>
              <a:buChar char="•"/>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Satellite data, specifically AOD can provide information to “fill-in” these gaps for PM</a:t>
            </a:r>
            <a:r>
              <a:rPr kumimoji="0" lang="en-US" sz="1600" b="1" i="0" u="none" strike="noStrike" kern="0" cap="none" spc="0" normalizeH="0" baseline="-25000" noProof="0" dirty="0" smtClean="0">
                <a:ln>
                  <a:noFill/>
                </a:ln>
                <a:solidFill>
                  <a:srgbClr val="000000"/>
                </a:solidFill>
                <a:effectLst/>
                <a:uLnTx/>
                <a:uFillTx/>
                <a:latin typeface="+mn-lt"/>
                <a:ea typeface="+mn-ea"/>
                <a:cs typeface="+mn-cs"/>
              </a:rPr>
              <a:t>2.5</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itchFamily="18" charset="0"/>
              <a:buChar char="•"/>
              <a:tabLst/>
              <a:defRPr/>
            </a:pPr>
            <a:r>
              <a:rPr lang="en-US" sz="1600" b="1" kern="0" dirty="0" smtClean="0">
                <a:solidFill>
                  <a:srgbClr val="000000"/>
                </a:solidFill>
              </a:rPr>
              <a:t>ASDP development primarily funded through NASA ROSES</a:t>
            </a:r>
            <a:endParaRPr kumimoji="0" lang="en-US" sz="2000" b="1" i="0" u="none" strike="noStrike" kern="0" cap="none" spc="0" normalizeH="0" noProof="0" dirty="0" smtClean="0">
              <a:ln>
                <a:noFill/>
              </a:ln>
              <a:solidFill>
                <a:srgbClr val="000000"/>
              </a:solidFill>
              <a:effectLst/>
              <a:uLnTx/>
              <a:uFillTx/>
            </a:endParaRPr>
          </a:p>
        </p:txBody>
      </p:sp>
      <p:sp>
        <p:nvSpPr>
          <p:cNvPr id="39" name="TextBox 38"/>
          <p:cNvSpPr txBox="1">
            <a:spLocks noChangeArrowheads="1"/>
          </p:cNvSpPr>
          <p:nvPr/>
        </p:nvSpPr>
        <p:spPr bwMode="auto">
          <a:xfrm>
            <a:off x="0" y="4362496"/>
            <a:ext cx="2743200" cy="461665"/>
          </a:xfrm>
          <a:prstGeom prst="rect">
            <a:avLst/>
          </a:prstGeom>
          <a:noFill/>
          <a:ln w="9525">
            <a:noFill/>
            <a:miter lim="800000"/>
            <a:headEnd/>
            <a:tailEnd/>
          </a:ln>
        </p:spPr>
        <p:txBody>
          <a:bodyPr>
            <a:spAutoFit/>
          </a:bodyPr>
          <a:lstStyle/>
          <a:p>
            <a:pPr algn="ctr"/>
            <a:r>
              <a:rPr lang="en-US" sz="1200" dirty="0" smtClean="0">
                <a:solidFill>
                  <a:srgbClr val="0000FF"/>
                </a:solidFill>
              </a:rPr>
              <a:t>Current continuous AirNow PM</a:t>
            </a:r>
            <a:r>
              <a:rPr lang="en-US" sz="1200" baseline="-25000" dirty="0" smtClean="0">
                <a:solidFill>
                  <a:srgbClr val="0000FF"/>
                </a:solidFill>
              </a:rPr>
              <a:t>2.5</a:t>
            </a:r>
            <a:r>
              <a:rPr lang="en-US" sz="1200" dirty="0" smtClean="0">
                <a:solidFill>
                  <a:srgbClr val="0000FF"/>
                </a:solidFill>
              </a:rPr>
              <a:t> monitoring sites</a:t>
            </a:r>
            <a:endParaRPr lang="en-US" sz="1200" dirty="0">
              <a:solidFill>
                <a:srgbClr val="0000FF"/>
              </a:solidFill>
            </a:endParaRPr>
          </a:p>
        </p:txBody>
      </p:sp>
      <p:sp>
        <p:nvSpPr>
          <p:cNvPr id="40" name="TextBox 39"/>
          <p:cNvSpPr txBox="1">
            <a:spLocks noChangeArrowheads="1"/>
          </p:cNvSpPr>
          <p:nvPr/>
        </p:nvSpPr>
        <p:spPr bwMode="auto">
          <a:xfrm>
            <a:off x="2861515" y="2733019"/>
            <a:ext cx="5190772" cy="307777"/>
          </a:xfrm>
          <a:prstGeom prst="rect">
            <a:avLst/>
          </a:prstGeom>
          <a:noFill/>
          <a:ln w="9525">
            <a:noFill/>
            <a:miter lim="800000"/>
            <a:headEnd/>
            <a:tailEnd/>
          </a:ln>
        </p:spPr>
        <p:txBody>
          <a:bodyPr wrap="square">
            <a:spAutoFit/>
          </a:bodyPr>
          <a:lstStyle/>
          <a:p>
            <a:pPr algn="ctr"/>
            <a:r>
              <a:rPr lang="en-US" sz="1400" dirty="0" smtClean="0">
                <a:solidFill>
                  <a:srgbClr val="0000FF"/>
                </a:solidFill>
              </a:rPr>
              <a:t>Example: New Mexico and Mexican Fires 5/24/2012</a:t>
            </a:r>
            <a:endParaRPr lang="en-US" sz="1400" dirty="0">
              <a:solidFill>
                <a:srgbClr val="0000FF"/>
              </a:solidFill>
            </a:endParaRPr>
          </a:p>
        </p:txBody>
      </p:sp>
      <p:pic>
        <p:nvPicPr>
          <p:cNvPr id="41" name="Picture 40" descr="C:\Users\apasch\Desktop\ASDP Testing Examples\May 24, 2012\TrueColor_Airn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0097" y="3008862"/>
            <a:ext cx="1871503" cy="16465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apasch\Desktop\ASDP Testing Examples\May 24, 2012\AOD_AirN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625" y="3008863"/>
            <a:ext cx="1871503" cy="16465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pasch\Desktop\ASDP Testing Examples\May 24, 2012\Krigged_AirN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8385" y="4704337"/>
            <a:ext cx="1871503" cy="16465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apasch\Desktop\ASDP Testing Examples\May 24, 2012\Satellite_AirNow.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1150" y="4704337"/>
            <a:ext cx="1871503" cy="16465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pasch\Desktop\ASDP Testing Examples\May 24, 2012\Fused_AirNow.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5768" y="4704337"/>
            <a:ext cx="1871502" cy="164656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251392" y="3008862"/>
            <a:ext cx="2010359" cy="584775"/>
          </a:xfrm>
          <a:prstGeom prst="rect">
            <a:avLst/>
          </a:prstGeom>
          <a:noFill/>
        </p:spPr>
        <p:txBody>
          <a:bodyPr wrap="none" rtlCol="0">
            <a:spAutoFit/>
          </a:bodyPr>
          <a:lstStyle/>
          <a:p>
            <a:r>
              <a:rPr lang="en-US" sz="1600" b="1" dirty="0" smtClean="0">
                <a:solidFill>
                  <a:srgbClr val="FFFF00"/>
                </a:solidFill>
              </a:rPr>
              <a:t>MODIS True Color:</a:t>
            </a:r>
          </a:p>
          <a:p>
            <a:r>
              <a:rPr lang="en-US" sz="1600" b="1" dirty="0" smtClean="0">
                <a:solidFill>
                  <a:srgbClr val="FFFF00"/>
                </a:solidFill>
              </a:rPr>
              <a:t>  Smoke</a:t>
            </a:r>
            <a:endParaRPr lang="en-US" sz="1600" b="1" dirty="0">
              <a:solidFill>
                <a:srgbClr val="FFFF00"/>
              </a:solidFill>
            </a:endParaRPr>
          </a:p>
        </p:txBody>
      </p:sp>
      <p:sp>
        <p:nvSpPr>
          <p:cNvPr id="47" name="TextBox 46"/>
          <p:cNvSpPr txBox="1"/>
          <p:nvPr/>
        </p:nvSpPr>
        <p:spPr>
          <a:xfrm>
            <a:off x="5915624" y="3008861"/>
            <a:ext cx="1363258" cy="338554"/>
          </a:xfrm>
          <a:prstGeom prst="rect">
            <a:avLst/>
          </a:prstGeom>
          <a:noFill/>
        </p:spPr>
        <p:txBody>
          <a:bodyPr wrap="none" rtlCol="0">
            <a:spAutoFit/>
          </a:bodyPr>
          <a:lstStyle/>
          <a:p>
            <a:r>
              <a:rPr lang="en-US" sz="1600" b="1" dirty="0" smtClean="0">
                <a:solidFill>
                  <a:srgbClr val="FFFF00"/>
                </a:solidFill>
              </a:rPr>
              <a:t>MODIS AOD</a:t>
            </a:r>
            <a:endParaRPr lang="en-US" sz="1600" b="1" dirty="0">
              <a:solidFill>
                <a:srgbClr val="FFFF00"/>
              </a:solidFill>
            </a:endParaRPr>
          </a:p>
        </p:txBody>
      </p:sp>
      <p:sp>
        <p:nvSpPr>
          <p:cNvPr id="48" name="TextBox 47"/>
          <p:cNvSpPr txBox="1"/>
          <p:nvPr/>
        </p:nvSpPr>
        <p:spPr>
          <a:xfrm>
            <a:off x="2261523" y="4704337"/>
            <a:ext cx="2005677" cy="307777"/>
          </a:xfrm>
          <a:prstGeom prst="rect">
            <a:avLst/>
          </a:prstGeom>
          <a:noFill/>
        </p:spPr>
        <p:txBody>
          <a:bodyPr wrap="none" rtlCol="0">
            <a:spAutoFit/>
          </a:bodyPr>
          <a:lstStyle/>
          <a:p>
            <a:r>
              <a:rPr lang="en-US" sz="1400" b="1" dirty="0" smtClean="0">
                <a:solidFill>
                  <a:schemeClr val="tx1"/>
                </a:solidFill>
              </a:rPr>
              <a:t>AirNow</a:t>
            </a:r>
            <a:r>
              <a:rPr lang="en-US" sz="1400" b="1" dirty="0" smtClean="0"/>
              <a:t> </a:t>
            </a:r>
            <a:r>
              <a:rPr lang="en-US" sz="1400" b="1" dirty="0" smtClean="0">
                <a:solidFill>
                  <a:schemeClr val="tx1"/>
                </a:solidFill>
              </a:rPr>
              <a:t>Observations</a:t>
            </a:r>
            <a:endParaRPr lang="en-US" sz="1400" b="1" dirty="0">
              <a:solidFill>
                <a:schemeClr val="tx1"/>
              </a:solidFill>
            </a:endParaRPr>
          </a:p>
        </p:txBody>
      </p:sp>
      <p:sp>
        <p:nvSpPr>
          <p:cNvPr id="49" name="TextBox 48"/>
          <p:cNvSpPr txBox="1"/>
          <p:nvPr/>
        </p:nvSpPr>
        <p:spPr>
          <a:xfrm>
            <a:off x="4746040" y="4704336"/>
            <a:ext cx="1308371" cy="307777"/>
          </a:xfrm>
          <a:prstGeom prst="rect">
            <a:avLst/>
          </a:prstGeom>
          <a:noFill/>
        </p:spPr>
        <p:txBody>
          <a:bodyPr wrap="none" rtlCol="0">
            <a:spAutoFit/>
          </a:bodyPr>
          <a:lstStyle/>
          <a:p>
            <a:r>
              <a:rPr lang="en-US" sz="1400" b="1" dirty="0" smtClean="0">
                <a:solidFill>
                  <a:schemeClr val="tx1"/>
                </a:solidFill>
              </a:rPr>
              <a:t>Satellite Data</a:t>
            </a:r>
            <a:endParaRPr lang="en-US" sz="1400" b="1" dirty="0">
              <a:solidFill>
                <a:schemeClr val="tx1"/>
              </a:solidFill>
            </a:endParaRPr>
          </a:p>
        </p:txBody>
      </p:sp>
      <p:sp>
        <p:nvSpPr>
          <p:cNvPr id="50" name="TextBox 49"/>
          <p:cNvSpPr txBox="1"/>
          <p:nvPr/>
        </p:nvSpPr>
        <p:spPr>
          <a:xfrm>
            <a:off x="7153907" y="4704335"/>
            <a:ext cx="1148071" cy="307777"/>
          </a:xfrm>
          <a:prstGeom prst="rect">
            <a:avLst/>
          </a:prstGeom>
          <a:noFill/>
        </p:spPr>
        <p:txBody>
          <a:bodyPr wrap="none" rtlCol="0">
            <a:spAutoFit/>
          </a:bodyPr>
          <a:lstStyle/>
          <a:p>
            <a:r>
              <a:rPr lang="en-US" sz="1400" b="1" dirty="0" smtClean="0">
                <a:solidFill>
                  <a:schemeClr val="tx1"/>
                </a:solidFill>
              </a:rPr>
              <a:t>Fused Data</a:t>
            </a:r>
            <a:endParaRPr lang="en-US" sz="1400" b="1" dirty="0">
              <a:solidFill>
                <a:schemeClr val="tx1"/>
              </a:solidFill>
            </a:endParaRPr>
          </a:p>
        </p:txBody>
      </p:sp>
      <p:sp>
        <p:nvSpPr>
          <p:cNvPr id="51" name="Oval 50"/>
          <p:cNvSpPr/>
          <p:nvPr/>
        </p:nvSpPr>
        <p:spPr>
          <a:xfrm>
            <a:off x="3631263" y="3968496"/>
            <a:ext cx="1484376" cy="68692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Oval 51"/>
          <p:cNvSpPr/>
          <p:nvPr/>
        </p:nvSpPr>
        <p:spPr>
          <a:xfrm>
            <a:off x="6302752" y="3980123"/>
            <a:ext cx="1484376" cy="68692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Oval 52"/>
          <p:cNvSpPr/>
          <p:nvPr/>
        </p:nvSpPr>
        <p:spPr>
          <a:xfrm>
            <a:off x="2699572" y="5663971"/>
            <a:ext cx="1484376" cy="686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4908277" y="5663971"/>
            <a:ext cx="1484376" cy="686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7152894" y="5655613"/>
            <a:ext cx="1484376" cy="686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a:spLocks noChangeArrowheads="1"/>
          </p:cNvSpPr>
          <p:nvPr/>
        </p:nvSpPr>
        <p:spPr bwMode="auto">
          <a:xfrm>
            <a:off x="-1" y="5132393"/>
            <a:ext cx="2291795" cy="646331"/>
          </a:xfrm>
          <a:prstGeom prst="rect">
            <a:avLst/>
          </a:prstGeom>
          <a:noFill/>
          <a:ln w="9525">
            <a:noFill/>
            <a:miter lim="800000"/>
            <a:headEnd/>
            <a:tailEnd/>
          </a:ln>
        </p:spPr>
        <p:txBody>
          <a:bodyPr wrap="square">
            <a:spAutoFit/>
          </a:bodyPr>
          <a:lstStyle/>
          <a:p>
            <a:pPr algn="ctr"/>
            <a:r>
              <a:rPr lang="en-US" sz="1200" dirty="0" smtClean="0">
                <a:solidFill>
                  <a:srgbClr val="0000FF"/>
                </a:solidFill>
              </a:rPr>
              <a:t>Satellite data captures the smoke and observed aerosols not in the AirNow data.</a:t>
            </a:r>
            <a:endParaRPr lang="en-US" sz="1200" dirty="0">
              <a:solidFill>
                <a:srgbClr val="0000FF"/>
              </a:solidFill>
            </a:endParaRPr>
          </a:p>
        </p:txBody>
      </p:sp>
      <p:pic>
        <p:nvPicPr>
          <p:cNvPr id="57"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9414"/>
          <a:stretch/>
        </p:blipFill>
        <p:spPr bwMode="auto">
          <a:xfrm>
            <a:off x="3169958" y="6477000"/>
            <a:ext cx="4373842" cy="34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1066800" y="6474023"/>
            <a:ext cx="2633882" cy="307777"/>
          </a:xfrm>
          <a:prstGeom prst="rect">
            <a:avLst/>
          </a:prstGeom>
          <a:noFill/>
        </p:spPr>
        <p:txBody>
          <a:bodyPr wrap="square" rtlCol="0">
            <a:spAutoFit/>
          </a:bodyPr>
          <a:lstStyle/>
          <a:p>
            <a:r>
              <a:rPr lang="en-US" sz="1400" b="1" dirty="0" smtClean="0">
                <a:solidFill>
                  <a:schemeClr val="tx1"/>
                </a:solidFill>
              </a:rPr>
              <a:t>Concentration (</a:t>
            </a:r>
            <a:r>
              <a:rPr lang="en-US" sz="1400" b="1" dirty="0" smtClean="0">
                <a:solidFill>
                  <a:schemeClr val="tx1"/>
                </a:solidFill>
                <a:latin typeface="Calibri"/>
                <a:cs typeface="Calibri"/>
              </a:rPr>
              <a:t>µg/m</a:t>
            </a:r>
            <a:r>
              <a:rPr lang="en-US" sz="1400" b="1" baseline="30000" dirty="0" smtClean="0">
                <a:solidFill>
                  <a:schemeClr val="tx1"/>
                </a:solidFill>
                <a:latin typeface="Calibri"/>
                <a:cs typeface="Calibri"/>
              </a:rPr>
              <a:t>3</a:t>
            </a:r>
            <a:r>
              <a:rPr lang="en-US" sz="1400" b="1" dirty="0" smtClean="0">
                <a:solidFill>
                  <a:schemeClr val="tx1"/>
                </a:solidFill>
                <a:latin typeface="Calibri"/>
                <a:cs typeface="Calibri"/>
              </a:rPr>
              <a:t>)</a:t>
            </a:r>
            <a:endParaRPr lang="en-US" sz="1400"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2290" name="Rectangle 2"/>
          <p:cNvSpPr>
            <a:spLocks noGrp="1" noChangeArrowheads="1"/>
          </p:cNvSpPr>
          <p:nvPr>
            <p:ph type="title"/>
          </p:nvPr>
        </p:nvSpPr>
        <p:spPr>
          <a:xfrm>
            <a:off x="-533400" y="228600"/>
            <a:ext cx="7543800" cy="762000"/>
          </a:xfrm>
        </p:spPr>
        <p:txBody>
          <a:bodyPr/>
          <a:lstStyle/>
          <a:p>
            <a:pPr algn="ctr"/>
            <a:r>
              <a:rPr lang="en-US" sz="2400" b="1" i="1" dirty="0" smtClean="0">
                <a:solidFill>
                  <a:schemeClr val="bg1"/>
                </a:solidFill>
              </a:rPr>
              <a:t>ASDP Incorporates Daily Satellite-AOD</a:t>
            </a:r>
            <a:br>
              <a:rPr lang="en-US" sz="2400" b="1" i="1" dirty="0" smtClean="0">
                <a:solidFill>
                  <a:schemeClr val="bg1"/>
                </a:solidFill>
              </a:rPr>
            </a:br>
            <a:r>
              <a:rPr lang="en-US" sz="2400" b="1" i="1" dirty="0" smtClean="0">
                <a:solidFill>
                  <a:schemeClr val="bg1"/>
                </a:solidFill>
              </a:rPr>
              <a:t>Derived PM</a:t>
            </a:r>
            <a:r>
              <a:rPr lang="en-US" sz="2400" b="1" i="1" baseline="-25000" dirty="0" smtClean="0">
                <a:solidFill>
                  <a:schemeClr val="bg1"/>
                </a:solidFill>
              </a:rPr>
              <a:t>2.5</a:t>
            </a:r>
            <a:r>
              <a:rPr lang="en-US" sz="2400" b="1" i="1" dirty="0" smtClean="0">
                <a:solidFill>
                  <a:schemeClr val="bg1"/>
                </a:solidFill>
              </a:rPr>
              <a:t> concentrations </a:t>
            </a:r>
            <a:r>
              <a:rPr lang="en-US" sz="2400" b="1" i="1" dirty="0">
                <a:solidFill>
                  <a:schemeClr val="bg1"/>
                </a:solidFill>
              </a:rPr>
              <a:t/>
            </a:r>
            <a:br>
              <a:rPr lang="en-US" sz="2400" b="1" i="1" dirty="0">
                <a:solidFill>
                  <a:schemeClr val="bg1"/>
                </a:solidFill>
              </a:rPr>
            </a:br>
            <a:endParaRPr lang="en-US" sz="2400" b="1" i="1" dirty="0" smtClean="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11" t="11053" r="2589" b="698"/>
          <a:stretch/>
        </p:blipFill>
        <p:spPr>
          <a:xfrm>
            <a:off x="3733801" y="2329962"/>
            <a:ext cx="4610100" cy="3776022"/>
          </a:xfrm>
          <a:prstGeom prst="rect">
            <a:avLst/>
          </a:prstGeom>
          <a:ln>
            <a:solidFill>
              <a:schemeClr val="tx1"/>
            </a:solidFill>
          </a:ln>
          <a:effectLst>
            <a:outerShdw blurRad="50800" dist="38100" dir="18900000" algn="bl" rotWithShape="0">
              <a:prstClr val="black">
                <a:alpha val="40000"/>
              </a:prstClr>
            </a:outerShdw>
          </a:effectLst>
        </p:spPr>
      </p:pic>
      <p:sp>
        <p:nvSpPr>
          <p:cNvPr id="5" name="Slide Number Placeholder 4"/>
          <p:cNvSpPr txBox="1">
            <a:spLocks/>
          </p:cNvSpPr>
          <p:nvPr/>
        </p:nvSpPr>
        <p:spPr bwMode="auto">
          <a:xfrm>
            <a:off x="7086600" y="65532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A3CA"/>
                </a:solidFill>
                <a:latin typeface="Arial" charset="0"/>
                <a:ea typeface="MS PGothic" pitchFamily="34" charset="-128"/>
                <a:cs typeface="+mn-cs"/>
              </a:defRPr>
            </a:lvl1pPr>
            <a:lvl2pPr marL="457200" algn="l" rtl="0" eaLnBrk="0" fontAlgn="base" hangingPunct="0">
              <a:spcBef>
                <a:spcPct val="0"/>
              </a:spcBef>
              <a:spcAft>
                <a:spcPct val="0"/>
              </a:spcAft>
              <a:defRPr sz="32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32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32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3200" kern="1200">
                <a:solidFill>
                  <a:schemeClr val="tx1"/>
                </a:solidFill>
                <a:latin typeface="Arial" charset="0"/>
                <a:ea typeface="MS PGothic" pitchFamily="34" charset="-128"/>
                <a:cs typeface="+mn-cs"/>
              </a:defRPr>
            </a:lvl5pPr>
            <a:lvl6pPr marL="2286000" algn="l" defTabSz="914400" rtl="0" eaLnBrk="1" latinLnBrk="0" hangingPunct="1">
              <a:defRPr sz="3200" kern="1200">
                <a:solidFill>
                  <a:schemeClr val="tx1"/>
                </a:solidFill>
                <a:latin typeface="Arial" charset="0"/>
                <a:ea typeface="MS PGothic" pitchFamily="34" charset="-128"/>
                <a:cs typeface="+mn-cs"/>
              </a:defRPr>
            </a:lvl6pPr>
            <a:lvl7pPr marL="2743200" algn="l" defTabSz="914400" rtl="0" eaLnBrk="1" latinLnBrk="0" hangingPunct="1">
              <a:defRPr sz="3200" kern="1200">
                <a:solidFill>
                  <a:schemeClr val="tx1"/>
                </a:solidFill>
                <a:latin typeface="Arial" charset="0"/>
                <a:ea typeface="MS PGothic" pitchFamily="34" charset="-128"/>
                <a:cs typeface="+mn-cs"/>
              </a:defRPr>
            </a:lvl7pPr>
            <a:lvl8pPr marL="3200400" algn="l" defTabSz="914400" rtl="0" eaLnBrk="1" latinLnBrk="0" hangingPunct="1">
              <a:defRPr sz="3200" kern="1200">
                <a:solidFill>
                  <a:schemeClr val="tx1"/>
                </a:solidFill>
                <a:latin typeface="Arial" charset="0"/>
                <a:ea typeface="MS PGothic" pitchFamily="34" charset="-128"/>
                <a:cs typeface="+mn-cs"/>
              </a:defRPr>
            </a:lvl8pPr>
            <a:lvl9pPr marL="3657600" algn="l" defTabSz="914400" rtl="0" eaLnBrk="1" latinLnBrk="0" hangingPunct="1">
              <a:defRPr sz="3200" kern="1200">
                <a:solidFill>
                  <a:schemeClr val="tx1"/>
                </a:solidFill>
                <a:latin typeface="Arial" charset="0"/>
                <a:ea typeface="MS PGothic" pitchFamily="34" charset="-128"/>
                <a:cs typeface="+mn-cs"/>
              </a:defRPr>
            </a:lvl9pPr>
          </a:lstStyle>
          <a:p>
            <a:fld id="{3C28328D-B705-4F35-B363-8512C15E2220}" type="slidenum">
              <a:rPr lang="en-US" smtClean="0"/>
              <a:pPr/>
              <a:t>15</a:t>
            </a:fld>
            <a:endParaRPr lang="en-US" dirty="0"/>
          </a:p>
        </p:txBody>
      </p:sp>
      <p:sp>
        <p:nvSpPr>
          <p:cNvPr id="14" name="Rectangle 2"/>
          <p:cNvSpPr txBox="1">
            <a:spLocks noChangeArrowheads="1"/>
          </p:cNvSpPr>
          <p:nvPr/>
        </p:nvSpPr>
        <p:spPr bwMode="auto">
          <a:xfrm>
            <a:off x="4201318" y="5562600"/>
            <a:ext cx="44854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1">
                <a:solidFill>
                  <a:srgbClr val="00A3CA"/>
                </a:solidFill>
                <a:latin typeface="+mj-lt"/>
                <a:ea typeface="+mj-ea"/>
                <a:cs typeface="+mj-cs"/>
              </a:defRPr>
            </a:lvl1pPr>
            <a:lvl2pPr algn="l" rtl="0" fontAlgn="base">
              <a:spcBef>
                <a:spcPct val="0"/>
              </a:spcBef>
              <a:spcAft>
                <a:spcPct val="0"/>
              </a:spcAft>
              <a:defRPr sz="2000" b="1">
                <a:solidFill>
                  <a:srgbClr val="00A3CA"/>
                </a:solidFill>
                <a:latin typeface="Arial" charset="0"/>
                <a:ea typeface="MS PGothic" pitchFamily="34" charset="-128"/>
              </a:defRPr>
            </a:lvl2pPr>
            <a:lvl3pPr algn="l" rtl="0" fontAlgn="base">
              <a:spcBef>
                <a:spcPct val="0"/>
              </a:spcBef>
              <a:spcAft>
                <a:spcPct val="0"/>
              </a:spcAft>
              <a:defRPr sz="2000" b="1">
                <a:solidFill>
                  <a:srgbClr val="00A3CA"/>
                </a:solidFill>
                <a:latin typeface="Arial" charset="0"/>
                <a:ea typeface="MS PGothic" pitchFamily="34" charset="-128"/>
              </a:defRPr>
            </a:lvl3pPr>
            <a:lvl4pPr algn="l" rtl="0" fontAlgn="base">
              <a:spcBef>
                <a:spcPct val="0"/>
              </a:spcBef>
              <a:spcAft>
                <a:spcPct val="0"/>
              </a:spcAft>
              <a:defRPr sz="2000" b="1">
                <a:solidFill>
                  <a:srgbClr val="00A3CA"/>
                </a:solidFill>
                <a:latin typeface="Arial" charset="0"/>
                <a:ea typeface="MS PGothic" pitchFamily="34" charset="-128"/>
              </a:defRPr>
            </a:lvl4pPr>
            <a:lvl5pPr algn="l" rtl="0" fontAlgn="base">
              <a:spcBef>
                <a:spcPct val="0"/>
              </a:spcBef>
              <a:spcAft>
                <a:spcPct val="0"/>
              </a:spcAft>
              <a:defRPr sz="2000" b="1">
                <a:solidFill>
                  <a:srgbClr val="00A3CA"/>
                </a:solidFill>
                <a:latin typeface="Arial" charset="0"/>
                <a:ea typeface="MS PGothic" pitchFamily="34" charset="-128"/>
              </a:defRPr>
            </a:lvl5pPr>
            <a:lvl6pPr marL="457200" algn="l" rtl="0" fontAlgn="base">
              <a:spcBef>
                <a:spcPct val="0"/>
              </a:spcBef>
              <a:spcAft>
                <a:spcPct val="0"/>
              </a:spcAft>
              <a:defRPr sz="2000" b="1">
                <a:solidFill>
                  <a:srgbClr val="00A3CA"/>
                </a:solidFill>
                <a:latin typeface="Arial" charset="0"/>
                <a:ea typeface="MS PGothic" pitchFamily="34" charset="-128"/>
              </a:defRPr>
            </a:lvl6pPr>
            <a:lvl7pPr marL="914400" algn="l" rtl="0" fontAlgn="base">
              <a:spcBef>
                <a:spcPct val="0"/>
              </a:spcBef>
              <a:spcAft>
                <a:spcPct val="0"/>
              </a:spcAft>
              <a:defRPr sz="2000" b="1">
                <a:solidFill>
                  <a:srgbClr val="00A3CA"/>
                </a:solidFill>
                <a:latin typeface="Arial" charset="0"/>
                <a:ea typeface="MS PGothic" pitchFamily="34" charset="-128"/>
              </a:defRPr>
            </a:lvl7pPr>
            <a:lvl8pPr marL="1371600" algn="l" rtl="0" fontAlgn="base">
              <a:spcBef>
                <a:spcPct val="0"/>
              </a:spcBef>
              <a:spcAft>
                <a:spcPct val="0"/>
              </a:spcAft>
              <a:defRPr sz="2000" b="1">
                <a:solidFill>
                  <a:srgbClr val="00A3CA"/>
                </a:solidFill>
                <a:latin typeface="Arial" charset="0"/>
                <a:ea typeface="MS PGothic" pitchFamily="34" charset="-128"/>
              </a:defRPr>
            </a:lvl8pPr>
            <a:lvl9pPr marL="1828800" algn="l" rtl="0" fontAlgn="base">
              <a:spcBef>
                <a:spcPct val="0"/>
              </a:spcBef>
              <a:spcAft>
                <a:spcPct val="0"/>
              </a:spcAft>
              <a:defRPr sz="2000" b="1">
                <a:solidFill>
                  <a:srgbClr val="00A3CA"/>
                </a:solidFill>
                <a:latin typeface="Arial" charset="0"/>
                <a:ea typeface="MS PGothic" pitchFamily="34" charset="-128"/>
              </a:defRPr>
            </a:lvl9pPr>
          </a:lstStyle>
          <a:p>
            <a:r>
              <a:rPr lang="en-US" sz="1400" dirty="0" smtClean="0">
                <a:solidFill>
                  <a:schemeClr val="tx1"/>
                </a:solidFill>
                <a:latin typeface="+mn-lt"/>
              </a:rPr>
              <a:t>AirNow Satellite Data Processor (ASDP)</a:t>
            </a:r>
          </a:p>
        </p:txBody>
      </p:sp>
      <p:pic>
        <p:nvPicPr>
          <p:cNvPr id="10" name="Picture 11" descr="idea_grab_full.png"/>
          <p:cNvPicPr>
            <a:picLocks noChangeAspect="1"/>
          </p:cNvPicPr>
          <p:nvPr/>
        </p:nvPicPr>
        <p:blipFill rotWithShape="1">
          <a:blip r:embed="rId4">
            <a:extLst>
              <a:ext uri="{28A0092B-C50C-407E-A947-70E740481C1C}">
                <a14:useLocalDpi xmlns:a14="http://schemas.microsoft.com/office/drawing/2010/main" val="0"/>
              </a:ext>
            </a:extLst>
          </a:blip>
          <a:srcRect b="93004"/>
          <a:stretch/>
        </p:blipFill>
        <p:spPr bwMode="auto">
          <a:xfrm>
            <a:off x="3733800" y="1138151"/>
            <a:ext cx="3276600" cy="55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143000"/>
            <a:ext cx="3429000" cy="5016758"/>
          </a:xfrm>
          <a:prstGeom prst="rect">
            <a:avLst/>
          </a:prstGeom>
          <a:noFill/>
        </p:spPr>
        <p:txBody>
          <a:bodyPr wrap="square" rtlCol="0">
            <a:spAutoFit/>
          </a:bodyPr>
          <a:lstStyle/>
          <a:p>
            <a:pPr marL="285750" indent="-285750">
              <a:buFont typeface="Arial" pitchFamily="34" charset="0"/>
              <a:buChar char="•"/>
            </a:pPr>
            <a:r>
              <a:rPr lang="en-US" sz="1600" b="1" dirty="0" smtClean="0"/>
              <a:t>Method documented in van </a:t>
            </a:r>
            <a:r>
              <a:rPr lang="en-US" sz="1600" b="1" dirty="0"/>
              <a:t>Donkelaar  et. al., 2012, </a:t>
            </a:r>
            <a:r>
              <a:rPr lang="en-US" sz="1600" b="1" dirty="0" smtClean="0"/>
              <a:t>ES&amp;T. </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Daily </a:t>
            </a:r>
            <a:r>
              <a:rPr lang="en-US" sz="1600" b="1" dirty="0"/>
              <a:t>[PM</a:t>
            </a:r>
            <a:r>
              <a:rPr lang="en-US" sz="1600" b="1" baseline="-25000" dirty="0"/>
              <a:t>2.5</a:t>
            </a:r>
            <a:r>
              <a:rPr lang="en-US" sz="1600" b="1" dirty="0"/>
              <a:t>] </a:t>
            </a:r>
            <a:r>
              <a:rPr lang="en-US" sz="1600" b="1" dirty="0" smtClean="0"/>
              <a:t>and uncertainty fields derived use only MODIS Terra and Aqua AOD via NOAA/NESDIS IDEA infrastructure </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GEOS-Chem </a:t>
            </a:r>
            <a:r>
              <a:rPr lang="en-US" sz="1600" b="1" dirty="0"/>
              <a:t>relationship between AOD and </a:t>
            </a:r>
            <a:r>
              <a:rPr lang="en-US" sz="1600" b="1" dirty="0" smtClean="0"/>
              <a:t>PM</a:t>
            </a:r>
            <a:r>
              <a:rPr lang="en-US" sz="1600" b="1" baseline="-25000" dirty="0" smtClean="0"/>
              <a:t>2.5</a:t>
            </a:r>
            <a:r>
              <a:rPr lang="en-US" sz="1600" b="1" dirty="0"/>
              <a:t> </a:t>
            </a:r>
            <a:r>
              <a:rPr lang="en-US" sz="1600" b="1" dirty="0" smtClean="0"/>
              <a:t>used </a:t>
            </a:r>
            <a:r>
              <a:rPr lang="en-US" sz="1600" b="1" dirty="0"/>
              <a:t>in on-line  calculation via a day specific LUT (climatology). </a:t>
            </a:r>
            <a:endParaRPr lang="en-US" sz="1600" b="1" dirty="0" smtClean="0"/>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Satellite derived </a:t>
            </a:r>
            <a:r>
              <a:rPr lang="en-US" sz="1600" b="1" dirty="0"/>
              <a:t>[PM</a:t>
            </a:r>
            <a:r>
              <a:rPr lang="en-US" sz="1600" b="1" baseline="-25000" dirty="0"/>
              <a:t>2.5</a:t>
            </a:r>
            <a:r>
              <a:rPr lang="en-US" sz="1600" b="1" dirty="0"/>
              <a:t>] </a:t>
            </a:r>
            <a:r>
              <a:rPr lang="en-US" sz="1600" b="1" dirty="0" smtClean="0"/>
              <a:t>combined with Surface Monitor [</a:t>
            </a:r>
            <a:r>
              <a:rPr lang="en-US" sz="1600" b="1" dirty="0"/>
              <a:t>PM</a:t>
            </a:r>
            <a:r>
              <a:rPr lang="en-US" sz="1600" b="1" baseline="-25000" dirty="0"/>
              <a:t>2.5</a:t>
            </a:r>
            <a:r>
              <a:rPr lang="en-US" sz="1600" b="1" dirty="0"/>
              <a:t>] </a:t>
            </a:r>
            <a:r>
              <a:rPr lang="en-US" sz="1600" b="1" dirty="0" smtClean="0"/>
              <a:t>via a weighted average fusion approach.</a:t>
            </a:r>
            <a:endParaRPr lang="en-US" sz="1600" b="1" dirty="0"/>
          </a:p>
          <a:p>
            <a:pPr marL="285750" indent="-285750">
              <a:buFont typeface="Arial" pitchFamily="34" charset="0"/>
              <a:buChar char="•"/>
            </a:pPr>
            <a:endParaRPr lang="en-US" sz="1600" b="1" dirty="0"/>
          </a:p>
        </p:txBody>
      </p:sp>
      <p:sp>
        <p:nvSpPr>
          <p:cNvPr id="17" name="TextBox 16"/>
          <p:cNvSpPr txBox="1"/>
          <p:nvPr/>
        </p:nvSpPr>
        <p:spPr>
          <a:xfrm>
            <a:off x="3733800" y="1676400"/>
            <a:ext cx="3276600" cy="430887"/>
          </a:xfrm>
          <a:prstGeom prst="rect">
            <a:avLst/>
          </a:prstGeom>
          <a:solidFill>
            <a:srgbClr val="A4ECFA"/>
          </a:solidFill>
        </p:spPr>
        <p:txBody>
          <a:bodyPr wrap="square" rtlCol="0">
            <a:spAutoFit/>
          </a:bodyPr>
          <a:lstStyle/>
          <a:p>
            <a:r>
              <a:rPr lang="en-US" sz="1100" dirty="0" smtClean="0"/>
              <a:t>SATELLITE DERIVED PM</a:t>
            </a:r>
            <a:r>
              <a:rPr lang="en-US" sz="1100" baseline="-25000" dirty="0" smtClean="0"/>
              <a:t>2.5</a:t>
            </a:r>
            <a:r>
              <a:rPr lang="en-US" sz="1100" dirty="0" smtClean="0"/>
              <a:t> &amp; UNCERTAINTY</a:t>
            </a:r>
          </a:p>
          <a:p>
            <a:r>
              <a:rPr lang="en-US" sz="1100" dirty="0" smtClean="0"/>
              <a:t>FIELDS ON STANDARD 12km GRID</a:t>
            </a:r>
            <a:endParaRPr lang="en-US" sz="1100" dirty="0"/>
          </a:p>
        </p:txBody>
      </p:sp>
      <p:sp>
        <p:nvSpPr>
          <p:cNvPr id="20" name="Rectangle 19"/>
          <p:cNvSpPr/>
          <p:nvPr/>
        </p:nvSpPr>
        <p:spPr bwMode="auto">
          <a:xfrm>
            <a:off x="3733800" y="1138151"/>
            <a:ext cx="3276600" cy="969136"/>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cxnSp>
        <p:nvCxnSpPr>
          <p:cNvPr id="25" name="Straight Arrow Connector 24"/>
          <p:cNvCxnSpPr/>
          <p:nvPr/>
        </p:nvCxnSpPr>
        <p:spPr bwMode="auto">
          <a:xfrm flipV="1">
            <a:off x="4017264" y="2107288"/>
            <a:ext cx="0" cy="78831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5041392" y="2107288"/>
            <a:ext cx="0" cy="63591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6" descr="AIRNow logo"/>
          <p:cNvPicPr>
            <a:picLocks noChangeAspect="1" noChangeArrowheads="1"/>
          </p:cNvPicPr>
          <p:nvPr/>
        </p:nvPicPr>
        <p:blipFill>
          <a:blip r:embed="rId5" cstate="print"/>
          <a:srcRect/>
          <a:stretch>
            <a:fillRect/>
          </a:stretch>
        </p:blipFill>
        <p:spPr bwMode="auto">
          <a:xfrm>
            <a:off x="7391400" y="2400300"/>
            <a:ext cx="990600" cy="495300"/>
          </a:xfrm>
          <a:prstGeom prst="rect">
            <a:avLst/>
          </a:prstGeom>
          <a:noFill/>
        </p:spPr>
      </p:pic>
      <p:pic>
        <p:nvPicPr>
          <p:cNvPr id="15" name="Picture 6" descr="AIRNow logo"/>
          <p:cNvPicPr>
            <a:picLocks noChangeAspect="1" noChangeArrowheads="1"/>
          </p:cNvPicPr>
          <p:nvPr/>
        </p:nvPicPr>
        <p:blipFill>
          <a:blip r:embed="rId5" cstate="print"/>
          <a:srcRect/>
          <a:stretch>
            <a:fillRect/>
          </a:stretch>
        </p:blipFill>
        <p:spPr bwMode="auto">
          <a:xfrm>
            <a:off x="8001000" y="381000"/>
            <a:ext cx="990600" cy="4953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4338" name="Rectangle 2"/>
          <p:cNvSpPr>
            <a:spLocks noGrp="1" noChangeArrowheads="1"/>
          </p:cNvSpPr>
          <p:nvPr>
            <p:ph type="title"/>
          </p:nvPr>
        </p:nvSpPr>
        <p:spPr>
          <a:xfrm>
            <a:off x="304800" y="-76200"/>
            <a:ext cx="5257800" cy="914400"/>
          </a:xfrm>
        </p:spPr>
        <p:txBody>
          <a:bodyPr/>
          <a:lstStyle/>
          <a:p>
            <a:r>
              <a:rPr lang="en-US" sz="2400" b="1" i="1" dirty="0" smtClean="0">
                <a:solidFill>
                  <a:schemeClr val="bg1"/>
                </a:solidFill>
              </a:rPr>
              <a:t>ASDP Fusion Approach:  Weighted </a:t>
            </a:r>
            <a:r>
              <a:rPr lang="en-US" sz="2400" b="1" i="1" dirty="0">
                <a:solidFill>
                  <a:schemeClr val="bg1"/>
                </a:solidFill>
              </a:rPr>
              <a:t>A</a:t>
            </a:r>
            <a:r>
              <a:rPr lang="en-US" sz="2400" b="1" i="1" dirty="0" smtClean="0">
                <a:solidFill>
                  <a:schemeClr val="bg1"/>
                </a:solidFill>
              </a:rPr>
              <a:t>verage</a:t>
            </a:r>
          </a:p>
        </p:txBody>
      </p:sp>
      <p:sp>
        <p:nvSpPr>
          <p:cNvPr id="14339" name="Rectangle 3"/>
          <p:cNvSpPr>
            <a:spLocks noGrp="1" noChangeArrowheads="1"/>
          </p:cNvSpPr>
          <p:nvPr>
            <p:ph type="body" sz="half" idx="1"/>
          </p:nvPr>
        </p:nvSpPr>
        <p:spPr>
          <a:xfrm>
            <a:off x="152400" y="1447800"/>
            <a:ext cx="8839200" cy="3970318"/>
          </a:xfrm>
        </p:spPr>
        <p:txBody>
          <a:bodyPr/>
          <a:lstStyle/>
          <a:p>
            <a:pPr lvl="1">
              <a:buFont typeface="Arial" pitchFamily="34" charset="0"/>
              <a:buChar char="•"/>
            </a:pPr>
            <a:r>
              <a:rPr lang="en-US" sz="2000" dirty="0" smtClean="0"/>
              <a:t>Determine uncertainty (    ) for each field; variance of prediction (VOP)</a:t>
            </a:r>
          </a:p>
          <a:p>
            <a:pPr lvl="1">
              <a:buFont typeface="Arial" pitchFamily="34" charset="0"/>
              <a:buChar char="•"/>
            </a:pPr>
            <a:r>
              <a:rPr lang="en-US" sz="2000" dirty="0" smtClean="0"/>
              <a:t>Weighting of each data type, a measure of uncertainty (indexed by grid cell and hour)</a:t>
            </a:r>
          </a:p>
          <a:p>
            <a:pPr lvl="1"/>
            <a:endParaRPr lang="en-US" sz="2000" dirty="0" smtClean="0"/>
          </a:p>
          <a:p>
            <a:pPr lvl="1"/>
            <a:endParaRPr lang="en-US" sz="2000" dirty="0" smtClean="0"/>
          </a:p>
          <a:p>
            <a:pPr lvl="1">
              <a:buFont typeface="Arial" pitchFamily="34" charset="0"/>
              <a:buChar char="•"/>
            </a:pPr>
            <a:r>
              <a:rPr lang="en-US" sz="2000" dirty="0" smtClean="0"/>
              <a:t>The final fused product is then</a:t>
            </a:r>
          </a:p>
          <a:p>
            <a:pPr lvl="1"/>
            <a:endParaRPr lang="en-US" sz="2000" dirty="0" smtClean="0"/>
          </a:p>
          <a:p>
            <a:pPr lvl="1"/>
            <a:endParaRPr lang="en-US" sz="2000" dirty="0" smtClean="0"/>
          </a:p>
          <a:p>
            <a:pPr lvl="1"/>
            <a:endParaRPr lang="en-US" sz="2000" dirty="0" smtClean="0"/>
          </a:p>
          <a:p>
            <a:pPr lvl="1">
              <a:buFont typeface="Arial" pitchFamily="34" charset="0"/>
              <a:buChar char="•"/>
            </a:pPr>
            <a:r>
              <a:rPr lang="en-US" sz="2000" dirty="0" smtClean="0"/>
              <a:t>Uncertainty of the final fused product is then</a:t>
            </a:r>
          </a:p>
        </p:txBody>
      </p:sp>
      <p:graphicFrame>
        <p:nvGraphicFramePr>
          <p:cNvPr id="14340" name="Object 9"/>
          <p:cNvGraphicFramePr>
            <a:graphicFrameLocks noGrp="1" noChangeAspect="1"/>
          </p:cNvGraphicFramePr>
          <p:nvPr>
            <p:ph sz="quarter" idx="3"/>
            <p:extLst>
              <p:ext uri="{D42A27DB-BD31-4B8C-83A1-F6EECF244321}">
                <p14:modId xmlns:p14="http://schemas.microsoft.com/office/powerpoint/2010/main" val="1159854868"/>
              </p:ext>
            </p:extLst>
          </p:nvPr>
        </p:nvGraphicFramePr>
        <p:xfrm>
          <a:off x="2570163" y="3657600"/>
          <a:ext cx="4079875" cy="1000125"/>
        </p:xfrm>
        <a:graphic>
          <a:graphicData uri="http://schemas.openxmlformats.org/presentationml/2006/ole">
            <mc:AlternateContent xmlns:mc="http://schemas.openxmlformats.org/markup-compatibility/2006">
              <mc:Choice xmlns:v="urn:schemas-microsoft-com:vml" Requires="v">
                <p:oleObj spid="_x0000_s2186" name="Equation" r:id="rId4" imgW="1968480" imgH="482400" progId="Equation.3">
                  <p:embed/>
                </p:oleObj>
              </mc:Choice>
              <mc:Fallback>
                <p:oleObj name="Equation" r:id="rId4" imgW="196848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163" y="3657600"/>
                        <a:ext cx="40798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tangle 5"/>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662" y="1438275"/>
            <a:ext cx="38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43" name="Object 12"/>
          <p:cNvGraphicFramePr>
            <a:graphicFrameLocks noChangeAspect="1"/>
          </p:cNvGraphicFramePr>
          <p:nvPr>
            <p:extLst>
              <p:ext uri="{D42A27DB-BD31-4B8C-83A1-F6EECF244321}">
                <p14:modId xmlns:p14="http://schemas.microsoft.com/office/powerpoint/2010/main" val="1972199869"/>
              </p:ext>
            </p:extLst>
          </p:nvPr>
        </p:nvGraphicFramePr>
        <p:xfrm>
          <a:off x="3409950" y="5111750"/>
          <a:ext cx="2187575" cy="984250"/>
        </p:xfrm>
        <a:graphic>
          <a:graphicData uri="http://schemas.openxmlformats.org/presentationml/2006/ole">
            <mc:AlternateContent xmlns:mc="http://schemas.openxmlformats.org/markup-compatibility/2006">
              <mc:Choice xmlns:v="urn:schemas-microsoft-com:vml" Requires="v">
                <p:oleObj spid="_x0000_s2187" name="Equation" r:id="rId7" imgW="1015920" imgH="457200" progId="Equation.3">
                  <p:embed/>
                </p:oleObj>
              </mc:Choice>
              <mc:Fallback>
                <p:oleObj name="Equation" r:id="rId7" imgW="10159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9950" y="5111750"/>
                        <a:ext cx="218757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14"/>
          <p:cNvGraphicFramePr>
            <a:graphicFrameLocks noGrp="1" noChangeAspect="1"/>
          </p:cNvGraphicFramePr>
          <p:nvPr>
            <p:ph sz="quarter" idx="2"/>
            <p:extLst>
              <p:ext uri="{D42A27DB-BD31-4B8C-83A1-F6EECF244321}">
                <p14:modId xmlns:p14="http://schemas.microsoft.com/office/powerpoint/2010/main" val="2128770216"/>
              </p:ext>
            </p:extLst>
          </p:nvPr>
        </p:nvGraphicFramePr>
        <p:xfrm>
          <a:off x="2916237" y="2514600"/>
          <a:ext cx="1231900" cy="747713"/>
        </p:xfrm>
        <a:graphic>
          <a:graphicData uri="http://schemas.openxmlformats.org/presentationml/2006/ole">
            <mc:AlternateContent xmlns:mc="http://schemas.openxmlformats.org/markup-compatibility/2006">
              <mc:Choice xmlns:v="urn:schemas-microsoft-com:vml" Requires="v">
                <p:oleObj spid="_x0000_s2188" name="Equation" r:id="rId9" imgW="710891" imgH="431613" progId="Equation.3">
                  <p:embed/>
                </p:oleObj>
              </mc:Choice>
              <mc:Fallback>
                <p:oleObj name="Equation" r:id="rId9" imgW="710891" imgH="431613" progId="Equation.3">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7" y="2514600"/>
                        <a:ext cx="12319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17"/>
          <p:cNvGraphicFramePr>
            <a:graphicFrameLocks noChangeAspect="1"/>
          </p:cNvGraphicFramePr>
          <p:nvPr>
            <p:extLst>
              <p:ext uri="{D42A27DB-BD31-4B8C-83A1-F6EECF244321}">
                <p14:modId xmlns:p14="http://schemas.microsoft.com/office/powerpoint/2010/main" val="53033304"/>
              </p:ext>
            </p:extLst>
          </p:nvPr>
        </p:nvGraphicFramePr>
        <p:xfrm>
          <a:off x="4897437" y="2514600"/>
          <a:ext cx="1122363" cy="706438"/>
        </p:xfrm>
        <a:graphic>
          <a:graphicData uri="http://schemas.openxmlformats.org/presentationml/2006/ole">
            <mc:AlternateContent xmlns:mc="http://schemas.openxmlformats.org/markup-compatibility/2006">
              <mc:Choice xmlns:v="urn:schemas-microsoft-com:vml" Requires="v">
                <p:oleObj spid="_x0000_s2189" name="Equation" r:id="rId11" imgW="685800" imgH="431800" progId="Equation.3">
                  <p:embed/>
                </p:oleObj>
              </mc:Choice>
              <mc:Fallback>
                <p:oleObj name="Equation" r:id="rId11" imgW="6858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7437" y="2514600"/>
                        <a:ext cx="112236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Rectangle 18"/>
          <p:cNvSpPr>
            <a:spLocks noChangeArrowheads="1"/>
          </p:cNvSpPr>
          <p:nvPr/>
        </p:nvSpPr>
        <p:spPr bwMode="auto">
          <a:xfrm>
            <a:off x="6553200" y="5257800"/>
            <a:ext cx="2438400" cy="112776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tabLst>
                <a:tab pos="2743200" algn="l"/>
              </a:tabLst>
            </a:pPr>
            <a:r>
              <a:rPr lang="en-US" sz="1400" i="1" dirty="0"/>
              <a:t>w</a:t>
            </a:r>
            <a:r>
              <a:rPr lang="en-US" sz="1400" dirty="0"/>
              <a:t> = </a:t>
            </a:r>
            <a:r>
              <a:rPr lang="en-US" sz="1400" dirty="0" smtClean="0"/>
              <a:t>weight</a:t>
            </a:r>
          </a:p>
          <a:p>
            <a:pPr eaLnBrk="0" hangingPunct="0">
              <a:tabLst>
                <a:tab pos="2743200" algn="l"/>
              </a:tabLst>
            </a:pPr>
            <a:r>
              <a:rPr lang="en-US" sz="1400" i="1" dirty="0" smtClean="0"/>
              <a:t>j</a:t>
            </a:r>
            <a:r>
              <a:rPr lang="en-US" sz="1400" dirty="0" smtClean="0"/>
              <a:t> </a:t>
            </a:r>
            <a:r>
              <a:rPr lang="en-US" sz="1400" dirty="0"/>
              <a:t>= index of grid </a:t>
            </a:r>
            <a:r>
              <a:rPr lang="en-US" sz="1400" dirty="0" smtClean="0"/>
              <a:t>cell</a:t>
            </a:r>
          </a:p>
          <a:p>
            <a:pPr eaLnBrk="0" hangingPunct="0">
              <a:tabLst>
                <a:tab pos="2743200" algn="l"/>
              </a:tabLst>
            </a:pPr>
            <a:r>
              <a:rPr lang="en-US" sz="1400" i="1" dirty="0" smtClean="0"/>
              <a:t>O</a:t>
            </a:r>
            <a:r>
              <a:rPr lang="en-US" sz="1400" dirty="0" smtClean="0"/>
              <a:t> </a:t>
            </a:r>
            <a:r>
              <a:rPr lang="en-US" sz="1400" dirty="0"/>
              <a:t>= raw </a:t>
            </a:r>
            <a:r>
              <a:rPr lang="en-US" sz="1400" dirty="0" smtClean="0"/>
              <a:t>value</a:t>
            </a:r>
          </a:p>
          <a:p>
            <a:pPr eaLnBrk="0" hangingPunct="0">
              <a:tabLst>
                <a:tab pos="2743200" algn="l"/>
              </a:tabLst>
            </a:pPr>
            <a:r>
              <a:rPr lang="en-US" sz="1400" i="1" dirty="0" smtClean="0"/>
              <a:t>F</a:t>
            </a:r>
            <a:r>
              <a:rPr lang="en-US" sz="1400" dirty="0" smtClean="0"/>
              <a:t> </a:t>
            </a:r>
            <a:r>
              <a:rPr lang="en-US" sz="1400" dirty="0"/>
              <a:t>= fused product</a:t>
            </a:r>
          </a:p>
        </p:txBody>
      </p:sp>
      <p:sp>
        <p:nvSpPr>
          <p:cNvPr id="2" name="Slide Number Placeholder 1"/>
          <p:cNvSpPr>
            <a:spLocks noGrp="1"/>
          </p:cNvSpPr>
          <p:nvPr>
            <p:ph type="sldNum" sz="quarter" idx="10"/>
          </p:nvPr>
        </p:nvSpPr>
        <p:spPr/>
        <p:txBody>
          <a:bodyPr/>
          <a:lstStyle/>
          <a:p>
            <a:pPr>
              <a:defRPr/>
            </a:pPr>
            <a:fld id="{8073D7D8-DE0B-49F1-86C3-C003FEE1448F}"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3074" name="Rectangle 3"/>
          <p:cNvSpPr>
            <a:spLocks noChangeArrowheads="1"/>
          </p:cNvSpPr>
          <p:nvPr/>
        </p:nvSpPr>
        <p:spPr bwMode="auto">
          <a:xfrm>
            <a:off x="-304800" y="-152400"/>
            <a:ext cx="6400800" cy="990600"/>
          </a:xfrm>
          <a:prstGeom prst="rect">
            <a:avLst/>
          </a:prstGeom>
          <a:noFill/>
          <a:ln w="9525">
            <a:noFill/>
            <a:round/>
            <a:headEnd/>
            <a:tailEnd/>
          </a:ln>
        </p:spPr>
        <p:txBody>
          <a:bodyPr lIns="90000" tIns="46800" rIns="90000" bIns="46800" anchor="ct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latin typeface="Arial" charset="0"/>
                <a:cs typeface="Arial" charset="0"/>
              </a:rPr>
              <a:t>Preliminary Results: </a:t>
            </a:r>
          </a:p>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latin typeface="Arial" charset="0"/>
                <a:cs typeface="Arial" charset="0"/>
              </a:rPr>
              <a:t>Smoke and No Monitors (Dakotas)</a:t>
            </a:r>
            <a:endParaRPr lang="en-US" sz="2400" b="1" i="1" dirty="0">
              <a:solidFill>
                <a:schemeClr val="bg1"/>
              </a:solidFill>
              <a:latin typeface="Arial" charset="0"/>
              <a:cs typeface="Arial" charset="0"/>
            </a:endParaRPr>
          </a:p>
        </p:txBody>
      </p:sp>
      <p:sp>
        <p:nvSpPr>
          <p:cNvPr id="3076" name="Text Box 6"/>
          <p:cNvSpPr txBox="1">
            <a:spLocks noChangeArrowheads="1"/>
          </p:cNvSpPr>
          <p:nvPr/>
        </p:nvSpPr>
        <p:spPr bwMode="auto">
          <a:xfrm>
            <a:off x="7239000" y="6400800"/>
            <a:ext cx="19050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6554FE-3A20-46CD-9E5F-C7401984984C}" type="slidenum">
              <a:rPr lang="en-US" sz="1000">
                <a:solidFill>
                  <a:srgbClr val="000000"/>
                </a:solidFill>
                <a:latin typeface="Arial" charset="0"/>
                <a:cs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000" dirty="0">
              <a:solidFill>
                <a:srgbClr val="000000"/>
              </a:solidFill>
              <a:latin typeface="Arial" charset="0"/>
              <a:cs typeface="Arial" charset="0"/>
            </a:endParaRPr>
          </a:p>
        </p:txBody>
      </p:sp>
      <p:sp>
        <p:nvSpPr>
          <p:cNvPr id="19" name="TextBox 18"/>
          <p:cNvSpPr txBox="1"/>
          <p:nvPr/>
        </p:nvSpPr>
        <p:spPr>
          <a:xfrm>
            <a:off x="706511" y="1600200"/>
            <a:ext cx="3061479" cy="646331"/>
          </a:xfrm>
          <a:prstGeom prst="rect">
            <a:avLst/>
          </a:prstGeom>
          <a:noFill/>
        </p:spPr>
        <p:txBody>
          <a:bodyPr wrap="none" rtlCol="0">
            <a:spAutoFit/>
          </a:bodyPr>
          <a:lstStyle/>
          <a:p>
            <a:pPr algn="ctr"/>
            <a:r>
              <a:rPr lang="en-US" sz="1800" b="1" dirty="0" smtClean="0">
                <a:solidFill>
                  <a:schemeClr val="tx1"/>
                </a:solidFill>
              </a:rPr>
              <a:t>MODIS True Color</a:t>
            </a:r>
          </a:p>
          <a:p>
            <a:pPr algn="ctr"/>
            <a:r>
              <a:rPr lang="en-US" sz="1800" b="1" dirty="0" smtClean="0">
                <a:solidFill>
                  <a:schemeClr val="tx1"/>
                </a:solidFill>
              </a:rPr>
              <a:t> and AirNow Observations</a:t>
            </a:r>
            <a:endParaRPr lang="en-US" sz="1800" b="1" dirty="0">
              <a:solidFill>
                <a:schemeClr val="tx1"/>
              </a:solidFill>
            </a:endParaRPr>
          </a:p>
        </p:txBody>
      </p:sp>
      <p:sp>
        <p:nvSpPr>
          <p:cNvPr id="20" name="TextBox 19"/>
          <p:cNvSpPr txBox="1"/>
          <p:nvPr/>
        </p:nvSpPr>
        <p:spPr>
          <a:xfrm>
            <a:off x="5257800" y="1840468"/>
            <a:ext cx="3574440" cy="369332"/>
          </a:xfrm>
          <a:prstGeom prst="rect">
            <a:avLst/>
          </a:prstGeom>
          <a:noFill/>
        </p:spPr>
        <p:txBody>
          <a:bodyPr wrap="none" rtlCol="0">
            <a:spAutoFit/>
          </a:bodyPr>
          <a:lstStyle/>
          <a:p>
            <a:r>
              <a:rPr lang="en-US" sz="1800" b="1" dirty="0" smtClean="0">
                <a:solidFill>
                  <a:schemeClr val="tx1"/>
                </a:solidFill>
              </a:rPr>
              <a:t>AOD and AirNow Observations</a:t>
            </a:r>
            <a:endParaRPr lang="en-US" sz="1800" b="1" dirty="0">
              <a:solidFill>
                <a:schemeClr val="tx1"/>
              </a:solidFill>
            </a:endParaRPr>
          </a:p>
        </p:txBody>
      </p:sp>
      <p:pic>
        <p:nvPicPr>
          <p:cNvPr id="21"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12" y="2212623"/>
            <a:ext cx="4267200" cy="3754316"/>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209800"/>
            <a:ext cx="4286956" cy="3771697"/>
          </a:xfrm>
          <a:prstGeom prst="rect">
            <a:avLst/>
          </a:prstGeom>
        </p:spPr>
      </p:pic>
      <p:sp>
        <p:nvSpPr>
          <p:cNvPr id="23" name="Oval 22"/>
          <p:cNvSpPr/>
          <p:nvPr/>
        </p:nvSpPr>
        <p:spPr>
          <a:xfrm>
            <a:off x="1143000" y="2429934"/>
            <a:ext cx="2743200" cy="3200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334000" y="2429934"/>
            <a:ext cx="2743200" cy="3200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2057400" y="6211669"/>
            <a:ext cx="2209800" cy="584775"/>
          </a:xfrm>
          <a:prstGeom prst="rect">
            <a:avLst/>
          </a:prstGeom>
          <a:noFill/>
        </p:spPr>
        <p:txBody>
          <a:bodyPr wrap="square" rtlCol="0">
            <a:spAutoFit/>
          </a:bodyPr>
          <a:lstStyle/>
          <a:p>
            <a:r>
              <a:rPr lang="en-US" sz="1600" b="1" dirty="0" smtClean="0">
                <a:solidFill>
                  <a:schemeClr val="tx1"/>
                </a:solidFill>
              </a:rPr>
              <a:t>Smoke and aerosols</a:t>
            </a:r>
            <a:br>
              <a:rPr lang="en-US" sz="1600" b="1" dirty="0" smtClean="0">
                <a:solidFill>
                  <a:schemeClr val="tx1"/>
                </a:solidFill>
              </a:rPr>
            </a:br>
            <a:endParaRPr lang="en-US" sz="1600" b="1" dirty="0">
              <a:solidFill>
                <a:schemeClr val="tx1"/>
              </a:solidFill>
            </a:endParaRPr>
          </a:p>
        </p:txBody>
      </p:sp>
      <p:pic>
        <p:nvPicPr>
          <p:cNvPr id="27" name="Picture 2" descr="C:\Users\apasch\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700" y="6019800"/>
            <a:ext cx="2400300" cy="52006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657600" y="1230868"/>
            <a:ext cx="1741182" cy="369332"/>
          </a:xfrm>
          <a:prstGeom prst="rect">
            <a:avLst/>
          </a:prstGeom>
          <a:noFill/>
        </p:spPr>
        <p:txBody>
          <a:bodyPr wrap="none" rtlCol="0">
            <a:spAutoFit/>
          </a:bodyPr>
          <a:lstStyle/>
          <a:p>
            <a:r>
              <a:rPr lang="en-US" sz="1800" b="1" u="sng" dirty="0" smtClean="0">
                <a:solidFill>
                  <a:schemeClr val="tx1"/>
                </a:solidFill>
              </a:rPr>
              <a:t>May 16</a:t>
            </a:r>
            <a:r>
              <a:rPr lang="en-US" sz="1800" b="1" u="sng" baseline="30000" dirty="0" smtClean="0">
                <a:solidFill>
                  <a:schemeClr val="tx1"/>
                </a:solidFill>
              </a:rPr>
              <a:t>th</a:t>
            </a:r>
            <a:r>
              <a:rPr lang="en-US" sz="1800" b="1" u="sng" dirty="0" smtClean="0">
                <a:solidFill>
                  <a:schemeClr val="tx1"/>
                </a:solidFill>
              </a:rPr>
              <a:t>, 2012</a:t>
            </a:r>
            <a:endParaRPr lang="en-US" sz="1800" b="1" u="sng" dirty="0">
              <a:solidFill>
                <a:schemeClr val="tx1"/>
              </a:solidFill>
            </a:endParaRPr>
          </a:p>
        </p:txBody>
      </p:sp>
      <p:cxnSp>
        <p:nvCxnSpPr>
          <p:cNvPr id="29" name="Straight Arrow Connector 28"/>
          <p:cNvCxnSpPr/>
          <p:nvPr/>
        </p:nvCxnSpPr>
        <p:spPr>
          <a:xfrm flipV="1">
            <a:off x="3505200" y="3466897"/>
            <a:ext cx="1828800" cy="278150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71800" y="4609898"/>
            <a:ext cx="457200" cy="163850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6" descr="AIRNow logo"/>
          <p:cNvPicPr>
            <a:picLocks noChangeAspect="1" noChangeArrowheads="1"/>
          </p:cNvPicPr>
          <p:nvPr/>
        </p:nvPicPr>
        <p:blipFill>
          <a:blip r:embed="rId6" cstate="print"/>
          <a:srcRect/>
          <a:stretch>
            <a:fillRect/>
          </a:stretch>
        </p:blipFill>
        <p:spPr bwMode="auto">
          <a:xfrm>
            <a:off x="8001000" y="381000"/>
            <a:ext cx="990600" cy="4953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34" name="Picture 2" descr="C:\Users\apasch\Desktop\AirNow_Kriging_zoo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77" y="1908760"/>
            <a:ext cx="2895600" cy="25475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pasch\Desktop\AirNow_Sat_zoo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1676" y="1929276"/>
            <a:ext cx="2858125" cy="2514600"/>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6"/>
          <p:cNvSpPr txBox="1">
            <a:spLocks noChangeArrowheads="1"/>
          </p:cNvSpPr>
          <p:nvPr/>
        </p:nvSpPr>
        <p:spPr bwMode="auto">
          <a:xfrm>
            <a:off x="7239000" y="6400800"/>
            <a:ext cx="19050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6554FE-3A20-46CD-9E5F-C7401984984C}" type="slidenum">
              <a:rPr lang="en-US" sz="1400">
                <a:solidFill>
                  <a:srgbClr val="000000"/>
                </a:solidFill>
                <a:latin typeface="Arial" charset="0"/>
                <a:cs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400" dirty="0">
              <a:solidFill>
                <a:srgbClr val="000000"/>
              </a:solidFill>
              <a:latin typeface="Arial" charset="0"/>
              <a:cs typeface="Arial" charset="0"/>
            </a:endParaRPr>
          </a:p>
        </p:txBody>
      </p:sp>
      <p:sp>
        <p:nvSpPr>
          <p:cNvPr id="16" name="TextBox 15"/>
          <p:cNvSpPr txBox="1"/>
          <p:nvPr/>
        </p:nvSpPr>
        <p:spPr>
          <a:xfrm>
            <a:off x="494676" y="1560731"/>
            <a:ext cx="2531462" cy="369332"/>
          </a:xfrm>
          <a:prstGeom prst="rect">
            <a:avLst/>
          </a:prstGeom>
          <a:noFill/>
        </p:spPr>
        <p:txBody>
          <a:bodyPr wrap="none" rtlCol="0">
            <a:spAutoFit/>
          </a:bodyPr>
          <a:lstStyle/>
          <a:p>
            <a:r>
              <a:rPr lang="en-US" sz="1800" b="1" dirty="0" smtClean="0">
                <a:solidFill>
                  <a:schemeClr val="tx1"/>
                </a:solidFill>
              </a:rPr>
              <a:t>AirNow Observations</a:t>
            </a:r>
            <a:endParaRPr lang="en-US" sz="1800" b="1" dirty="0">
              <a:solidFill>
                <a:schemeClr val="tx1"/>
              </a:solidFill>
            </a:endParaRPr>
          </a:p>
        </p:txBody>
      </p:sp>
      <p:sp>
        <p:nvSpPr>
          <p:cNvPr id="17" name="TextBox 16"/>
          <p:cNvSpPr txBox="1"/>
          <p:nvPr/>
        </p:nvSpPr>
        <p:spPr>
          <a:xfrm>
            <a:off x="3023043" y="1295400"/>
            <a:ext cx="3061479" cy="646331"/>
          </a:xfrm>
          <a:prstGeom prst="rect">
            <a:avLst/>
          </a:prstGeom>
          <a:noFill/>
        </p:spPr>
        <p:txBody>
          <a:bodyPr wrap="none" rtlCol="0">
            <a:spAutoFit/>
          </a:bodyPr>
          <a:lstStyle/>
          <a:p>
            <a:pPr algn="ctr"/>
            <a:r>
              <a:rPr lang="en-US" sz="1800" b="1" dirty="0">
                <a:solidFill>
                  <a:schemeClr val="tx1"/>
                </a:solidFill>
              </a:rPr>
              <a:t>Satellite </a:t>
            </a:r>
            <a:r>
              <a:rPr lang="en-US" sz="1800" b="1" dirty="0" smtClean="0">
                <a:solidFill>
                  <a:schemeClr val="tx1"/>
                </a:solidFill>
              </a:rPr>
              <a:t>Estimates</a:t>
            </a:r>
          </a:p>
          <a:p>
            <a:pPr algn="ctr"/>
            <a:r>
              <a:rPr lang="en-US" sz="1800" b="1" dirty="0" smtClean="0">
                <a:solidFill>
                  <a:schemeClr val="tx1"/>
                </a:solidFill>
              </a:rPr>
              <a:t> </a:t>
            </a:r>
            <a:r>
              <a:rPr lang="en-US" sz="1800" b="1" dirty="0">
                <a:solidFill>
                  <a:schemeClr val="tx1"/>
                </a:solidFill>
              </a:rPr>
              <a:t>and AirNow </a:t>
            </a:r>
            <a:r>
              <a:rPr lang="en-US" sz="1800" b="1" dirty="0" smtClean="0">
                <a:solidFill>
                  <a:schemeClr val="tx1"/>
                </a:solidFill>
              </a:rPr>
              <a:t>Observations</a:t>
            </a:r>
            <a:endParaRPr lang="en-US" sz="1800" b="1" dirty="0">
              <a:solidFill>
                <a:schemeClr val="tx1"/>
              </a:solidFill>
            </a:endParaRPr>
          </a:p>
        </p:txBody>
      </p:sp>
      <p:sp>
        <p:nvSpPr>
          <p:cNvPr id="37" name="TextBox 36"/>
          <p:cNvSpPr txBox="1"/>
          <p:nvPr/>
        </p:nvSpPr>
        <p:spPr>
          <a:xfrm>
            <a:off x="381000" y="4648200"/>
            <a:ext cx="2708690" cy="338554"/>
          </a:xfrm>
          <a:prstGeom prst="rect">
            <a:avLst/>
          </a:prstGeom>
          <a:noFill/>
        </p:spPr>
        <p:txBody>
          <a:bodyPr wrap="none" rtlCol="0">
            <a:spAutoFit/>
          </a:bodyPr>
          <a:lstStyle/>
          <a:p>
            <a:r>
              <a:rPr lang="en-US" sz="1600" b="1" dirty="0" smtClean="0">
                <a:solidFill>
                  <a:schemeClr val="tx1"/>
                </a:solidFill>
              </a:rPr>
              <a:t>PM</a:t>
            </a:r>
            <a:r>
              <a:rPr lang="en-US" sz="1600" b="1" baseline="-25000" dirty="0" smtClean="0">
                <a:solidFill>
                  <a:schemeClr val="tx1"/>
                </a:solidFill>
              </a:rPr>
              <a:t>2.5</a:t>
            </a:r>
            <a:r>
              <a:rPr lang="en-US" sz="1600" b="1" dirty="0" smtClean="0">
                <a:solidFill>
                  <a:schemeClr val="tx1"/>
                </a:solidFill>
              </a:rPr>
              <a:t> Concentration (</a:t>
            </a:r>
            <a:r>
              <a:rPr lang="en-US" sz="1600" b="1" dirty="0" smtClean="0">
                <a:solidFill>
                  <a:schemeClr val="tx1"/>
                </a:solidFill>
                <a:latin typeface="Calibri"/>
                <a:cs typeface="Calibri"/>
              </a:rPr>
              <a:t>µg/m</a:t>
            </a:r>
            <a:r>
              <a:rPr lang="en-US" sz="1600" b="1" baseline="30000" dirty="0" smtClean="0">
                <a:solidFill>
                  <a:schemeClr val="tx1"/>
                </a:solidFill>
                <a:latin typeface="Calibri"/>
                <a:cs typeface="Calibri"/>
              </a:rPr>
              <a:t>3</a:t>
            </a:r>
            <a:r>
              <a:rPr lang="en-US" sz="1600" b="1" dirty="0" smtClean="0">
                <a:solidFill>
                  <a:schemeClr val="tx1"/>
                </a:solidFill>
                <a:latin typeface="Calibri"/>
                <a:cs typeface="Calibri"/>
              </a:rPr>
              <a:t>)</a:t>
            </a:r>
            <a:endParaRPr lang="en-US" sz="1600" b="1" dirty="0">
              <a:solidFill>
                <a:schemeClr val="tx1"/>
              </a:solidFill>
            </a:endParaRPr>
          </a:p>
        </p:txBody>
      </p:sp>
      <p:pic>
        <p:nvPicPr>
          <p:cNvPr id="15" name="Picture 2" descr="C:\Users\apasch\Desktop\AirNow_Fused_zoom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475" y="1929277"/>
            <a:ext cx="2858125" cy="2514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076652" y="1332131"/>
            <a:ext cx="2997359" cy="646331"/>
          </a:xfrm>
          <a:prstGeom prst="rect">
            <a:avLst/>
          </a:prstGeom>
          <a:noFill/>
        </p:spPr>
        <p:txBody>
          <a:bodyPr wrap="none" rtlCol="0">
            <a:spAutoFit/>
          </a:bodyPr>
          <a:lstStyle/>
          <a:p>
            <a:pPr algn="ctr"/>
            <a:r>
              <a:rPr lang="en-US" sz="1800" b="1" u="sng" dirty="0" smtClean="0">
                <a:solidFill>
                  <a:schemeClr val="tx1"/>
                </a:solidFill>
              </a:rPr>
              <a:t>Fused Product</a:t>
            </a:r>
          </a:p>
          <a:p>
            <a:pPr algn="ctr"/>
            <a:r>
              <a:rPr lang="en-US" sz="1800" b="1" dirty="0" smtClean="0">
                <a:solidFill>
                  <a:schemeClr val="tx1"/>
                </a:solidFill>
              </a:rPr>
              <a:t>and AirNow Observations</a:t>
            </a:r>
            <a:endParaRPr lang="en-US" sz="1800" b="1" dirty="0">
              <a:solidFill>
                <a:schemeClr val="tx1"/>
              </a:solidFill>
            </a:endParaRPr>
          </a:p>
        </p:txBody>
      </p:sp>
      <p:pic>
        <p:nvPicPr>
          <p:cNvPr id="27650" name="Picture 2"/>
          <p:cNvPicPr>
            <a:picLocks noChangeAspect="1" noChangeArrowheads="1"/>
          </p:cNvPicPr>
          <p:nvPr/>
        </p:nvPicPr>
        <p:blipFill>
          <a:blip r:embed="rId6" cstate="print"/>
          <a:srcRect/>
          <a:stretch>
            <a:fillRect/>
          </a:stretch>
        </p:blipFill>
        <p:spPr bwMode="auto">
          <a:xfrm>
            <a:off x="3200400" y="4608152"/>
            <a:ext cx="4114800" cy="389151"/>
          </a:xfrm>
          <a:prstGeom prst="rect">
            <a:avLst/>
          </a:prstGeom>
          <a:noFill/>
          <a:ln w="9525">
            <a:noFill/>
            <a:miter lim="800000"/>
            <a:headEnd/>
            <a:tailEnd/>
          </a:ln>
        </p:spPr>
      </p:pic>
      <p:sp>
        <p:nvSpPr>
          <p:cNvPr id="19" name="Rectangle 3"/>
          <p:cNvSpPr>
            <a:spLocks noChangeArrowheads="1"/>
          </p:cNvSpPr>
          <p:nvPr/>
        </p:nvSpPr>
        <p:spPr bwMode="auto">
          <a:xfrm>
            <a:off x="-228600" y="-152400"/>
            <a:ext cx="6285875" cy="990600"/>
          </a:xfrm>
          <a:prstGeom prst="rect">
            <a:avLst/>
          </a:prstGeom>
          <a:noFill/>
          <a:ln w="9525">
            <a:noFill/>
            <a:round/>
            <a:headEnd/>
            <a:tailEnd/>
          </a:ln>
        </p:spPr>
        <p:txBody>
          <a:bodyPr lIns="90000" tIns="46800" rIns="90000" bIns="46800" anchor="ct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latin typeface="Arial" charset="0"/>
                <a:cs typeface="Arial" charset="0"/>
              </a:rPr>
              <a:t>Preliminary Results: </a:t>
            </a:r>
          </a:p>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latin typeface="Arial" charset="0"/>
                <a:cs typeface="Arial" charset="0"/>
              </a:rPr>
              <a:t>Smoke and No Monitors (Dakotas)</a:t>
            </a:r>
            <a:endParaRPr lang="en-US" sz="2400" b="1" i="1" dirty="0">
              <a:solidFill>
                <a:schemeClr val="bg1"/>
              </a:solidFill>
              <a:latin typeface="Arial" charset="0"/>
              <a:cs typeface="Arial" charset="0"/>
            </a:endParaRPr>
          </a:p>
        </p:txBody>
      </p:sp>
      <p:sp>
        <p:nvSpPr>
          <p:cNvPr id="21" name="TextBox 20"/>
          <p:cNvSpPr txBox="1"/>
          <p:nvPr/>
        </p:nvSpPr>
        <p:spPr>
          <a:xfrm>
            <a:off x="304800" y="5257800"/>
            <a:ext cx="8305800" cy="954107"/>
          </a:xfrm>
          <a:prstGeom prst="rect">
            <a:avLst/>
          </a:prstGeom>
          <a:noFill/>
        </p:spPr>
        <p:txBody>
          <a:bodyPr wrap="square" rtlCol="0">
            <a:spAutoFit/>
          </a:bodyPr>
          <a:lstStyle/>
          <a:p>
            <a:pPr marL="285750" indent="-285750">
              <a:buFont typeface="Arial" pitchFamily="34" charset="0"/>
              <a:buChar char="•"/>
            </a:pPr>
            <a:r>
              <a:rPr lang="en-US" sz="1400" b="1" dirty="0" smtClean="0">
                <a:solidFill>
                  <a:schemeClr val="tx1"/>
                </a:solidFill>
              </a:rPr>
              <a:t>Smoke in Dakotas (MODIS</a:t>
            </a:r>
            <a:r>
              <a:rPr lang="en-US" sz="1400" b="1" dirty="0">
                <a:solidFill>
                  <a:schemeClr val="tx1"/>
                </a:solidFill>
              </a:rPr>
              <a:t> </a:t>
            </a:r>
            <a:r>
              <a:rPr lang="en-US" sz="1400" b="1" dirty="0" smtClean="0">
                <a:solidFill>
                  <a:schemeClr val="tx1"/>
                </a:solidFill>
              </a:rPr>
              <a:t>and AOD) </a:t>
            </a:r>
          </a:p>
          <a:p>
            <a:pPr marL="285750" indent="-285750">
              <a:buFont typeface="Arial" pitchFamily="34" charset="0"/>
              <a:buChar char="•"/>
            </a:pPr>
            <a:r>
              <a:rPr lang="en-US" sz="1400" b="1" dirty="0" smtClean="0">
                <a:solidFill>
                  <a:schemeClr val="tx1"/>
                </a:solidFill>
              </a:rPr>
              <a:t>Limited Air Quality Monitors</a:t>
            </a:r>
          </a:p>
          <a:p>
            <a:pPr marL="285750" indent="-285750">
              <a:buFont typeface="Arial" pitchFamily="34" charset="0"/>
              <a:buChar char="•"/>
            </a:pPr>
            <a:r>
              <a:rPr lang="en-US" sz="1400" b="1" dirty="0" smtClean="0">
                <a:solidFill>
                  <a:schemeClr val="tx1"/>
                </a:solidFill>
              </a:rPr>
              <a:t>ASDP Product adds information (Moderate) </a:t>
            </a:r>
          </a:p>
          <a:p>
            <a:pPr marL="285750" indent="-285750">
              <a:buFont typeface="Arial" pitchFamily="34" charset="0"/>
              <a:buChar char="•"/>
            </a:pPr>
            <a:r>
              <a:rPr lang="en-US" sz="1400" b="1" dirty="0" smtClean="0">
                <a:solidFill>
                  <a:schemeClr val="tx1"/>
                </a:solidFill>
              </a:rPr>
              <a:t>Next Steps:  How good is this information (scientific and socio-economic POV)</a:t>
            </a:r>
            <a:endParaRPr lang="en-US" sz="1400" b="1" dirty="0">
              <a:solidFill>
                <a:schemeClr val="tx1"/>
              </a:solidFill>
            </a:endParaRPr>
          </a:p>
        </p:txBody>
      </p:sp>
      <p:pic>
        <p:nvPicPr>
          <p:cNvPr id="20" name="Picture 6" descr="AIRNow logo"/>
          <p:cNvPicPr>
            <a:picLocks noChangeAspect="1" noChangeArrowheads="1"/>
          </p:cNvPicPr>
          <p:nvPr/>
        </p:nvPicPr>
        <p:blipFill>
          <a:blip r:embed="rId7" cstate="print"/>
          <a:srcRect/>
          <a:stretch>
            <a:fillRect/>
          </a:stretch>
        </p:blipFill>
        <p:spPr bwMode="auto">
          <a:xfrm>
            <a:off x="8001000" y="381000"/>
            <a:ext cx="990600" cy="4953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544026"/>
            <a:ext cx="7848600" cy="13139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3074" name="Rectangle 3"/>
          <p:cNvSpPr>
            <a:spLocks noChangeArrowheads="1"/>
          </p:cNvSpPr>
          <p:nvPr/>
        </p:nvSpPr>
        <p:spPr bwMode="auto">
          <a:xfrm>
            <a:off x="0" y="0"/>
            <a:ext cx="5715000" cy="990600"/>
          </a:xfrm>
          <a:prstGeom prst="rect">
            <a:avLst/>
          </a:prstGeom>
          <a:noFill/>
          <a:ln w="9525">
            <a:noFill/>
            <a:round/>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bg1"/>
                </a:solidFill>
                <a:latin typeface="Arial" charset="0"/>
                <a:cs typeface="Arial" charset="0"/>
              </a:rPr>
              <a:t>ASDP Products</a:t>
            </a:r>
            <a:endParaRPr lang="en-US" sz="2400" b="1" i="1" dirty="0">
              <a:solidFill>
                <a:schemeClr val="bg1"/>
              </a:solidFill>
              <a:latin typeface="Arial" charset="0"/>
              <a:cs typeface="Arial" charset="0"/>
            </a:endParaRPr>
          </a:p>
        </p:txBody>
      </p:sp>
      <p:sp>
        <p:nvSpPr>
          <p:cNvPr id="3076" name="Text Box 6"/>
          <p:cNvSpPr txBox="1">
            <a:spLocks noChangeArrowheads="1"/>
          </p:cNvSpPr>
          <p:nvPr/>
        </p:nvSpPr>
        <p:spPr bwMode="auto">
          <a:xfrm>
            <a:off x="7239000" y="6400800"/>
            <a:ext cx="19050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6554FE-3A20-46CD-9E5F-C7401984984C}" type="slidenum">
              <a:rPr lang="en-US" sz="1000">
                <a:solidFill>
                  <a:srgbClr val="000000"/>
                </a:solidFill>
                <a:latin typeface="Arial" charset="0"/>
                <a:cs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000" dirty="0">
              <a:solidFill>
                <a:srgbClr val="000000"/>
              </a:solidFill>
              <a:latin typeface="Arial" charset="0"/>
              <a:cs typeface="Arial" charset="0"/>
            </a:endParaRPr>
          </a:p>
        </p:txBody>
      </p:sp>
      <p:pic>
        <p:nvPicPr>
          <p:cNvPr id="15363" name="Picture 3"/>
          <p:cNvPicPr>
            <a:picLocks noChangeAspect="1" noChangeArrowheads="1"/>
          </p:cNvPicPr>
          <p:nvPr/>
        </p:nvPicPr>
        <p:blipFill>
          <a:blip r:embed="rId3" cstate="print"/>
          <a:srcRect/>
          <a:stretch>
            <a:fillRect/>
          </a:stretch>
        </p:blipFill>
        <p:spPr bwMode="auto">
          <a:xfrm>
            <a:off x="649941" y="1371601"/>
            <a:ext cx="5369859" cy="4804610"/>
          </a:xfrm>
          <a:prstGeom prst="rect">
            <a:avLst/>
          </a:prstGeom>
          <a:noFill/>
          <a:ln w="9525">
            <a:noFill/>
            <a:miter lim="800000"/>
            <a:headEnd/>
            <a:tailEnd/>
          </a:ln>
        </p:spPr>
      </p:pic>
      <p:sp>
        <p:nvSpPr>
          <p:cNvPr id="6" name="Rectangle 5"/>
          <p:cNvSpPr/>
          <p:nvPr/>
        </p:nvSpPr>
        <p:spPr>
          <a:xfrm>
            <a:off x="6705600" y="1447800"/>
            <a:ext cx="2286000" cy="1754326"/>
          </a:xfrm>
          <a:prstGeom prst="rect">
            <a:avLst/>
          </a:prstGeom>
        </p:spPr>
        <p:txBody>
          <a:bodyPr wrap="square">
            <a:spAutoFit/>
          </a:bodyPr>
          <a:lstStyle/>
          <a:p>
            <a:pPr algn="ctr"/>
            <a:r>
              <a:rPr lang="en-US" sz="2000" b="1" dirty="0" smtClean="0">
                <a:solidFill>
                  <a:schemeClr val="tx1"/>
                </a:solidFill>
              </a:rPr>
              <a:t>Operational ASDP Project website: </a:t>
            </a:r>
            <a:r>
              <a:rPr lang="en-US" sz="1600" b="1" dirty="0" smtClean="0">
                <a:solidFill>
                  <a:schemeClr val="tx1"/>
                </a:solidFill>
                <a:hlinkClick r:id="rId4"/>
              </a:rPr>
              <a:t>aspd.airnowtech.org</a:t>
            </a:r>
            <a:endParaRPr lang="en-US" sz="1600" b="1" dirty="0" smtClean="0">
              <a:solidFill>
                <a:schemeClr val="tx1"/>
              </a:solidFill>
            </a:endParaRPr>
          </a:p>
          <a:p>
            <a:pPr algn="ctr"/>
            <a:endParaRPr lang="en-US" b="1" dirty="0" smtClean="0">
              <a:solidFill>
                <a:schemeClr val="tx1"/>
              </a:solidFill>
            </a:endParaRPr>
          </a:p>
        </p:txBody>
      </p:sp>
      <p:pic>
        <p:nvPicPr>
          <p:cNvPr id="8" name="Picture 6" descr="AIRNow logo"/>
          <p:cNvPicPr>
            <a:picLocks noChangeAspect="1" noChangeArrowheads="1"/>
          </p:cNvPicPr>
          <p:nvPr/>
        </p:nvPicPr>
        <p:blipFill>
          <a:blip r:embed="rId5" cstate="print"/>
          <a:srcRect/>
          <a:stretch>
            <a:fillRect/>
          </a:stretch>
        </p:blipFill>
        <p:spPr bwMode="auto">
          <a:xfrm>
            <a:off x="8001000" y="381000"/>
            <a:ext cx="990600" cy="4953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dt" sz="half" idx="4294967295"/>
          </p:nvPr>
        </p:nvSpPr>
        <p:spPr>
          <a:xfrm>
            <a:off x="6629400" y="6224588"/>
            <a:ext cx="1905000" cy="228600"/>
          </a:xfrm>
          <a:prstGeom prst="rect">
            <a:avLst/>
          </a:prstGeom>
        </p:spPr>
        <p:txBody>
          <a:bodyPr/>
          <a:lstStyle/>
          <a:p>
            <a:fld id="{665A9385-39F1-486A-B8D9-79A7B2824AA3}" type="datetime4">
              <a:rPr lang="en-US"/>
              <a:pPr/>
              <a:t>March 13, 2013</a:t>
            </a:fld>
            <a:endParaRPr lang="en-US"/>
          </a:p>
        </p:txBody>
      </p:sp>
      <p:sp>
        <p:nvSpPr>
          <p:cNvPr id="7171" name="Rectangle 3"/>
          <p:cNvSpPr>
            <a:spLocks noGrp="1" noChangeArrowheads="1"/>
          </p:cNvSpPr>
          <p:nvPr>
            <p:ph type="subTitle" idx="1"/>
          </p:nvPr>
        </p:nvSpPr>
        <p:spPr>
          <a:xfrm>
            <a:off x="228600" y="1295400"/>
            <a:ext cx="8839200" cy="1905000"/>
          </a:xfrm>
        </p:spPr>
        <p:txBody>
          <a:bodyPr/>
          <a:lstStyle/>
          <a:p>
            <a:r>
              <a:rPr lang="en-US" sz="1800" dirty="0" smtClean="0"/>
              <a:t>Contributors:</a:t>
            </a:r>
          </a:p>
          <a:p>
            <a:pPr algn="l"/>
            <a:endParaRPr lang="en-US" sz="1800" dirty="0"/>
          </a:p>
          <a:p>
            <a:pPr algn="l"/>
            <a:r>
              <a:rPr lang="en-US" sz="1800" dirty="0" smtClean="0"/>
              <a:t>Phil Dickerson , John White, </a:t>
            </a:r>
            <a:r>
              <a:rPr lang="en-US" sz="1800" dirty="0" err="1" smtClean="0"/>
              <a:t>Tesh</a:t>
            </a:r>
            <a:r>
              <a:rPr lang="en-US" sz="1800" dirty="0" smtClean="0"/>
              <a:t> Rao, Rich Scheffe, Rohit Mathur, George Pouliot, Tim Watkins - U.S. EPA</a:t>
            </a:r>
          </a:p>
          <a:p>
            <a:pPr algn="l"/>
            <a:r>
              <a:rPr lang="en-US" sz="1800" dirty="0"/>
              <a:t>Shobha </a:t>
            </a:r>
            <a:r>
              <a:rPr lang="en-US" sz="1800" dirty="0" smtClean="0"/>
              <a:t>Kondragunta, Hai </a:t>
            </a:r>
            <a:r>
              <a:rPr lang="en-US" sz="1800" dirty="0"/>
              <a:t>Zhang </a:t>
            </a:r>
            <a:r>
              <a:rPr lang="en-US" sz="1800" dirty="0" smtClean="0"/>
              <a:t>(IMGS), and </a:t>
            </a:r>
            <a:r>
              <a:rPr lang="en-US" sz="1800" dirty="0" err="1"/>
              <a:t>Chuanyu</a:t>
            </a:r>
            <a:r>
              <a:rPr lang="en-US" sz="1800" dirty="0"/>
              <a:t> </a:t>
            </a:r>
            <a:r>
              <a:rPr lang="en-US" sz="1800" dirty="0" err="1" smtClean="0"/>
              <a:t>Xu</a:t>
            </a:r>
            <a:r>
              <a:rPr lang="en-US" sz="1800" dirty="0" smtClean="0"/>
              <a:t> (IMGS) – </a:t>
            </a:r>
            <a:r>
              <a:rPr lang="en-US" sz="1800" dirty="0"/>
              <a:t>NOAA/NESDIS</a:t>
            </a:r>
          </a:p>
          <a:p>
            <a:pPr algn="l"/>
            <a:r>
              <a:rPr lang="en-US" sz="1800" dirty="0" smtClean="0"/>
              <a:t>Adam Pasch  and Patrick Zahn  and others - Sonoma Technology Inc. </a:t>
            </a:r>
          </a:p>
          <a:p>
            <a:pPr algn="l"/>
            <a:r>
              <a:rPr lang="en-US" sz="1800" dirty="0" smtClean="0"/>
              <a:t>Aaron von Donkelaar and Randall Martin, Dalhousie University</a:t>
            </a:r>
            <a:endParaRPr lang="en-US" sz="1800" dirty="0"/>
          </a:p>
          <a:p>
            <a:pPr algn="l"/>
            <a:r>
              <a:rPr lang="en-US" sz="1800" dirty="0" smtClean="0"/>
              <a:t>Matt Freeman and Todd Plessel – Lockheed-Martin, US </a:t>
            </a:r>
            <a:r>
              <a:rPr lang="en-US" sz="1800" dirty="0"/>
              <a:t>EPA, </a:t>
            </a:r>
            <a:endParaRPr lang="en-US" sz="1800" dirty="0" smtClean="0"/>
          </a:p>
          <a:p>
            <a:pPr algn="l"/>
            <a:r>
              <a:rPr lang="en-US" sz="1800" dirty="0" smtClean="0"/>
              <a:t>And  other </a:t>
            </a:r>
            <a:r>
              <a:rPr lang="en-US" sz="1600" dirty="0" smtClean="0"/>
              <a:t>….</a:t>
            </a:r>
            <a:endParaRPr lang="en-US" sz="1600" dirty="0"/>
          </a:p>
          <a:p>
            <a:pPr>
              <a:lnSpc>
                <a:spcPct val="60000"/>
              </a:lnSpc>
            </a:pPr>
            <a:endParaRPr lang="en-US" sz="1600" dirty="0"/>
          </a:p>
        </p:txBody>
      </p:sp>
      <p:sp>
        <p:nvSpPr>
          <p:cNvPr id="7187" name="Rectangle 19"/>
          <p:cNvSpPr>
            <a:spLocks noGrp="1" noChangeArrowheads="1"/>
          </p:cNvSpPr>
          <p:nvPr>
            <p:ph type="ctrTitle"/>
          </p:nvPr>
        </p:nvSpPr>
        <p:spPr>
          <a:xfrm>
            <a:off x="228600" y="0"/>
            <a:ext cx="6858000" cy="762000"/>
          </a:xfrm>
          <a:ln/>
        </p:spPr>
        <p:txBody>
          <a:bodyPr/>
          <a:lstStyle/>
          <a:p>
            <a:pPr algn="ctr"/>
            <a:r>
              <a:rPr lang="en-US" sz="1800" dirty="0" smtClean="0">
                <a:solidFill>
                  <a:schemeClr val="bg1"/>
                </a:solidFill>
              </a:rPr>
              <a:t>Air Quality Applications </a:t>
            </a:r>
            <a:r>
              <a:rPr lang="en-US" sz="1800" dirty="0">
                <a:solidFill>
                  <a:schemeClr val="bg1"/>
                </a:solidFill>
              </a:rPr>
              <a:t>of VIIRS Aerosol </a:t>
            </a:r>
            <a:r>
              <a:rPr lang="en-US" sz="1800" dirty="0" smtClean="0">
                <a:solidFill>
                  <a:schemeClr val="bg1"/>
                </a:solidFill>
              </a:rPr>
              <a:t/>
            </a:r>
            <a:br>
              <a:rPr lang="en-US" sz="1800" dirty="0" smtClean="0">
                <a:solidFill>
                  <a:schemeClr val="bg1"/>
                </a:solidFill>
              </a:rPr>
            </a:br>
            <a:r>
              <a:rPr lang="en-US" sz="1800" dirty="0" smtClean="0">
                <a:solidFill>
                  <a:schemeClr val="bg1"/>
                </a:solidFill>
              </a:rPr>
              <a:t>Products within </a:t>
            </a:r>
            <a:r>
              <a:rPr lang="en-US" sz="1800" dirty="0">
                <a:solidFill>
                  <a:schemeClr val="bg1"/>
                </a:solidFill>
              </a:rPr>
              <a:t>U.S. </a:t>
            </a:r>
            <a:r>
              <a:rPr lang="en-US" sz="1800" dirty="0" smtClean="0">
                <a:solidFill>
                  <a:schemeClr val="bg1"/>
                </a:solidFill>
              </a:rPr>
              <a:t>EPA</a:t>
            </a:r>
            <a:endParaRPr lang="en-US" sz="1800" dirty="0">
              <a:solidFill>
                <a:schemeClr val="bg1"/>
              </a:solidFill>
            </a:endParaRPr>
          </a:p>
        </p:txBody>
      </p:sp>
      <p:sp>
        <p:nvSpPr>
          <p:cNvPr id="7189" name="Rectangle 21"/>
          <p:cNvSpPr>
            <a:spLocks noChangeArrowheads="1"/>
          </p:cNvSpPr>
          <p:nvPr/>
        </p:nvSpPr>
        <p:spPr bwMode="auto">
          <a:xfrm>
            <a:off x="3124200" y="54864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descr="ACE Logo Graphic Copy.jpg"/>
          <p:cNvPicPr>
            <a:picLocks noChangeAspect="1"/>
          </p:cNvPicPr>
          <p:nvPr/>
        </p:nvPicPr>
        <p:blipFill>
          <a:blip r:embed="rId3" cstate="print"/>
          <a:stretch>
            <a:fillRect/>
          </a:stretch>
        </p:blipFill>
        <p:spPr>
          <a:xfrm>
            <a:off x="6629400" y="5486400"/>
            <a:ext cx="2438400" cy="1289572"/>
          </a:xfrm>
          <a:prstGeom prst="rect">
            <a:avLst/>
          </a:prstGeom>
        </p:spPr>
      </p:pic>
    </p:spTree>
    <p:extLst>
      <p:ext uri="{BB962C8B-B14F-4D97-AF65-F5344CB8AC3E}">
        <p14:creationId xmlns:p14="http://schemas.microsoft.com/office/powerpoint/2010/main" val="356663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3600"/>
            <a:ext cx="114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71"/>
          <a:stretch/>
        </p:blipFill>
        <p:spPr bwMode="auto">
          <a:xfrm>
            <a:off x="361950" y="2124075"/>
            <a:ext cx="8420100" cy="434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
            <a:ext cx="5181600" cy="685800"/>
          </a:xfrm>
        </p:spPr>
        <p:txBody>
          <a:bodyPr/>
          <a:lstStyle/>
          <a:p>
            <a:pPr algn="ctr"/>
            <a:r>
              <a:rPr lang="en-US" sz="2400" b="1" i="1" dirty="0" smtClean="0">
                <a:solidFill>
                  <a:schemeClr val="bg1"/>
                </a:solidFill>
              </a:rPr>
              <a:t>Testing:  Scatter Plots</a:t>
            </a:r>
            <a:endParaRPr lang="en-US" sz="2400" b="1" i="1" dirty="0">
              <a:solidFill>
                <a:schemeClr val="bg1"/>
              </a:solidFill>
            </a:endParaRPr>
          </a:p>
        </p:txBody>
      </p:sp>
      <p:sp>
        <p:nvSpPr>
          <p:cNvPr id="4" name="Slide Number Placeholder 3"/>
          <p:cNvSpPr>
            <a:spLocks noGrp="1"/>
          </p:cNvSpPr>
          <p:nvPr>
            <p:ph type="sldNum" sz="quarter" idx="10"/>
          </p:nvPr>
        </p:nvSpPr>
        <p:spPr>
          <a:xfrm>
            <a:off x="6553200" y="5995988"/>
            <a:ext cx="1905000" cy="228600"/>
          </a:xfrm>
        </p:spPr>
        <p:txBody>
          <a:bodyPr/>
          <a:lstStyle/>
          <a:p>
            <a:pPr>
              <a:defRPr/>
            </a:pPr>
            <a:fld id="{AFC00326-4FF4-4FE0-93E4-CA8B18DD1EE3}" type="slidenum">
              <a:rPr lang="en-US" smtClean="0"/>
              <a:pPr>
                <a:defRPr/>
              </a:pPr>
              <a:t>20</a:t>
            </a:fld>
            <a:endParaRPr lang="en-US" dirty="0"/>
          </a:p>
        </p:txBody>
      </p:sp>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340" y="3690036"/>
            <a:ext cx="2603060" cy="1796364"/>
          </a:xfrm>
          <a:prstGeom prst="rect">
            <a:avLst/>
          </a:prstGeom>
          <a:noFill/>
          <a:ln>
            <a:noFill/>
          </a:ln>
          <a:effectLst>
            <a:outerShdw blurRad="127000" dist="127000" dir="1860000" algn="ctr" rotWithShape="0">
              <a:schemeClr val="bg2">
                <a:alpha val="6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1142999"/>
            <a:ext cx="2546429" cy="1757283"/>
          </a:xfrm>
          <a:prstGeom prst="rect">
            <a:avLst/>
          </a:prstGeom>
          <a:noFill/>
          <a:ln>
            <a:noFill/>
          </a:ln>
          <a:effectLst>
            <a:outerShdw blurRad="127000" dist="127000" dir="1860000" algn="ctr" rotWithShape="0">
              <a:schemeClr val="bg2">
                <a:alpha val="6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stCxn id="19460" idx="1"/>
          </p:cNvCxnSpPr>
          <p:nvPr/>
        </p:nvCxnSpPr>
        <p:spPr>
          <a:xfrm flipH="1">
            <a:off x="3324106" y="2021641"/>
            <a:ext cx="790694" cy="11787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46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066800"/>
            <a:ext cx="2529791" cy="1757363"/>
          </a:xfrm>
          <a:prstGeom prst="rect">
            <a:avLst/>
          </a:prstGeom>
          <a:noFill/>
          <a:ln>
            <a:noFill/>
          </a:ln>
          <a:effectLst>
            <a:outerShdw blurRad="127000" dist="127000" dir="1860000" algn="ctr" rotWithShape="0">
              <a:schemeClr val="bg2">
                <a:alpha val="6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a:stCxn id="19461" idx="2"/>
          </p:cNvCxnSpPr>
          <p:nvPr/>
        </p:nvCxnSpPr>
        <p:spPr>
          <a:xfrm>
            <a:off x="1417296" y="2824163"/>
            <a:ext cx="335304" cy="9656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89762" y="5640943"/>
            <a:ext cx="3627916" cy="338554"/>
          </a:xfrm>
          <a:prstGeom prst="rect">
            <a:avLst/>
          </a:prstGeom>
          <a:solidFill>
            <a:srgbClr val="FFFF99"/>
          </a:solidFill>
          <a:ln>
            <a:solidFill>
              <a:schemeClr val="tx1"/>
            </a:solidFill>
          </a:ln>
        </p:spPr>
        <p:txBody>
          <a:bodyPr wrap="none" rtlCol="0">
            <a:spAutoFit/>
          </a:bodyPr>
          <a:lstStyle/>
          <a:p>
            <a:r>
              <a:rPr lang="en-US" sz="1600" dirty="0" smtClean="0"/>
              <a:t>Good performance over New England</a:t>
            </a:r>
            <a:endParaRPr lang="en-US" sz="1600" dirty="0"/>
          </a:p>
        </p:txBody>
      </p:sp>
      <p:sp>
        <p:nvSpPr>
          <p:cNvPr id="25" name="TextBox 24"/>
          <p:cNvSpPr txBox="1"/>
          <p:nvPr/>
        </p:nvSpPr>
        <p:spPr>
          <a:xfrm>
            <a:off x="4267200" y="1378982"/>
            <a:ext cx="4301177" cy="338554"/>
          </a:xfrm>
          <a:prstGeom prst="rect">
            <a:avLst/>
          </a:prstGeom>
          <a:solidFill>
            <a:srgbClr val="FFFF99"/>
          </a:solidFill>
          <a:ln>
            <a:solidFill>
              <a:schemeClr val="tx1"/>
            </a:solidFill>
          </a:ln>
        </p:spPr>
        <p:txBody>
          <a:bodyPr wrap="none" rtlCol="0">
            <a:spAutoFit/>
          </a:bodyPr>
          <a:lstStyle/>
          <a:p>
            <a:r>
              <a:rPr lang="en-US" sz="1600" dirty="0" smtClean="0"/>
              <a:t>Poor performance over Mountains and Plains</a:t>
            </a:r>
            <a:endParaRPr lang="en-US" sz="1600" dirty="0"/>
          </a:p>
        </p:txBody>
      </p:sp>
      <p:sp>
        <p:nvSpPr>
          <p:cNvPr id="26" name="TextBox 25"/>
          <p:cNvSpPr txBox="1"/>
          <p:nvPr/>
        </p:nvSpPr>
        <p:spPr>
          <a:xfrm>
            <a:off x="172462" y="3959922"/>
            <a:ext cx="3147015" cy="338554"/>
          </a:xfrm>
          <a:prstGeom prst="rect">
            <a:avLst/>
          </a:prstGeom>
          <a:solidFill>
            <a:srgbClr val="FFFF99"/>
          </a:solidFill>
          <a:ln>
            <a:solidFill>
              <a:schemeClr val="tx1"/>
            </a:solidFill>
          </a:ln>
        </p:spPr>
        <p:txBody>
          <a:bodyPr wrap="none" rtlCol="0">
            <a:spAutoFit/>
          </a:bodyPr>
          <a:lstStyle/>
          <a:p>
            <a:r>
              <a:rPr lang="en-US" sz="1600" dirty="0" smtClean="0"/>
              <a:t>Data issues in Pacific Southwest</a:t>
            </a:r>
            <a:endParaRPr lang="en-US" sz="1600" dirty="0"/>
          </a:p>
        </p:txBody>
      </p:sp>
      <p:cxnSp>
        <p:nvCxnSpPr>
          <p:cNvPr id="6" name="Straight Arrow Connector 5"/>
          <p:cNvCxnSpPr/>
          <p:nvPr/>
        </p:nvCxnSpPr>
        <p:spPr>
          <a:xfrm flipH="1" flipV="1">
            <a:off x="7315200" y="2971800"/>
            <a:ext cx="381001" cy="6858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1950" y="6424136"/>
            <a:ext cx="8553450" cy="307777"/>
          </a:xfrm>
          <a:prstGeom prst="rect">
            <a:avLst/>
          </a:prstGeom>
        </p:spPr>
        <p:txBody>
          <a:bodyPr wrap="square">
            <a:spAutoFit/>
          </a:bodyPr>
          <a:lstStyle/>
          <a:p>
            <a:r>
              <a:rPr lang="en-US" sz="1400" dirty="0" smtClean="0"/>
              <a:t>Source:  A. Pasch STI</a:t>
            </a:r>
            <a:endParaRPr lang="en-US" sz="1400" dirty="0"/>
          </a:p>
        </p:txBody>
      </p:sp>
      <p:pic>
        <p:nvPicPr>
          <p:cNvPr id="17" name="Picture 6" descr="AIRNow logo"/>
          <p:cNvPicPr>
            <a:picLocks noChangeAspect="1" noChangeArrowheads="1"/>
          </p:cNvPicPr>
          <p:nvPr/>
        </p:nvPicPr>
        <p:blipFill>
          <a:blip r:embed="rId7" cstate="print"/>
          <a:srcRect/>
          <a:stretch>
            <a:fillRect/>
          </a:stretch>
        </p:blipFill>
        <p:spPr bwMode="auto">
          <a:xfrm>
            <a:off x="8001000" y="381000"/>
            <a:ext cx="990600" cy="495300"/>
          </a:xfrm>
          <a:prstGeom prst="rect">
            <a:avLst/>
          </a:prstGeom>
          <a:noFill/>
        </p:spPr>
      </p:pic>
    </p:spTree>
    <p:extLst>
      <p:ext uri="{BB962C8B-B14F-4D97-AF65-F5344CB8AC3E}">
        <p14:creationId xmlns:p14="http://schemas.microsoft.com/office/powerpoint/2010/main" val="4250039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5867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chemeClr val="bg1"/>
                </a:solidFill>
              </a:rPr>
              <a:t>Wildfire Event: June 2012 Case Study</a:t>
            </a:r>
          </a:p>
          <a:p>
            <a:r>
              <a:rPr lang="en-US" sz="2400" b="1" i="1" dirty="0" smtClean="0">
                <a:solidFill>
                  <a:schemeClr val="bg1"/>
                </a:solidFill>
              </a:rPr>
              <a:t>MODIS and VIIRS AOT EDR </a:t>
            </a:r>
            <a:endParaRPr lang="en-US" sz="2400" b="1" i="1" dirty="0">
              <a:solidFill>
                <a:schemeClr val="bg1"/>
              </a:solidFill>
            </a:endParaRPr>
          </a:p>
        </p:txBody>
      </p:sp>
      <p:sp>
        <p:nvSpPr>
          <p:cNvPr id="32" name="Title 1"/>
          <p:cNvSpPr txBox="1">
            <a:spLocks/>
          </p:cNvSpPr>
          <p:nvPr/>
        </p:nvSpPr>
        <p:spPr>
          <a:xfrm>
            <a:off x="1295400" y="1066800"/>
            <a:ext cx="5715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AIRNow Tech Observed PM</a:t>
            </a:r>
            <a:r>
              <a:rPr lang="en-US" sz="1400" baseline="-25000" dirty="0" smtClean="0"/>
              <a:t>2.5</a:t>
            </a:r>
            <a:r>
              <a:rPr lang="en-US" sz="1400" dirty="0" smtClean="0"/>
              <a:t> Values (green/yellow dots), </a:t>
            </a:r>
            <a:br>
              <a:rPr lang="en-US" sz="1400" dirty="0" smtClean="0"/>
            </a:br>
            <a:r>
              <a:rPr lang="en-US" sz="1400" dirty="0" smtClean="0"/>
              <a:t>Smoke Plumes (gray), and Fire Locations (red) at </a:t>
            </a:r>
            <a:r>
              <a:rPr lang="en-US" sz="1400" dirty="0"/>
              <a:t>4</a:t>
            </a:r>
            <a:r>
              <a:rPr lang="en-US" sz="1400" dirty="0" smtClean="0"/>
              <a:t>:00 p.m. MDT on 6/25/12</a:t>
            </a:r>
            <a:endParaRPr lang="en-US" sz="1400" dirty="0"/>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166" y="4667037"/>
            <a:ext cx="1209844" cy="152421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715000" cy="4286250"/>
          </a:xfrm>
          <a:prstGeom prst="rect">
            <a:avLst/>
          </a:prstGeom>
        </p:spPr>
      </p:pic>
      <p:sp>
        <p:nvSpPr>
          <p:cNvPr id="3" name="TextBox 2"/>
          <p:cNvSpPr txBox="1"/>
          <p:nvPr/>
        </p:nvSpPr>
        <p:spPr>
          <a:xfrm>
            <a:off x="3276600" y="2667000"/>
            <a:ext cx="1887055" cy="307777"/>
          </a:xfrm>
          <a:prstGeom prst="rect">
            <a:avLst/>
          </a:prstGeom>
          <a:solidFill>
            <a:schemeClr val="accent5">
              <a:lumMod val="75000"/>
              <a:alpha val="46000"/>
            </a:schemeClr>
          </a:solidFill>
        </p:spPr>
        <p:txBody>
          <a:bodyPr wrap="none" rtlCol="0">
            <a:spAutoFit/>
          </a:bodyPr>
          <a:lstStyle/>
          <a:p>
            <a:r>
              <a:rPr lang="en-US" sz="1400" dirty="0" smtClean="0"/>
              <a:t>Data Sparse Regions</a:t>
            </a:r>
            <a:endParaRPr lang="en-US" sz="1400" dirty="0"/>
          </a:p>
        </p:txBody>
      </p:sp>
      <p:cxnSp>
        <p:nvCxnSpPr>
          <p:cNvPr id="5" name="Straight Arrow Connector 4"/>
          <p:cNvCxnSpPr>
            <a:stCxn id="3" idx="2"/>
          </p:cNvCxnSpPr>
          <p:nvPr/>
        </p:nvCxnSpPr>
        <p:spPr>
          <a:xfrm flipH="1">
            <a:off x="2895601" y="2974777"/>
            <a:ext cx="1324527" cy="454392"/>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33800" y="3036332"/>
            <a:ext cx="563888" cy="849868"/>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33600" y="3039175"/>
            <a:ext cx="2181843" cy="1075625"/>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6" descr="AIRNow logo"/>
          <p:cNvPicPr>
            <a:picLocks noChangeAspect="1" noChangeArrowheads="1"/>
          </p:cNvPicPr>
          <p:nvPr/>
        </p:nvPicPr>
        <p:blipFill>
          <a:blip r:embed="rId4" cstate="print"/>
          <a:srcRect/>
          <a:stretch>
            <a:fillRect/>
          </a:stretch>
        </p:blipFill>
        <p:spPr bwMode="auto">
          <a:xfrm>
            <a:off x="8001000" y="381000"/>
            <a:ext cx="990600" cy="495300"/>
          </a:xfrm>
          <a:prstGeom prst="rect">
            <a:avLst/>
          </a:prstGeom>
          <a:noFill/>
        </p:spPr>
      </p:pic>
    </p:spTree>
    <p:extLst>
      <p:ext uri="{BB962C8B-B14F-4D97-AF65-F5344CB8AC3E}">
        <p14:creationId xmlns:p14="http://schemas.microsoft.com/office/powerpoint/2010/main" val="3562787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7" name="Picture 6" descr="pm25satModis_20120625.png"/>
          <p:cNvPicPr>
            <a:picLocks noChangeAspect="1"/>
          </p:cNvPicPr>
          <p:nvPr/>
        </p:nvPicPr>
        <p:blipFill>
          <a:blip r:embed="rId3" cstate="print"/>
          <a:stretch>
            <a:fillRect/>
          </a:stretch>
        </p:blipFill>
        <p:spPr>
          <a:xfrm>
            <a:off x="0" y="609600"/>
            <a:ext cx="3962401" cy="2971800"/>
          </a:xfrm>
          <a:prstGeom prst="rect">
            <a:avLst/>
          </a:prstGeom>
        </p:spPr>
      </p:pic>
      <p:pic>
        <p:nvPicPr>
          <p:cNvPr id="8" name="Picture 7" descr="pm25satViirs_20120625.png"/>
          <p:cNvPicPr>
            <a:picLocks noChangeAspect="1"/>
          </p:cNvPicPr>
          <p:nvPr/>
        </p:nvPicPr>
        <p:blipFill>
          <a:blip r:embed="rId4" cstate="print"/>
          <a:stretch>
            <a:fillRect/>
          </a:stretch>
        </p:blipFill>
        <p:spPr>
          <a:xfrm>
            <a:off x="0" y="3733800"/>
            <a:ext cx="3962400" cy="2971800"/>
          </a:xfrm>
          <a:prstGeom prst="rect">
            <a:avLst/>
          </a:prstGeom>
        </p:spPr>
      </p:pic>
      <p:pic>
        <p:nvPicPr>
          <p:cNvPr id="9"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796637"/>
            <a:ext cx="3505200" cy="2708564"/>
          </a:xfrm>
          <a:prstGeom prst="rect">
            <a:avLst/>
          </a:prstGeom>
        </p:spPr>
      </p:pic>
      <p:sp>
        <p:nvSpPr>
          <p:cNvPr id="12" name="TextBox 11"/>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pic>
        <p:nvPicPr>
          <p:cNvPr id="14" name="Picture 13" descr="pm25satdiff_20120625.png"/>
          <p:cNvPicPr>
            <a:picLocks noChangeAspect="1"/>
          </p:cNvPicPr>
          <p:nvPr/>
        </p:nvPicPr>
        <p:blipFill>
          <a:blip r:embed="rId6" cstate="print"/>
          <a:stretch>
            <a:fillRect/>
          </a:stretch>
        </p:blipFill>
        <p:spPr>
          <a:xfrm>
            <a:off x="4572001" y="3771898"/>
            <a:ext cx="3962399" cy="2971800"/>
          </a:xfrm>
          <a:prstGeom prst="rect">
            <a:avLst/>
          </a:prstGeom>
        </p:spPr>
      </p:pic>
      <p:sp>
        <p:nvSpPr>
          <p:cNvPr id="15"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- 6/25/12 Wildfires </a:t>
            </a:r>
            <a:endParaRPr lang="en-US" sz="2400" dirty="0"/>
          </a:p>
        </p:txBody>
      </p:sp>
      <p:grpSp>
        <p:nvGrpSpPr>
          <p:cNvPr id="4" name="Group 3"/>
          <p:cNvGrpSpPr/>
          <p:nvPr/>
        </p:nvGrpSpPr>
        <p:grpSpPr>
          <a:xfrm>
            <a:off x="1447800" y="1866900"/>
            <a:ext cx="6400800" cy="4457700"/>
            <a:chOff x="1447800" y="1866900"/>
            <a:chExt cx="6400800" cy="4457700"/>
          </a:xfrm>
        </p:grpSpPr>
        <p:sp>
          <p:nvSpPr>
            <p:cNvPr id="3" name="Oval 2"/>
            <p:cNvSpPr/>
            <p:nvPr/>
          </p:nvSpPr>
          <p:spPr bwMode="auto">
            <a:xfrm>
              <a:off x="6172200" y="1981200"/>
              <a:ext cx="1676400" cy="1333500"/>
            </a:xfrm>
            <a:prstGeom prst="ellipse">
              <a:avLst/>
            </a:prstGeom>
            <a:noFill/>
            <a:ln w="349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6" name="Oval 15"/>
            <p:cNvSpPr/>
            <p:nvPr/>
          </p:nvSpPr>
          <p:spPr bwMode="auto">
            <a:xfrm>
              <a:off x="1447800" y="4991100"/>
              <a:ext cx="1676400" cy="1333500"/>
            </a:xfrm>
            <a:prstGeom prst="ellipse">
              <a:avLst/>
            </a:prstGeom>
            <a:noFill/>
            <a:ln w="349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7" name="Oval 16"/>
            <p:cNvSpPr/>
            <p:nvPr/>
          </p:nvSpPr>
          <p:spPr bwMode="auto">
            <a:xfrm>
              <a:off x="1447800" y="1866900"/>
              <a:ext cx="1676400" cy="1333500"/>
            </a:xfrm>
            <a:prstGeom prst="ellipse">
              <a:avLst/>
            </a:prstGeom>
            <a:noFill/>
            <a:ln w="349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7" name="Picture 6" descr="pm25satModis_20120625.png"/>
          <p:cNvPicPr>
            <a:picLocks noChangeAspect="1"/>
          </p:cNvPicPr>
          <p:nvPr/>
        </p:nvPicPr>
        <p:blipFill>
          <a:blip r:embed="rId3" cstate="print"/>
          <a:stretch>
            <a:fillRect/>
          </a:stretch>
        </p:blipFill>
        <p:spPr>
          <a:xfrm>
            <a:off x="0" y="609600"/>
            <a:ext cx="3962401" cy="2971800"/>
          </a:xfrm>
          <a:prstGeom prst="rect">
            <a:avLst/>
          </a:prstGeom>
        </p:spPr>
      </p:pic>
      <p:pic>
        <p:nvPicPr>
          <p:cNvPr id="8" name="Picture 7" descr="pm25satViirs_20120625.png"/>
          <p:cNvPicPr>
            <a:picLocks noChangeAspect="1"/>
          </p:cNvPicPr>
          <p:nvPr/>
        </p:nvPicPr>
        <p:blipFill>
          <a:blip r:embed="rId4" cstate="print"/>
          <a:stretch>
            <a:fillRect/>
          </a:stretch>
        </p:blipFill>
        <p:spPr>
          <a:xfrm>
            <a:off x="0" y="3733800"/>
            <a:ext cx="3962400" cy="2971800"/>
          </a:xfrm>
          <a:prstGeom prst="rect">
            <a:avLst/>
          </a:prstGeom>
        </p:spPr>
      </p:pic>
      <p:pic>
        <p:nvPicPr>
          <p:cNvPr id="9"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796637"/>
            <a:ext cx="3505200" cy="2708564"/>
          </a:xfrm>
          <a:prstGeom prst="rect">
            <a:avLst/>
          </a:prstGeom>
        </p:spPr>
      </p:pic>
      <p:sp>
        <p:nvSpPr>
          <p:cNvPr id="12" name="TextBox 11"/>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sp>
        <p:nvSpPr>
          <p:cNvPr id="15"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- 6/25/12 Wildfires </a:t>
            </a:r>
            <a:endParaRPr lang="en-US" sz="24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920837"/>
            <a:ext cx="3505200" cy="2708565"/>
          </a:xfrm>
          <a:prstGeom prst="rect">
            <a:avLst/>
          </a:prstGeom>
        </p:spPr>
      </p:pic>
      <p:sp>
        <p:nvSpPr>
          <p:cNvPr id="18" name="TextBox 17"/>
          <p:cNvSpPr txBox="1"/>
          <p:nvPr/>
        </p:nvSpPr>
        <p:spPr>
          <a:xfrm>
            <a:off x="4724400" y="3581400"/>
            <a:ext cx="37338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ASDP Fused PM</a:t>
            </a:r>
            <a:r>
              <a:rPr lang="en-US" sz="1200" b="1" baseline="-25000" dirty="0" smtClean="0">
                <a:latin typeface="Times New Roman" pitchFamily="18" charset="0"/>
                <a:cs typeface="Times New Roman" pitchFamily="18" charset="0"/>
              </a:rPr>
              <a:t>2.5</a:t>
            </a:r>
            <a:r>
              <a:rPr lang="en-US" sz="1200" b="1" dirty="0" smtClean="0">
                <a:latin typeface="Times New Roman" pitchFamily="18" charset="0"/>
                <a:cs typeface="Times New Roman" pitchFamily="18" charset="0"/>
              </a:rPr>
              <a:t> Product </a:t>
            </a:r>
          </a:p>
          <a:p>
            <a:pPr algn="ctr"/>
            <a:r>
              <a:rPr lang="en-US" sz="1200" b="1" dirty="0" smtClean="0">
                <a:latin typeface="Times New Roman" pitchFamily="18" charset="0"/>
                <a:cs typeface="Times New Roman" pitchFamily="18" charset="0"/>
              </a:rPr>
              <a:t>(MODIS Terra and Aqua)</a:t>
            </a:r>
            <a:endParaRPr lang="en-US" sz="1200" b="1" dirty="0">
              <a:latin typeface="Times New Roman" pitchFamily="18" charset="0"/>
              <a:cs typeface="Times New Roman" pitchFamily="18" charset="0"/>
            </a:endParaRPr>
          </a:p>
        </p:txBody>
      </p:sp>
      <p:sp>
        <p:nvSpPr>
          <p:cNvPr id="5" name="TextBox 4"/>
          <p:cNvSpPr txBox="1"/>
          <p:nvPr/>
        </p:nvSpPr>
        <p:spPr>
          <a:xfrm>
            <a:off x="3962401" y="1981200"/>
            <a:ext cx="609599" cy="584775"/>
          </a:xfrm>
          <a:prstGeom prst="rect">
            <a:avLst/>
          </a:prstGeom>
          <a:noFill/>
        </p:spPr>
        <p:txBody>
          <a:bodyPr wrap="square" rtlCol="0">
            <a:spAutoFit/>
          </a:bodyPr>
          <a:lstStyle/>
          <a:p>
            <a:r>
              <a:rPr lang="en-US" dirty="0" smtClean="0"/>
              <a:t> +</a:t>
            </a:r>
            <a:endParaRPr lang="en-US" dirty="0"/>
          </a:p>
        </p:txBody>
      </p:sp>
      <p:sp>
        <p:nvSpPr>
          <p:cNvPr id="6" name="Down Arrow 5"/>
          <p:cNvSpPr/>
          <p:nvPr/>
        </p:nvSpPr>
        <p:spPr bwMode="auto">
          <a:xfrm>
            <a:off x="5029200" y="3505201"/>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21" name="Down Arrow 20"/>
          <p:cNvSpPr/>
          <p:nvPr/>
        </p:nvSpPr>
        <p:spPr bwMode="auto">
          <a:xfrm>
            <a:off x="7772400" y="3505200"/>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98328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4" name="Picture 3" descr="pm25satModis_20120626.png"/>
          <p:cNvPicPr>
            <a:picLocks noChangeAspect="1"/>
          </p:cNvPicPr>
          <p:nvPr/>
        </p:nvPicPr>
        <p:blipFill>
          <a:blip r:embed="rId2" cstate="print"/>
          <a:stretch>
            <a:fillRect/>
          </a:stretch>
        </p:blipFill>
        <p:spPr>
          <a:xfrm>
            <a:off x="0" y="609600"/>
            <a:ext cx="3962400" cy="2971800"/>
          </a:xfrm>
          <a:prstGeom prst="rect">
            <a:avLst/>
          </a:prstGeom>
        </p:spPr>
      </p:pic>
      <p:pic>
        <p:nvPicPr>
          <p:cNvPr id="5" name="Picture 4" descr="pm25satViirs_20120626.png"/>
          <p:cNvPicPr>
            <a:picLocks noChangeAspect="1"/>
          </p:cNvPicPr>
          <p:nvPr/>
        </p:nvPicPr>
        <p:blipFill>
          <a:blip r:embed="rId3" cstate="print"/>
          <a:stretch>
            <a:fillRect/>
          </a:stretch>
        </p:blipFill>
        <p:spPr>
          <a:xfrm>
            <a:off x="0" y="3733800"/>
            <a:ext cx="3962400" cy="2971800"/>
          </a:xfrm>
          <a:prstGeom prst="rect">
            <a:avLst/>
          </a:prstGeom>
        </p:spPr>
      </p:pic>
      <p:sp>
        <p:nvSpPr>
          <p:cNvPr id="10"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- 6/26/12 Wildfires </a:t>
            </a:r>
            <a:endParaRPr lang="en-US" sz="24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798576"/>
            <a:ext cx="3502691" cy="2706624"/>
          </a:xfrm>
          <a:prstGeom prst="rect">
            <a:avLst/>
          </a:prstGeom>
        </p:spPr>
      </p:pic>
      <p:sp>
        <p:nvSpPr>
          <p:cNvPr id="16" name="TextBox 15"/>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pic>
        <p:nvPicPr>
          <p:cNvPr id="17" name="Picture 16" descr="pm25satdiff_20120626.png"/>
          <p:cNvPicPr>
            <a:picLocks noChangeAspect="1"/>
          </p:cNvPicPr>
          <p:nvPr/>
        </p:nvPicPr>
        <p:blipFill>
          <a:blip r:embed="rId5" cstate="print"/>
          <a:stretch>
            <a:fillRect/>
          </a:stretch>
        </p:blipFill>
        <p:spPr>
          <a:xfrm>
            <a:off x="4572000" y="3733800"/>
            <a:ext cx="3962400" cy="2971800"/>
          </a:xfrm>
          <a:prstGeom prst="rect">
            <a:avLst/>
          </a:prstGeom>
        </p:spPr>
      </p:pic>
      <p:grpSp>
        <p:nvGrpSpPr>
          <p:cNvPr id="3" name="Group 2"/>
          <p:cNvGrpSpPr/>
          <p:nvPr/>
        </p:nvGrpSpPr>
        <p:grpSpPr>
          <a:xfrm>
            <a:off x="1676400" y="1676400"/>
            <a:ext cx="6324600" cy="3886200"/>
            <a:chOff x="1676400" y="1676400"/>
            <a:chExt cx="6324600" cy="3886200"/>
          </a:xfrm>
        </p:grpSpPr>
        <p:sp>
          <p:nvSpPr>
            <p:cNvPr id="2" name="Oval 1"/>
            <p:cNvSpPr/>
            <p:nvPr/>
          </p:nvSpPr>
          <p:spPr bwMode="auto">
            <a:xfrm>
              <a:off x="2743200" y="1676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1" name="Oval 10"/>
            <p:cNvSpPr/>
            <p:nvPr/>
          </p:nvSpPr>
          <p:spPr bwMode="auto">
            <a:xfrm>
              <a:off x="2667000" y="4724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2" name="Oval 11"/>
            <p:cNvSpPr/>
            <p:nvPr/>
          </p:nvSpPr>
          <p:spPr bwMode="auto">
            <a:xfrm>
              <a:off x="7391400" y="1676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3" name="Oval 12"/>
            <p:cNvSpPr/>
            <p:nvPr/>
          </p:nvSpPr>
          <p:spPr bwMode="auto">
            <a:xfrm>
              <a:off x="1676400" y="18288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4" name="Oval 13"/>
            <p:cNvSpPr/>
            <p:nvPr/>
          </p:nvSpPr>
          <p:spPr bwMode="auto">
            <a:xfrm>
              <a:off x="6248400" y="18288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8" name="Oval 17"/>
            <p:cNvSpPr/>
            <p:nvPr/>
          </p:nvSpPr>
          <p:spPr bwMode="auto">
            <a:xfrm>
              <a:off x="1676400" y="49530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4" name="Picture 3" descr="pm25satModis_20120626.png"/>
          <p:cNvPicPr>
            <a:picLocks noChangeAspect="1"/>
          </p:cNvPicPr>
          <p:nvPr/>
        </p:nvPicPr>
        <p:blipFill>
          <a:blip r:embed="rId2" cstate="print"/>
          <a:stretch>
            <a:fillRect/>
          </a:stretch>
        </p:blipFill>
        <p:spPr>
          <a:xfrm>
            <a:off x="0" y="609600"/>
            <a:ext cx="3962400" cy="2971800"/>
          </a:xfrm>
          <a:prstGeom prst="rect">
            <a:avLst/>
          </a:prstGeom>
        </p:spPr>
      </p:pic>
      <p:pic>
        <p:nvPicPr>
          <p:cNvPr id="5" name="Picture 4" descr="pm25satViirs_20120626.png"/>
          <p:cNvPicPr>
            <a:picLocks noChangeAspect="1"/>
          </p:cNvPicPr>
          <p:nvPr/>
        </p:nvPicPr>
        <p:blipFill>
          <a:blip r:embed="rId3" cstate="print"/>
          <a:stretch>
            <a:fillRect/>
          </a:stretch>
        </p:blipFill>
        <p:spPr>
          <a:xfrm>
            <a:off x="0" y="3733800"/>
            <a:ext cx="3962400" cy="2971800"/>
          </a:xfrm>
          <a:prstGeom prst="rect">
            <a:avLst/>
          </a:prstGeom>
        </p:spPr>
      </p:pic>
      <p:sp>
        <p:nvSpPr>
          <p:cNvPr id="10"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- 6/26/12 Wildfires </a:t>
            </a:r>
            <a:endParaRPr lang="en-US" sz="2400" dirty="0"/>
          </a:p>
        </p:txBody>
      </p:sp>
      <p:sp>
        <p:nvSpPr>
          <p:cNvPr id="17" name="TextBox 16"/>
          <p:cNvSpPr txBox="1"/>
          <p:nvPr/>
        </p:nvSpPr>
        <p:spPr>
          <a:xfrm>
            <a:off x="3962401" y="1981200"/>
            <a:ext cx="609599" cy="584775"/>
          </a:xfrm>
          <a:prstGeom prst="rect">
            <a:avLst/>
          </a:prstGeom>
          <a:noFill/>
        </p:spPr>
        <p:txBody>
          <a:bodyPr wrap="square" rtlCol="0">
            <a:spAutoFit/>
          </a:bodyPr>
          <a:lstStyle/>
          <a:p>
            <a:r>
              <a:rPr lang="en-US" dirty="0" smtClean="0"/>
              <a:t> +</a:t>
            </a:r>
            <a:endParaRPr lang="en-US" dirty="0"/>
          </a:p>
        </p:txBody>
      </p:sp>
      <p:sp>
        <p:nvSpPr>
          <p:cNvPr id="18" name="Down Arrow 17"/>
          <p:cNvSpPr/>
          <p:nvPr/>
        </p:nvSpPr>
        <p:spPr bwMode="auto">
          <a:xfrm>
            <a:off x="5029200" y="3505201"/>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9" name="Down Arrow 18"/>
          <p:cNvSpPr/>
          <p:nvPr/>
        </p:nvSpPr>
        <p:spPr bwMode="auto">
          <a:xfrm>
            <a:off x="7772400" y="3505200"/>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962400"/>
            <a:ext cx="3502690" cy="2706624"/>
          </a:xfrm>
          <a:prstGeom prst="rect">
            <a:avLst/>
          </a:prstGeom>
        </p:spPr>
      </p:pic>
      <p:sp>
        <p:nvSpPr>
          <p:cNvPr id="16" name="TextBox 15"/>
          <p:cNvSpPr txBox="1"/>
          <p:nvPr/>
        </p:nvSpPr>
        <p:spPr>
          <a:xfrm>
            <a:off x="4724400" y="3581400"/>
            <a:ext cx="37338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ASDP Fused PM</a:t>
            </a:r>
            <a:r>
              <a:rPr lang="en-US" sz="1200" b="1" baseline="-25000" dirty="0" smtClean="0">
                <a:latin typeface="Times New Roman" pitchFamily="18" charset="0"/>
                <a:cs typeface="Times New Roman" pitchFamily="18" charset="0"/>
              </a:rPr>
              <a:t>2.5</a:t>
            </a:r>
            <a:r>
              <a:rPr lang="en-US" sz="1200" b="1" dirty="0" smtClean="0">
                <a:latin typeface="Times New Roman" pitchFamily="18" charset="0"/>
                <a:cs typeface="Times New Roman" pitchFamily="18" charset="0"/>
              </a:rPr>
              <a:t> Product </a:t>
            </a:r>
          </a:p>
          <a:p>
            <a:pPr algn="ctr"/>
            <a:r>
              <a:rPr lang="en-US" sz="1200" b="1" dirty="0" smtClean="0">
                <a:latin typeface="Times New Roman" pitchFamily="18" charset="0"/>
                <a:cs typeface="Times New Roman" pitchFamily="18" charset="0"/>
              </a:rPr>
              <a:t>(MODIS Terra and Aqua)</a:t>
            </a:r>
            <a:endParaRPr lang="en-US" sz="1200" b="1" dirty="0">
              <a:latin typeface="Times New Roman" pitchFamily="18" charset="0"/>
              <a:cs typeface="Times New Roman" pitchFamily="18"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798576"/>
            <a:ext cx="3502691" cy="2706624"/>
          </a:xfrm>
          <a:prstGeom prst="rect">
            <a:avLst/>
          </a:prstGeom>
        </p:spPr>
      </p:pic>
      <p:sp>
        <p:nvSpPr>
          <p:cNvPr id="24" name="TextBox 23"/>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871789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4" name="Picture 3" descr="pm25satModis_20120627.png"/>
          <p:cNvPicPr>
            <a:picLocks noChangeAspect="1"/>
          </p:cNvPicPr>
          <p:nvPr/>
        </p:nvPicPr>
        <p:blipFill>
          <a:blip r:embed="rId3" cstate="print"/>
          <a:stretch>
            <a:fillRect/>
          </a:stretch>
        </p:blipFill>
        <p:spPr>
          <a:xfrm>
            <a:off x="0" y="609600"/>
            <a:ext cx="3962400" cy="2971800"/>
          </a:xfrm>
          <a:prstGeom prst="rect">
            <a:avLst/>
          </a:prstGeom>
        </p:spPr>
      </p:pic>
      <p:pic>
        <p:nvPicPr>
          <p:cNvPr id="6" name="Picture 5" descr="pm25satViirs_20120627.png"/>
          <p:cNvPicPr>
            <a:picLocks noChangeAspect="1"/>
          </p:cNvPicPr>
          <p:nvPr/>
        </p:nvPicPr>
        <p:blipFill>
          <a:blip r:embed="rId4" cstate="print"/>
          <a:stretch>
            <a:fillRect/>
          </a:stretch>
        </p:blipFill>
        <p:spPr>
          <a:xfrm>
            <a:off x="0" y="3733800"/>
            <a:ext cx="3962400" cy="2971800"/>
          </a:xfrm>
          <a:prstGeom prst="rect">
            <a:avLst/>
          </a:prstGeom>
        </p:spPr>
      </p:pic>
      <p:sp>
        <p:nvSpPr>
          <p:cNvPr id="10"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- 6/27/12 Wildfires </a:t>
            </a:r>
            <a:endParaRPr lang="en-US" sz="2400" dirty="0"/>
          </a:p>
        </p:txBody>
      </p:sp>
      <p:pic>
        <p:nvPicPr>
          <p:cNvPr id="15" name="Content Placeholder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798576"/>
            <a:ext cx="3502690" cy="2706624"/>
          </a:xfrm>
          <a:prstGeom prst="rect">
            <a:avLst/>
          </a:prstGeom>
        </p:spPr>
      </p:pic>
      <p:sp>
        <p:nvSpPr>
          <p:cNvPr id="16" name="TextBox 15"/>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pic>
        <p:nvPicPr>
          <p:cNvPr id="17" name="Picture 16" descr="pm25satdiff_20120627.png"/>
          <p:cNvPicPr>
            <a:picLocks noChangeAspect="1"/>
          </p:cNvPicPr>
          <p:nvPr/>
        </p:nvPicPr>
        <p:blipFill>
          <a:blip r:embed="rId6" cstate="print"/>
          <a:stretch>
            <a:fillRect/>
          </a:stretch>
        </p:blipFill>
        <p:spPr>
          <a:xfrm>
            <a:off x="4572000" y="3733800"/>
            <a:ext cx="3962400" cy="2971800"/>
          </a:xfrm>
          <a:prstGeom prst="rect">
            <a:avLst/>
          </a:prstGeom>
        </p:spPr>
      </p:pic>
      <p:grpSp>
        <p:nvGrpSpPr>
          <p:cNvPr id="9" name="Group 8"/>
          <p:cNvGrpSpPr/>
          <p:nvPr/>
        </p:nvGrpSpPr>
        <p:grpSpPr>
          <a:xfrm>
            <a:off x="1676400" y="1676400"/>
            <a:ext cx="6324600" cy="3886200"/>
            <a:chOff x="1676400" y="1676400"/>
            <a:chExt cx="6324600" cy="3886200"/>
          </a:xfrm>
        </p:grpSpPr>
        <p:sp>
          <p:nvSpPr>
            <p:cNvPr id="11" name="Oval 10"/>
            <p:cNvSpPr/>
            <p:nvPr/>
          </p:nvSpPr>
          <p:spPr bwMode="auto">
            <a:xfrm>
              <a:off x="2743200" y="1676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2" name="Oval 11"/>
            <p:cNvSpPr/>
            <p:nvPr/>
          </p:nvSpPr>
          <p:spPr bwMode="auto">
            <a:xfrm>
              <a:off x="2667000" y="4724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3" name="Oval 12"/>
            <p:cNvSpPr/>
            <p:nvPr/>
          </p:nvSpPr>
          <p:spPr bwMode="auto">
            <a:xfrm>
              <a:off x="7391400" y="16764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4" name="Oval 13"/>
            <p:cNvSpPr/>
            <p:nvPr/>
          </p:nvSpPr>
          <p:spPr bwMode="auto">
            <a:xfrm>
              <a:off x="1676400" y="18288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8" name="Oval 17"/>
            <p:cNvSpPr/>
            <p:nvPr/>
          </p:nvSpPr>
          <p:spPr bwMode="auto">
            <a:xfrm>
              <a:off x="6248400" y="18288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9" name="Oval 18"/>
            <p:cNvSpPr/>
            <p:nvPr/>
          </p:nvSpPr>
          <p:spPr bwMode="auto">
            <a:xfrm>
              <a:off x="1676400" y="4953000"/>
              <a:ext cx="609600" cy="609600"/>
            </a:xfrm>
            <a:prstGeom prst="ellips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4" name="Picture 3" descr="pm25satModis_20120627.png"/>
          <p:cNvPicPr>
            <a:picLocks noChangeAspect="1"/>
          </p:cNvPicPr>
          <p:nvPr/>
        </p:nvPicPr>
        <p:blipFill>
          <a:blip r:embed="rId3" cstate="print"/>
          <a:stretch>
            <a:fillRect/>
          </a:stretch>
        </p:blipFill>
        <p:spPr>
          <a:xfrm>
            <a:off x="0" y="609600"/>
            <a:ext cx="3962400" cy="2971800"/>
          </a:xfrm>
          <a:prstGeom prst="rect">
            <a:avLst/>
          </a:prstGeom>
        </p:spPr>
      </p:pic>
      <p:pic>
        <p:nvPicPr>
          <p:cNvPr id="6" name="Picture 5" descr="pm25satViirs_20120627.png"/>
          <p:cNvPicPr>
            <a:picLocks noChangeAspect="1"/>
          </p:cNvPicPr>
          <p:nvPr/>
        </p:nvPicPr>
        <p:blipFill>
          <a:blip r:embed="rId4" cstate="print"/>
          <a:stretch>
            <a:fillRect/>
          </a:stretch>
        </p:blipFill>
        <p:spPr>
          <a:xfrm>
            <a:off x="0" y="3733800"/>
            <a:ext cx="3962400" cy="2971800"/>
          </a:xfrm>
          <a:prstGeom prst="rect">
            <a:avLst/>
          </a:prstGeom>
        </p:spPr>
      </p:pic>
      <p:sp>
        <p:nvSpPr>
          <p:cNvPr id="10" name="Title 1"/>
          <p:cNvSpPr txBox="1">
            <a:spLocks/>
          </p:cNvSpPr>
          <p:nvPr/>
        </p:nvSpPr>
        <p:spPr>
          <a:xfrm>
            <a:off x="0" y="-76200"/>
            <a:ext cx="9144000" cy="7477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 MODIS (Terra &amp; Aqua) vs. VIIRS Surface PM</a:t>
            </a:r>
            <a:r>
              <a:rPr lang="en-US" sz="2400" baseline="-25000" dirty="0" smtClean="0"/>
              <a:t>2.5</a:t>
            </a:r>
            <a:r>
              <a:rPr lang="en-US" sz="2400" dirty="0" smtClean="0"/>
              <a:t> - 6/27/12 Wildfires </a:t>
            </a:r>
            <a:endParaRPr lang="en-US" sz="2400" dirty="0"/>
          </a:p>
        </p:txBody>
      </p:sp>
      <p:sp>
        <p:nvSpPr>
          <p:cNvPr id="17" name="TextBox 16"/>
          <p:cNvSpPr txBox="1"/>
          <p:nvPr/>
        </p:nvSpPr>
        <p:spPr>
          <a:xfrm>
            <a:off x="3962401" y="1981200"/>
            <a:ext cx="609599" cy="584775"/>
          </a:xfrm>
          <a:prstGeom prst="rect">
            <a:avLst/>
          </a:prstGeom>
          <a:noFill/>
        </p:spPr>
        <p:txBody>
          <a:bodyPr wrap="square" rtlCol="0">
            <a:spAutoFit/>
          </a:bodyPr>
          <a:lstStyle/>
          <a:p>
            <a:r>
              <a:rPr lang="en-US" dirty="0" smtClean="0"/>
              <a:t> +</a:t>
            </a:r>
            <a:endParaRPr lang="en-US" dirty="0"/>
          </a:p>
        </p:txBody>
      </p:sp>
      <p:sp>
        <p:nvSpPr>
          <p:cNvPr id="18" name="Down Arrow 17"/>
          <p:cNvSpPr/>
          <p:nvPr/>
        </p:nvSpPr>
        <p:spPr bwMode="auto">
          <a:xfrm>
            <a:off x="5029200" y="3505201"/>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sp>
        <p:nvSpPr>
          <p:cNvPr id="19" name="Down Arrow 18"/>
          <p:cNvSpPr/>
          <p:nvPr/>
        </p:nvSpPr>
        <p:spPr bwMode="auto">
          <a:xfrm>
            <a:off x="7772400" y="3505200"/>
            <a:ext cx="304800" cy="4156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a typeface="MS PGothic" pitchFamily="34" charset="-128"/>
            </a:endParaRPr>
          </a:p>
        </p:txBody>
      </p:sp>
      <p:pic>
        <p:nvPicPr>
          <p:cNvPr id="20" name="Content Placehold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962400"/>
            <a:ext cx="3502691" cy="2706624"/>
          </a:xfrm>
          <a:prstGeom prst="rect">
            <a:avLst/>
          </a:prstGeom>
        </p:spPr>
      </p:pic>
      <p:sp>
        <p:nvSpPr>
          <p:cNvPr id="16" name="TextBox 15"/>
          <p:cNvSpPr txBox="1"/>
          <p:nvPr/>
        </p:nvSpPr>
        <p:spPr>
          <a:xfrm>
            <a:off x="4724400" y="3581400"/>
            <a:ext cx="37338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ASDP Fused PM</a:t>
            </a:r>
            <a:r>
              <a:rPr lang="en-US" sz="1200" b="1" baseline="-25000" dirty="0" smtClean="0">
                <a:latin typeface="Times New Roman" pitchFamily="18" charset="0"/>
                <a:cs typeface="Times New Roman" pitchFamily="18" charset="0"/>
              </a:rPr>
              <a:t>2.5</a:t>
            </a:r>
            <a:r>
              <a:rPr lang="en-US" sz="1200" b="1" dirty="0" smtClean="0">
                <a:latin typeface="Times New Roman" pitchFamily="18" charset="0"/>
                <a:cs typeface="Times New Roman" pitchFamily="18" charset="0"/>
              </a:rPr>
              <a:t> Product </a:t>
            </a:r>
          </a:p>
          <a:p>
            <a:pPr algn="ctr"/>
            <a:r>
              <a:rPr lang="en-US" sz="1200" b="1" dirty="0" smtClean="0">
                <a:latin typeface="Times New Roman" pitchFamily="18" charset="0"/>
                <a:cs typeface="Times New Roman" pitchFamily="18" charset="0"/>
              </a:rPr>
              <a:t>(MODIS Terra and Aqua)</a:t>
            </a:r>
            <a:endParaRPr lang="en-US" sz="1200" b="1" dirty="0">
              <a:latin typeface="Times New Roman" pitchFamily="18" charset="0"/>
              <a:cs typeface="Times New Roman" pitchFamily="18" charset="0"/>
            </a:endParaRPr>
          </a:p>
        </p:txBody>
      </p:sp>
      <p:pic>
        <p:nvPicPr>
          <p:cNvPr id="21" name="Content Placeholder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798576"/>
            <a:ext cx="3502690" cy="2706624"/>
          </a:xfrm>
          <a:prstGeom prst="rect">
            <a:avLst/>
          </a:prstGeom>
        </p:spPr>
      </p:pic>
      <p:sp>
        <p:nvSpPr>
          <p:cNvPr id="22" name="TextBox 21"/>
          <p:cNvSpPr txBox="1"/>
          <p:nvPr/>
        </p:nvSpPr>
        <p:spPr>
          <a:xfrm>
            <a:off x="4800601" y="609600"/>
            <a:ext cx="350269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AIRNow Interpolated </a:t>
            </a:r>
            <a:r>
              <a:rPr lang="en-US" sz="1200" b="1" dirty="0">
                <a:latin typeface="Times New Roman" pitchFamily="18" charset="0"/>
                <a:cs typeface="Times New Roman" pitchFamily="18" charset="0"/>
              </a:rPr>
              <a:t>PM</a:t>
            </a:r>
            <a:r>
              <a:rPr lang="en-US" sz="1200" b="1" baseline="-25000" dirty="0">
                <a:latin typeface="Times New Roman" pitchFamily="18" charset="0"/>
                <a:cs typeface="Times New Roman" pitchFamily="18" charset="0"/>
              </a:rPr>
              <a:t>2.5 </a:t>
            </a:r>
            <a:r>
              <a:rPr lang="en-US" sz="1200" b="1" dirty="0" smtClean="0">
                <a:latin typeface="Times New Roman" pitchFamily="18" charset="0"/>
                <a:cs typeface="Times New Roman" pitchFamily="18" charset="0"/>
              </a:rPr>
              <a:t>Ground Observations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265583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pm25_062512.png"/>
          <p:cNvPicPr>
            <a:picLocks noChangeAspect="1"/>
          </p:cNvPicPr>
          <p:nvPr/>
        </p:nvPicPr>
        <p:blipFill>
          <a:blip r:embed="rId2" cstate="print"/>
          <a:stretch>
            <a:fillRect/>
          </a:stretch>
        </p:blipFill>
        <p:spPr>
          <a:xfrm>
            <a:off x="30480" y="1841269"/>
            <a:ext cx="3017520" cy="3017520"/>
          </a:xfrm>
          <a:prstGeom prst="rect">
            <a:avLst/>
          </a:prstGeom>
        </p:spPr>
      </p:pic>
      <p:pic>
        <p:nvPicPr>
          <p:cNvPr id="5" name="Picture 4" descr="scpm25_062612.png"/>
          <p:cNvPicPr>
            <a:picLocks noChangeAspect="1"/>
          </p:cNvPicPr>
          <p:nvPr/>
        </p:nvPicPr>
        <p:blipFill>
          <a:blip r:embed="rId3" cstate="print"/>
          <a:stretch>
            <a:fillRect/>
          </a:stretch>
        </p:blipFill>
        <p:spPr>
          <a:xfrm>
            <a:off x="3034145" y="1841269"/>
            <a:ext cx="3017520" cy="3017520"/>
          </a:xfrm>
          <a:prstGeom prst="rect">
            <a:avLst/>
          </a:prstGeom>
        </p:spPr>
      </p:pic>
      <p:pic>
        <p:nvPicPr>
          <p:cNvPr id="6" name="Picture 5" descr="scpm25_062712.png"/>
          <p:cNvPicPr>
            <a:picLocks noChangeAspect="1"/>
          </p:cNvPicPr>
          <p:nvPr/>
        </p:nvPicPr>
        <p:blipFill>
          <a:blip r:embed="rId4" cstate="print"/>
          <a:stretch>
            <a:fillRect/>
          </a:stretch>
        </p:blipFill>
        <p:spPr>
          <a:xfrm>
            <a:off x="6096000" y="1859280"/>
            <a:ext cx="3017520" cy="3017520"/>
          </a:xfrm>
          <a:prstGeom prst="rect">
            <a:avLst/>
          </a:prstGeom>
        </p:spPr>
      </p:pic>
      <p:sp>
        <p:nvSpPr>
          <p:cNvPr id="2" name="TextBox 1"/>
          <p:cNvSpPr txBox="1"/>
          <p:nvPr/>
        </p:nvSpPr>
        <p:spPr>
          <a:xfrm>
            <a:off x="457200" y="1117937"/>
            <a:ext cx="8686800" cy="1015663"/>
          </a:xfrm>
          <a:prstGeom prst="rect">
            <a:avLst/>
          </a:prstGeom>
          <a:noFill/>
        </p:spPr>
        <p:txBody>
          <a:bodyPr wrap="square" rtlCol="0">
            <a:spAutoFit/>
          </a:bodyPr>
          <a:lstStyle/>
          <a:p>
            <a:pPr marL="342900" indent="-342900">
              <a:buFont typeface="Arial" pitchFamily="34" charset="0"/>
              <a:buChar char="•"/>
            </a:pPr>
            <a:r>
              <a:rPr lang="en-US" sz="2000" dirty="0"/>
              <a:t>MODIS </a:t>
            </a:r>
            <a:r>
              <a:rPr lang="en-US" sz="2000" dirty="0" smtClean="0"/>
              <a:t>derived PM</a:t>
            </a:r>
            <a:r>
              <a:rPr lang="en-US" sz="2000" baseline="-25000" dirty="0" smtClean="0"/>
              <a:t>2.5</a:t>
            </a:r>
            <a:r>
              <a:rPr lang="en-US" sz="2000" dirty="0" smtClean="0"/>
              <a:t> µg/m3 (Terra/Aqua avg.) compared to 12:00 LT</a:t>
            </a:r>
          </a:p>
          <a:p>
            <a:pPr marL="342900" indent="-342900">
              <a:buFont typeface="Arial" pitchFamily="34" charset="0"/>
              <a:buChar char="•"/>
            </a:pPr>
            <a:r>
              <a:rPr lang="en-US" sz="2000" dirty="0" smtClean="0"/>
              <a:t>VIIRS </a:t>
            </a:r>
            <a:r>
              <a:rPr lang="en-US" sz="2000" dirty="0"/>
              <a:t>derived PM</a:t>
            </a:r>
            <a:r>
              <a:rPr lang="en-US" sz="2000" baseline="-25000" dirty="0"/>
              <a:t>2.5</a:t>
            </a:r>
            <a:r>
              <a:rPr lang="en-US" sz="2000" dirty="0"/>
              <a:t> µg/m3 </a:t>
            </a:r>
            <a:r>
              <a:rPr lang="en-US" sz="2000" dirty="0" smtClean="0"/>
              <a:t>to 13:30 LT</a:t>
            </a:r>
          </a:p>
          <a:p>
            <a:pPr marL="342900" indent="-342900">
              <a:buFont typeface="Arial" pitchFamily="34" charset="0"/>
              <a:buChar char="•"/>
            </a:pPr>
            <a:endParaRPr lang="en-US" sz="2000" dirty="0"/>
          </a:p>
        </p:txBody>
      </p:sp>
      <p:sp>
        <p:nvSpPr>
          <p:cNvPr id="7" name="Title 1"/>
          <p:cNvSpPr txBox="1">
            <a:spLocks/>
          </p:cNvSpPr>
          <p:nvPr/>
        </p:nvSpPr>
        <p:spPr>
          <a:xfrm>
            <a:off x="-152400" y="0"/>
            <a:ext cx="6370320" cy="747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chemeClr val="bg1"/>
                </a:solidFill>
              </a:rPr>
              <a:t> MODIS (Terra &amp; Aqua) and </a:t>
            </a:r>
            <a:r>
              <a:rPr lang="en-US" sz="2400" b="1" i="1" dirty="0">
                <a:solidFill>
                  <a:schemeClr val="bg1"/>
                </a:solidFill>
              </a:rPr>
              <a:t>VIIRS </a:t>
            </a:r>
            <a:r>
              <a:rPr lang="en-US" sz="2400" b="1" i="1" dirty="0" smtClean="0">
                <a:solidFill>
                  <a:schemeClr val="bg1"/>
                </a:solidFill>
              </a:rPr>
              <a:t>derived PM</a:t>
            </a:r>
            <a:r>
              <a:rPr lang="en-US" sz="2400" b="1" i="1" baseline="-25000" dirty="0" smtClean="0">
                <a:solidFill>
                  <a:schemeClr val="bg1"/>
                </a:solidFill>
              </a:rPr>
              <a:t>2.5</a:t>
            </a:r>
            <a:r>
              <a:rPr lang="en-US" sz="2400" b="1" i="1" dirty="0" smtClean="0">
                <a:solidFill>
                  <a:schemeClr val="bg1"/>
                </a:solidFill>
              </a:rPr>
              <a:t> vs. Surface PM</a:t>
            </a:r>
            <a:r>
              <a:rPr lang="en-US" sz="2400" b="1" i="1" baseline="-25000" dirty="0" smtClean="0">
                <a:solidFill>
                  <a:schemeClr val="bg1"/>
                </a:solidFill>
              </a:rPr>
              <a:t>2.5-</a:t>
            </a:r>
            <a:r>
              <a:rPr lang="en-US" sz="2400" b="1" i="1" dirty="0" smtClean="0">
                <a:solidFill>
                  <a:schemeClr val="bg1"/>
                </a:solidFill>
              </a:rPr>
              <a:t> 6/25-27/12</a:t>
            </a:r>
            <a:endParaRPr lang="en-US" sz="2400" b="1" i="1" dirty="0">
              <a:solidFill>
                <a:schemeClr val="bg1"/>
              </a:solidFill>
            </a:endParaRPr>
          </a:p>
        </p:txBody>
      </p:sp>
      <p:sp>
        <p:nvSpPr>
          <p:cNvPr id="3" name="Rectangle 2"/>
          <p:cNvSpPr/>
          <p:nvPr/>
        </p:nvSpPr>
        <p:spPr>
          <a:xfrm>
            <a:off x="30480" y="4867870"/>
            <a:ext cx="9113520" cy="1107996"/>
          </a:xfrm>
          <a:prstGeom prst="rect">
            <a:avLst/>
          </a:prstGeom>
        </p:spPr>
        <p:txBody>
          <a:bodyPr wrap="square">
            <a:spAutoFit/>
          </a:bodyPr>
          <a:lstStyle/>
          <a:p>
            <a:pPr marL="285750" indent="-285750">
              <a:buFont typeface="Arial" pitchFamily="34" charset="0"/>
              <a:buChar char="•"/>
            </a:pPr>
            <a:r>
              <a:rPr lang="en-US" sz="1800" dirty="0"/>
              <a:t>VIIRS derived PM</a:t>
            </a:r>
            <a:r>
              <a:rPr lang="en-US" sz="1800" baseline="-25000" dirty="0"/>
              <a:t>2.5</a:t>
            </a:r>
            <a:r>
              <a:rPr lang="en-US" sz="1800" dirty="0"/>
              <a:t> </a:t>
            </a:r>
            <a:r>
              <a:rPr lang="en-US" sz="1800" dirty="0" smtClean="0"/>
              <a:t>RSME ~2 times that of MODIS</a:t>
            </a:r>
            <a:r>
              <a:rPr lang="en-US" sz="1800" dirty="0"/>
              <a:t> derived PM</a:t>
            </a:r>
            <a:r>
              <a:rPr lang="en-US" sz="1800" baseline="-25000" dirty="0"/>
              <a:t>2.5</a:t>
            </a:r>
            <a:r>
              <a:rPr lang="en-US" sz="1800" dirty="0" smtClean="0"/>
              <a:t> RSME compared to In-situ PM</a:t>
            </a:r>
            <a:r>
              <a:rPr lang="en-US" sz="1800" baseline="-25000" dirty="0" smtClean="0"/>
              <a:t>2.5</a:t>
            </a:r>
            <a:r>
              <a:rPr lang="en-US" sz="1800" dirty="0" smtClean="0"/>
              <a:t>.  Both VIIRS and MODIS bias high.</a:t>
            </a:r>
          </a:p>
          <a:p>
            <a:pPr marL="285750" indent="-285750">
              <a:buFont typeface="Arial" pitchFamily="34" charset="0"/>
              <a:buChar char="•"/>
            </a:pPr>
            <a:endParaRPr lang="en-US" sz="1800" baseline="-25000" dirty="0" smtClean="0"/>
          </a:p>
          <a:p>
            <a:pPr marL="285750" indent="-285750">
              <a:buFont typeface="Arial" pitchFamily="34" charset="0"/>
              <a:buChar char="•"/>
            </a:pPr>
            <a:r>
              <a:rPr lang="en-US" sz="1800" dirty="0" smtClean="0"/>
              <a:t>VIIRS </a:t>
            </a:r>
            <a:r>
              <a:rPr lang="en-US" sz="1800" dirty="0"/>
              <a:t>AOT </a:t>
            </a:r>
            <a:r>
              <a:rPr lang="en-US" sz="1800" dirty="0" smtClean="0"/>
              <a:t>known to be biased </a:t>
            </a:r>
            <a:r>
              <a:rPr lang="en-US" sz="1800" dirty="0"/>
              <a:t>high compared to </a:t>
            </a:r>
            <a:r>
              <a:rPr lang="en-US" sz="1800" dirty="0" smtClean="0"/>
              <a:t>MODIS - findings </a:t>
            </a:r>
            <a:r>
              <a:rPr lang="en-US" sz="1800" dirty="0"/>
              <a:t>of cal/val </a:t>
            </a:r>
            <a:r>
              <a:rPr lang="en-US" sz="1800" dirty="0" smtClean="0"/>
              <a:t>team.</a:t>
            </a:r>
          </a:p>
        </p:txBody>
      </p:sp>
      <p:pic>
        <p:nvPicPr>
          <p:cNvPr id="8" name="Picture 6" descr="AIRNow logo"/>
          <p:cNvPicPr>
            <a:picLocks noChangeAspect="1" noChangeArrowheads="1"/>
          </p:cNvPicPr>
          <p:nvPr/>
        </p:nvPicPr>
        <p:blipFill>
          <a:blip r:embed="rId5" cstate="print"/>
          <a:srcRect/>
          <a:stretch>
            <a:fillRect/>
          </a:stretch>
        </p:blipFill>
        <p:spPr bwMode="auto">
          <a:xfrm>
            <a:off x="8001000" y="381000"/>
            <a:ext cx="990600" cy="4953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00" y="3124200"/>
            <a:ext cx="8976756" cy="1447800"/>
          </a:xfrm>
        </p:spPr>
        <p:txBody>
          <a:bodyPr>
            <a:noAutofit/>
          </a:bodyPr>
          <a:lstStyle/>
          <a:p>
            <a:pPr marL="457200" indent="-457200" algn="l">
              <a:spcBef>
                <a:spcPts val="0"/>
              </a:spcBef>
              <a:spcAft>
                <a:spcPts val="0"/>
              </a:spcAft>
              <a:buFont typeface="Wingdings" pitchFamily="2" charset="2"/>
              <a:buChar char="§"/>
            </a:pPr>
            <a:r>
              <a:rPr lang="en-US" sz="2800" dirty="0" smtClean="0"/>
              <a:t>Application of S-NPP/VIIRS Aerosol and Fire and Products under National </a:t>
            </a:r>
            <a:r>
              <a:rPr lang="en-US" sz="2800" dirty="0"/>
              <a:t>Ambient Air Quality </a:t>
            </a:r>
            <a:r>
              <a:rPr lang="en-US" sz="2800" dirty="0" smtClean="0"/>
              <a:t>Standards:</a:t>
            </a:r>
            <a:br>
              <a:rPr lang="en-US" sz="2800" dirty="0" smtClean="0"/>
            </a:br>
            <a:r>
              <a:rPr lang="en-US" sz="2800" dirty="0" smtClean="0"/>
              <a:t/>
            </a:r>
            <a:br>
              <a:rPr lang="en-US" sz="2800" dirty="0" smtClean="0"/>
            </a:br>
            <a:r>
              <a:rPr lang="en-US" sz="2800" dirty="0" smtClean="0"/>
              <a:t>-Evidence </a:t>
            </a:r>
            <a:r>
              <a:rPr lang="en-US" sz="2800" dirty="0"/>
              <a:t>for EPA’s Exceptional Events </a:t>
            </a:r>
            <a:r>
              <a:rPr lang="en-US" sz="2800" dirty="0" smtClean="0"/>
              <a:t>Rule</a:t>
            </a:r>
            <a:br>
              <a:rPr lang="en-US" sz="2800" dirty="0" smtClean="0"/>
            </a:br>
            <a:r>
              <a:rPr lang="en-US" sz="2800" dirty="0" smtClean="0"/>
              <a:t/>
            </a:r>
            <a:br>
              <a:rPr lang="en-US" sz="2800" dirty="0" smtClean="0"/>
            </a:br>
            <a:r>
              <a:rPr lang="en-US" sz="2800" dirty="0" smtClean="0"/>
              <a:t>-Fire Emission Inventory Development</a:t>
            </a:r>
            <a:br>
              <a:rPr lang="en-US" sz="2800" dirty="0" smtClean="0"/>
            </a:br>
            <a:r>
              <a:rPr lang="en-US" sz="2800" dirty="0" smtClean="0"/>
              <a:t/>
            </a:r>
            <a:br>
              <a:rPr lang="en-US" sz="2800" dirty="0" smtClean="0"/>
            </a:br>
            <a:r>
              <a:rPr lang="en-US" sz="2800" dirty="0" smtClean="0"/>
              <a:t>-Model Evaluation/Development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B0AD3B9-8DA1-4337-95D1-6257B4DB33A6}" type="slidenum">
              <a:rPr lang="en-US"/>
              <a:pPr/>
              <a:t>3</a:t>
            </a:fld>
            <a:endParaRPr lang="en-US"/>
          </a:p>
        </p:txBody>
      </p:sp>
      <p:sp>
        <p:nvSpPr>
          <p:cNvPr id="169986" name="Rectangle 2"/>
          <p:cNvSpPr>
            <a:spLocks noGrp="1" noChangeArrowheads="1"/>
          </p:cNvSpPr>
          <p:nvPr>
            <p:ph type="title"/>
          </p:nvPr>
        </p:nvSpPr>
        <p:spPr>
          <a:xfrm>
            <a:off x="757238" y="1181100"/>
            <a:ext cx="7772400" cy="190500"/>
          </a:xfrm>
        </p:spPr>
        <p:txBody>
          <a:bodyPr/>
          <a:lstStyle/>
          <a:p>
            <a:r>
              <a:rPr lang="en-US" b="0" dirty="0" smtClean="0">
                <a:solidFill>
                  <a:schemeClr val="tx1"/>
                </a:solidFill>
              </a:rPr>
              <a:t>Talk Outline</a:t>
            </a:r>
            <a:endParaRPr lang="en-US" b="0" dirty="0">
              <a:solidFill>
                <a:schemeClr val="tx1"/>
              </a:solidFill>
            </a:endParaRPr>
          </a:p>
        </p:txBody>
      </p:sp>
      <p:sp>
        <p:nvSpPr>
          <p:cNvPr id="169987" name="Rectangle 3"/>
          <p:cNvSpPr>
            <a:spLocks noGrp="1" noChangeArrowheads="1"/>
          </p:cNvSpPr>
          <p:nvPr>
            <p:ph type="body" idx="1"/>
          </p:nvPr>
        </p:nvSpPr>
        <p:spPr>
          <a:xfrm>
            <a:off x="457200" y="1447800"/>
            <a:ext cx="8229600" cy="3429000"/>
          </a:xfrm>
        </p:spPr>
        <p:txBody>
          <a:bodyPr/>
          <a:lstStyle/>
          <a:p>
            <a:pPr marL="342900" indent="-342900">
              <a:spcBef>
                <a:spcPct val="50000"/>
              </a:spcBef>
            </a:pPr>
            <a:r>
              <a:rPr lang="en-US" sz="1800" dirty="0" smtClean="0"/>
              <a:t>Recent Strategic Changes on Integration of Satellite Data into Air Quality Research and Applications</a:t>
            </a:r>
          </a:p>
          <a:p>
            <a:pPr lvl="1" indent="-342900">
              <a:spcBef>
                <a:spcPct val="50000"/>
              </a:spcBef>
            </a:pPr>
            <a:r>
              <a:rPr lang="en-US" sz="1600" dirty="0" smtClean="0"/>
              <a:t>Air, Climate, Energy Research Program</a:t>
            </a:r>
          </a:p>
          <a:p>
            <a:pPr lvl="1" indent="-342900">
              <a:spcBef>
                <a:spcPct val="50000"/>
              </a:spcBef>
            </a:pPr>
            <a:r>
              <a:rPr lang="en-US" sz="1600" dirty="0" smtClean="0"/>
              <a:t>Forthcoming CENR/ AQRS Report</a:t>
            </a:r>
          </a:p>
          <a:p>
            <a:pPr>
              <a:spcBef>
                <a:spcPct val="50000"/>
              </a:spcBef>
            </a:pPr>
            <a:r>
              <a:rPr lang="en-US" sz="1800" dirty="0"/>
              <a:t>Air Quality Standards/Societal Impact </a:t>
            </a:r>
          </a:p>
          <a:p>
            <a:pPr marL="342900" indent="-342900">
              <a:spcBef>
                <a:spcPct val="50000"/>
              </a:spcBef>
            </a:pPr>
            <a:r>
              <a:rPr lang="en-US" sz="1800" dirty="0" smtClean="0"/>
              <a:t>Use of S-NPP VIIRS Environmental Data Records (EDRs)  in Air Quality</a:t>
            </a:r>
          </a:p>
          <a:p>
            <a:pPr lvl="1" indent="-342900">
              <a:spcBef>
                <a:spcPct val="50000"/>
              </a:spcBef>
            </a:pPr>
            <a:r>
              <a:rPr lang="en-US" sz="1600" dirty="0" err="1" smtClean="0"/>
              <a:t>AIRNow</a:t>
            </a:r>
            <a:endParaRPr lang="en-US" sz="1600" dirty="0" smtClean="0"/>
          </a:p>
          <a:p>
            <a:pPr lvl="2" indent="-342900">
              <a:spcBef>
                <a:spcPct val="50000"/>
              </a:spcBef>
            </a:pPr>
            <a:r>
              <a:rPr lang="en-US" sz="1400" dirty="0" smtClean="0"/>
              <a:t>Air Quality Index</a:t>
            </a:r>
          </a:p>
          <a:p>
            <a:pPr lvl="1">
              <a:spcBef>
                <a:spcPct val="50000"/>
              </a:spcBef>
            </a:pPr>
            <a:r>
              <a:rPr lang="en-US" sz="1600" dirty="0" smtClean="0"/>
              <a:t>National Ambient Air Quality Standards</a:t>
            </a:r>
          </a:p>
          <a:p>
            <a:pPr lvl="2">
              <a:spcBef>
                <a:spcPts val="0"/>
              </a:spcBef>
              <a:spcAft>
                <a:spcPts val="0"/>
              </a:spcAft>
            </a:pPr>
            <a:r>
              <a:rPr lang="en-US" sz="1400" dirty="0" smtClean="0"/>
              <a:t>Exceptional </a:t>
            </a:r>
            <a:r>
              <a:rPr lang="en-US" sz="1400" dirty="0"/>
              <a:t>Events</a:t>
            </a:r>
          </a:p>
          <a:p>
            <a:pPr lvl="2">
              <a:spcBef>
                <a:spcPts val="0"/>
              </a:spcBef>
              <a:spcAft>
                <a:spcPts val="0"/>
              </a:spcAft>
            </a:pPr>
            <a:r>
              <a:rPr lang="en-US" sz="1400" dirty="0"/>
              <a:t>Fire Emission Inventory</a:t>
            </a:r>
          </a:p>
          <a:p>
            <a:pPr lvl="2">
              <a:spcBef>
                <a:spcPts val="0"/>
              </a:spcBef>
              <a:spcAft>
                <a:spcPts val="0"/>
              </a:spcAft>
            </a:pPr>
            <a:r>
              <a:rPr lang="en-US" sz="1400" dirty="0"/>
              <a:t>Model Evaluation</a:t>
            </a:r>
          </a:p>
          <a:p>
            <a:pPr>
              <a:spcBef>
                <a:spcPct val="50000"/>
              </a:spcBef>
            </a:pPr>
            <a:r>
              <a:rPr lang="en-US" sz="1800" dirty="0" smtClean="0"/>
              <a:t>Summary</a:t>
            </a:r>
            <a:endParaRPr lang="en-US" sz="1800" dirty="0"/>
          </a:p>
          <a:p>
            <a:pPr marL="1143000" lvl="2" indent="-228600">
              <a:spcBef>
                <a:spcPct val="50000"/>
              </a:spcBef>
            </a:pPr>
            <a:endParaRPr lang="en-US" sz="1800" dirty="0"/>
          </a:p>
          <a:p>
            <a:pPr marL="742950" lvl="1" indent="-285750">
              <a:spcBef>
                <a:spcPct val="50000"/>
              </a:spcBef>
            </a:pPr>
            <a:endParaRPr lang="en-US" sz="1800" dirty="0"/>
          </a:p>
        </p:txBody>
      </p:sp>
      <p:sp>
        <p:nvSpPr>
          <p:cNvPr id="169988" name="Rectangle 4"/>
          <p:cNvSpPr>
            <a:spLocks noChangeArrowheads="1"/>
          </p:cNvSpPr>
          <p:nvPr/>
        </p:nvSpPr>
        <p:spPr bwMode="auto">
          <a:xfrm>
            <a:off x="-76200" y="76200"/>
            <a:ext cx="6019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b="1" i="1" dirty="0" smtClean="0">
                <a:solidFill>
                  <a:schemeClr val="bg1"/>
                </a:solidFill>
              </a:rPr>
              <a:t>Air Quality Applications </a:t>
            </a:r>
            <a:r>
              <a:rPr lang="en-US" b="1" i="1" dirty="0">
                <a:solidFill>
                  <a:schemeClr val="bg1"/>
                </a:solidFill>
              </a:rPr>
              <a:t>of VIIRS </a:t>
            </a:r>
            <a:r>
              <a:rPr lang="en-US" b="1" i="1" dirty="0" smtClean="0">
                <a:solidFill>
                  <a:schemeClr val="bg1"/>
                </a:solidFill>
              </a:rPr>
              <a:t>Aerosol </a:t>
            </a:r>
          </a:p>
          <a:p>
            <a:pPr algn="ctr" eaLnBrk="1" hangingPunct="1"/>
            <a:r>
              <a:rPr lang="en-US" b="1" i="1" dirty="0" smtClean="0">
                <a:solidFill>
                  <a:schemeClr val="bg1"/>
                </a:solidFill>
              </a:rPr>
              <a:t>Products (plus) </a:t>
            </a:r>
            <a:r>
              <a:rPr lang="en-US" b="1" i="1" dirty="0">
                <a:solidFill>
                  <a:schemeClr val="bg1"/>
                </a:solidFill>
              </a:rPr>
              <a:t>within U.S. </a:t>
            </a:r>
            <a:r>
              <a:rPr lang="en-US" b="1" i="1" dirty="0" smtClean="0">
                <a:solidFill>
                  <a:schemeClr val="bg1"/>
                </a:solidFill>
              </a:rPr>
              <a:t>EPA</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5791200" cy="914400"/>
          </a:xfrm>
        </p:spPr>
        <p:txBody>
          <a:bodyPr>
            <a:normAutofit/>
          </a:bodyPr>
          <a:lstStyle/>
          <a:p>
            <a:r>
              <a:rPr lang="en-US" sz="2400" b="1" i="1" dirty="0" smtClean="0">
                <a:solidFill>
                  <a:schemeClr val="bg1"/>
                </a:solidFill>
              </a:rPr>
              <a:t>Exceptional Events and Satellite Data</a:t>
            </a:r>
            <a:endParaRPr lang="en-US" sz="2400" b="1" i="1" dirty="0">
              <a:solidFill>
                <a:schemeClr val="bg1"/>
              </a:solidFill>
            </a:endParaRPr>
          </a:p>
        </p:txBody>
      </p:sp>
      <p:sp>
        <p:nvSpPr>
          <p:cNvPr id="4" name="Content Placeholder 3"/>
          <p:cNvSpPr>
            <a:spLocks noGrp="1"/>
          </p:cNvSpPr>
          <p:nvPr>
            <p:ph idx="1"/>
          </p:nvPr>
        </p:nvSpPr>
        <p:spPr>
          <a:xfrm>
            <a:off x="685800" y="1066800"/>
            <a:ext cx="8229600" cy="5029200"/>
          </a:xfrm>
        </p:spPr>
        <p:txBody>
          <a:bodyPr>
            <a:noAutofit/>
          </a:bodyPr>
          <a:lstStyle/>
          <a:p>
            <a:r>
              <a:rPr lang="en-US" sz="2400" dirty="0" smtClean="0"/>
              <a:t>Dust storms – airborne fine and coarse mode particles</a:t>
            </a:r>
          </a:p>
          <a:p>
            <a:r>
              <a:rPr lang="en-US" sz="2400" dirty="0" smtClean="0"/>
              <a:t>Fires – airborne smoke particles</a:t>
            </a:r>
          </a:p>
          <a:p>
            <a:r>
              <a:rPr lang="en-US" sz="2400" dirty="0" smtClean="0"/>
              <a:t>Satellites observe fire hot spots and aerosol loading (as aerosol optical thickness).  Attributing the observed aerosol optical thickness due to dust or smoke is currently difficult.  Therefore, independent algorithms to qualitatively flag dust and smoke in a pixel have been developed</a:t>
            </a:r>
          </a:p>
          <a:p>
            <a:pPr lvl="1"/>
            <a:r>
              <a:rPr lang="en-US" dirty="0" smtClean="0"/>
              <a:t>Automated Smoke Detection and tracking Algorithm using GOES fire and aerosol optical thickness</a:t>
            </a:r>
          </a:p>
          <a:p>
            <a:pPr lvl="1"/>
            <a:r>
              <a:rPr lang="en-US" dirty="0" smtClean="0"/>
              <a:t>Deep Blue Dust Index (DBDI) algorithm for MODIS</a:t>
            </a:r>
          </a:p>
          <a:p>
            <a:r>
              <a:rPr lang="en-US" sz="2400" dirty="0" smtClean="0"/>
              <a:t>These algorithms have been adapted for VIIRS and the products are currently being tested</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4343400" cy="1323439"/>
          </a:xfrm>
          <a:prstGeom prst="rect">
            <a:avLst/>
          </a:prstGeom>
          <a:solidFill>
            <a:srgbClr val="00B0F0"/>
          </a:solidFill>
        </p:spPr>
        <p:txBody>
          <a:bodyPr wrap="square" rtlCol="0">
            <a:spAutoFit/>
          </a:bodyPr>
          <a:lstStyle/>
          <a:p>
            <a:r>
              <a:rPr lang="en-US" sz="1600" b="1" dirty="0" smtClean="0"/>
              <a:t>ASDA algorithm applied to VIIRS  AOT to isolate smoke AOT.  Example shown for September 3, 2012 and integrated with CALIOP extinction and surface PM2.5 within RSIG.</a:t>
            </a:r>
            <a:endParaRPr lang="en-US" sz="1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7467600" cy="43390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iren\Documents\temp\dbdi_loop.gif"/>
          <p:cNvPicPr>
            <a:picLocks noChangeAspect="1" noChangeArrowheads="1" noCrop="1"/>
          </p:cNvPicPr>
          <p:nvPr/>
        </p:nvPicPr>
        <p:blipFill>
          <a:blip r:embed="rId3" cstate="print"/>
          <a:srcRect/>
          <a:stretch>
            <a:fillRect/>
          </a:stretch>
        </p:blipFill>
        <p:spPr bwMode="auto">
          <a:xfrm>
            <a:off x="762000" y="1143000"/>
            <a:ext cx="7772400" cy="3886200"/>
          </a:xfrm>
          <a:prstGeom prst="rect">
            <a:avLst/>
          </a:prstGeom>
          <a:noFill/>
        </p:spPr>
      </p:pic>
      <p:sp>
        <p:nvSpPr>
          <p:cNvPr id="4" name="TextBox 3"/>
          <p:cNvSpPr txBox="1"/>
          <p:nvPr/>
        </p:nvSpPr>
        <p:spPr>
          <a:xfrm>
            <a:off x="533400" y="5001161"/>
            <a:ext cx="8382000" cy="1323439"/>
          </a:xfrm>
          <a:prstGeom prst="rect">
            <a:avLst/>
          </a:prstGeom>
          <a:noFill/>
        </p:spPr>
        <p:txBody>
          <a:bodyPr wrap="square" rtlCol="0">
            <a:spAutoFit/>
          </a:bodyPr>
          <a:lstStyle/>
          <a:p>
            <a:pPr algn="ctr"/>
            <a:r>
              <a:rPr lang="en-US" sz="1600" dirty="0" smtClean="0"/>
              <a:t>VIIRS experimental global dust index algorithm uses blue and mid-infrared bands (M1, M2, and M11) to generate a global dust index for National Weather Service air quality forecast applications.  Movie loop shows dust outbreaks over the desert regions over a 3-day time period in September 2012.  </a:t>
            </a:r>
            <a:r>
              <a:rPr lang="en-US" sz="1600" b="1" dirty="0" smtClean="0"/>
              <a:t>This algorithm is running at NESDIS STAR on VIIRS DB data covering the CONUS with a  latency</a:t>
            </a:r>
            <a:r>
              <a:rPr lang="en-US" sz="1600" b="1" dirty="0"/>
              <a:t> </a:t>
            </a:r>
            <a:r>
              <a:rPr lang="en-US" sz="1600" b="1" dirty="0" smtClean="0"/>
              <a:t>of 2 hrs or less.  </a:t>
            </a:r>
            <a:endParaRPr lang="en-US" sz="1600" b="1" dirty="0"/>
          </a:p>
        </p:txBody>
      </p:sp>
      <p:sp>
        <p:nvSpPr>
          <p:cNvPr id="5" name="TextBox 4"/>
          <p:cNvSpPr txBox="1"/>
          <p:nvPr/>
        </p:nvSpPr>
        <p:spPr>
          <a:xfrm>
            <a:off x="2819400" y="6443246"/>
            <a:ext cx="6248400" cy="338554"/>
          </a:xfrm>
          <a:prstGeom prst="rect">
            <a:avLst/>
          </a:prstGeom>
          <a:noFill/>
        </p:spPr>
        <p:txBody>
          <a:bodyPr wrap="square" rtlCol="0">
            <a:spAutoFit/>
          </a:bodyPr>
          <a:lstStyle/>
          <a:p>
            <a:r>
              <a:rPr lang="en-US" sz="1600" b="1" i="1" dirty="0" smtClean="0">
                <a:solidFill>
                  <a:srgbClr val="FF0000"/>
                </a:solidFill>
              </a:rPr>
              <a:t>Courtesy of </a:t>
            </a:r>
            <a:r>
              <a:rPr lang="en-US" sz="1600" b="1" i="1" dirty="0" err="1" smtClean="0">
                <a:solidFill>
                  <a:srgbClr val="FF0000"/>
                </a:solidFill>
              </a:rPr>
              <a:t>Ciren</a:t>
            </a:r>
            <a:r>
              <a:rPr lang="en-US" sz="1600" b="1" i="1" dirty="0" smtClean="0">
                <a:solidFill>
                  <a:srgbClr val="FF0000"/>
                </a:solidFill>
              </a:rPr>
              <a:t> (IMSG) and </a:t>
            </a:r>
            <a:r>
              <a:rPr lang="en-US" sz="1600" b="1" i="1" dirty="0" err="1" smtClean="0">
                <a:solidFill>
                  <a:srgbClr val="FF0000"/>
                </a:solidFill>
              </a:rPr>
              <a:t>Kondragunta</a:t>
            </a:r>
            <a:r>
              <a:rPr lang="en-US" sz="1600" b="1" i="1" dirty="0" smtClean="0">
                <a:solidFill>
                  <a:srgbClr val="FF0000"/>
                </a:solidFill>
              </a:rPr>
              <a:t> (NESDIS/STAR)</a:t>
            </a:r>
            <a:endParaRPr lang="en-US" sz="1600" b="1" i="1" dirty="0">
              <a:solidFill>
                <a:srgbClr val="FF0000"/>
              </a:solidFill>
            </a:endParaRPr>
          </a:p>
        </p:txBody>
      </p:sp>
      <p:sp>
        <p:nvSpPr>
          <p:cNvPr id="6" name="TextBox 5"/>
          <p:cNvSpPr txBox="1"/>
          <p:nvPr/>
        </p:nvSpPr>
        <p:spPr>
          <a:xfrm>
            <a:off x="0" y="304800"/>
            <a:ext cx="3657600" cy="830997"/>
          </a:xfrm>
          <a:prstGeom prst="rect">
            <a:avLst/>
          </a:prstGeom>
          <a:solidFill>
            <a:schemeClr val="tx2">
              <a:lumMod val="40000"/>
              <a:lumOff val="60000"/>
            </a:schemeClr>
          </a:solidFill>
        </p:spPr>
        <p:txBody>
          <a:bodyPr wrap="square" rtlCol="0">
            <a:spAutoFit/>
          </a:bodyPr>
          <a:lstStyle/>
          <a:p>
            <a:pPr>
              <a:spcBef>
                <a:spcPts val="0"/>
              </a:spcBef>
              <a:spcAft>
                <a:spcPts val="0"/>
              </a:spcAft>
            </a:pPr>
            <a:r>
              <a:rPr lang="en-US" sz="1600" dirty="0" smtClean="0"/>
              <a:t>Dust mask algorithm applied to VIIRS radiances to derive a dust flag</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620000" cy="990600"/>
          </a:xfrm>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U.S. Environmental Protection Agency</a:t>
            </a:r>
            <a:endParaRPr lang="en-US"/>
          </a:p>
        </p:txBody>
      </p:sp>
      <p:sp>
        <p:nvSpPr>
          <p:cNvPr id="4" name="Slide Number Placeholder 3"/>
          <p:cNvSpPr>
            <a:spLocks noGrp="1"/>
          </p:cNvSpPr>
          <p:nvPr>
            <p:ph type="sldNum" sz="quarter" idx="12"/>
          </p:nvPr>
        </p:nvSpPr>
        <p:spPr/>
        <p:txBody>
          <a:bodyPr/>
          <a:lstStyle/>
          <a:p>
            <a:fld id="{5DF38983-0F80-42B3-9A16-161DED6B36B2}" type="slidenum">
              <a:rPr lang="en-US" smtClean="0"/>
              <a:pPr/>
              <a:t>33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789256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814513" y="1143000"/>
            <a:ext cx="5514975" cy="3514725"/>
          </a:xfrm>
          <a:prstGeom prst="rect">
            <a:avLst/>
          </a:prstGeom>
          <a:noFill/>
          <a:ln w="9525">
            <a:noFill/>
            <a:miter lim="800000"/>
            <a:headEnd/>
            <a:tailEnd/>
          </a:ln>
        </p:spPr>
      </p:pic>
      <p:sp>
        <p:nvSpPr>
          <p:cNvPr id="7" name="Title 6"/>
          <p:cNvSpPr>
            <a:spLocks noGrp="1"/>
          </p:cNvSpPr>
          <p:nvPr>
            <p:ph type="title"/>
          </p:nvPr>
        </p:nvSpPr>
        <p:spPr>
          <a:xfrm>
            <a:off x="-381000" y="228600"/>
            <a:ext cx="6934200" cy="457200"/>
          </a:xfrm>
        </p:spPr>
        <p:txBody>
          <a:bodyPr>
            <a:noAutofit/>
          </a:bodyPr>
          <a:lstStyle/>
          <a:p>
            <a:pPr algn="ctr">
              <a:defRPr/>
            </a:pPr>
            <a:r>
              <a:rPr lang="en-US" sz="2400" b="1" i="1" dirty="0" smtClean="0">
                <a:solidFill>
                  <a:schemeClr val="bg1"/>
                </a:solidFill>
              </a:rPr>
              <a:t>Fires most important contributor to 2008 </a:t>
            </a:r>
            <a:br>
              <a:rPr lang="en-US" sz="2400" b="1" i="1" dirty="0" smtClean="0">
                <a:solidFill>
                  <a:schemeClr val="bg1"/>
                </a:solidFill>
              </a:rPr>
            </a:br>
            <a:r>
              <a:rPr lang="en-US" sz="2400" b="1" i="1" dirty="0" smtClean="0">
                <a:solidFill>
                  <a:schemeClr val="bg1"/>
                </a:solidFill>
              </a:rPr>
              <a:t>PM2.5 Emissions…</a:t>
            </a:r>
            <a:endParaRPr lang="en-US" sz="2400" b="1" i="1" dirty="0">
              <a:solidFill>
                <a:schemeClr val="bg1"/>
              </a:solidFill>
            </a:endParaRPr>
          </a:p>
        </p:txBody>
      </p:sp>
      <p:sp>
        <p:nvSpPr>
          <p:cNvPr id="9220" name="TextBox 7"/>
          <p:cNvSpPr txBox="1">
            <a:spLocks noChangeArrowheads="1"/>
          </p:cNvSpPr>
          <p:nvPr/>
        </p:nvSpPr>
        <p:spPr bwMode="auto">
          <a:xfrm>
            <a:off x="457200" y="5105400"/>
            <a:ext cx="8382000" cy="923330"/>
          </a:xfrm>
          <a:prstGeom prst="rect">
            <a:avLst/>
          </a:prstGeom>
          <a:noFill/>
          <a:ln w="9525">
            <a:noFill/>
            <a:miter lim="800000"/>
            <a:headEnd/>
            <a:tailEnd/>
          </a:ln>
        </p:spPr>
        <p:txBody>
          <a:bodyPr wrap="square">
            <a:spAutoFit/>
          </a:bodyPr>
          <a:lstStyle/>
          <a:p>
            <a:pPr>
              <a:buFont typeface="Arial" pitchFamily="34" charset="0"/>
              <a:buChar char="•"/>
            </a:pPr>
            <a:r>
              <a:rPr lang="en-US" sz="1800" dirty="0"/>
              <a:t>  Total PM2.5 Emissions in 2008 is ~ 6.1 million tons; Fires ~ 1.8 million tons</a:t>
            </a:r>
          </a:p>
          <a:p>
            <a:pPr>
              <a:buFont typeface="Arial" pitchFamily="34" charset="0"/>
              <a:buChar char="•"/>
            </a:pPr>
            <a:r>
              <a:rPr lang="en-US" sz="1800" dirty="0"/>
              <a:t>  </a:t>
            </a:r>
            <a:r>
              <a:rPr lang="en-US" sz="1800" dirty="0" smtClean="0"/>
              <a:t>Fires </a:t>
            </a:r>
            <a:r>
              <a:rPr lang="en-US" sz="1800" dirty="0"/>
              <a:t>here include:  wild fires, prescribed fires, and agricultural fires</a:t>
            </a:r>
          </a:p>
          <a:p>
            <a:pPr>
              <a:buFont typeface="Arial" pitchFamily="34" charset="0"/>
              <a:buChar char="•"/>
            </a:pPr>
            <a:r>
              <a:rPr lang="en-US" sz="1800" dirty="0"/>
              <a:t>  </a:t>
            </a:r>
            <a:r>
              <a:rPr lang="en-US" sz="1800" dirty="0" smtClean="0"/>
              <a:t>Final </a:t>
            </a:r>
            <a:r>
              <a:rPr lang="en-US" sz="1800" dirty="0"/>
              <a:t>NEI represents a blending of S/L and EPA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0"/>
            <a:ext cx="5334000" cy="822325"/>
          </a:xfrm>
        </p:spPr>
        <p:txBody>
          <a:bodyPr/>
          <a:lstStyle/>
          <a:p>
            <a:pPr algn="ctr"/>
            <a:r>
              <a:rPr lang="en-US" sz="2400" b="1" i="1" dirty="0" smtClean="0">
                <a:solidFill>
                  <a:schemeClr val="bg1"/>
                </a:solidFill>
              </a:rPr>
              <a:t>2008 NEI v2 – Data source setup for Fire Activity via SmartFirev2.0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2505855"/>
              </p:ext>
            </p:extLst>
          </p:nvPr>
        </p:nvGraphicFramePr>
        <p:xfrm>
          <a:off x="457200" y="1616075"/>
          <a:ext cx="8229600" cy="3338488"/>
        </p:xfrm>
        <a:graphic>
          <a:graphicData uri="http://schemas.openxmlformats.org/drawingml/2006/table">
            <a:tbl>
              <a:tblPr firstRow="1" bandRow="1">
                <a:tableStyleId>{5C22544A-7EE6-4342-B048-85BDC9FD1C3A}</a:tableStyleId>
              </a:tblPr>
              <a:tblGrid>
                <a:gridCol w="2057400"/>
                <a:gridCol w="2057400"/>
                <a:gridCol w="2057400"/>
                <a:gridCol w="2057400"/>
              </a:tblGrid>
              <a:tr h="417311">
                <a:tc>
                  <a:txBody>
                    <a:bodyPr/>
                    <a:lstStyle/>
                    <a:p>
                      <a:r>
                        <a:rPr lang="en-US" dirty="0" smtClean="0"/>
                        <a:t>Data Element</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First Choice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Second Choice</a:t>
                      </a:r>
                      <a:endParaRPr lang="en-US" dirty="0"/>
                    </a:p>
                  </a:txBody>
                  <a:tcPr/>
                </a:tc>
                <a:tc>
                  <a:txBody>
                    <a:bodyPr/>
                    <a:lstStyle/>
                    <a:p>
                      <a:r>
                        <a:rPr lang="en-US" dirty="0" smtClean="0"/>
                        <a:t>Third</a:t>
                      </a:r>
                      <a:r>
                        <a:rPr lang="en-US" baseline="0" dirty="0" smtClean="0"/>
                        <a:t> Choice</a:t>
                      </a:r>
                      <a:endParaRPr lang="en-US" dirty="0"/>
                    </a:p>
                  </a:txBody>
                  <a:tcPr/>
                </a:tc>
              </a:tr>
              <a:tr h="417311">
                <a:tc>
                  <a:txBody>
                    <a:bodyPr/>
                    <a:lstStyle/>
                    <a:p>
                      <a:r>
                        <a:rPr lang="en-US" dirty="0" smtClean="0"/>
                        <a:t>Location/shape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MTBS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HMS</a:t>
                      </a:r>
                      <a:endParaRPr lang="en-US" dirty="0"/>
                    </a:p>
                  </a:txBody>
                  <a:tcPr/>
                </a:tc>
                <a:tc>
                  <a:txBody>
                    <a:bodyPr/>
                    <a:lstStyle/>
                    <a:p>
                      <a:r>
                        <a:rPr lang="en-US" dirty="0" smtClean="0"/>
                        <a:t>ICS-209</a:t>
                      </a:r>
                      <a:endParaRPr lang="en-US" dirty="0"/>
                    </a:p>
                  </a:txBody>
                  <a:tcPr/>
                </a:tc>
              </a:tr>
              <a:tr h="417311">
                <a:tc>
                  <a:txBody>
                    <a:bodyPr/>
                    <a:lstStyle/>
                    <a:p>
                      <a:r>
                        <a:rPr lang="en-US" dirty="0" smtClean="0"/>
                        <a:t>Final size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MTBS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ICS-209</a:t>
                      </a:r>
                      <a:endParaRPr lang="en-US" dirty="0"/>
                    </a:p>
                  </a:txBody>
                  <a:tcPr/>
                </a:tc>
                <a:tc>
                  <a:txBody>
                    <a:bodyPr/>
                    <a:lstStyle/>
                    <a:p>
                      <a:r>
                        <a:rPr lang="en-US" dirty="0" smtClean="0"/>
                        <a:t>HMS</a:t>
                      </a:r>
                      <a:endParaRPr lang="en-US" dirty="0"/>
                    </a:p>
                  </a:txBody>
                  <a:tcPr/>
                </a:tc>
              </a:tr>
              <a:tr h="417311">
                <a:tc>
                  <a:txBody>
                    <a:bodyPr/>
                    <a:lstStyle/>
                    <a:p>
                      <a:r>
                        <a:rPr lang="en-US" dirty="0" smtClean="0"/>
                        <a:t>Daily</a:t>
                      </a:r>
                      <a:r>
                        <a:rPr lang="en-US" baseline="0" dirty="0" smtClean="0"/>
                        <a:t> growth</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HMS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ICS-209</a:t>
                      </a:r>
                      <a:endParaRPr lang="en-US" dirty="0"/>
                    </a:p>
                  </a:txBody>
                  <a:tcPr/>
                </a:tc>
                <a:tc>
                  <a:txBody>
                    <a:bodyPr/>
                    <a:lstStyle/>
                    <a:p>
                      <a:r>
                        <a:rPr lang="en-US" dirty="0" smtClean="0"/>
                        <a:t>MTBS</a:t>
                      </a:r>
                      <a:endParaRPr lang="en-US" dirty="0"/>
                    </a:p>
                  </a:txBody>
                  <a:tcPr/>
                </a:tc>
              </a:tr>
              <a:tr h="417311">
                <a:tc>
                  <a:txBody>
                    <a:bodyPr/>
                    <a:lstStyle/>
                    <a:p>
                      <a:r>
                        <a:rPr lang="en-US" dirty="0" smtClean="0"/>
                        <a:t>Fire type (WF/Rx)</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ICS-209</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MTBS</a:t>
                      </a:r>
                      <a:endParaRPr lang="en-US" dirty="0"/>
                    </a:p>
                  </a:txBody>
                  <a:tcPr/>
                </a:tc>
                <a:tc>
                  <a:txBody>
                    <a:bodyPr/>
                    <a:lstStyle/>
                    <a:p>
                      <a:r>
                        <a:rPr lang="en-US" dirty="0" smtClean="0"/>
                        <a:t>HMS</a:t>
                      </a:r>
                      <a:endParaRPr lang="en-US" dirty="0"/>
                    </a:p>
                  </a:txBody>
                  <a:tcPr/>
                </a:tc>
              </a:tr>
              <a:tr h="417311">
                <a:tc>
                  <a:txBody>
                    <a:bodyPr/>
                    <a:lstStyle/>
                    <a:p>
                      <a:r>
                        <a:rPr lang="en-US" dirty="0" smtClean="0"/>
                        <a:t>Name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ICS-209</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MTBS</a:t>
                      </a:r>
                      <a:endParaRPr lang="en-US" dirty="0"/>
                    </a:p>
                  </a:txBody>
                  <a:tcPr/>
                </a:tc>
                <a:tc>
                  <a:txBody>
                    <a:bodyPr/>
                    <a:lstStyle/>
                    <a:p>
                      <a:r>
                        <a:rPr lang="en-US" dirty="0" smtClean="0"/>
                        <a:t>HMS</a:t>
                      </a:r>
                      <a:endParaRPr lang="en-US" dirty="0"/>
                    </a:p>
                  </a:txBody>
                  <a:tcPr/>
                </a:tc>
              </a:tr>
              <a:tr h="417311">
                <a:tc>
                  <a:txBody>
                    <a:bodyPr/>
                    <a:lstStyle/>
                    <a:p>
                      <a:r>
                        <a:rPr lang="en-US" dirty="0" smtClean="0"/>
                        <a:t>Start date</a:t>
                      </a:r>
                      <a:endParaRPr lang="en-US" dirty="0"/>
                    </a:p>
                  </a:txBody>
                  <a:tcPr>
                    <a:lnR w="12700" cap="flat" cmpd="sng" algn="ctr">
                      <a:solidFill>
                        <a:schemeClr val="tx1"/>
                      </a:solidFill>
                      <a:prstDash val="solid"/>
                      <a:round/>
                      <a:headEnd type="none" w="med" len="med"/>
                      <a:tailEnd type="none" w="med" len="med"/>
                    </a:lnR>
                  </a:tcPr>
                </a:tc>
                <a:tc gridSpan="3">
                  <a:txBody>
                    <a:bodyPr/>
                    <a:lstStyle/>
                    <a:p>
                      <a:pPr algn="ctr"/>
                      <a:r>
                        <a:rPr lang="en-US" dirty="0" smtClean="0"/>
                        <a:t>First</a:t>
                      </a:r>
                      <a:r>
                        <a:rPr lang="en-US" baseline="0" dirty="0" smtClean="0"/>
                        <a:t> reported</a:t>
                      </a:r>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417311">
                <a:tc>
                  <a:txBody>
                    <a:bodyPr/>
                    <a:lstStyle/>
                    <a:p>
                      <a:r>
                        <a:rPr lang="en-US" dirty="0" smtClean="0"/>
                        <a:t>End date</a:t>
                      </a:r>
                      <a:endParaRPr lang="en-US" dirty="0"/>
                    </a:p>
                  </a:txBody>
                  <a:tcPr>
                    <a:lnR w="12700" cap="flat" cmpd="sng" algn="ctr">
                      <a:solidFill>
                        <a:schemeClr val="tx1"/>
                      </a:solidFill>
                      <a:prstDash val="solid"/>
                      <a:round/>
                      <a:headEnd type="none" w="med" len="med"/>
                      <a:tailEnd type="none" w="med" len="med"/>
                    </a:lnR>
                  </a:tcPr>
                </a:tc>
                <a:tc gridSpan="3">
                  <a:txBody>
                    <a:bodyPr/>
                    <a:lstStyle/>
                    <a:p>
                      <a:pPr algn="ctr"/>
                      <a:r>
                        <a:rPr lang="en-US" dirty="0" smtClean="0"/>
                        <a:t>Last reported</a:t>
                      </a:r>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r>
            </a:tbl>
          </a:graphicData>
        </a:graphic>
      </p:graphicFrame>
      <p:sp>
        <p:nvSpPr>
          <p:cNvPr id="19504" name="TextBox 7"/>
          <p:cNvSpPr txBox="1">
            <a:spLocks noChangeArrowheads="1"/>
          </p:cNvSpPr>
          <p:nvPr/>
        </p:nvSpPr>
        <p:spPr bwMode="auto">
          <a:xfrm>
            <a:off x="1176338" y="5105400"/>
            <a:ext cx="6613525" cy="338137"/>
          </a:xfrm>
          <a:prstGeom prst="rect">
            <a:avLst/>
          </a:prstGeom>
          <a:noFill/>
          <a:ln w="9525">
            <a:noFill/>
            <a:miter lim="800000"/>
            <a:headEnd/>
            <a:tailEnd/>
          </a:ln>
        </p:spPr>
        <p:txBody>
          <a:bodyPr wrap="none">
            <a:spAutoFit/>
          </a:bodyPr>
          <a:lstStyle/>
          <a:p>
            <a:r>
              <a:rPr lang="en-US" sz="1600" b="1" dirty="0">
                <a:solidFill>
                  <a:srgbClr val="FF0000"/>
                </a:solidFill>
              </a:rPr>
              <a:t>Fire info </a:t>
            </a:r>
            <a:r>
              <a:rPr lang="en-US" sz="1600" dirty="0">
                <a:sym typeface="Wingdings" pitchFamily="2" charset="2"/>
              </a:rPr>
              <a:t> Fuels  Consumption  Time profile  Emissions  Plume rise </a:t>
            </a:r>
            <a:endParaRPr lang="en-US" sz="1600" dirty="0"/>
          </a:p>
        </p:txBody>
      </p:sp>
      <p:sp>
        <p:nvSpPr>
          <p:cNvPr id="3" name="Oval 2"/>
          <p:cNvSpPr/>
          <p:nvPr/>
        </p:nvSpPr>
        <p:spPr bwMode="auto">
          <a:xfrm>
            <a:off x="2514600" y="2819400"/>
            <a:ext cx="685800" cy="3810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MS PGothic" pitchFamily="34" charset="-128"/>
            </a:endParaRPr>
          </a:p>
        </p:txBody>
      </p:sp>
      <p:sp>
        <p:nvSpPr>
          <p:cNvPr id="7" name="Oval 6"/>
          <p:cNvSpPr/>
          <p:nvPr/>
        </p:nvSpPr>
        <p:spPr bwMode="auto">
          <a:xfrm>
            <a:off x="4572000" y="1981200"/>
            <a:ext cx="685800" cy="3810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MS PGothic" pitchFamily="34" charset="-128"/>
            </a:endParaRPr>
          </a:p>
        </p:txBody>
      </p:sp>
      <p:sp>
        <p:nvSpPr>
          <p:cNvPr id="8" name="Oval 7"/>
          <p:cNvSpPr/>
          <p:nvPr/>
        </p:nvSpPr>
        <p:spPr bwMode="auto">
          <a:xfrm>
            <a:off x="6629400" y="2438400"/>
            <a:ext cx="685800" cy="3810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MS PGothic" pitchFamily="34" charset="-128"/>
            </a:endParaRPr>
          </a:p>
        </p:txBody>
      </p:sp>
      <p:sp>
        <p:nvSpPr>
          <p:cNvPr id="9" name="Oval 8"/>
          <p:cNvSpPr/>
          <p:nvPr/>
        </p:nvSpPr>
        <p:spPr bwMode="auto">
          <a:xfrm>
            <a:off x="6629400" y="3276600"/>
            <a:ext cx="685800" cy="3810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MS PGothic" pitchFamily="34" charset="-128"/>
            </a:endParaRPr>
          </a:p>
        </p:txBody>
      </p:sp>
      <p:sp>
        <p:nvSpPr>
          <p:cNvPr id="10" name="Oval 9"/>
          <p:cNvSpPr/>
          <p:nvPr/>
        </p:nvSpPr>
        <p:spPr bwMode="auto">
          <a:xfrm>
            <a:off x="6629400" y="3657600"/>
            <a:ext cx="685800" cy="381000"/>
          </a:xfrm>
          <a:prstGeom prst="ellipse">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7086600" cy="762000"/>
          </a:xfrm>
        </p:spPr>
        <p:txBody>
          <a:bodyPr/>
          <a:lstStyle/>
          <a:p>
            <a:pPr algn="ctr" eaLnBrk="1" hangingPunct="1"/>
            <a:r>
              <a:rPr lang="en-US" sz="2400" b="1" i="1" dirty="0" smtClean="0">
                <a:solidFill>
                  <a:schemeClr val="bg1"/>
                </a:solidFill>
              </a:rPr>
              <a:t>Expansion </a:t>
            </a:r>
            <a:r>
              <a:rPr lang="en-US" sz="2400" b="1" i="1" dirty="0">
                <a:solidFill>
                  <a:schemeClr val="bg1"/>
                </a:solidFill>
              </a:rPr>
              <a:t>of regional air pollution models </a:t>
            </a:r>
            <a:r>
              <a:rPr lang="en-US" sz="2400" b="1" i="1" dirty="0" smtClean="0">
                <a:solidFill>
                  <a:schemeClr val="bg1"/>
                </a:solidFill>
              </a:rPr>
              <a:t/>
            </a:r>
            <a:br>
              <a:rPr lang="en-US" sz="2400" b="1" i="1" dirty="0" smtClean="0">
                <a:solidFill>
                  <a:schemeClr val="bg1"/>
                </a:solidFill>
              </a:rPr>
            </a:br>
            <a:r>
              <a:rPr lang="en-US" sz="2400" b="1" i="1" dirty="0" smtClean="0">
                <a:solidFill>
                  <a:schemeClr val="bg1"/>
                </a:solidFill>
              </a:rPr>
              <a:t>to </a:t>
            </a:r>
            <a:r>
              <a:rPr lang="en-US" sz="2400" b="1" i="1" dirty="0">
                <a:solidFill>
                  <a:schemeClr val="bg1"/>
                </a:solidFill>
              </a:rPr>
              <a:t>hemispheric </a:t>
            </a:r>
            <a:r>
              <a:rPr lang="en-US" sz="2400" b="1" i="1" dirty="0" smtClean="0">
                <a:solidFill>
                  <a:schemeClr val="bg1"/>
                </a:solidFill>
              </a:rPr>
              <a:t>scales</a:t>
            </a:r>
            <a:endParaRPr lang="en-US" sz="2200" b="1" i="1" dirty="0" smtClean="0">
              <a:solidFill>
                <a:schemeClr val="bg1"/>
              </a:solidFill>
            </a:endParaRPr>
          </a:p>
        </p:txBody>
      </p:sp>
      <p:sp>
        <p:nvSpPr>
          <p:cNvPr id="130051" name="Rectangle 3"/>
          <p:cNvSpPr>
            <a:spLocks noGrp="1" noChangeArrowheads="1"/>
          </p:cNvSpPr>
          <p:nvPr>
            <p:ph type="body" idx="1"/>
          </p:nvPr>
        </p:nvSpPr>
        <p:spPr>
          <a:xfrm>
            <a:off x="304800" y="1096962"/>
            <a:ext cx="8224838" cy="914400"/>
          </a:xfrm>
        </p:spPr>
        <p:txBody>
          <a:bodyPr/>
          <a:lstStyle/>
          <a:p>
            <a:pPr eaLnBrk="1" hangingPunct="1"/>
            <a:r>
              <a:rPr lang="en-US" sz="1800" dirty="0" smtClean="0"/>
              <a:t>Tightening of air quality standards places greater emphasis on the ability of air quality models to simulate the entire spectrum of concentrations</a:t>
            </a:r>
          </a:p>
        </p:txBody>
      </p:sp>
      <p:sp>
        <p:nvSpPr>
          <p:cNvPr id="130064" name="Rectangle 16"/>
          <p:cNvSpPr>
            <a:spLocks noChangeArrowheads="1"/>
          </p:cNvSpPr>
          <p:nvPr/>
        </p:nvSpPr>
        <p:spPr bwMode="auto">
          <a:xfrm>
            <a:off x="304800" y="3124200"/>
            <a:ext cx="8305800" cy="3048000"/>
          </a:xfrm>
          <a:prstGeom prst="rect">
            <a:avLst/>
          </a:prstGeom>
          <a:noFill/>
          <a:ln w="9525">
            <a:noFill/>
            <a:miter lim="800000"/>
            <a:headEnd/>
            <a:tailEnd/>
          </a:ln>
        </p:spPr>
        <p:txBody>
          <a:bodyPr/>
          <a:lstStyle/>
          <a:p>
            <a:pPr marL="168275" indent="-168275" eaLnBrk="1" hangingPunct="1">
              <a:spcBef>
                <a:spcPct val="20000"/>
              </a:spcBef>
              <a:buClr>
                <a:srgbClr val="0070B9"/>
              </a:buClr>
              <a:buSzPct val="90000"/>
              <a:buFont typeface="Times" pitchFamily="18" charset="0"/>
              <a:buChar char="•"/>
            </a:pPr>
            <a:r>
              <a:rPr lang="en-US" sz="1800" dirty="0"/>
              <a:t>New applications require expanding </a:t>
            </a:r>
            <a:r>
              <a:rPr lang="en-US" sz="1800" dirty="0" smtClean="0"/>
              <a:t>model domains </a:t>
            </a:r>
            <a:r>
              <a:rPr lang="en-US" sz="1800" dirty="0"/>
              <a:t>(Continental and larger) and </a:t>
            </a:r>
            <a:r>
              <a:rPr lang="en-US" sz="1800" dirty="0" smtClean="0"/>
              <a:t>longer-term </a:t>
            </a:r>
            <a:r>
              <a:rPr lang="en-US" sz="1800" dirty="0"/>
              <a:t>simulations (seasonal to annual) </a:t>
            </a:r>
          </a:p>
          <a:p>
            <a:pPr marL="458788" lvl="1" indent="-174625" eaLnBrk="1" hangingPunct="1">
              <a:spcBef>
                <a:spcPct val="20000"/>
              </a:spcBef>
              <a:buClr>
                <a:srgbClr val="0070B9"/>
              </a:buClr>
              <a:buFontTx/>
              <a:buChar char="–"/>
            </a:pPr>
            <a:r>
              <a:rPr lang="en-US" sz="1600" dirty="0"/>
              <a:t>Sufficient opportunities for exchange between BL and FT</a:t>
            </a:r>
          </a:p>
          <a:p>
            <a:pPr marL="458788" lvl="1" indent="-174625" eaLnBrk="1" hangingPunct="1">
              <a:spcBef>
                <a:spcPct val="20000"/>
              </a:spcBef>
              <a:buClr>
                <a:srgbClr val="0070B9"/>
              </a:buClr>
              <a:buFontTx/>
              <a:buChar char="–"/>
            </a:pPr>
            <a:r>
              <a:rPr lang="en-US" sz="1600" dirty="0"/>
              <a:t>Need for accurately representing effects of long-range transport</a:t>
            </a:r>
          </a:p>
          <a:p>
            <a:pPr marL="168275" indent="-168275" eaLnBrk="1" hangingPunct="1">
              <a:spcBef>
                <a:spcPct val="60000"/>
              </a:spcBef>
              <a:buClr>
                <a:srgbClr val="0070B9"/>
              </a:buClr>
              <a:buSzPct val="90000"/>
              <a:buFont typeface="Times" pitchFamily="18" charset="0"/>
              <a:buChar char="•"/>
            </a:pPr>
            <a:r>
              <a:rPr lang="en-US" sz="1800" dirty="0"/>
              <a:t>In regional calculations, simulated variability in FT </a:t>
            </a:r>
            <a:r>
              <a:rPr lang="en-US" sz="1800" dirty="0" smtClean="0"/>
              <a:t>is largely </a:t>
            </a:r>
            <a:r>
              <a:rPr lang="en-US" sz="1800" dirty="0"/>
              <a:t>dictated by specification of </a:t>
            </a:r>
            <a:r>
              <a:rPr lang="en-US" sz="1800" dirty="0" err="1"/>
              <a:t>LBCs</a:t>
            </a:r>
            <a:r>
              <a:rPr lang="en-US" sz="1800" dirty="0"/>
              <a:t> due to efficient transport by fast winds</a:t>
            </a:r>
          </a:p>
          <a:p>
            <a:pPr marL="458788" lvl="1" indent="-174625" eaLnBrk="1" hangingPunct="1">
              <a:spcBef>
                <a:spcPct val="20000"/>
              </a:spcBef>
              <a:buClr>
                <a:srgbClr val="0070B9"/>
              </a:buClr>
              <a:buFontTx/>
              <a:buChar char="–"/>
            </a:pPr>
            <a:r>
              <a:rPr lang="en-US" sz="1600" dirty="0"/>
              <a:t>Static </a:t>
            </a:r>
            <a:r>
              <a:rPr lang="en-US" sz="1600" dirty="0" err="1"/>
              <a:t>LBCs</a:t>
            </a:r>
            <a:r>
              <a:rPr lang="en-US" sz="1600" dirty="0"/>
              <a:t> can not adequately represent the variability</a:t>
            </a:r>
          </a:p>
          <a:p>
            <a:pPr marL="458788" lvl="1" indent="-174625" eaLnBrk="1" hangingPunct="1">
              <a:spcBef>
                <a:spcPct val="20000"/>
              </a:spcBef>
              <a:buClr>
                <a:srgbClr val="0070B9"/>
              </a:buClr>
              <a:buFontTx/>
              <a:buChar char="–"/>
            </a:pPr>
            <a:r>
              <a:rPr lang="en-US" sz="1600" dirty="0"/>
              <a:t>Global model biases can propagate and influence regional calculations and confound inferences</a:t>
            </a:r>
          </a:p>
          <a:p>
            <a:pPr marL="168275" indent="-168275" eaLnBrk="1" hangingPunct="1">
              <a:spcBef>
                <a:spcPct val="80000"/>
              </a:spcBef>
              <a:buClr>
                <a:srgbClr val="0070B9"/>
              </a:buClr>
              <a:buSzPct val="90000"/>
              <a:buFont typeface="Times" pitchFamily="18" charset="0"/>
              <a:buChar char="•"/>
            </a:pPr>
            <a:r>
              <a:rPr lang="en-US" sz="1800" dirty="0" smtClean="0"/>
              <a:t>Enables </a:t>
            </a:r>
            <a:r>
              <a:rPr lang="en-US" sz="1800" i="1" dirty="0"/>
              <a:t>consistent representation of various processes at the disparate scales</a:t>
            </a:r>
          </a:p>
        </p:txBody>
      </p:sp>
      <p:grpSp>
        <p:nvGrpSpPr>
          <p:cNvPr id="2" name="Group 18"/>
          <p:cNvGrpSpPr>
            <a:grpSpLocks/>
          </p:cNvGrpSpPr>
          <p:nvPr/>
        </p:nvGrpSpPr>
        <p:grpSpPr bwMode="auto">
          <a:xfrm>
            <a:off x="1474788" y="1706562"/>
            <a:ext cx="7248525" cy="1493838"/>
            <a:chOff x="929" y="864"/>
            <a:chExt cx="4566" cy="941"/>
          </a:xfrm>
        </p:grpSpPr>
        <p:grpSp>
          <p:nvGrpSpPr>
            <p:cNvPr id="4102" name="Group 4"/>
            <p:cNvGrpSpPr>
              <a:grpSpLocks noChangeAspect="1"/>
            </p:cNvGrpSpPr>
            <p:nvPr/>
          </p:nvGrpSpPr>
          <p:grpSpPr bwMode="auto">
            <a:xfrm>
              <a:off x="929" y="864"/>
              <a:ext cx="4255" cy="941"/>
              <a:chOff x="798" y="3168"/>
              <a:chExt cx="4722" cy="1044"/>
            </a:xfrm>
          </p:grpSpPr>
          <p:grpSp>
            <p:nvGrpSpPr>
              <p:cNvPr id="4104" name="Group 5"/>
              <p:cNvGrpSpPr>
                <a:grpSpLocks noChangeAspect="1"/>
              </p:cNvGrpSpPr>
              <p:nvPr/>
            </p:nvGrpSpPr>
            <p:grpSpPr bwMode="auto">
              <a:xfrm>
                <a:off x="816" y="3289"/>
                <a:ext cx="1307" cy="823"/>
                <a:chOff x="341" y="1881"/>
                <a:chExt cx="2174" cy="1369"/>
              </a:xfrm>
            </p:grpSpPr>
            <p:pic>
              <p:nvPicPr>
                <p:cNvPr id="4113" name="Picture 2" descr="2008_03_monitors_violating_1997-5.jpg"/>
                <p:cNvPicPr>
                  <a:picLocks noChangeAspect="1"/>
                </p:cNvPicPr>
                <p:nvPr/>
              </p:nvPicPr>
              <p:blipFill>
                <a:blip r:embed="rId2" cstate="print"/>
                <a:srcRect l="11818" t="20589" r="12727" b="20000"/>
                <a:stretch>
                  <a:fillRect/>
                </a:stretch>
              </p:blipFill>
              <p:spPr bwMode="auto">
                <a:xfrm>
                  <a:off x="341" y="1928"/>
                  <a:ext cx="2174" cy="1322"/>
                </a:xfrm>
                <a:prstGeom prst="rect">
                  <a:avLst/>
                </a:prstGeom>
                <a:noFill/>
                <a:ln w="9525">
                  <a:noFill/>
                  <a:miter lim="800000"/>
                  <a:headEnd/>
                  <a:tailEnd/>
                </a:ln>
              </p:spPr>
            </p:pic>
            <p:sp>
              <p:nvSpPr>
                <p:cNvPr id="4114" name="Rectangle 7"/>
                <p:cNvSpPr>
                  <a:spLocks noChangeAspect="1" noChangeArrowheads="1"/>
                </p:cNvSpPr>
                <p:nvPr/>
              </p:nvSpPr>
              <p:spPr bwMode="auto">
                <a:xfrm>
                  <a:off x="1104" y="1881"/>
                  <a:ext cx="672" cy="96"/>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105" name="Group 8"/>
              <p:cNvGrpSpPr>
                <a:grpSpLocks noChangeAspect="1"/>
              </p:cNvGrpSpPr>
              <p:nvPr/>
            </p:nvGrpSpPr>
            <p:grpSpPr bwMode="auto">
              <a:xfrm>
                <a:off x="2352" y="3297"/>
                <a:ext cx="1301" cy="860"/>
                <a:chOff x="3249" y="1833"/>
                <a:chExt cx="2158" cy="1426"/>
              </a:xfrm>
            </p:grpSpPr>
            <p:pic>
              <p:nvPicPr>
                <p:cNvPr id="4111" name="Picture 1" descr="2008_03_monitors_violating_2008-5.jpg"/>
                <p:cNvPicPr>
                  <a:picLocks noChangeAspect="1"/>
                </p:cNvPicPr>
                <p:nvPr/>
              </p:nvPicPr>
              <p:blipFill>
                <a:blip r:embed="rId3" cstate="print"/>
                <a:srcRect l="12727" t="20000" r="12727" b="18823"/>
                <a:stretch>
                  <a:fillRect/>
                </a:stretch>
              </p:blipFill>
              <p:spPr bwMode="auto">
                <a:xfrm>
                  <a:off x="3249" y="1890"/>
                  <a:ext cx="2158" cy="1369"/>
                </a:xfrm>
                <a:prstGeom prst="rect">
                  <a:avLst/>
                </a:prstGeom>
                <a:noFill/>
                <a:ln w="9525">
                  <a:noFill/>
                  <a:miter lim="800000"/>
                  <a:headEnd/>
                  <a:tailEnd/>
                </a:ln>
              </p:spPr>
            </p:pic>
            <p:sp>
              <p:nvSpPr>
                <p:cNvPr id="4112" name="Rectangle 10"/>
                <p:cNvSpPr>
                  <a:spLocks noChangeAspect="1" noChangeArrowheads="1"/>
                </p:cNvSpPr>
                <p:nvPr/>
              </p:nvSpPr>
              <p:spPr bwMode="auto">
                <a:xfrm>
                  <a:off x="3840" y="1833"/>
                  <a:ext cx="1008" cy="144"/>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4106" name="Text Box 11"/>
              <p:cNvSpPr txBox="1">
                <a:spLocks noChangeAspect="1" noChangeArrowheads="1"/>
              </p:cNvSpPr>
              <p:nvPr/>
            </p:nvSpPr>
            <p:spPr bwMode="auto">
              <a:xfrm>
                <a:off x="798" y="3168"/>
                <a:ext cx="1528" cy="213"/>
              </a:xfrm>
              <a:prstGeom prst="rect">
                <a:avLst/>
              </a:prstGeom>
              <a:noFill/>
              <a:ln w="9525">
                <a:noFill/>
                <a:miter lim="800000"/>
                <a:headEnd/>
                <a:tailEnd/>
              </a:ln>
            </p:spPr>
            <p:txBody>
              <a:bodyPr wrap="none">
                <a:spAutoFit/>
              </a:bodyPr>
              <a:lstStyle/>
              <a:p>
                <a:r>
                  <a:rPr lang="en-US" sz="1400">
                    <a:solidFill>
                      <a:srgbClr val="0000FF"/>
                    </a:solidFill>
                  </a:rPr>
                  <a:t>1997 NAAQS – 0.08 ppm</a:t>
                </a:r>
              </a:p>
            </p:txBody>
          </p:sp>
          <p:sp>
            <p:nvSpPr>
              <p:cNvPr id="4107" name="Text Box 12"/>
              <p:cNvSpPr txBox="1">
                <a:spLocks noChangeAspect="1" noChangeArrowheads="1"/>
              </p:cNvSpPr>
              <p:nvPr/>
            </p:nvSpPr>
            <p:spPr bwMode="auto">
              <a:xfrm>
                <a:off x="2304" y="3169"/>
                <a:ext cx="1597" cy="213"/>
              </a:xfrm>
              <a:prstGeom prst="rect">
                <a:avLst/>
              </a:prstGeom>
              <a:noFill/>
              <a:ln w="9525">
                <a:noFill/>
                <a:miter lim="800000"/>
                <a:headEnd/>
                <a:tailEnd/>
              </a:ln>
            </p:spPr>
            <p:txBody>
              <a:bodyPr wrap="none">
                <a:spAutoFit/>
              </a:bodyPr>
              <a:lstStyle/>
              <a:p>
                <a:r>
                  <a:rPr lang="en-US" sz="1400">
                    <a:solidFill>
                      <a:srgbClr val="0000FF"/>
                    </a:solidFill>
                  </a:rPr>
                  <a:t>2008 NAAQS – 0.075 ppm</a:t>
                </a:r>
              </a:p>
            </p:txBody>
          </p:sp>
          <p:sp>
            <p:nvSpPr>
              <p:cNvPr id="4108" name="AutoShape 13"/>
              <p:cNvSpPr>
                <a:spLocks noChangeAspect="1" noChangeArrowheads="1"/>
              </p:cNvSpPr>
              <p:nvPr/>
            </p:nvSpPr>
            <p:spPr bwMode="auto">
              <a:xfrm>
                <a:off x="2080" y="3657"/>
                <a:ext cx="192" cy="144"/>
              </a:xfrm>
              <a:prstGeom prst="notchedRightArrow">
                <a:avLst>
                  <a:gd name="adj1" fmla="val 50000"/>
                  <a:gd name="adj2" fmla="val 33333"/>
                </a:avLst>
              </a:prstGeom>
              <a:solidFill>
                <a:schemeClr val="bg2"/>
              </a:solidFill>
              <a:ln w="9525">
                <a:solidFill>
                  <a:schemeClr val="bg2"/>
                </a:solidFill>
                <a:miter lim="800000"/>
                <a:headEnd/>
                <a:tailEnd/>
              </a:ln>
            </p:spPr>
            <p:txBody>
              <a:bodyPr wrap="none" anchor="ctr"/>
              <a:lstStyle/>
              <a:p>
                <a:endParaRPr lang="en-US"/>
              </a:p>
            </p:txBody>
          </p:sp>
          <p:sp>
            <p:nvSpPr>
              <p:cNvPr id="4109" name="Text Box 14"/>
              <p:cNvSpPr txBox="1">
                <a:spLocks noChangeAspect="1" noChangeArrowheads="1"/>
              </p:cNvSpPr>
              <p:nvPr/>
            </p:nvSpPr>
            <p:spPr bwMode="auto">
              <a:xfrm>
                <a:off x="3734" y="3400"/>
                <a:ext cx="1786" cy="808"/>
              </a:xfrm>
              <a:prstGeom prst="rect">
                <a:avLst/>
              </a:prstGeom>
              <a:noFill/>
              <a:ln w="9525">
                <a:noFill/>
                <a:miter lim="800000"/>
                <a:headEnd/>
                <a:tailEnd/>
              </a:ln>
            </p:spPr>
            <p:txBody>
              <a:bodyPr>
                <a:spAutoFit/>
              </a:bodyPr>
              <a:lstStyle/>
              <a:p>
                <a:r>
                  <a:rPr lang="en-US" sz="1400"/>
                  <a:t>Greater emphasis on models to accurately simulate background levels, inter-regional transport, and multi-day chemistry</a:t>
                </a:r>
              </a:p>
            </p:txBody>
          </p:sp>
          <p:sp>
            <p:nvSpPr>
              <p:cNvPr id="4110" name="Text Box 15"/>
              <p:cNvSpPr txBox="1">
                <a:spLocks noChangeAspect="1" noChangeArrowheads="1"/>
              </p:cNvSpPr>
              <p:nvPr/>
            </p:nvSpPr>
            <p:spPr bwMode="auto">
              <a:xfrm>
                <a:off x="1883" y="3934"/>
                <a:ext cx="550" cy="278"/>
              </a:xfrm>
              <a:prstGeom prst="rect">
                <a:avLst/>
              </a:prstGeom>
              <a:noFill/>
              <a:ln w="9525">
                <a:noFill/>
                <a:miter lim="800000"/>
                <a:headEnd/>
                <a:tailEnd/>
              </a:ln>
            </p:spPr>
            <p:txBody>
              <a:bodyPr wrap="none">
                <a:spAutoFit/>
              </a:bodyPr>
              <a:lstStyle/>
              <a:p>
                <a:pPr algn="ctr"/>
                <a:r>
                  <a:rPr lang="en-US" sz="1000"/>
                  <a:t>2004-2006</a:t>
                </a:r>
              </a:p>
              <a:p>
                <a:pPr algn="ctr"/>
                <a:r>
                  <a:rPr lang="en-US" sz="1000"/>
                  <a:t>data</a:t>
                </a:r>
              </a:p>
            </p:txBody>
          </p:sp>
        </p:grpSp>
        <p:sp>
          <p:nvSpPr>
            <p:cNvPr id="4103" name="Text Box 17"/>
            <p:cNvSpPr txBox="1">
              <a:spLocks noChangeArrowheads="1"/>
            </p:cNvSpPr>
            <p:nvPr/>
          </p:nvSpPr>
          <p:spPr bwMode="auto">
            <a:xfrm>
              <a:off x="3830" y="871"/>
              <a:ext cx="1665" cy="192"/>
            </a:xfrm>
            <a:prstGeom prst="rect">
              <a:avLst/>
            </a:prstGeom>
            <a:noFill/>
            <a:ln w="9525">
              <a:noFill/>
              <a:miter lim="800000"/>
              <a:headEnd/>
              <a:tailEnd/>
            </a:ln>
          </p:spPr>
          <p:txBody>
            <a:bodyPr wrap="none">
              <a:spAutoFit/>
            </a:bodyPr>
            <a:lstStyle/>
            <a:p>
              <a:r>
                <a:rPr lang="en-US" sz="1400" i="1">
                  <a:solidFill>
                    <a:srgbClr val="0000FF"/>
                  </a:solidFill>
                </a:rPr>
                <a:t>Possible revisions ~0.065 ppm </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noFill/>
        </p:spPr>
        <p:txBody>
          <a:bodyPr/>
          <a:lstStyle/>
          <a:p>
            <a:fld id="{ABCB9F56-8800-464C-BFB8-1370BD73C4D3}" type="slidenum">
              <a:rPr lang="en-US"/>
              <a:pPr/>
              <a:t>37</a:t>
            </a:fld>
            <a:endParaRPr lang="en-US"/>
          </a:p>
        </p:txBody>
      </p:sp>
      <p:sp>
        <p:nvSpPr>
          <p:cNvPr id="7171" name="Rectangle 2"/>
          <p:cNvSpPr>
            <a:spLocks noGrp="1" noChangeArrowheads="1"/>
          </p:cNvSpPr>
          <p:nvPr>
            <p:ph type="title"/>
          </p:nvPr>
        </p:nvSpPr>
        <p:spPr>
          <a:xfrm>
            <a:off x="76200" y="-76200"/>
            <a:ext cx="5715000" cy="838200"/>
          </a:xfrm>
        </p:spPr>
        <p:txBody>
          <a:bodyPr/>
          <a:lstStyle/>
          <a:p>
            <a:r>
              <a:rPr lang="en-US" sz="2400" b="1" i="1" dirty="0">
                <a:solidFill>
                  <a:schemeClr val="bg1"/>
                </a:solidFill>
              </a:rPr>
              <a:t>CMAQ Northern Hemisphere</a:t>
            </a:r>
            <a:br>
              <a:rPr lang="en-US" sz="2400" b="1" i="1" dirty="0">
                <a:solidFill>
                  <a:schemeClr val="bg1"/>
                </a:solidFill>
              </a:rPr>
            </a:br>
            <a:r>
              <a:rPr lang="en-US" sz="2400" b="1" i="1" dirty="0">
                <a:solidFill>
                  <a:schemeClr val="bg1"/>
                </a:solidFill>
              </a:rPr>
              <a:t> Model Development </a:t>
            </a:r>
            <a:endParaRPr lang="en-US" sz="2400" b="1" i="1" dirty="0" smtClean="0">
              <a:solidFill>
                <a:schemeClr val="bg1"/>
              </a:solidFill>
            </a:endParaRPr>
          </a:p>
        </p:txBody>
      </p:sp>
      <p:sp>
        <p:nvSpPr>
          <p:cNvPr id="7172" name="Rectangle 3"/>
          <p:cNvSpPr>
            <a:spLocks noGrp="1" noChangeArrowheads="1"/>
          </p:cNvSpPr>
          <p:nvPr>
            <p:ph type="body" sz="half" idx="1"/>
          </p:nvPr>
        </p:nvSpPr>
        <p:spPr>
          <a:xfrm>
            <a:off x="0" y="1265237"/>
            <a:ext cx="4038600" cy="4525963"/>
          </a:xfrm>
        </p:spPr>
        <p:txBody>
          <a:bodyPr/>
          <a:lstStyle/>
          <a:p>
            <a:pPr eaLnBrk="1" hangingPunct="1"/>
            <a:r>
              <a:rPr lang="en-US" sz="1600" b="1" dirty="0" smtClean="0"/>
              <a:t>Horizontal</a:t>
            </a:r>
          </a:p>
          <a:p>
            <a:pPr lvl="1" eaLnBrk="1" hangingPunct="1"/>
            <a:r>
              <a:rPr lang="en-US" sz="1600" dirty="0" smtClean="0"/>
              <a:t>Polar Stereographic projection</a:t>
            </a:r>
          </a:p>
          <a:p>
            <a:pPr lvl="1" eaLnBrk="1" hangingPunct="1"/>
            <a:r>
              <a:rPr lang="en-US" sz="1600" dirty="0" smtClean="0"/>
              <a:t>108 km resolution (187x187)</a:t>
            </a:r>
          </a:p>
          <a:p>
            <a:pPr lvl="1" eaLnBrk="1" hangingPunct="1"/>
            <a:r>
              <a:rPr lang="en-US" sz="1600" dirty="0" smtClean="0"/>
              <a:t>~5 </a:t>
            </a:r>
            <a:r>
              <a:rPr lang="en-US" sz="1600" baseline="30000" dirty="0" err="1" smtClean="0"/>
              <a:t>o</a:t>
            </a:r>
            <a:r>
              <a:rPr lang="en-US" sz="1600" dirty="0" err="1" smtClean="0"/>
              <a:t>N</a:t>
            </a:r>
            <a:endParaRPr lang="en-US" sz="1600" dirty="0" smtClean="0"/>
          </a:p>
          <a:p>
            <a:pPr eaLnBrk="1" hangingPunct="1"/>
            <a:r>
              <a:rPr lang="en-US" sz="1600" b="1" dirty="0" smtClean="0"/>
              <a:t>Vertical</a:t>
            </a:r>
          </a:p>
          <a:p>
            <a:pPr lvl="1" eaLnBrk="1" hangingPunct="1"/>
            <a:r>
              <a:rPr lang="en-US" sz="1600" dirty="0" smtClean="0"/>
              <a:t>Top: 50mb</a:t>
            </a:r>
          </a:p>
          <a:p>
            <a:pPr lvl="1" eaLnBrk="1" hangingPunct="1"/>
            <a:r>
              <a:rPr lang="en-US" sz="1600" dirty="0" smtClean="0"/>
              <a:t>35/44 layers; lowest layer 20m</a:t>
            </a:r>
          </a:p>
          <a:p>
            <a:pPr eaLnBrk="1" hangingPunct="1"/>
            <a:r>
              <a:rPr lang="en-US" sz="1600" b="1" dirty="0" smtClean="0"/>
              <a:t>Meteorology</a:t>
            </a:r>
            <a:r>
              <a:rPr lang="en-US" sz="1600" dirty="0" smtClean="0"/>
              <a:t>: WRF on same grid and projection</a:t>
            </a:r>
          </a:p>
          <a:p>
            <a:pPr lvl="1" eaLnBrk="1" hangingPunct="1"/>
            <a:r>
              <a:rPr lang="en-US" sz="1600" dirty="0" smtClean="0"/>
              <a:t>Data assimilation: GFS + global upper air re-analysis</a:t>
            </a:r>
          </a:p>
          <a:p>
            <a:pPr lvl="1" eaLnBrk="1" hangingPunct="1"/>
            <a:r>
              <a:rPr lang="en-US" sz="1200" b="1" dirty="0" smtClean="0"/>
              <a:t>Configuration</a:t>
            </a:r>
            <a:r>
              <a:rPr lang="en-US" sz="1200" dirty="0" smtClean="0"/>
              <a:t>: RRTMG, </a:t>
            </a:r>
            <a:r>
              <a:rPr lang="en-US" sz="1200" dirty="0" err="1" smtClean="0"/>
              <a:t>Kain</a:t>
            </a:r>
            <a:r>
              <a:rPr lang="en-US" sz="1200" dirty="0" smtClean="0"/>
              <a:t>-Fritsch, Morrison 2-moment microphysics, ACM2 PBL, PX LSM, MODIS 20 category land-use</a:t>
            </a:r>
          </a:p>
          <a:p>
            <a:pPr eaLnBrk="1" hangingPunct="1"/>
            <a:r>
              <a:rPr lang="en-US" sz="1600" b="1" dirty="0" smtClean="0"/>
              <a:t>CMAQ</a:t>
            </a:r>
          </a:p>
          <a:p>
            <a:pPr lvl="1" eaLnBrk="1" hangingPunct="1"/>
            <a:r>
              <a:rPr lang="en-US" sz="1600" dirty="0" smtClean="0"/>
              <a:t>v4.7.1(CB05) + Hg</a:t>
            </a:r>
          </a:p>
          <a:p>
            <a:pPr lvl="1" eaLnBrk="1" hangingPunct="1"/>
            <a:r>
              <a:rPr lang="en-US" sz="1600" dirty="0" smtClean="0"/>
              <a:t>Potential </a:t>
            </a:r>
            <a:r>
              <a:rPr lang="en-US" sz="1600" dirty="0" err="1" smtClean="0"/>
              <a:t>Vorticity</a:t>
            </a:r>
            <a:r>
              <a:rPr lang="en-US" sz="1600" dirty="0" smtClean="0"/>
              <a:t> scaling @50mb to specify O</a:t>
            </a:r>
            <a:r>
              <a:rPr lang="en-US" sz="1600" baseline="-25000" dirty="0" smtClean="0"/>
              <a:t>3</a:t>
            </a:r>
            <a:endParaRPr lang="en-US" sz="1600" dirty="0" smtClean="0"/>
          </a:p>
          <a:p>
            <a:pPr eaLnBrk="1" hangingPunct="1">
              <a:buFont typeface="Times" pitchFamily="18" charset="0"/>
              <a:buNone/>
            </a:pPr>
            <a:endParaRPr lang="en-US" sz="1600" dirty="0" smtClean="0"/>
          </a:p>
        </p:txBody>
      </p:sp>
      <p:pic>
        <p:nvPicPr>
          <p:cNvPr id="7" name="Picture 5" descr="pic1225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764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srcRect/>
          <a:stretch>
            <a:fillRect/>
          </a:stretch>
        </p:blipFill>
        <p:spPr bwMode="auto">
          <a:xfrm>
            <a:off x="76200" y="1984375"/>
            <a:ext cx="428625" cy="2943225"/>
          </a:xfrm>
          <a:prstGeom prst="rect">
            <a:avLst/>
          </a:prstGeom>
          <a:noFill/>
          <a:ln w="9525">
            <a:noFill/>
            <a:miter lim="800000"/>
            <a:headEnd/>
            <a:tailEnd/>
          </a:ln>
        </p:spPr>
      </p:pic>
      <p:sp>
        <p:nvSpPr>
          <p:cNvPr id="7171" name="Text Box 10"/>
          <p:cNvSpPr txBox="1">
            <a:spLocks noChangeArrowheads="1"/>
          </p:cNvSpPr>
          <p:nvPr/>
        </p:nvSpPr>
        <p:spPr bwMode="auto">
          <a:xfrm>
            <a:off x="457200" y="1146175"/>
            <a:ext cx="2851150" cy="307975"/>
          </a:xfrm>
          <a:prstGeom prst="rect">
            <a:avLst/>
          </a:prstGeom>
          <a:noFill/>
          <a:ln w="9525">
            <a:noFill/>
            <a:miter lim="800000"/>
            <a:headEnd/>
            <a:tailEnd/>
          </a:ln>
        </p:spPr>
        <p:txBody>
          <a:bodyPr wrap="none">
            <a:spAutoFit/>
          </a:bodyPr>
          <a:lstStyle/>
          <a:p>
            <a:pPr eaLnBrk="0" hangingPunct="0"/>
            <a:r>
              <a:rPr lang="en-US" sz="1400" b="1" dirty="0">
                <a:ea typeface="ＭＳ Ｐゴシック" pitchFamily="1" charset="-128"/>
              </a:rPr>
              <a:t>Aug. 4: Export to North Atlantic</a:t>
            </a:r>
          </a:p>
        </p:txBody>
      </p:sp>
      <p:sp>
        <p:nvSpPr>
          <p:cNvPr id="7172" name="Text Box 13"/>
          <p:cNvSpPr txBox="1">
            <a:spLocks noChangeArrowheads="1"/>
          </p:cNvSpPr>
          <p:nvPr/>
        </p:nvSpPr>
        <p:spPr bwMode="auto">
          <a:xfrm rot="5400000">
            <a:off x="5394991" y="2232023"/>
            <a:ext cx="857927" cy="338554"/>
          </a:xfrm>
          <a:prstGeom prst="rect">
            <a:avLst/>
          </a:prstGeom>
          <a:noFill/>
          <a:ln w="9525">
            <a:noFill/>
            <a:miter lim="800000"/>
            <a:headEnd/>
            <a:tailEnd/>
          </a:ln>
        </p:spPr>
        <p:txBody>
          <a:bodyPr wrap="none">
            <a:spAutoFit/>
          </a:bodyPr>
          <a:lstStyle/>
          <a:p>
            <a:pPr eaLnBrk="0" hangingPunct="0"/>
            <a:r>
              <a:rPr lang="en-US" sz="1600" b="1" dirty="0">
                <a:solidFill>
                  <a:srgbClr val="0000FF"/>
                </a:solidFill>
                <a:ea typeface="ＭＳ Ｐゴシック" pitchFamily="1" charset="-128"/>
              </a:rPr>
              <a:t>MODIS</a:t>
            </a:r>
          </a:p>
        </p:txBody>
      </p:sp>
      <p:sp>
        <p:nvSpPr>
          <p:cNvPr id="7173" name="Text Box 14"/>
          <p:cNvSpPr txBox="1">
            <a:spLocks noChangeArrowheads="1"/>
          </p:cNvSpPr>
          <p:nvPr/>
        </p:nvSpPr>
        <p:spPr bwMode="auto">
          <a:xfrm rot="5400000">
            <a:off x="5421564" y="4403723"/>
            <a:ext cx="925253" cy="338554"/>
          </a:xfrm>
          <a:prstGeom prst="rect">
            <a:avLst/>
          </a:prstGeom>
          <a:noFill/>
          <a:ln w="9525">
            <a:noFill/>
            <a:miter lim="800000"/>
            <a:headEnd/>
            <a:tailEnd/>
          </a:ln>
        </p:spPr>
        <p:txBody>
          <a:bodyPr wrap="none">
            <a:spAutoFit/>
          </a:bodyPr>
          <a:lstStyle/>
          <a:p>
            <a:pPr eaLnBrk="0" hangingPunct="0"/>
            <a:r>
              <a:rPr lang="en-US" sz="1600" b="1" dirty="0">
                <a:solidFill>
                  <a:srgbClr val="0000FF"/>
                </a:solidFill>
                <a:ea typeface="ＭＳ Ｐゴシック" pitchFamily="1" charset="-128"/>
              </a:rPr>
              <a:t>MODEL</a:t>
            </a:r>
          </a:p>
        </p:txBody>
      </p:sp>
      <p:pic>
        <p:nvPicPr>
          <p:cNvPr id="7174" name="Picture 4"/>
          <p:cNvPicPr>
            <a:picLocks noChangeAspect="1" noChangeArrowheads="1"/>
          </p:cNvPicPr>
          <p:nvPr/>
        </p:nvPicPr>
        <p:blipFill>
          <a:blip r:embed="rId3" cstate="print"/>
          <a:srcRect/>
          <a:stretch>
            <a:fillRect/>
          </a:stretch>
        </p:blipFill>
        <p:spPr bwMode="auto">
          <a:xfrm>
            <a:off x="558802" y="1527177"/>
            <a:ext cx="2687003" cy="1753934"/>
          </a:xfrm>
          <a:prstGeom prst="rect">
            <a:avLst/>
          </a:prstGeom>
          <a:noFill/>
          <a:ln w="9525">
            <a:noFill/>
            <a:miter lim="800000"/>
            <a:headEnd/>
            <a:tailEnd/>
          </a:ln>
        </p:spPr>
      </p:pic>
      <p:pic>
        <p:nvPicPr>
          <p:cNvPr id="7175" name="Picture 6"/>
          <p:cNvPicPr>
            <a:picLocks noChangeAspect="1" noChangeArrowheads="1"/>
          </p:cNvPicPr>
          <p:nvPr/>
        </p:nvPicPr>
        <p:blipFill>
          <a:blip r:embed="rId4" cstate="print"/>
          <a:srcRect/>
          <a:stretch>
            <a:fillRect/>
          </a:stretch>
        </p:blipFill>
        <p:spPr bwMode="auto">
          <a:xfrm>
            <a:off x="558802" y="3660777"/>
            <a:ext cx="2681097" cy="1753934"/>
          </a:xfrm>
          <a:prstGeom prst="rect">
            <a:avLst/>
          </a:prstGeom>
          <a:noFill/>
          <a:ln w="9525">
            <a:noFill/>
            <a:miter lim="800000"/>
            <a:headEnd/>
            <a:tailEnd/>
          </a:ln>
        </p:spPr>
      </p:pic>
      <p:pic>
        <p:nvPicPr>
          <p:cNvPr id="7176" name="Picture 14" descr="india_march_MODIS_AOD_new.gif"/>
          <p:cNvPicPr>
            <a:picLocks noChangeAspect="1"/>
          </p:cNvPicPr>
          <p:nvPr/>
        </p:nvPicPr>
        <p:blipFill>
          <a:blip r:embed="rId5" cstate="print"/>
          <a:srcRect b="13483"/>
          <a:stretch>
            <a:fillRect/>
          </a:stretch>
        </p:blipFill>
        <p:spPr bwMode="auto">
          <a:xfrm>
            <a:off x="3429000" y="1450975"/>
            <a:ext cx="2212848" cy="1877571"/>
          </a:xfrm>
          <a:prstGeom prst="rect">
            <a:avLst/>
          </a:prstGeom>
          <a:noFill/>
          <a:ln w="9525">
            <a:noFill/>
            <a:miter lim="800000"/>
            <a:headEnd/>
            <a:tailEnd/>
          </a:ln>
        </p:spPr>
      </p:pic>
      <p:pic>
        <p:nvPicPr>
          <p:cNvPr id="7177" name="Picture 15" descr="india_march_model_AOD_new.gif"/>
          <p:cNvPicPr>
            <a:picLocks noChangeAspect="1"/>
          </p:cNvPicPr>
          <p:nvPr/>
        </p:nvPicPr>
        <p:blipFill>
          <a:blip r:embed="rId6" cstate="print"/>
          <a:srcRect b="13483"/>
          <a:stretch>
            <a:fillRect/>
          </a:stretch>
        </p:blipFill>
        <p:spPr bwMode="auto">
          <a:xfrm>
            <a:off x="3505200" y="3660775"/>
            <a:ext cx="2212848" cy="1877571"/>
          </a:xfrm>
          <a:prstGeom prst="rect">
            <a:avLst/>
          </a:prstGeom>
          <a:noFill/>
          <a:ln w="9525">
            <a:noFill/>
            <a:miter lim="800000"/>
            <a:headEnd/>
            <a:tailEnd/>
          </a:ln>
        </p:spPr>
      </p:pic>
      <p:sp>
        <p:nvSpPr>
          <p:cNvPr id="7178" name="Text Box 10"/>
          <p:cNvSpPr txBox="1">
            <a:spLocks noChangeArrowheads="1"/>
          </p:cNvSpPr>
          <p:nvPr/>
        </p:nvSpPr>
        <p:spPr bwMode="auto">
          <a:xfrm>
            <a:off x="3854450" y="1146175"/>
            <a:ext cx="1936750" cy="307975"/>
          </a:xfrm>
          <a:prstGeom prst="rect">
            <a:avLst/>
          </a:prstGeom>
          <a:noFill/>
          <a:ln w="9525">
            <a:noFill/>
            <a:miter lim="800000"/>
            <a:headEnd/>
            <a:tailEnd/>
          </a:ln>
        </p:spPr>
        <p:txBody>
          <a:bodyPr wrap="none">
            <a:spAutoFit/>
          </a:bodyPr>
          <a:lstStyle/>
          <a:p>
            <a:pPr eaLnBrk="0" hangingPunct="0"/>
            <a:r>
              <a:rPr lang="en-US" sz="1400" b="1" dirty="0">
                <a:ea typeface="ＭＳ Ｐゴシック" pitchFamily="1" charset="-128"/>
              </a:rPr>
              <a:t>March Average: Asia</a:t>
            </a:r>
          </a:p>
        </p:txBody>
      </p:sp>
      <p:pic>
        <p:nvPicPr>
          <p:cNvPr id="11" name="Picture 36" descr="gsfc_beijing_kanpur_aod_compare.TIF"/>
          <p:cNvPicPr>
            <a:picLocks noChangeAspect="1"/>
          </p:cNvPicPr>
          <p:nvPr/>
        </p:nvPicPr>
        <p:blipFill>
          <a:blip r:embed="rId7" cstate="print"/>
          <a:srcRect l="8784" t="6224" r="10980"/>
          <a:stretch>
            <a:fillRect/>
          </a:stretch>
        </p:blipFill>
        <p:spPr bwMode="auto">
          <a:xfrm>
            <a:off x="6030433" y="1438381"/>
            <a:ext cx="3015828" cy="4352819"/>
          </a:xfrm>
          <a:prstGeom prst="rect">
            <a:avLst/>
          </a:prstGeom>
          <a:noFill/>
          <a:ln w="9525">
            <a:noFill/>
            <a:miter lim="800000"/>
            <a:headEnd/>
            <a:tailEnd/>
          </a:ln>
        </p:spPr>
      </p:pic>
      <p:sp>
        <p:nvSpPr>
          <p:cNvPr id="12" name="Text Box 3"/>
          <p:cNvSpPr txBox="1">
            <a:spLocks noChangeArrowheads="1"/>
          </p:cNvSpPr>
          <p:nvPr/>
        </p:nvSpPr>
        <p:spPr bwMode="auto">
          <a:xfrm>
            <a:off x="304800" y="76200"/>
            <a:ext cx="5323893" cy="913070"/>
          </a:xfrm>
          <a:prstGeom prst="rect">
            <a:avLst/>
          </a:prstGeom>
          <a:noFill/>
          <a:ln w="9525">
            <a:noFill/>
            <a:miter lim="800000"/>
            <a:headEnd/>
            <a:tailEnd/>
          </a:ln>
        </p:spPr>
        <p:txBody>
          <a:bodyPr wrap="none">
            <a:spAutoFit/>
          </a:bodyPr>
          <a:lstStyle/>
          <a:p>
            <a:pPr algn="ctr" eaLnBrk="1" hangingPunct="1"/>
            <a:r>
              <a:rPr lang="en-US" sz="2000" b="1" i="1" dirty="0" smtClean="0">
                <a:solidFill>
                  <a:schemeClr val="bg1"/>
                </a:solidFill>
              </a:rPr>
              <a:t>AOD/AOT data products are important for </a:t>
            </a:r>
          </a:p>
          <a:p>
            <a:pPr algn="ctr" eaLnBrk="1" hangingPunct="1"/>
            <a:r>
              <a:rPr lang="en-US" sz="2000" b="1" i="1" dirty="0" smtClean="0">
                <a:solidFill>
                  <a:schemeClr val="bg1"/>
                </a:solidFill>
              </a:rPr>
              <a:t>Model Development and Evaluation</a:t>
            </a:r>
          </a:p>
          <a:p>
            <a:pPr algn="ctr" eaLnBrk="1" hangingPunct="1"/>
            <a:endParaRPr lang="en-US" sz="2000" i="1" baseline="30000" dirty="0">
              <a:solidFill>
                <a:schemeClr val="bg1"/>
              </a:solidFill>
            </a:endParaRPr>
          </a:p>
        </p:txBody>
      </p:sp>
      <p:sp>
        <p:nvSpPr>
          <p:cNvPr id="13" name="TextBox 12"/>
          <p:cNvSpPr txBox="1"/>
          <p:nvPr/>
        </p:nvSpPr>
        <p:spPr>
          <a:xfrm>
            <a:off x="6324600" y="1066800"/>
            <a:ext cx="2558457" cy="307777"/>
          </a:xfrm>
          <a:prstGeom prst="rect">
            <a:avLst/>
          </a:prstGeom>
          <a:noFill/>
        </p:spPr>
        <p:txBody>
          <a:bodyPr wrap="none" rtlCol="0">
            <a:spAutoFit/>
          </a:bodyPr>
          <a:lstStyle/>
          <a:p>
            <a:r>
              <a:rPr lang="en-US" sz="1400" b="1" dirty="0" smtClean="0"/>
              <a:t>Comparison with AERONET</a:t>
            </a:r>
            <a:endParaRPr lang="en-US" sz="1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077749-D4FB-4052-96C3-388FA46DC380}" type="slidenum">
              <a:rPr lang="en-US"/>
              <a:pPr/>
              <a:t>39</a:t>
            </a:fld>
            <a:endParaRPr lang="en-US" dirty="0"/>
          </a:p>
        </p:txBody>
      </p:sp>
      <p:sp>
        <p:nvSpPr>
          <p:cNvPr id="299010" name="Rectangle 2"/>
          <p:cNvSpPr>
            <a:spLocks noGrp="1" noChangeArrowheads="1"/>
          </p:cNvSpPr>
          <p:nvPr>
            <p:ph type="title"/>
          </p:nvPr>
        </p:nvSpPr>
        <p:spPr>
          <a:xfrm>
            <a:off x="914400" y="152400"/>
            <a:ext cx="3581400" cy="685800"/>
          </a:xfrm>
        </p:spPr>
        <p:txBody>
          <a:bodyPr/>
          <a:lstStyle/>
          <a:p>
            <a:pPr algn="ctr"/>
            <a:r>
              <a:rPr lang="en-US" sz="2400" b="1" i="1" dirty="0" smtClean="0">
                <a:solidFill>
                  <a:schemeClr val="bg1"/>
                </a:solidFill>
              </a:rPr>
              <a:t>Summary</a:t>
            </a:r>
            <a:endParaRPr lang="en-US" sz="2400" b="1" i="1" dirty="0">
              <a:solidFill>
                <a:schemeClr val="bg1"/>
              </a:solidFill>
            </a:endParaRPr>
          </a:p>
        </p:txBody>
      </p:sp>
      <p:sp>
        <p:nvSpPr>
          <p:cNvPr id="299011" name="Rectangle 3"/>
          <p:cNvSpPr>
            <a:spLocks noGrp="1" noChangeArrowheads="1"/>
          </p:cNvSpPr>
          <p:nvPr>
            <p:ph type="body" idx="1"/>
          </p:nvPr>
        </p:nvSpPr>
        <p:spPr>
          <a:xfrm>
            <a:off x="533400" y="1479550"/>
            <a:ext cx="8158163" cy="4768850"/>
          </a:xfrm>
        </p:spPr>
        <p:txBody>
          <a:bodyPr/>
          <a:lstStyle/>
          <a:p>
            <a:pPr>
              <a:lnSpc>
                <a:spcPct val="80000"/>
              </a:lnSpc>
            </a:pPr>
            <a:r>
              <a:rPr lang="en-US" sz="2000" dirty="0" smtClean="0"/>
              <a:t>Consolidation of MODIS and VIIRS data streams into existing IDEA infrastructure at NOAA/NESDIS ensures continuity for satellite derived PM</a:t>
            </a:r>
            <a:r>
              <a:rPr lang="en-US" sz="2000" baseline="-25000" dirty="0" smtClean="0"/>
              <a:t>2.5</a:t>
            </a:r>
            <a:r>
              <a:rPr lang="en-US" sz="2000" dirty="0" smtClean="0"/>
              <a:t> estimates.</a:t>
            </a:r>
          </a:p>
          <a:p>
            <a:pPr>
              <a:lnSpc>
                <a:spcPct val="80000"/>
              </a:lnSpc>
            </a:pPr>
            <a:endParaRPr lang="en-US" sz="2000" dirty="0"/>
          </a:p>
          <a:p>
            <a:pPr>
              <a:lnSpc>
                <a:spcPct val="80000"/>
              </a:lnSpc>
            </a:pPr>
            <a:r>
              <a:rPr lang="en-US" sz="2000" dirty="0" smtClean="0"/>
              <a:t>Modular design of AirNow SDP provides flexibility required for incorporation of new VIIRS data stream.</a:t>
            </a:r>
          </a:p>
          <a:p>
            <a:pPr>
              <a:lnSpc>
                <a:spcPct val="80000"/>
              </a:lnSpc>
            </a:pPr>
            <a:endParaRPr lang="en-US" sz="2000" dirty="0"/>
          </a:p>
          <a:p>
            <a:pPr>
              <a:lnSpc>
                <a:spcPct val="80000"/>
              </a:lnSpc>
            </a:pPr>
            <a:r>
              <a:rPr lang="en-US" sz="2000" dirty="0" smtClean="0"/>
              <a:t>VIIRS AOT data products provide needed continuity for EPA Exceptional Events Rule.</a:t>
            </a:r>
          </a:p>
          <a:p>
            <a:pPr lvl="1">
              <a:lnSpc>
                <a:spcPct val="80000"/>
              </a:lnSpc>
            </a:pPr>
            <a:r>
              <a:rPr lang="en-US" sz="1600" dirty="0" smtClean="0"/>
              <a:t>EPA working to incorporate AOT and ASDA into RSIG</a:t>
            </a:r>
          </a:p>
          <a:p>
            <a:pPr lvl="1">
              <a:lnSpc>
                <a:spcPct val="80000"/>
              </a:lnSpc>
            </a:pPr>
            <a:endParaRPr lang="en-US" sz="1600" dirty="0"/>
          </a:p>
          <a:p>
            <a:pPr>
              <a:lnSpc>
                <a:spcPct val="80000"/>
              </a:lnSpc>
            </a:pPr>
            <a:r>
              <a:rPr lang="en-US" sz="2000" dirty="0" smtClean="0"/>
              <a:t>Incorporation of VIIRS Active Fire Detection into NOAA/NESDIS HMS ensures continuity for National Fire Emission under </a:t>
            </a:r>
            <a:r>
              <a:rPr lang="en-US" sz="2000" dirty="0" err="1" smtClean="0"/>
              <a:t>SmartFire</a:t>
            </a:r>
            <a:r>
              <a:rPr lang="en-US" sz="2000" dirty="0" smtClean="0"/>
              <a:t>.</a:t>
            </a:r>
          </a:p>
          <a:p>
            <a:pPr lvl="1">
              <a:lnSpc>
                <a:spcPct val="80000"/>
              </a:lnSpc>
            </a:pPr>
            <a:r>
              <a:rPr lang="en-US" sz="1600" dirty="0" smtClean="0"/>
              <a:t>Consideration should be given for Burn Area Product</a:t>
            </a:r>
          </a:p>
          <a:p>
            <a:pPr marL="457200" lvl="1" indent="0">
              <a:lnSpc>
                <a:spcPct val="80000"/>
              </a:lnSpc>
              <a:buNone/>
            </a:pPr>
            <a:endParaRPr lang="en-US" sz="2000" baseline="-2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subTitle" idx="1"/>
          </p:nvPr>
        </p:nvSpPr>
        <p:spPr>
          <a:xfrm>
            <a:off x="838200" y="1676400"/>
            <a:ext cx="7620000" cy="2362200"/>
          </a:xfrm>
        </p:spPr>
        <p:txBody>
          <a:bodyPr/>
          <a:lstStyle/>
          <a:p>
            <a:pPr algn="ctr"/>
            <a:r>
              <a:rPr lang="en-US" sz="2400" dirty="0"/>
              <a:t>Disclaimer</a:t>
            </a:r>
            <a:r>
              <a:rPr lang="en-US" dirty="0"/>
              <a:t> </a:t>
            </a:r>
          </a:p>
          <a:p>
            <a:pPr algn="ctr"/>
            <a:endParaRPr lang="en-US" dirty="0"/>
          </a:p>
          <a:p>
            <a:pPr algn="ctr">
              <a:lnSpc>
                <a:spcPct val="100000"/>
              </a:lnSpc>
            </a:pPr>
            <a:r>
              <a:rPr lang="en-US" sz="2000" i="0" dirty="0"/>
              <a:t>Although this work was reviewed by EPA and approved for publication, it may not necessarily reflect official Agency policy.</a:t>
            </a:r>
            <a:r>
              <a:rPr lang="en-US" sz="2000" dirty="0"/>
              <a:t> </a:t>
            </a:r>
          </a:p>
          <a:p>
            <a:pPr algn="ctr">
              <a:lnSpc>
                <a:spcPct val="100000"/>
              </a:lnSpc>
            </a:pPr>
            <a:endParaRPr lang="en-US" sz="2000" dirty="0"/>
          </a:p>
          <a:p>
            <a:endParaRPr lang="en-US" sz="2000" dirty="0"/>
          </a:p>
          <a:p>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228600"/>
            <a:ext cx="6324600" cy="304800"/>
          </a:xfrm>
        </p:spPr>
        <p:txBody>
          <a:bodyPr>
            <a:noAutofit/>
          </a:bodyPr>
          <a:lstStyle/>
          <a:p>
            <a:pPr algn="l"/>
            <a:r>
              <a:rPr lang="en-US" sz="3200" dirty="0" smtClean="0">
                <a:solidFill>
                  <a:schemeClr val="bg1"/>
                </a:solidFill>
              </a:rPr>
              <a:t>ACE Research Themes</a:t>
            </a:r>
            <a:endParaRPr lang="en-US" sz="3200" dirty="0">
              <a:solidFill>
                <a:schemeClr val="bg1"/>
              </a:solidFill>
            </a:endParaRPr>
          </a:p>
        </p:txBody>
      </p:sp>
      <p:sp>
        <p:nvSpPr>
          <p:cNvPr id="4" name="Content Placeholder 2"/>
          <p:cNvSpPr txBox="1">
            <a:spLocks/>
          </p:cNvSpPr>
          <p:nvPr/>
        </p:nvSpPr>
        <p:spPr>
          <a:xfrm>
            <a:off x="135869" y="1447800"/>
            <a:ext cx="6507302" cy="1213686"/>
          </a:xfrm>
          <a:prstGeom prst="rect">
            <a:avLst/>
          </a:prstGeom>
        </p:spPr>
        <p:txBody>
          <a:bodyPr/>
          <a:lstStyle/>
          <a:p>
            <a:pPr marL="514350" indent="-514350" eaLnBrk="0" fontAlgn="base" hangingPunct="0">
              <a:spcBef>
                <a:spcPct val="20000"/>
              </a:spcBef>
              <a:spcAft>
                <a:spcPct val="0"/>
              </a:spcAft>
              <a:buClr>
                <a:srgbClr val="355777"/>
              </a:buClr>
              <a:buSzPct val="90000"/>
              <a:defRPr/>
            </a:pPr>
            <a:r>
              <a:rPr lang="en-US" b="1" kern="0" dirty="0" smtClean="0">
                <a:solidFill>
                  <a:srgbClr val="0070C0"/>
                </a:solidFill>
                <a:cs typeface="ＭＳ Ｐゴシック"/>
              </a:rPr>
              <a:t>Theme 1: Assess Impacts</a:t>
            </a:r>
          </a:p>
          <a:p>
            <a:pPr marL="274320" lvl="1" eaLnBrk="0" fontAlgn="base" hangingPunct="0">
              <a:spcBef>
                <a:spcPct val="20000"/>
              </a:spcBef>
              <a:spcAft>
                <a:spcPct val="0"/>
              </a:spcAft>
              <a:buClr>
                <a:srgbClr val="355777"/>
              </a:buClr>
              <a:buFont typeface="Courier New" pitchFamily="49" charset="0"/>
              <a:buNone/>
              <a:defRPr/>
            </a:pPr>
            <a:r>
              <a:rPr lang="en-US" sz="1600" kern="0" dirty="0" smtClean="0">
                <a:solidFill>
                  <a:srgbClr val="000000"/>
                </a:solidFill>
                <a:cs typeface="ＭＳ Ｐゴシック"/>
              </a:rPr>
              <a:t>Assess human and ecosystem exposures and effects associated with air pollutants and climate change at individual, community, regional, and global scales</a:t>
            </a:r>
            <a:endParaRPr lang="en-US" sz="1600" dirty="0" smtClean="0">
              <a:solidFill>
                <a:srgbClr val="000000"/>
              </a:solidFill>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p:txBody>
      </p:sp>
      <p:pic>
        <p:nvPicPr>
          <p:cNvPr id="5" name="Picture 4"/>
          <p:cNvPicPr>
            <a:picLocks noChangeAspect="1" noChangeArrowheads="1"/>
          </p:cNvPicPr>
          <p:nvPr/>
        </p:nvPicPr>
        <p:blipFill>
          <a:blip r:embed="rId3" cstate="print"/>
          <a:srcRect/>
          <a:stretch>
            <a:fillRect/>
          </a:stretch>
        </p:blipFill>
        <p:spPr bwMode="auto">
          <a:xfrm>
            <a:off x="6962083" y="1143000"/>
            <a:ext cx="1749830" cy="135507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250812" y="2740447"/>
            <a:ext cx="1099974" cy="1074432"/>
          </a:xfrm>
          <a:prstGeom prst="rect">
            <a:avLst/>
          </a:prstGeom>
          <a:noFill/>
          <a:ln w="9525">
            <a:solidFill>
              <a:schemeClr val="tx1"/>
            </a:solid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7800398" y="4281471"/>
            <a:ext cx="1199390" cy="1444549"/>
          </a:xfrm>
          <a:prstGeom prst="rect">
            <a:avLst/>
          </a:prstGeom>
          <a:noFill/>
          <a:ln w="9525">
            <a:solidFill>
              <a:schemeClr val="tx1"/>
            </a:solidFill>
            <a:miter lim="800000"/>
            <a:headEnd/>
            <a:tailEnd/>
          </a:ln>
        </p:spPr>
      </p:pic>
      <p:pic>
        <p:nvPicPr>
          <p:cNvPr id="8" name="Picture 7" descr="WG2-ImpactsAdaptationVulnerability.jpg"/>
          <p:cNvPicPr>
            <a:picLocks noChangeAspect="1"/>
          </p:cNvPicPr>
          <p:nvPr/>
        </p:nvPicPr>
        <p:blipFill>
          <a:blip r:embed="rId6" cstate="print"/>
          <a:stretch>
            <a:fillRect/>
          </a:stretch>
        </p:blipFill>
        <p:spPr>
          <a:xfrm>
            <a:off x="6599104" y="4291933"/>
            <a:ext cx="1061800" cy="1409397"/>
          </a:xfrm>
          <a:prstGeom prst="rect">
            <a:avLst/>
          </a:prstGeom>
        </p:spPr>
      </p:pic>
      <p:pic>
        <p:nvPicPr>
          <p:cNvPr id="9" name="Picture 8" descr="aqilogo_sm.gif"/>
          <p:cNvPicPr>
            <a:picLocks noChangeAspect="1"/>
          </p:cNvPicPr>
          <p:nvPr/>
        </p:nvPicPr>
        <p:blipFill>
          <a:blip r:embed="rId7" cstate="print"/>
          <a:stretch>
            <a:fillRect/>
          </a:stretch>
        </p:blipFill>
        <p:spPr>
          <a:xfrm>
            <a:off x="8077434" y="5809292"/>
            <a:ext cx="627248" cy="362908"/>
          </a:xfrm>
          <a:prstGeom prst="rect">
            <a:avLst/>
          </a:prstGeom>
        </p:spPr>
      </p:pic>
      <p:sp>
        <p:nvSpPr>
          <p:cNvPr id="10" name="TextBox 5"/>
          <p:cNvSpPr txBox="1">
            <a:spLocks noChangeArrowheads="1"/>
          </p:cNvSpPr>
          <p:nvPr/>
        </p:nvSpPr>
        <p:spPr bwMode="auto">
          <a:xfrm>
            <a:off x="6984695" y="1154019"/>
            <a:ext cx="826265" cy="246221"/>
          </a:xfrm>
          <a:prstGeom prst="rect">
            <a:avLst/>
          </a:prstGeom>
          <a:solidFill>
            <a:schemeClr val="accent2"/>
          </a:solidFill>
          <a:ln w="9525">
            <a:noFill/>
            <a:miter lim="800000"/>
            <a:headEnd/>
            <a:tailEnd/>
          </a:ln>
        </p:spPr>
        <p:txBody>
          <a:bodyPr wrap="square">
            <a:spAutoFit/>
          </a:bodyPr>
          <a:lstStyle/>
          <a:p>
            <a:pPr algn="ctr"/>
            <a:r>
              <a:rPr lang="en-US" sz="1000" dirty="0">
                <a:solidFill>
                  <a:srgbClr val="FFFFFF"/>
                </a:solidFill>
              </a:rPr>
              <a:t>Near Road</a:t>
            </a:r>
          </a:p>
        </p:txBody>
      </p:sp>
      <p:sp>
        <p:nvSpPr>
          <p:cNvPr id="11" name="Content Placeholder 2"/>
          <p:cNvSpPr txBox="1">
            <a:spLocks/>
          </p:cNvSpPr>
          <p:nvPr/>
        </p:nvSpPr>
        <p:spPr>
          <a:xfrm>
            <a:off x="135869" y="4595019"/>
            <a:ext cx="6507302" cy="1500981"/>
          </a:xfrm>
          <a:prstGeom prst="rect">
            <a:avLst/>
          </a:prstGeom>
        </p:spPr>
        <p:txBody>
          <a:bodyPr/>
          <a:lstStyle/>
          <a:p>
            <a:pPr marL="514350" lvl="1" indent="-514350" eaLnBrk="0" fontAlgn="base" hangingPunct="0">
              <a:spcBef>
                <a:spcPct val="20000"/>
              </a:spcBef>
              <a:spcAft>
                <a:spcPct val="0"/>
              </a:spcAft>
              <a:buClr>
                <a:srgbClr val="355777"/>
              </a:buClr>
              <a:defRPr/>
            </a:pPr>
            <a:r>
              <a:rPr lang="en-US" b="1" kern="0" dirty="0" smtClean="0">
                <a:solidFill>
                  <a:srgbClr val="0070C0"/>
                </a:solidFill>
                <a:cs typeface="ＭＳ Ｐゴシック"/>
              </a:rPr>
              <a:t>Theme 3: Respond </a:t>
            </a:r>
            <a:r>
              <a:rPr lang="en-US" b="1" kern="0" dirty="0">
                <a:solidFill>
                  <a:srgbClr val="0070C0"/>
                </a:solidFill>
                <a:cs typeface="ＭＳ Ｐゴシック"/>
              </a:rPr>
              <a:t>to Changes in Climate &amp; Air Quality</a:t>
            </a:r>
          </a:p>
          <a:p>
            <a:pPr marL="274320" lvl="2" eaLnBrk="0" fontAlgn="base" hangingPunct="0">
              <a:spcBef>
                <a:spcPct val="20000"/>
              </a:spcBef>
              <a:spcAft>
                <a:spcPct val="0"/>
              </a:spcAft>
              <a:buClr>
                <a:srgbClr val="355777"/>
              </a:buClr>
              <a:buSzPct val="90000"/>
              <a:defRPr/>
            </a:pPr>
            <a:r>
              <a:rPr lang="en-US" sz="1600" kern="0" dirty="0">
                <a:solidFill>
                  <a:srgbClr val="000000"/>
                </a:solidFill>
                <a:cs typeface="ＭＳ Ｐゴシック"/>
              </a:rPr>
              <a:t>Provide human exposure and environmental </a:t>
            </a:r>
            <a:r>
              <a:rPr lang="en-US" sz="1600" kern="0" dirty="0" smtClean="0">
                <a:solidFill>
                  <a:srgbClr val="000000"/>
                </a:solidFill>
                <a:cs typeface="ＭＳ Ｐゴシック"/>
              </a:rPr>
              <a:t>modeling</a:t>
            </a:r>
            <a:r>
              <a:rPr lang="en-US" sz="1600" kern="0" dirty="0">
                <a:solidFill>
                  <a:srgbClr val="000000"/>
                </a:solidFill>
                <a:cs typeface="ＭＳ Ｐゴシック"/>
              </a:rPr>
              <a:t>, monitoring, metrics and </a:t>
            </a:r>
            <a:r>
              <a:rPr lang="en-US" sz="1600" kern="0" dirty="0" smtClean="0">
                <a:solidFill>
                  <a:srgbClr val="000000"/>
                </a:solidFill>
                <a:cs typeface="ＭＳ Ｐゴシック"/>
              </a:rPr>
              <a:t>information needed </a:t>
            </a:r>
            <a:r>
              <a:rPr lang="en-US" sz="1600" kern="0" dirty="0">
                <a:solidFill>
                  <a:srgbClr val="000000"/>
                </a:solidFill>
                <a:cs typeface="ＭＳ Ｐゴシック"/>
              </a:rPr>
              <a:t>by individuals, communities, and </a:t>
            </a:r>
            <a:r>
              <a:rPr lang="en-US" sz="1600" kern="0" dirty="0" smtClean="0">
                <a:solidFill>
                  <a:srgbClr val="000000"/>
                </a:solidFill>
                <a:cs typeface="ＭＳ Ｐゴシック"/>
              </a:rPr>
              <a:t>governmental </a:t>
            </a:r>
            <a:r>
              <a:rPr lang="en-US" sz="1600" kern="0" dirty="0">
                <a:solidFill>
                  <a:srgbClr val="000000"/>
                </a:solidFill>
                <a:cs typeface="ＭＳ Ｐゴシック"/>
              </a:rPr>
              <a:t>agencies to adapt to the impacts </a:t>
            </a:r>
            <a:r>
              <a:rPr lang="en-US" sz="1600" kern="0" dirty="0" smtClean="0">
                <a:solidFill>
                  <a:srgbClr val="000000"/>
                </a:solidFill>
                <a:cs typeface="ＭＳ Ｐゴシック"/>
              </a:rPr>
              <a:t>of </a:t>
            </a:r>
            <a:r>
              <a:rPr lang="en-US" sz="1600" kern="0" dirty="0">
                <a:solidFill>
                  <a:srgbClr val="000000"/>
                </a:solidFill>
                <a:cs typeface="ＭＳ Ｐゴシック"/>
              </a:rPr>
              <a:t>climate change and make informed public </a:t>
            </a:r>
            <a:r>
              <a:rPr lang="en-US" sz="1600" kern="0" dirty="0" smtClean="0">
                <a:solidFill>
                  <a:srgbClr val="000000"/>
                </a:solidFill>
                <a:cs typeface="ＭＳ Ｐゴシック"/>
              </a:rPr>
              <a:t>health </a:t>
            </a:r>
            <a:r>
              <a:rPr lang="en-US" sz="1600" kern="0" dirty="0">
                <a:solidFill>
                  <a:srgbClr val="000000"/>
                </a:solidFill>
                <a:cs typeface="ＭＳ Ｐゴシック"/>
              </a:rPr>
              <a:t>decisions regarding air quality</a:t>
            </a:r>
          </a:p>
          <a:p>
            <a:pPr marL="398463" lvl="2" indent="1588" eaLnBrk="0" hangingPunct="0">
              <a:lnSpc>
                <a:spcPct val="110000"/>
              </a:lnSpc>
              <a:spcBef>
                <a:spcPct val="20000"/>
              </a:spcBef>
            </a:pPr>
            <a:endParaRPr lang="en-US" sz="1600" dirty="0" smtClean="0">
              <a:solidFill>
                <a:srgbClr val="000000"/>
              </a:solidFill>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p:txBody>
      </p:sp>
      <p:sp>
        <p:nvSpPr>
          <p:cNvPr id="12" name="Content Placeholder 2"/>
          <p:cNvSpPr txBox="1">
            <a:spLocks/>
          </p:cNvSpPr>
          <p:nvPr/>
        </p:nvSpPr>
        <p:spPr>
          <a:xfrm>
            <a:off x="135869" y="2667000"/>
            <a:ext cx="6507302" cy="1707480"/>
          </a:xfrm>
          <a:prstGeom prst="rect">
            <a:avLst/>
          </a:prstGeom>
        </p:spPr>
        <p:txBody>
          <a:bodyPr/>
          <a:lstStyle/>
          <a:p>
            <a:pPr marL="514350" lvl="1" indent="-514350" eaLnBrk="0" hangingPunct="0">
              <a:spcBef>
                <a:spcPct val="20000"/>
              </a:spcBef>
            </a:pPr>
            <a:endParaRPr lang="en-US" sz="1100" kern="0" dirty="0">
              <a:solidFill>
                <a:srgbClr val="000000"/>
              </a:solidFill>
            </a:endParaRPr>
          </a:p>
          <a:p>
            <a:pPr marL="514350" lvl="1" indent="-514350" eaLnBrk="0" hangingPunct="0">
              <a:spcBef>
                <a:spcPct val="20000"/>
              </a:spcBef>
            </a:pPr>
            <a:r>
              <a:rPr lang="en-US" b="1" dirty="0" smtClean="0">
                <a:solidFill>
                  <a:srgbClr val="0070C0"/>
                </a:solidFill>
              </a:rPr>
              <a:t>Theme 2: Prevent and Reduce Emissions</a:t>
            </a:r>
            <a:endParaRPr lang="en-US" sz="2200" b="1" dirty="0" smtClean="0">
              <a:solidFill>
                <a:srgbClr val="0070C0"/>
              </a:solidFill>
            </a:endParaRPr>
          </a:p>
          <a:p>
            <a:pPr marL="274320" lvl="2" indent="1588" eaLnBrk="0" hangingPunct="0">
              <a:spcBef>
                <a:spcPct val="20000"/>
              </a:spcBef>
            </a:pPr>
            <a:r>
              <a:rPr lang="en-US" sz="1600" dirty="0" smtClean="0">
                <a:solidFill>
                  <a:srgbClr val="000000"/>
                </a:solidFill>
              </a:rPr>
              <a:t>Provide data &amp; tools to develop and evaluate approaches to prevent and reduce emissions of pollutants to the atmosphere, particularly environmentally sustainable, cost effective, and innovative </a:t>
            </a:r>
            <a:r>
              <a:rPr lang="en-US" sz="1600" dirty="0" err="1" smtClean="0">
                <a:solidFill>
                  <a:srgbClr val="000000"/>
                </a:solidFill>
              </a:rPr>
              <a:t>multipollutant</a:t>
            </a:r>
            <a:r>
              <a:rPr lang="en-US" sz="1600" dirty="0" smtClean="0">
                <a:solidFill>
                  <a:srgbClr val="000000"/>
                </a:solidFill>
              </a:rPr>
              <a:t> and sector-based approaches</a:t>
            </a: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a:p>
            <a:pPr marL="458788" lvl="1" indent="-174625" eaLnBrk="0" fontAlgn="base" hangingPunct="0">
              <a:lnSpc>
                <a:spcPct val="90000"/>
              </a:lnSpc>
              <a:spcBef>
                <a:spcPct val="20000"/>
              </a:spcBef>
              <a:spcAft>
                <a:spcPct val="0"/>
              </a:spcAft>
              <a:buClr>
                <a:srgbClr val="355777"/>
              </a:buClr>
              <a:defRPr/>
            </a:pPr>
            <a:endParaRPr lang="en-US" sz="1600" kern="0" dirty="0" smtClean="0">
              <a:solidFill>
                <a:srgbClr val="000000"/>
              </a:solidFill>
              <a:cs typeface="ＭＳ Ｐゴシック"/>
            </a:endParaRPr>
          </a:p>
        </p:txBody>
      </p:sp>
      <p:sp>
        <p:nvSpPr>
          <p:cNvPr id="13" name="Slide Number Placeholder 12"/>
          <p:cNvSpPr>
            <a:spLocks noGrp="1"/>
          </p:cNvSpPr>
          <p:nvPr>
            <p:ph type="sldNum" sz="quarter" idx="12"/>
          </p:nvPr>
        </p:nvSpPr>
        <p:spPr/>
        <p:txBody>
          <a:bodyPr/>
          <a:lstStyle/>
          <a:p>
            <a:fld id="{5DF38983-0F80-42B3-9A16-161DED6B36B2}" type="slidenum">
              <a:rPr lang="en-US">
                <a:solidFill>
                  <a:srgbClr val="000000"/>
                </a:solidFill>
              </a:rPr>
              <a:pPr/>
              <a:t>5</a:t>
            </a:fld>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6200" y="-76200"/>
            <a:ext cx="5715000" cy="990600"/>
          </a:xfrm>
        </p:spPr>
        <p:txBody>
          <a:bodyPr/>
          <a:lstStyle/>
          <a:p>
            <a:pPr algn="ctr"/>
            <a:r>
              <a:rPr lang="en-US" sz="2400" i="1" dirty="0" smtClean="0">
                <a:solidFill>
                  <a:schemeClr val="bg1"/>
                </a:solidFill>
              </a:rPr>
              <a:t>Changing the Paradigm for Air Pollution Monitoring: From Sensors to Satellites</a:t>
            </a:r>
            <a:endParaRPr lang="en-US" sz="2400" i="1" dirty="0">
              <a:solidFill>
                <a:schemeClr val="bg1"/>
              </a:solidFill>
            </a:endParaRPr>
          </a:p>
        </p:txBody>
      </p:sp>
      <p:sp>
        <p:nvSpPr>
          <p:cNvPr id="12" name="Content Placeholder 11"/>
          <p:cNvSpPr>
            <a:spLocks noGrp="1"/>
          </p:cNvSpPr>
          <p:nvPr>
            <p:ph idx="1"/>
          </p:nvPr>
        </p:nvSpPr>
        <p:spPr>
          <a:xfrm>
            <a:off x="228600" y="1828800"/>
            <a:ext cx="6629400" cy="3429000"/>
          </a:xfrm>
        </p:spPr>
        <p:txBody>
          <a:bodyPr/>
          <a:lstStyle/>
          <a:p>
            <a:r>
              <a:rPr lang="en-US" sz="1800" dirty="0" smtClean="0"/>
              <a:t>Satellite Data</a:t>
            </a:r>
          </a:p>
          <a:p>
            <a:pPr lvl="1"/>
            <a:r>
              <a:rPr lang="en-US" sz="1600" dirty="0" smtClean="0"/>
              <a:t>Evaluating and enhancing existing and new air quality applications</a:t>
            </a:r>
          </a:p>
          <a:p>
            <a:pPr marL="852487" lvl="3" indent="-285750">
              <a:buFont typeface="Arial" pitchFamily="34" charset="0"/>
              <a:buChar char="•"/>
            </a:pPr>
            <a:r>
              <a:rPr lang="en-US" sz="1600" dirty="0" smtClean="0"/>
              <a:t>Emission Inventories </a:t>
            </a:r>
            <a:r>
              <a:rPr lang="en-US" sz="1400" dirty="0" smtClean="0"/>
              <a:t>– Use of satellite data to improve or develop new methods</a:t>
            </a:r>
          </a:p>
          <a:p>
            <a:pPr marL="852487" lvl="3" indent="-285750">
              <a:buFont typeface="Arial" pitchFamily="34" charset="0"/>
              <a:buChar char="•"/>
            </a:pPr>
            <a:r>
              <a:rPr lang="en-US" sz="1600" dirty="0" smtClean="0"/>
              <a:t>Monitoring – </a:t>
            </a:r>
            <a:r>
              <a:rPr lang="en-US" sz="1400" dirty="0" smtClean="0"/>
              <a:t>Use of data fusion/assimilation techniques to Integrate </a:t>
            </a:r>
            <a:r>
              <a:rPr lang="en-US" sz="1400" dirty="0"/>
              <a:t>modeling data with monitoring data to fill spatial and temporal gaps</a:t>
            </a:r>
            <a:endParaRPr lang="en-US" sz="1400" dirty="0" smtClean="0"/>
          </a:p>
          <a:p>
            <a:pPr marL="852487" lvl="3" indent="-285750">
              <a:buFont typeface="Arial" pitchFamily="34" charset="0"/>
              <a:buChar char="•"/>
            </a:pPr>
            <a:r>
              <a:rPr lang="en-US" sz="1600" dirty="0" smtClean="0"/>
              <a:t>Model Development and Evaluation </a:t>
            </a:r>
            <a:r>
              <a:rPr lang="en-US" sz="1400" dirty="0" smtClean="0"/>
              <a:t>-  Use of satellite data to inform and evaluation global and regional model development</a:t>
            </a:r>
          </a:p>
          <a:p>
            <a:pPr lvl="1"/>
            <a:endParaRPr lang="en-US" sz="1400" dirty="0" smtClean="0"/>
          </a:p>
          <a:p>
            <a:pPr lvl="1"/>
            <a:r>
              <a:rPr lang="en-US" sz="1600" dirty="0" smtClean="0"/>
              <a:t>Workshops</a:t>
            </a:r>
          </a:p>
          <a:p>
            <a:pPr lvl="2"/>
            <a:r>
              <a:rPr lang="en-US" sz="1400" dirty="0" smtClean="0"/>
              <a:t>Satellite </a:t>
            </a:r>
            <a:r>
              <a:rPr lang="en-US" sz="1400" dirty="0"/>
              <a:t>and Above-Boundary Layer Observations for Air Quality </a:t>
            </a:r>
            <a:r>
              <a:rPr lang="en-US" sz="1400" dirty="0" smtClean="0"/>
              <a:t>Management (May 2011 and Jan 2012)</a:t>
            </a:r>
            <a:endParaRPr lang="en-US" sz="1400" dirty="0"/>
          </a:p>
          <a:p>
            <a:pPr lvl="1"/>
            <a:endParaRPr lang="en-US" sz="1400" dirty="0" smtClean="0"/>
          </a:p>
          <a:p>
            <a:pPr lvl="1"/>
            <a:r>
              <a:rPr lang="en-US" sz="1600" dirty="0" smtClean="0"/>
              <a:t>Leveraging investments from NOAA and NASA</a:t>
            </a:r>
          </a:p>
          <a:p>
            <a:pPr lvl="2"/>
            <a:r>
              <a:rPr lang="en-US" sz="1400" dirty="0" smtClean="0"/>
              <a:t>NOAA Air Quality Proving Ground (AQPG)</a:t>
            </a:r>
          </a:p>
          <a:p>
            <a:pPr lvl="2"/>
            <a:r>
              <a:rPr lang="en-US" sz="1400" dirty="0" smtClean="0"/>
              <a:t>NASA DISCOVER-AQ and NASA Applied Sciences Program</a:t>
            </a: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fld id="{5FB0889C-CE8B-4020-ABC9-9BAE34C5FD15}" type="slidenum">
              <a:rPr lang="en-US" smtClean="0"/>
              <a:pPr/>
              <a:t>6</a:t>
            </a:fld>
            <a:endParaRPr lang="en-US" dirty="0"/>
          </a:p>
        </p:txBody>
      </p:sp>
      <p:pic>
        <p:nvPicPr>
          <p:cNvPr id="7" name="Picture 6" descr="470973main_cloudsat20100723a-full.jpg"/>
          <p:cNvPicPr>
            <a:picLocks noChangeAspect="1"/>
          </p:cNvPicPr>
          <p:nvPr/>
        </p:nvPicPr>
        <p:blipFill>
          <a:blip r:embed="rId3" cstate="print"/>
          <a:stretch>
            <a:fillRect/>
          </a:stretch>
        </p:blipFill>
        <p:spPr>
          <a:xfrm>
            <a:off x="7041627" y="4800600"/>
            <a:ext cx="1791306" cy="1343479"/>
          </a:xfrm>
          <a:prstGeom prst="rect">
            <a:avLst/>
          </a:prstGeom>
        </p:spPr>
      </p:pic>
      <p:grpSp>
        <p:nvGrpSpPr>
          <p:cNvPr id="2" name="Group 10"/>
          <p:cNvGrpSpPr/>
          <p:nvPr/>
        </p:nvGrpSpPr>
        <p:grpSpPr>
          <a:xfrm>
            <a:off x="7229394" y="1447800"/>
            <a:ext cx="1415772" cy="1583267"/>
            <a:chOff x="6639542" y="3935306"/>
            <a:chExt cx="1938094" cy="2372358"/>
          </a:xfrm>
        </p:grpSpPr>
        <p:pic>
          <p:nvPicPr>
            <p:cNvPr id="8" name="Picture 7" descr="Hand Held Sensor.jpg"/>
            <p:cNvPicPr>
              <a:picLocks noChangeAspect="1"/>
            </p:cNvPicPr>
            <p:nvPr/>
          </p:nvPicPr>
          <p:blipFill>
            <a:blip r:embed="rId4" cstate="print"/>
            <a:srcRect t="8032"/>
            <a:stretch>
              <a:fillRect/>
            </a:stretch>
          </p:blipFill>
          <p:spPr>
            <a:xfrm>
              <a:off x="6695470" y="4064000"/>
              <a:ext cx="1829707" cy="2243664"/>
            </a:xfrm>
            <a:prstGeom prst="rect">
              <a:avLst/>
            </a:prstGeom>
          </p:spPr>
        </p:pic>
        <p:sp>
          <p:nvSpPr>
            <p:cNvPr id="9" name="TextBox 8"/>
            <p:cNvSpPr txBox="1"/>
            <p:nvPr/>
          </p:nvSpPr>
          <p:spPr>
            <a:xfrm>
              <a:off x="6639542" y="3935306"/>
              <a:ext cx="1938094" cy="345877"/>
            </a:xfrm>
            <a:prstGeom prst="rect">
              <a:avLst/>
            </a:prstGeom>
            <a:noFill/>
          </p:spPr>
          <p:txBody>
            <a:bodyPr wrap="none" rtlCol="0">
              <a:spAutoFit/>
            </a:bodyPr>
            <a:lstStyle/>
            <a:p>
              <a:r>
                <a:rPr lang="en-US" sz="900" dirty="0" smtClean="0">
                  <a:solidFill>
                    <a:srgbClr val="000000"/>
                  </a:solidFill>
                </a:rPr>
                <a:t>(communitysensing.org)</a:t>
              </a:r>
              <a:endParaRPr lang="en-US" sz="900" dirty="0">
                <a:solidFill>
                  <a:srgbClr val="000000"/>
                </a:solidFill>
              </a:endParaRPr>
            </a:p>
          </p:txBody>
        </p:sp>
      </p:grpSp>
      <p:pic>
        <p:nvPicPr>
          <p:cNvPr id="10" name="Picture 3"/>
          <p:cNvPicPr>
            <a:picLocks noChangeAspect="1" noChangeArrowheads="1"/>
          </p:cNvPicPr>
          <p:nvPr/>
        </p:nvPicPr>
        <p:blipFill>
          <a:blip r:embed="rId5" cstate="print"/>
          <a:srcRect/>
          <a:stretch>
            <a:fillRect/>
          </a:stretch>
        </p:blipFill>
        <p:spPr bwMode="auto">
          <a:xfrm>
            <a:off x="6882961" y="3165821"/>
            <a:ext cx="2108639" cy="1500025"/>
          </a:xfrm>
          <a:prstGeom prst="rect">
            <a:avLst/>
          </a:prstGeom>
          <a:noFill/>
          <a:ln w="9525">
            <a:solidFill>
              <a:schemeClr val="bg1">
                <a:lumMod val="50000"/>
                <a:lumOff val="50000"/>
              </a:schemeClr>
            </a:solidFill>
            <a:miter lim="800000"/>
            <a:headEnd/>
            <a:tailEnd/>
          </a:ln>
        </p:spPr>
      </p:pic>
      <p:sp>
        <p:nvSpPr>
          <p:cNvPr id="4" name="TextBox 3"/>
          <p:cNvSpPr txBox="1"/>
          <p:nvPr/>
        </p:nvSpPr>
        <p:spPr>
          <a:xfrm>
            <a:off x="457200" y="1230868"/>
            <a:ext cx="4876800" cy="369332"/>
          </a:xfrm>
          <a:prstGeom prst="rect">
            <a:avLst/>
          </a:prstGeom>
          <a:noFill/>
        </p:spPr>
        <p:txBody>
          <a:bodyPr wrap="square" rtlCol="0">
            <a:spAutoFit/>
          </a:bodyPr>
          <a:lstStyle/>
          <a:p>
            <a:r>
              <a:rPr lang="en-US" dirty="0" smtClean="0"/>
              <a:t>One of Five Signature Projects under ACE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6400800" cy="717550"/>
          </a:xfrm>
        </p:spPr>
        <p:txBody>
          <a:bodyPr/>
          <a:lstStyle/>
          <a:p>
            <a:pPr algn="ctr"/>
            <a:r>
              <a:rPr lang="en-US" sz="2400" i="1" dirty="0">
                <a:solidFill>
                  <a:schemeClr val="bg1"/>
                </a:solidFill>
              </a:rPr>
              <a:t>Air Quality Observation Systems </a:t>
            </a:r>
            <a:r>
              <a:rPr lang="en-US" sz="2400" i="1" dirty="0" smtClean="0">
                <a:solidFill>
                  <a:schemeClr val="bg1"/>
                </a:solidFill>
              </a:rPr>
              <a:t/>
            </a:r>
            <a:br>
              <a:rPr lang="en-US" sz="2400" i="1" dirty="0" smtClean="0">
                <a:solidFill>
                  <a:schemeClr val="bg1"/>
                </a:solidFill>
              </a:rPr>
            </a:br>
            <a:r>
              <a:rPr lang="en-US" sz="2400" i="1" dirty="0" smtClean="0">
                <a:solidFill>
                  <a:schemeClr val="bg1"/>
                </a:solidFill>
              </a:rPr>
              <a:t>in </a:t>
            </a:r>
            <a:r>
              <a:rPr lang="en-US" sz="2400" i="1" dirty="0">
                <a:solidFill>
                  <a:schemeClr val="bg1"/>
                </a:solidFill>
              </a:rPr>
              <a:t>the </a:t>
            </a:r>
            <a:r>
              <a:rPr lang="en-US" sz="2400" i="1" dirty="0" smtClean="0">
                <a:solidFill>
                  <a:schemeClr val="bg1"/>
                </a:solidFill>
              </a:rPr>
              <a:t>United </a:t>
            </a:r>
            <a:r>
              <a:rPr lang="en-US" sz="2400" i="1" dirty="0">
                <a:solidFill>
                  <a:schemeClr val="bg1"/>
                </a:solidFill>
              </a:rPr>
              <a:t>States</a:t>
            </a:r>
            <a:br>
              <a:rPr lang="en-US" sz="2400" i="1" dirty="0">
                <a:solidFill>
                  <a:schemeClr val="bg1"/>
                </a:solidFill>
              </a:rPr>
            </a:br>
            <a:endParaRPr lang="en-US" sz="2400" i="1" dirty="0">
              <a:solidFill>
                <a:schemeClr val="bg1"/>
              </a:solidFill>
            </a:endParaRPr>
          </a:p>
        </p:txBody>
      </p:sp>
      <p:sp>
        <p:nvSpPr>
          <p:cNvPr id="3" name="Text Placeholder 2"/>
          <p:cNvSpPr>
            <a:spLocks noGrp="1"/>
          </p:cNvSpPr>
          <p:nvPr>
            <p:ph type="body" sz="half" idx="1"/>
          </p:nvPr>
        </p:nvSpPr>
        <p:spPr>
          <a:xfrm>
            <a:off x="0" y="1219200"/>
            <a:ext cx="4567238" cy="3778250"/>
          </a:xfrm>
        </p:spPr>
        <p:txBody>
          <a:bodyPr/>
          <a:lstStyle/>
          <a:p>
            <a:r>
              <a:rPr lang="en-US" sz="1800" dirty="0"/>
              <a:t>Report finalized and approved by all </a:t>
            </a:r>
            <a:r>
              <a:rPr lang="en-US" sz="1800" dirty="0" smtClean="0"/>
              <a:t>agencies in late 2012.</a:t>
            </a:r>
            <a:endParaRPr lang="en-US" sz="1800" dirty="0"/>
          </a:p>
          <a:p>
            <a:endParaRPr lang="en-US" sz="1800" dirty="0" smtClean="0"/>
          </a:p>
          <a:p>
            <a:r>
              <a:rPr lang="en-US" sz="1800" dirty="0" smtClean="0"/>
              <a:t>Report provides:</a:t>
            </a:r>
          </a:p>
          <a:p>
            <a:pPr lvl="1"/>
            <a:r>
              <a:rPr lang="en-US" sz="1800" dirty="0" smtClean="0"/>
              <a:t>a comprehensive listing of observation programs in the U.S. relevant to air quality, including </a:t>
            </a:r>
            <a:r>
              <a:rPr lang="en-US" sz="1800" dirty="0">
                <a:cs typeface="Calibri" pitchFamily="34" charset="0"/>
              </a:rPr>
              <a:t>NASA-NOAA </a:t>
            </a:r>
            <a:r>
              <a:rPr lang="en-US" sz="1800" dirty="0" smtClean="0">
                <a:cs typeface="Calibri" pitchFamily="34" charset="0"/>
              </a:rPr>
              <a:t>Suomi-</a:t>
            </a:r>
            <a:r>
              <a:rPr lang="en-US" sz="1800" dirty="0" smtClean="0"/>
              <a:t>NPP VIIRS and NOAA JPSS VIIRS.</a:t>
            </a:r>
          </a:p>
          <a:p>
            <a:pPr lvl="1"/>
            <a:endParaRPr lang="en-US" sz="1800" dirty="0"/>
          </a:p>
          <a:p>
            <a:pPr lvl="1"/>
            <a:r>
              <a:rPr lang="en-US" sz="1800" dirty="0" smtClean="0"/>
              <a:t>EPA a framework to better integrate </a:t>
            </a:r>
            <a:r>
              <a:rPr lang="en-US" sz="1800" dirty="0"/>
              <a:t>satellite observations with </a:t>
            </a:r>
            <a:r>
              <a:rPr lang="en-US" sz="1800" dirty="0" smtClean="0"/>
              <a:t>existing surface networks, field observations, </a:t>
            </a:r>
            <a:r>
              <a:rPr lang="en-US" sz="1800" dirty="0"/>
              <a:t>and </a:t>
            </a:r>
            <a:r>
              <a:rPr lang="en-US" sz="1800" dirty="0" smtClean="0"/>
              <a:t>models.</a:t>
            </a:r>
          </a:p>
          <a:p>
            <a:pPr lvl="1"/>
            <a:endParaRPr lang="en-US" sz="1800" dirty="0" smtClean="0"/>
          </a:p>
          <a:p>
            <a:r>
              <a:rPr lang="en-US" sz="1800" dirty="0" smtClean="0"/>
              <a:t>Currently in OSTP and being finalized for release in 2013.</a:t>
            </a:r>
            <a:r>
              <a:rPr lang="en-US" sz="1800" dirty="0"/>
              <a:t/>
            </a:r>
            <a:br>
              <a:rPr lang="en-US" sz="1800" dirty="0"/>
            </a:br>
            <a:endParaRPr lang="en-US" sz="1800" dirty="0"/>
          </a:p>
        </p:txBody>
      </p:sp>
      <p:sp>
        <p:nvSpPr>
          <p:cNvPr id="5" name="Slide Number Placeholder 4"/>
          <p:cNvSpPr>
            <a:spLocks noGrp="1"/>
          </p:cNvSpPr>
          <p:nvPr>
            <p:ph type="sldNum" sz="quarter" idx="10"/>
          </p:nvPr>
        </p:nvSpPr>
        <p:spPr/>
        <p:txBody>
          <a:bodyPr/>
          <a:lstStyle/>
          <a:p>
            <a:fld id="{7517F4F1-9487-47E0-958F-80D8C10D9118}" type="slidenum">
              <a:rPr lang="en-US" smtClean="0"/>
              <a:pPr/>
              <a:t>7</a:t>
            </a:fld>
            <a:endParaRPr lang="en-US"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7323" y="1295400"/>
            <a:ext cx="3591791" cy="4648200"/>
          </a:xfrm>
          <a:ln w="28575">
            <a:solidFill>
              <a:schemeClr val="tx1"/>
            </a:solidFill>
          </a:ln>
        </p:spPr>
      </p:pic>
    </p:spTree>
    <p:extLst>
      <p:ext uri="{BB962C8B-B14F-4D97-AF65-F5344CB8AC3E}">
        <p14:creationId xmlns:p14="http://schemas.microsoft.com/office/powerpoint/2010/main" val="173611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0"/>
          </p:nvPr>
        </p:nvSpPr>
        <p:spPr/>
        <p:txBody>
          <a:bodyPr/>
          <a:lstStyle/>
          <a:p>
            <a:fld id="{E537315F-C494-45FA-BCBA-18C55DBDD7BD}" type="slidenum">
              <a:rPr lang="en-US"/>
              <a:pPr/>
              <a:t>8</a:t>
            </a:fld>
            <a:endParaRPr lang="en-US" dirty="0"/>
          </a:p>
        </p:txBody>
      </p:sp>
      <p:sp>
        <p:nvSpPr>
          <p:cNvPr id="247857" name="Rectangle 49"/>
          <p:cNvSpPr>
            <a:spLocks noGrp="1" noChangeArrowheads="1"/>
          </p:cNvSpPr>
          <p:nvPr>
            <p:ph type="body" sz="half" idx="1"/>
          </p:nvPr>
        </p:nvSpPr>
        <p:spPr>
          <a:xfrm>
            <a:off x="152400" y="1371600"/>
            <a:ext cx="3810000" cy="4525963"/>
          </a:xfrm>
        </p:spPr>
        <p:txBody>
          <a:bodyPr/>
          <a:lstStyle/>
          <a:p>
            <a:endParaRPr lang="en-US" sz="1800" dirty="0"/>
          </a:p>
          <a:p>
            <a:pPr>
              <a:spcBef>
                <a:spcPts val="0"/>
              </a:spcBef>
              <a:spcAft>
                <a:spcPts val="0"/>
              </a:spcAft>
            </a:pPr>
            <a:r>
              <a:rPr lang="en-US" sz="1800" dirty="0" smtClean="0"/>
              <a:t>Within EPA continuity of MODIS data products via S-NPP VIIRS is the most critical data source  from an operational and research perspective:</a:t>
            </a:r>
          </a:p>
          <a:p>
            <a:pPr>
              <a:spcBef>
                <a:spcPts val="0"/>
              </a:spcBef>
              <a:spcAft>
                <a:spcPts val="0"/>
              </a:spcAft>
            </a:pPr>
            <a:endParaRPr lang="en-US" sz="1800" dirty="0" smtClean="0"/>
          </a:p>
          <a:p>
            <a:pPr>
              <a:spcBef>
                <a:spcPts val="0"/>
              </a:spcBef>
              <a:spcAft>
                <a:spcPts val="0"/>
              </a:spcAft>
            </a:pPr>
            <a:r>
              <a:rPr lang="en-US" sz="1800" dirty="0" err="1" smtClean="0"/>
              <a:t>AIRNow</a:t>
            </a:r>
            <a:r>
              <a:rPr lang="en-US" sz="1800" dirty="0" smtClean="0"/>
              <a:t> Air Quality Index </a:t>
            </a:r>
          </a:p>
          <a:p>
            <a:pPr>
              <a:spcBef>
                <a:spcPts val="0"/>
              </a:spcBef>
              <a:spcAft>
                <a:spcPts val="0"/>
              </a:spcAft>
            </a:pPr>
            <a:endParaRPr lang="en-US" sz="2000" dirty="0" smtClean="0"/>
          </a:p>
          <a:p>
            <a:pPr>
              <a:spcBef>
                <a:spcPts val="0"/>
              </a:spcBef>
              <a:spcAft>
                <a:spcPts val="0"/>
              </a:spcAft>
            </a:pPr>
            <a:r>
              <a:rPr lang="en-US" sz="1800" dirty="0" smtClean="0"/>
              <a:t>National Ambient Air Quality Standards</a:t>
            </a:r>
          </a:p>
          <a:p>
            <a:pPr lvl="1">
              <a:spcBef>
                <a:spcPts val="0"/>
              </a:spcBef>
              <a:spcAft>
                <a:spcPts val="0"/>
              </a:spcAft>
            </a:pPr>
            <a:r>
              <a:rPr lang="en-US" sz="1600" dirty="0" smtClean="0"/>
              <a:t>Exceptional Events</a:t>
            </a:r>
          </a:p>
          <a:p>
            <a:pPr lvl="1">
              <a:spcBef>
                <a:spcPts val="0"/>
              </a:spcBef>
              <a:spcAft>
                <a:spcPts val="0"/>
              </a:spcAft>
            </a:pPr>
            <a:r>
              <a:rPr lang="en-US" sz="1600" dirty="0" smtClean="0"/>
              <a:t>Fire Emission Inventory</a:t>
            </a:r>
          </a:p>
          <a:p>
            <a:pPr lvl="1">
              <a:spcBef>
                <a:spcPts val="0"/>
              </a:spcBef>
              <a:spcAft>
                <a:spcPts val="0"/>
              </a:spcAft>
            </a:pPr>
            <a:r>
              <a:rPr lang="en-US" sz="1600" dirty="0" smtClean="0"/>
              <a:t>Model Evaluation</a:t>
            </a:r>
            <a:endParaRPr lang="en-US" sz="1600" dirty="0"/>
          </a:p>
        </p:txBody>
      </p:sp>
      <p:sp>
        <p:nvSpPr>
          <p:cNvPr id="2" name="Content Placeholder 1"/>
          <p:cNvSpPr>
            <a:spLocks noGrp="1"/>
          </p:cNvSpPr>
          <p:nvPr>
            <p:ph sz="half" idx="2"/>
          </p:nvPr>
        </p:nvSpPr>
        <p:spPr/>
        <p:txBody>
          <a:bodyPr/>
          <a:lstStyle/>
          <a:p>
            <a:endParaRPr lang="en-US" dirty="0"/>
          </a:p>
        </p:txBody>
      </p:sp>
      <p:sp>
        <p:nvSpPr>
          <p:cNvPr id="7" name="Slide Number Placeholder 1"/>
          <p:cNvSpPr txBox="1">
            <a:spLocks/>
          </p:cNvSpPr>
          <p:nvPr/>
        </p:nvSpPr>
        <p:spPr bwMode="auto">
          <a:xfrm>
            <a:off x="6064250" y="62484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A3CA"/>
                </a:solidFill>
                <a:latin typeface="Arial" charset="0"/>
                <a:ea typeface="MS PGothic" pitchFamily="34" charset="-128"/>
                <a:cs typeface="+mn-cs"/>
              </a:defRPr>
            </a:lvl1pPr>
            <a:lvl2pPr marL="457200" algn="l" rtl="0" eaLnBrk="0" fontAlgn="base" hangingPunct="0">
              <a:spcBef>
                <a:spcPct val="0"/>
              </a:spcBef>
              <a:spcAft>
                <a:spcPct val="0"/>
              </a:spcAft>
              <a:defRPr sz="32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32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32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3200" kern="1200">
                <a:solidFill>
                  <a:schemeClr val="tx1"/>
                </a:solidFill>
                <a:latin typeface="Arial" charset="0"/>
                <a:ea typeface="MS PGothic" pitchFamily="34" charset="-128"/>
                <a:cs typeface="+mn-cs"/>
              </a:defRPr>
            </a:lvl5pPr>
            <a:lvl6pPr marL="2286000" algn="l" defTabSz="914400" rtl="0" eaLnBrk="1" latinLnBrk="0" hangingPunct="1">
              <a:defRPr sz="3200" kern="1200">
                <a:solidFill>
                  <a:schemeClr val="tx1"/>
                </a:solidFill>
                <a:latin typeface="Arial" charset="0"/>
                <a:ea typeface="MS PGothic" pitchFamily="34" charset="-128"/>
                <a:cs typeface="+mn-cs"/>
              </a:defRPr>
            </a:lvl6pPr>
            <a:lvl7pPr marL="2743200" algn="l" defTabSz="914400" rtl="0" eaLnBrk="1" latinLnBrk="0" hangingPunct="1">
              <a:defRPr sz="3200" kern="1200">
                <a:solidFill>
                  <a:schemeClr val="tx1"/>
                </a:solidFill>
                <a:latin typeface="Arial" charset="0"/>
                <a:ea typeface="MS PGothic" pitchFamily="34" charset="-128"/>
                <a:cs typeface="+mn-cs"/>
              </a:defRPr>
            </a:lvl7pPr>
            <a:lvl8pPr marL="3200400" algn="l" defTabSz="914400" rtl="0" eaLnBrk="1" latinLnBrk="0" hangingPunct="1">
              <a:defRPr sz="3200" kern="1200">
                <a:solidFill>
                  <a:schemeClr val="tx1"/>
                </a:solidFill>
                <a:latin typeface="Arial" charset="0"/>
                <a:ea typeface="MS PGothic" pitchFamily="34" charset="-128"/>
                <a:cs typeface="+mn-cs"/>
              </a:defRPr>
            </a:lvl8pPr>
            <a:lvl9pPr marL="3657600" algn="l" defTabSz="914400" rtl="0" eaLnBrk="1" latinLnBrk="0" hangingPunct="1">
              <a:defRPr sz="3200" kern="1200">
                <a:solidFill>
                  <a:schemeClr val="tx1"/>
                </a:solidFill>
                <a:latin typeface="Arial" charset="0"/>
                <a:ea typeface="MS PGothic" pitchFamily="34" charset="-128"/>
                <a:cs typeface="+mn-cs"/>
              </a:defRPr>
            </a:lvl9pPr>
          </a:lstStyle>
          <a:p>
            <a:fld id="{AD576A90-8C06-4991-A149-E337B16D162B}" type="slidenum">
              <a:rPr lang="en-US" smtClean="0"/>
              <a:pPr/>
              <a:t>8</a:t>
            </a:fld>
            <a:endParaRPr lang="en-US" dirty="0"/>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598612"/>
            <a:ext cx="461645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4957763" y="1049337"/>
            <a:ext cx="296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pitchFamily="18" charset="0"/>
                <a:ea typeface="MS PGothic" pitchFamily="34" charset="-128"/>
              </a:defRPr>
            </a:lvl1pPr>
            <a:lvl2pPr marL="742950" indent="-285750" eaLnBrk="0" hangingPunct="0">
              <a:defRPr sz="2800">
                <a:solidFill>
                  <a:schemeClr val="tx1"/>
                </a:solidFill>
                <a:latin typeface="Times" pitchFamily="18" charset="0"/>
                <a:ea typeface="MS PGothic" pitchFamily="34" charset="-128"/>
              </a:defRPr>
            </a:lvl2pPr>
            <a:lvl3pPr marL="1143000" indent="-228600" eaLnBrk="0" hangingPunct="0">
              <a:defRPr sz="2800">
                <a:solidFill>
                  <a:schemeClr val="tx1"/>
                </a:solidFill>
                <a:latin typeface="Times" pitchFamily="18" charset="0"/>
                <a:ea typeface="MS PGothic" pitchFamily="34" charset="-128"/>
              </a:defRPr>
            </a:lvl3pPr>
            <a:lvl4pPr marL="1600200" indent="-228600" eaLnBrk="0" hangingPunct="0">
              <a:defRPr sz="2800">
                <a:solidFill>
                  <a:schemeClr val="tx1"/>
                </a:solidFill>
                <a:latin typeface="Times" pitchFamily="18" charset="0"/>
                <a:ea typeface="MS PGothic" pitchFamily="34" charset="-128"/>
              </a:defRPr>
            </a:lvl4pPr>
            <a:lvl5pPr marL="2057400" indent="-228600" eaLnBrk="0" hangingPunct="0">
              <a:defRPr sz="28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pitchFamily="18" charset="0"/>
                <a:ea typeface="MS PGothic" pitchFamily="34" charset="-128"/>
              </a:defRPr>
            </a:lvl9pPr>
          </a:lstStyle>
          <a:p>
            <a:pPr algn="ctr" eaLnBrk="1" hangingPunct="1"/>
            <a:r>
              <a:rPr lang="en-US" sz="1800" b="1" dirty="0"/>
              <a:t>VIIRS 24 EDRs</a:t>
            </a:r>
          </a:p>
          <a:p>
            <a:pPr algn="ctr" eaLnBrk="1" hangingPunct="1"/>
            <a:r>
              <a:rPr lang="en-US" sz="1400" b="1" dirty="0"/>
              <a:t>Land, Ocean, Atmosphere, Snow</a:t>
            </a:r>
          </a:p>
        </p:txBody>
      </p:sp>
      <p:sp>
        <p:nvSpPr>
          <p:cNvPr id="10" name="Text Box 17"/>
          <p:cNvSpPr txBox="1">
            <a:spLocks noChangeArrowheads="1"/>
          </p:cNvSpPr>
          <p:nvPr/>
        </p:nvSpPr>
        <p:spPr bwMode="auto">
          <a:xfrm>
            <a:off x="4114800" y="6064250"/>
            <a:ext cx="36718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pitchFamily="18" charset="0"/>
                <a:ea typeface="MS PGothic" pitchFamily="34" charset="-128"/>
              </a:defRPr>
            </a:lvl1pPr>
            <a:lvl2pPr marL="742950" indent="-285750" eaLnBrk="0" hangingPunct="0">
              <a:defRPr sz="2800">
                <a:solidFill>
                  <a:schemeClr val="tx1"/>
                </a:solidFill>
                <a:latin typeface="Times" pitchFamily="18" charset="0"/>
                <a:ea typeface="MS PGothic" pitchFamily="34" charset="-128"/>
              </a:defRPr>
            </a:lvl2pPr>
            <a:lvl3pPr marL="1143000" indent="-228600" eaLnBrk="0" hangingPunct="0">
              <a:defRPr sz="2800">
                <a:solidFill>
                  <a:schemeClr val="tx1"/>
                </a:solidFill>
                <a:latin typeface="Times" pitchFamily="18" charset="0"/>
                <a:ea typeface="MS PGothic" pitchFamily="34" charset="-128"/>
              </a:defRPr>
            </a:lvl3pPr>
            <a:lvl4pPr marL="1600200" indent="-228600" eaLnBrk="0" hangingPunct="0">
              <a:defRPr sz="2800">
                <a:solidFill>
                  <a:schemeClr val="tx1"/>
                </a:solidFill>
                <a:latin typeface="Times" pitchFamily="18" charset="0"/>
                <a:ea typeface="MS PGothic" pitchFamily="34" charset="-128"/>
              </a:defRPr>
            </a:lvl4pPr>
            <a:lvl5pPr marL="2057400" indent="-228600" eaLnBrk="0" hangingPunct="0">
              <a:defRPr sz="28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pitchFamily="18" charset="0"/>
                <a:ea typeface="MS PGothic" pitchFamily="34" charset="-128"/>
              </a:defRPr>
            </a:lvl9pPr>
          </a:lstStyle>
          <a:p>
            <a:pPr algn="ctr" eaLnBrk="1" hangingPunct="1">
              <a:spcBef>
                <a:spcPct val="50000"/>
              </a:spcBef>
            </a:pPr>
            <a:r>
              <a:rPr lang="en-US" sz="1200" b="1" dirty="0">
                <a:solidFill>
                  <a:srgbClr val="FF3300"/>
                </a:solidFill>
                <a:latin typeface="Comic Sans MS" pitchFamily="66" charset="0"/>
              </a:rPr>
              <a:t>* Product has a Key Performance attribute</a:t>
            </a:r>
          </a:p>
        </p:txBody>
      </p:sp>
      <p:sp>
        <p:nvSpPr>
          <p:cNvPr id="11" name="Rectangle 4"/>
          <p:cNvSpPr>
            <a:spLocks noChangeArrowheads="1"/>
          </p:cNvSpPr>
          <p:nvPr/>
        </p:nvSpPr>
        <p:spPr bwMode="auto">
          <a:xfrm>
            <a:off x="-381000" y="152400"/>
            <a:ext cx="7391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2400" b="1" i="1" dirty="0" smtClean="0">
                <a:solidFill>
                  <a:schemeClr val="bg1"/>
                </a:solidFill>
              </a:rPr>
              <a:t>Air Quality Applications </a:t>
            </a:r>
            <a:r>
              <a:rPr lang="en-US" sz="2400" b="1" i="1" dirty="0">
                <a:solidFill>
                  <a:schemeClr val="bg1"/>
                </a:solidFill>
              </a:rPr>
              <a:t>of VIIRS Aerosol Products within U.S. </a:t>
            </a:r>
            <a:r>
              <a:rPr lang="en-US" sz="2400" b="1" i="1" dirty="0" smtClean="0">
                <a:solidFill>
                  <a:schemeClr val="bg1"/>
                </a:solidFill>
              </a:rPr>
              <a:t>EPA</a:t>
            </a:r>
            <a:endParaRPr lang="en-US" sz="2000" b="1" dirty="0">
              <a:solidFill>
                <a:schemeClr val="bg1"/>
              </a:solidFill>
            </a:endParaRPr>
          </a:p>
        </p:txBody>
      </p:sp>
    </p:spTree>
    <p:extLst>
      <p:ext uri="{BB962C8B-B14F-4D97-AF65-F5344CB8AC3E}">
        <p14:creationId xmlns:p14="http://schemas.microsoft.com/office/powerpoint/2010/main" val="370423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viirs_rgb.jpg"/>
          <p:cNvPicPr>
            <a:picLocks noChangeAspect="1"/>
          </p:cNvPicPr>
          <p:nvPr/>
        </p:nvPicPr>
        <p:blipFill>
          <a:blip r:embed="rId2" cstate="print"/>
          <a:stretch>
            <a:fillRect/>
          </a:stretch>
        </p:blipFill>
        <p:spPr>
          <a:xfrm>
            <a:off x="5181600" y="152400"/>
            <a:ext cx="3733800" cy="24892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33400" y="2819400"/>
            <a:ext cx="1800225" cy="1371600"/>
          </a:xfrm>
          <a:prstGeom prst="rect">
            <a:avLst/>
          </a:prstGeom>
          <a:noFill/>
          <a:ln w="9525">
            <a:noFill/>
            <a:miter lim="800000"/>
            <a:headEnd/>
            <a:tailEnd/>
          </a:ln>
        </p:spPr>
      </p:pic>
      <p:sp>
        <p:nvSpPr>
          <p:cNvPr id="5" name="TextBox 4"/>
          <p:cNvSpPr txBox="1"/>
          <p:nvPr/>
        </p:nvSpPr>
        <p:spPr>
          <a:xfrm>
            <a:off x="2438400" y="2646402"/>
            <a:ext cx="6324600" cy="553998"/>
          </a:xfrm>
          <a:prstGeom prst="rect">
            <a:avLst/>
          </a:prstGeom>
          <a:noFill/>
        </p:spPr>
        <p:txBody>
          <a:bodyPr wrap="square" rtlCol="0">
            <a:spAutoFit/>
          </a:bodyPr>
          <a:lstStyle/>
          <a:p>
            <a:r>
              <a:rPr lang="en-US" sz="1800" b="1" dirty="0" smtClean="0">
                <a:latin typeface="Calibri" pitchFamily="34" charset="0"/>
                <a:cs typeface="Calibri" pitchFamily="34" charset="0"/>
              </a:rPr>
              <a:t>V</a:t>
            </a:r>
            <a:r>
              <a:rPr lang="en-US" sz="1800" dirty="0" smtClean="0">
                <a:latin typeface="Calibri" pitchFamily="34" charset="0"/>
                <a:cs typeface="Calibri" pitchFamily="34" charset="0"/>
              </a:rPr>
              <a:t>isible </a:t>
            </a:r>
            <a:r>
              <a:rPr lang="en-US" sz="1800" b="1" dirty="0" smtClean="0">
                <a:latin typeface="Calibri" pitchFamily="34" charset="0"/>
                <a:cs typeface="Calibri" pitchFamily="34" charset="0"/>
              </a:rPr>
              <a:t>I</a:t>
            </a:r>
            <a:r>
              <a:rPr lang="en-US" sz="1800" dirty="0" smtClean="0">
                <a:latin typeface="Calibri" pitchFamily="34" charset="0"/>
                <a:cs typeface="Calibri" pitchFamily="34" charset="0"/>
              </a:rPr>
              <a:t>nfrared </a:t>
            </a:r>
            <a:r>
              <a:rPr lang="en-US" sz="1800" b="1" dirty="0" smtClean="0">
                <a:latin typeface="Calibri" pitchFamily="34" charset="0"/>
                <a:cs typeface="Calibri" pitchFamily="34" charset="0"/>
              </a:rPr>
              <a:t>I</a:t>
            </a:r>
            <a:r>
              <a:rPr lang="en-US" sz="1800" dirty="0" smtClean="0">
                <a:latin typeface="Calibri" pitchFamily="34" charset="0"/>
                <a:cs typeface="Calibri" pitchFamily="34" charset="0"/>
              </a:rPr>
              <a:t>maging </a:t>
            </a:r>
            <a:r>
              <a:rPr lang="en-US" sz="1800" b="1" dirty="0" smtClean="0">
                <a:latin typeface="Calibri" pitchFamily="34" charset="0"/>
                <a:cs typeface="Calibri" pitchFamily="34" charset="0"/>
              </a:rPr>
              <a:t>R</a:t>
            </a:r>
            <a:r>
              <a:rPr lang="en-US" sz="1800" dirty="0" smtClean="0">
                <a:latin typeface="Calibri" pitchFamily="34" charset="0"/>
                <a:cs typeface="Calibri" pitchFamily="34" charset="0"/>
              </a:rPr>
              <a:t>adiometer </a:t>
            </a:r>
            <a:r>
              <a:rPr lang="en-US" sz="1800" b="1" dirty="0" smtClean="0">
                <a:latin typeface="Calibri" pitchFamily="34" charset="0"/>
                <a:cs typeface="Calibri" pitchFamily="34" charset="0"/>
              </a:rPr>
              <a:t>S</a:t>
            </a:r>
            <a:r>
              <a:rPr lang="en-US" sz="1800" dirty="0" smtClean="0">
                <a:latin typeface="Calibri" pitchFamily="34" charset="0"/>
                <a:cs typeface="Calibri" pitchFamily="34" charset="0"/>
              </a:rPr>
              <a:t>uite (VIIRS)</a:t>
            </a:r>
          </a:p>
          <a:p>
            <a:r>
              <a:rPr lang="en-US" sz="1200" i="1" dirty="0" smtClean="0">
                <a:latin typeface="Calibri" pitchFamily="34" charset="0"/>
                <a:cs typeface="Calibri" pitchFamily="34" charset="0"/>
              </a:rPr>
              <a:t>Currently flying on a joint NASA-NOAA Suomi NPP mission and scheduled to fly on NOAA JPSS series</a:t>
            </a:r>
            <a:endParaRPr lang="en-US" sz="1200" i="1" dirty="0">
              <a:latin typeface="Calibri" pitchFamily="34" charset="0"/>
              <a:cs typeface="Calibri" pitchFamily="34" charset="0"/>
            </a:endParaRPr>
          </a:p>
        </p:txBody>
      </p:sp>
      <p:sp>
        <p:nvSpPr>
          <p:cNvPr id="7" name="TextBox 6"/>
          <p:cNvSpPr txBox="1"/>
          <p:nvPr/>
        </p:nvSpPr>
        <p:spPr>
          <a:xfrm>
            <a:off x="228600" y="4343400"/>
            <a:ext cx="39624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latin typeface="Calibri" pitchFamily="34" charset="0"/>
                <a:cs typeface="Calibri" pitchFamily="34" charset="0"/>
              </a:rPr>
              <a:t>Altitude: 842 km</a:t>
            </a:r>
          </a:p>
          <a:p>
            <a:r>
              <a:rPr lang="en-US" sz="1800" dirty="0" smtClean="0">
                <a:latin typeface="Calibri" pitchFamily="34" charset="0"/>
                <a:cs typeface="Calibri" pitchFamily="34" charset="0"/>
              </a:rPr>
              <a:t>Orbit inclination: 98.7</a:t>
            </a:r>
            <a:r>
              <a:rPr lang="en-US" sz="1800" baseline="30000" dirty="0" smtClean="0">
                <a:latin typeface="Calibri" pitchFamily="34" charset="0"/>
                <a:cs typeface="Calibri" pitchFamily="34" charset="0"/>
              </a:rPr>
              <a:t>o</a:t>
            </a:r>
          </a:p>
          <a:p>
            <a:r>
              <a:rPr lang="en-US" sz="1800" dirty="0" smtClean="0">
                <a:latin typeface="Calibri" pitchFamily="34" charset="0"/>
                <a:cs typeface="Calibri" pitchFamily="34" charset="0"/>
              </a:rPr>
              <a:t>Equator Crossing Time:1:30 PM</a:t>
            </a:r>
          </a:p>
          <a:p>
            <a:r>
              <a:rPr lang="en-US" sz="1800" dirty="0" smtClean="0">
                <a:latin typeface="Calibri" pitchFamily="34" charset="0"/>
                <a:cs typeface="Calibri" pitchFamily="34" charset="0"/>
              </a:rPr>
              <a:t>Swath Width: 3040 km</a:t>
            </a:r>
          </a:p>
          <a:p>
            <a:r>
              <a:rPr lang="en-US" sz="1800" dirty="0" smtClean="0">
                <a:latin typeface="Calibri" pitchFamily="34" charset="0"/>
                <a:cs typeface="Calibri" pitchFamily="34" charset="0"/>
              </a:rPr>
              <a:t>No. of M-bands: 16</a:t>
            </a:r>
          </a:p>
          <a:p>
            <a:r>
              <a:rPr lang="en-US" sz="1800" dirty="0" smtClean="0">
                <a:latin typeface="Calibri" pitchFamily="34" charset="0"/>
                <a:cs typeface="Calibri" pitchFamily="34" charset="0"/>
              </a:rPr>
              <a:t>No. of Scan Lines: 48</a:t>
            </a:r>
          </a:p>
          <a:p>
            <a:r>
              <a:rPr lang="en-US" sz="1800" dirty="0" smtClean="0">
                <a:latin typeface="Calibri" pitchFamily="34" charset="0"/>
                <a:cs typeface="Calibri" pitchFamily="34" charset="0"/>
              </a:rPr>
              <a:t>Fixed array size per granule: 768 x 3200</a:t>
            </a:r>
          </a:p>
          <a:p>
            <a:r>
              <a:rPr lang="en-US" sz="1800" dirty="0" smtClean="0">
                <a:latin typeface="Calibri" pitchFamily="34" charset="0"/>
                <a:cs typeface="Calibri" pitchFamily="34" charset="0"/>
              </a:rPr>
              <a:t>Granule Size: 86s</a:t>
            </a:r>
          </a:p>
        </p:txBody>
      </p:sp>
      <p:sp>
        <p:nvSpPr>
          <p:cNvPr id="8" name="TextBox 7"/>
          <p:cNvSpPr txBox="1"/>
          <p:nvPr/>
        </p:nvSpPr>
        <p:spPr>
          <a:xfrm>
            <a:off x="4648200" y="3200400"/>
            <a:ext cx="4267200" cy="35086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latin typeface="Calibri" pitchFamily="34" charset="0"/>
                <a:cs typeface="Calibri" pitchFamily="34" charset="0"/>
              </a:rPr>
              <a:t>Aerosol Product Output Files (HDF5 format) for each granule:</a:t>
            </a:r>
          </a:p>
          <a:p>
            <a:pPr marL="342900" indent="-342900">
              <a:buFontTx/>
              <a:buAutoNum type="arabicParenBoth"/>
            </a:pPr>
            <a:r>
              <a:rPr lang="en-US" sz="1800" dirty="0" smtClean="0">
                <a:latin typeface="Calibri" pitchFamily="34" charset="0"/>
                <a:cs typeface="Calibri" pitchFamily="34" charset="0"/>
              </a:rPr>
              <a:t>Aerosol Optical Thickness pixel level Intermediate Product (IP): </a:t>
            </a:r>
            <a:r>
              <a:rPr lang="en-US" sz="1400" dirty="0">
                <a:latin typeface="Calibri" pitchFamily="34" charset="0"/>
                <a:cs typeface="Calibri" pitchFamily="34" charset="0"/>
              </a:rPr>
              <a:t>750 m (@nadir), 1.1 km (@1500 km off-nadir), 1.6 km (@3000 km off-nadir)</a:t>
            </a:r>
          </a:p>
          <a:p>
            <a:pPr marL="342900" indent="-342900">
              <a:buFontTx/>
              <a:buAutoNum type="arabicParenBoth"/>
            </a:pPr>
            <a:r>
              <a:rPr lang="en-US" sz="1800" b="1" dirty="0" smtClean="0">
                <a:latin typeface="Calibri" pitchFamily="34" charset="0"/>
                <a:cs typeface="Calibri" pitchFamily="34" charset="0"/>
              </a:rPr>
              <a:t>Aerosol Optical Thickness aggregated Environmental Data Record (EDR): </a:t>
            </a:r>
            <a:r>
              <a:rPr lang="en-US" sz="1400" b="1" dirty="0" smtClean="0">
                <a:latin typeface="Calibri" pitchFamily="34" charset="0"/>
                <a:cs typeface="Calibri" pitchFamily="34" charset="0"/>
              </a:rPr>
              <a:t>6 km </a:t>
            </a:r>
            <a:r>
              <a:rPr lang="en-US" sz="1400" b="1" dirty="0">
                <a:latin typeface="Calibri" pitchFamily="34" charset="0"/>
                <a:cs typeface="Calibri" pitchFamily="34" charset="0"/>
              </a:rPr>
              <a:t>(@nadir</a:t>
            </a:r>
            <a:r>
              <a:rPr lang="en-US" sz="1400" b="1" dirty="0" smtClean="0">
                <a:latin typeface="Calibri" pitchFamily="34" charset="0"/>
                <a:cs typeface="Calibri" pitchFamily="34" charset="0"/>
              </a:rPr>
              <a:t>)  and 12 </a:t>
            </a:r>
            <a:r>
              <a:rPr lang="en-US" sz="1400" b="1" dirty="0">
                <a:latin typeface="Calibri" pitchFamily="34" charset="0"/>
                <a:cs typeface="Calibri" pitchFamily="34" charset="0"/>
              </a:rPr>
              <a:t>km </a:t>
            </a:r>
            <a:r>
              <a:rPr lang="en-US" sz="1400" b="1" dirty="0" smtClean="0">
                <a:latin typeface="Calibri" pitchFamily="34" charset="0"/>
                <a:cs typeface="Calibri" pitchFamily="34" charset="0"/>
              </a:rPr>
              <a:t>(@scan edge)</a:t>
            </a:r>
          </a:p>
          <a:p>
            <a:pPr marL="342900" indent="-342900">
              <a:buAutoNum type="arabicParenBoth"/>
            </a:pPr>
            <a:r>
              <a:rPr lang="en-US" sz="1800" dirty="0" smtClean="0">
                <a:latin typeface="Calibri" pitchFamily="34" charset="0"/>
                <a:cs typeface="Calibri" pitchFamily="34" charset="0"/>
              </a:rPr>
              <a:t>Suspended Matter pixel level (SM)</a:t>
            </a:r>
          </a:p>
          <a:p>
            <a:pPr marL="342900" indent="-342900">
              <a:buAutoNum type="arabicParenBoth"/>
            </a:pPr>
            <a:r>
              <a:rPr lang="en-US" sz="1800" dirty="0" smtClean="0">
                <a:latin typeface="Calibri" pitchFamily="34" charset="0"/>
                <a:cs typeface="Calibri" pitchFamily="34" charset="0"/>
              </a:rPr>
              <a:t>Aerosol Model Information (AMI)</a:t>
            </a:r>
          </a:p>
          <a:p>
            <a:pPr marL="342900" indent="-342900">
              <a:buAutoNum type="arabicParenBoth"/>
            </a:pPr>
            <a:r>
              <a:rPr lang="en-US" sz="1800" dirty="0" smtClean="0">
                <a:latin typeface="Calibri" pitchFamily="34" charset="0"/>
                <a:cs typeface="Calibri" pitchFamily="34" charset="0"/>
              </a:rPr>
              <a:t>Geolocation file for IP and SM</a:t>
            </a:r>
          </a:p>
          <a:p>
            <a:pPr marL="342900" indent="-342900">
              <a:buAutoNum type="arabicParenBoth"/>
            </a:pPr>
            <a:r>
              <a:rPr lang="en-US" sz="1800" dirty="0" smtClean="0">
                <a:latin typeface="Calibri" pitchFamily="34" charset="0"/>
                <a:cs typeface="Calibri" pitchFamily="34" charset="0"/>
              </a:rPr>
              <a:t>Gelocation file for EDR</a:t>
            </a:r>
          </a:p>
        </p:txBody>
      </p:sp>
      <p:sp>
        <p:nvSpPr>
          <p:cNvPr id="9" name="TextBox 8"/>
          <p:cNvSpPr txBox="1"/>
          <p:nvPr/>
        </p:nvSpPr>
        <p:spPr>
          <a:xfrm>
            <a:off x="609600" y="1065074"/>
            <a:ext cx="3657600" cy="1754326"/>
          </a:xfrm>
          <a:prstGeom prst="rect">
            <a:avLst/>
          </a:prstGeom>
          <a:noFill/>
        </p:spPr>
        <p:txBody>
          <a:bodyPr wrap="square" rtlCol="0">
            <a:spAutoFit/>
          </a:bodyPr>
          <a:lstStyle/>
          <a:p>
            <a:r>
              <a:rPr lang="en-US" sz="1800" dirty="0" smtClean="0">
                <a:latin typeface="Calibri" pitchFamily="34" charset="0"/>
                <a:cs typeface="Calibri" pitchFamily="34" charset="0"/>
              </a:rPr>
              <a:t>VIIRS AOT product at beta maturity level beginning May 2, 2012 with data blackout time period between 13 October and 27 November 2012 due to a coding error during a build upgrade.</a:t>
            </a:r>
            <a:endParaRPr lang="en-US" sz="18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PA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PA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EPA Theme</Template>
  <TotalTime>3195</TotalTime>
  <Words>3351</Words>
  <Application>Microsoft Office PowerPoint</Application>
  <PresentationFormat>On-screen Show (4:3)</PresentationFormat>
  <Paragraphs>417</Paragraphs>
  <Slides>40</Slides>
  <Notes>22</Notes>
  <HiddenSlides>1</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44" baseType="lpstr">
      <vt:lpstr>EPA Template</vt:lpstr>
      <vt:lpstr>1_EPA Template</vt:lpstr>
      <vt:lpstr>Drawing</vt:lpstr>
      <vt:lpstr>Equation</vt:lpstr>
      <vt:lpstr>Air Quality Applications of VIIRS Aerosol  Products within U.S. EPA</vt:lpstr>
      <vt:lpstr>Air Quality Applications of VIIRS Aerosol  Products within U.S. EPA</vt:lpstr>
      <vt:lpstr>Talk Outline</vt:lpstr>
      <vt:lpstr>PowerPoint Presentation</vt:lpstr>
      <vt:lpstr>ACE Research Themes</vt:lpstr>
      <vt:lpstr>Changing the Paradigm for Air Pollution Monitoring: From Sensors to Satellites</vt:lpstr>
      <vt:lpstr>Air Quality Observation Systems  in the United States </vt:lpstr>
      <vt:lpstr>PowerPoint Presentation</vt:lpstr>
      <vt:lpstr>PowerPoint Presentation</vt:lpstr>
      <vt:lpstr>PowerPoint Presentation</vt:lpstr>
      <vt:lpstr>Impacts:  Human Health (Aerosols) PM2.5</vt:lpstr>
      <vt:lpstr>PowerPoint Presentation</vt:lpstr>
      <vt:lpstr>PowerPoint Presentation</vt:lpstr>
      <vt:lpstr>PowerPoint Presentation</vt:lpstr>
      <vt:lpstr>ASDP Incorporates Daily Satellite-AOD Derived PM2.5 concentrations  </vt:lpstr>
      <vt:lpstr>ASDP Fusion Approach:  Weighted Average</vt:lpstr>
      <vt:lpstr>PowerPoint Presentation</vt:lpstr>
      <vt:lpstr>PowerPoint Presentation</vt:lpstr>
      <vt:lpstr>PowerPoint Presentation</vt:lpstr>
      <vt:lpstr>Testing:  Scatter 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S-NPP/VIIRS Aerosol and Fire and Products under National Ambient Air Quality Standards:  -Evidence for EPA’s Exceptional Events Rule  -Fire Emission Inventory Development  -Model Evaluation/Development</vt:lpstr>
      <vt:lpstr>Exceptional Events and Satellite Data</vt:lpstr>
      <vt:lpstr>PowerPoint Presentation</vt:lpstr>
      <vt:lpstr>PowerPoint Presentation</vt:lpstr>
      <vt:lpstr>PowerPoint Presentation</vt:lpstr>
      <vt:lpstr>Fires most important contributor to 2008  PM2.5 Emissions…</vt:lpstr>
      <vt:lpstr>2008 NEI v2 – Data source setup for Fire Activity via SmartFirev2.0</vt:lpstr>
      <vt:lpstr>Expansion of regional air pollution models  to hemispheric scales</vt:lpstr>
      <vt:lpstr>CMAQ Northern Hemisphere  Model Development </vt:lpstr>
      <vt:lpstr>PowerPoint Presentation</vt:lpstr>
      <vt:lpstr>Summary</vt:lpstr>
      <vt:lpstr>PowerPoint Presentation</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dc:creator>
  <cp:lastModifiedBy>jszykman</cp:lastModifiedBy>
  <cp:revision>313</cp:revision>
  <dcterms:created xsi:type="dcterms:W3CDTF">2011-08-23T16:07:34Z</dcterms:created>
  <dcterms:modified xsi:type="dcterms:W3CDTF">2013-03-13T15:48:54Z</dcterms:modified>
</cp:coreProperties>
</file>