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0" r:id="rId3"/>
    <p:sldId id="257" r:id="rId4"/>
    <p:sldId id="261" r:id="rId5"/>
    <p:sldId id="263" r:id="rId6"/>
    <p:sldId id="262" r:id="rId7"/>
    <p:sldId id="265" r:id="rId8"/>
    <p:sldId id="264" r:id="rId9"/>
    <p:sldId id="266" r:id="rId10"/>
    <p:sldId id="267" r:id="rId11"/>
    <p:sldId id="268" r:id="rId12"/>
    <p:sldId id="269" r:id="rId13"/>
    <p:sldId id="272" r:id="rId14"/>
    <p:sldId id="271" r:id="rId15"/>
    <p:sldId id="278" r:id="rId16"/>
    <p:sldId id="277" r:id="rId17"/>
    <p:sldId id="276" r:id="rId18"/>
    <p:sldId id="275" r:id="rId19"/>
    <p:sldId id="274"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924799" cy="2308324"/>
          </a:xfrm>
          <a:prstGeom prst="rect">
            <a:avLst/>
          </a:prstGeom>
        </p:spPr>
        <p:txBody>
          <a:bodyPr wrap="square">
            <a:spAutoFit/>
          </a:bodyPr>
          <a:lstStyle/>
          <a:p>
            <a:pPr algn="ctr"/>
            <a:r>
              <a:rPr lang="en-US" sz="2400" b="1" dirty="0">
                <a:latin typeface="Times New Roman" pitchFamily="18" charset="0"/>
                <a:cs typeface="Times New Roman" pitchFamily="18" charset="0"/>
              </a:rPr>
              <a:t>Validation of MODIS based GOES-R ABI AOD retrievals using Ground based LIDAR </a:t>
            </a:r>
            <a:r>
              <a:rPr lang="en-US" sz="2400" b="1" dirty="0" smtClean="0">
                <a:latin typeface="Times New Roman" pitchFamily="18" charset="0"/>
                <a:cs typeface="Times New Roman" pitchFamily="18" charset="0"/>
              </a:rPr>
              <a:t>Data</a:t>
            </a:r>
          </a:p>
          <a:p>
            <a:pPr algn="ct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R. Bradley Pierce</a:t>
            </a:r>
          </a:p>
          <a:p>
            <a:pPr algn="ctr"/>
            <a:r>
              <a:rPr lang="en-US" sz="2400" b="1" dirty="0" smtClean="0">
                <a:latin typeface="Times New Roman" pitchFamily="18" charset="0"/>
                <a:cs typeface="Times New Roman" pitchFamily="18" charset="0"/>
              </a:rPr>
              <a:t>Ed </a:t>
            </a:r>
            <a:r>
              <a:rPr lang="en-US" sz="2400" b="1" dirty="0" err="1" smtClean="0">
                <a:latin typeface="Times New Roman" pitchFamily="18" charset="0"/>
                <a:cs typeface="Times New Roman" pitchFamily="18" charset="0"/>
              </a:rPr>
              <a:t>Eloranta</a:t>
            </a:r>
            <a:r>
              <a:rPr lang="en-US" sz="2400" b="1" dirty="0" smtClean="0">
                <a:latin typeface="Times New Roman" pitchFamily="18" charset="0"/>
                <a:cs typeface="Times New Roman" pitchFamily="18" charset="0"/>
              </a:rPr>
              <a:t>, Dave Turner, </a:t>
            </a:r>
            <a:r>
              <a:rPr lang="en-US" sz="2400" b="1" dirty="0" err="1" smtClean="0">
                <a:latin typeface="Times New Roman" pitchFamily="18" charset="0"/>
                <a:cs typeface="Times New Roman" pitchFamily="18" charset="0"/>
              </a:rPr>
              <a:t>Shobha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Kondragunta</a:t>
            </a:r>
            <a:r>
              <a:rPr lang="en-US" sz="2400" b="1" dirty="0" smtClean="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Pubu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Ciren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Istvan</a:t>
            </a:r>
            <a:r>
              <a:rPr lang="en-US" sz="2400" b="1" dirty="0" smtClean="0">
                <a:latin typeface="Times New Roman" pitchFamily="18" charset="0"/>
                <a:cs typeface="Times New Roman" pitchFamily="18" charset="0"/>
              </a:rPr>
              <a:t> Laszlo, Ralph </a:t>
            </a:r>
            <a:r>
              <a:rPr lang="en-US" sz="2400" b="1" dirty="0" smtClean="0">
                <a:latin typeface="Times New Roman" pitchFamily="18" charset="0"/>
                <a:cs typeface="Times New Roman" pitchFamily="18" charset="0"/>
              </a:rPr>
              <a:t>Kuehn, Rick Wagener</a:t>
            </a:r>
            <a:endParaRPr lang="en-US" sz="2400" b="1" dirty="0">
              <a:latin typeface="Times New Roman" pitchFamily="18" charset="0"/>
              <a:cs typeface="Times New Roman" pitchFamily="18" charset="0"/>
            </a:endParaRPr>
          </a:p>
        </p:txBody>
      </p:sp>
      <p:sp>
        <p:nvSpPr>
          <p:cNvPr id="3" name="Rectangle 2"/>
          <p:cNvSpPr/>
          <p:nvPr/>
        </p:nvSpPr>
        <p:spPr>
          <a:xfrm>
            <a:off x="21454" y="6588490"/>
            <a:ext cx="9122546" cy="276999"/>
          </a:xfrm>
          <a:prstGeom prst="rect">
            <a:avLst/>
          </a:prstGeom>
        </p:spPr>
        <p:txBody>
          <a:bodyPr wrap="square">
            <a:spAutoFit/>
          </a:bodyPr>
          <a:lstStyle/>
          <a:p>
            <a:pPr algn="ctr"/>
            <a:r>
              <a:rPr lang="en-US" sz="1200" b="1" dirty="0">
                <a:latin typeface="Times New Roman" pitchFamily="18" charset="0"/>
                <a:cs typeface="Times New Roman" pitchFamily="18" charset="0"/>
              </a:rPr>
              <a:t>NOAA GOES-R Air Quality Proving Ground </a:t>
            </a:r>
            <a:r>
              <a:rPr lang="en-US" sz="1200" b="1" dirty="0" smtClean="0">
                <a:latin typeface="Times New Roman" pitchFamily="18" charset="0"/>
                <a:cs typeface="Times New Roman" pitchFamily="18" charset="0"/>
              </a:rPr>
              <a:t> 3</a:t>
            </a:r>
            <a:r>
              <a:rPr lang="en-US" sz="1200" b="1" baseline="30000" dirty="0" smtClean="0">
                <a:latin typeface="Times New Roman" pitchFamily="18" charset="0"/>
                <a:cs typeface="Times New Roman" pitchFamily="18" charset="0"/>
              </a:rPr>
              <a:t>rd</a:t>
            </a:r>
            <a:r>
              <a:rPr lang="en-US" sz="1200" b="1" dirty="0" smtClean="0">
                <a:latin typeface="Times New Roman" pitchFamily="18" charset="0"/>
                <a:cs typeface="Times New Roman" pitchFamily="18" charset="0"/>
              </a:rPr>
              <a:t> </a:t>
            </a:r>
            <a:r>
              <a:rPr lang="en-US" sz="1200" b="1" dirty="0">
                <a:latin typeface="Times New Roman" pitchFamily="18" charset="0"/>
                <a:cs typeface="Times New Roman" pitchFamily="18" charset="0"/>
              </a:rPr>
              <a:t>Annual Advisory Group </a:t>
            </a:r>
            <a:r>
              <a:rPr lang="en-US" sz="1200" b="1" dirty="0" smtClean="0">
                <a:latin typeface="Times New Roman" pitchFamily="18" charset="0"/>
                <a:cs typeface="Times New Roman" pitchFamily="18" charset="0"/>
              </a:rPr>
              <a:t>Workshop</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Thursday</a:t>
            </a:r>
            <a:r>
              <a:rPr lang="en-US" sz="1200" b="1" dirty="0">
                <a:latin typeface="Times New Roman" pitchFamily="18" charset="0"/>
                <a:cs typeface="Times New Roman" pitchFamily="18" charset="0"/>
              </a:rPr>
              <a:t>, March 14, </a:t>
            </a:r>
            <a:r>
              <a:rPr lang="en-US" sz="1200" b="1" dirty="0" smtClean="0">
                <a:latin typeface="Times New Roman" pitchFamily="18" charset="0"/>
                <a:cs typeface="Times New Roman" pitchFamily="18" charset="0"/>
              </a:rPr>
              <a:t>2013, UMBC, Baltimore MD</a:t>
            </a:r>
            <a:endParaRPr lang="en-US" sz="1200" b="1" dirty="0">
              <a:latin typeface="Times New Roman" pitchFamily="18" charset="0"/>
              <a:cs typeface="Times New Roman" pitchFamily="18" charset="0"/>
            </a:endParaRPr>
          </a:p>
        </p:txBody>
      </p:sp>
      <p:sp>
        <p:nvSpPr>
          <p:cNvPr id="4" name="Rectangle 3"/>
          <p:cNvSpPr/>
          <p:nvPr/>
        </p:nvSpPr>
        <p:spPr>
          <a:xfrm>
            <a:off x="304800" y="2895600"/>
            <a:ext cx="8382000" cy="3416320"/>
          </a:xfrm>
          <a:prstGeom prst="rect">
            <a:avLst/>
          </a:prstGeom>
          <a:noFill/>
          <a:ln>
            <a:solidFill>
              <a:schemeClr val="tx1"/>
            </a:solidFill>
          </a:ln>
        </p:spPr>
        <p:txBody>
          <a:bodyPr wrap="square">
            <a:spAutoFit/>
          </a:bodyPr>
          <a:lstStyle/>
          <a:p>
            <a:r>
              <a:rPr lang="en-US" dirty="0" smtClean="0">
                <a:latin typeface="Times New Roman" pitchFamily="18" charset="0"/>
                <a:cs typeface="Times New Roman" pitchFamily="18" charset="0"/>
              </a:rPr>
              <a:t>During the past year we have focused </a:t>
            </a:r>
            <a:r>
              <a:rPr lang="en-US" dirty="0">
                <a:latin typeface="Times New Roman" pitchFamily="18" charset="0"/>
                <a:cs typeface="Times New Roman" pitchFamily="18" charset="0"/>
              </a:rPr>
              <a:t>on </a:t>
            </a:r>
            <a:r>
              <a:rPr lang="en-US" dirty="0" smtClean="0">
                <a:latin typeface="Times New Roman" pitchFamily="18" charset="0"/>
                <a:cs typeface="Times New Roman" pitchFamily="18" charset="0"/>
              </a:rPr>
              <a:t>developing validation capabilities for </a:t>
            </a:r>
            <a:r>
              <a:rPr lang="en-US" dirty="0">
                <a:latin typeface="Times New Roman" pitchFamily="18" charset="0"/>
                <a:cs typeface="Times New Roman" pitchFamily="18" charset="0"/>
              </a:rPr>
              <a:t>GOES-R Advanced Baseline Imager (ABI) aerosol, cloud, land and sounding retrievals using surface and airborne measurements during NSF and NASA sponsored field campaigns </a:t>
            </a:r>
            <a:r>
              <a:rPr lang="en-US" dirty="0" smtClean="0">
                <a:latin typeface="Times New Roman" pitchFamily="18" charset="0"/>
                <a:cs typeface="Times New Roman" pitchFamily="18" charset="0"/>
              </a:rPr>
              <a:t>conducted during 2012</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under </a:t>
            </a:r>
            <a:r>
              <a:rPr lang="en-US" dirty="0">
                <a:latin typeface="Times New Roman" pitchFamily="18" charset="0"/>
                <a:cs typeface="Times New Roman" pitchFamily="18" charset="0"/>
              </a:rPr>
              <a:t>support from the GOES-R Program </a:t>
            </a:r>
            <a:r>
              <a:rPr lang="en-US" dirty="0" smtClean="0">
                <a:latin typeface="Times New Roman" pitchFamily="18" charset="0"/>
                <a:cs typeface="Times New Roman" pitchFamily="18" charset="0"/>
              </a:rPr>
              <a:t>Office.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airborne and surface validation tools and procedures developed </a:t>
            </a:r>
            <a:r>
              <a:rPr lang="en-US" dirty="0" smtClean="0">
                <a:latin typeface="Times New Roman" pitchFamily="18" charset="0"/>
                <a:cs typeface="Times New Roman" pitchFamily="18" charset="0"/>
              </a:rPr>
              <a:t>using ABI proxy measurements (MODIS, GOES,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provide </a:t>
            </a:r>
            <a:r>
              <a:rPr lang="en-US" dirty="0">
                <a:latin typeface="Times New Roman" pitchFamily="18" charset="0"/>
                <a:cs typeface="Times New Roman" pitchFamily="18" charset="0"/>
              </a:rPr>
              <a:t>the foundation for post-launch ABI validation activities in 2015</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This presentation summarizes the demonstration of use of ground based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to validate GOESR-R ABI aerosol optical depth (AOD) retrievals through comparison with validation approaches using neighboring </a:t>
            </a:r>
            <a:r>
              <a:rPr lang="en-US" dirty="0" smtClean="0">
                <a:latin typeface="Times New Roman" pitchFamily="18" charset="0"/>
                <a:cs typeface="Times New Roman" pitchFamily="18" charset="0"/>
              </a:rPr>
              <a:t>AERONET </a:t>
            </a:r>
            <a:r>
              <a:rPr lang="en-US" dirty="0" smtClean="0">
                <a:latin typeface="Times New Roman" pitchFamily="18" charset="0"/>
                <a:cs typeface="Times New Roman" pitchFamily="18" charset="0"/>
              </a:rPr>
              <a:t>measurements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7930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beans\users$\bpierce\Data\Documents\FY13_Travel\AQPG\Talk\DC3_ABI_MODIS_AOD_AHSRL_PDF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cxnSp>
        <p:nvCxnSpPr>
          <p:cNvPr id="5" name="Straight Connector 4"/>
          <p:cNvCxnSpPr/>
          <p:nvPr/>
        </p:nvCxnSpPr>
        <p:spPr>
          <a:xfrm flipV="1">
            <a:off x="1887244"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528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87244"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8" name="Straight Arrow Connector 7"/>
          <p:cNvCxnSpPr/>
          <p:nvPr/>
        </p:nvCxnSpPr>
        <p:spPr>
          <a:xfrm flipH="1">
            <a:off x="1887244"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3246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90156"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4600"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3" name="Straight Arrow Connector 12"/>
          <p:cNvCxnSpPr/>
          <p:nvPr/>
        </p:nvCxnSpPr>
        <p:spPr>
          <a:xfrm flipH="1">
            <a:off x="6324600"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1556"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5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153"/>
            <a:ext cx="7223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ARM-CART </a:t>
            </a:r>
            <a:r>
              <a:rPr lang="en-US" sz="2800" b="1" dirty="0" smtClean="0">
                <a:latin typeface="Times New Roman" pitchFamily="18" charset="0"/>
                <a:cs typeface="Times New Roman" pitchFamily="18" charset="0"/>
              </a:rPr>
              <a:t>AERONET </a:t>
            </a:r>
            <a:r>
              <a:rPr lang="en-US" sz="2800" b="1" dirty="0" smtClean="0">
                <a:latin typeface="Times New Roman" pitchFamily="18" charset="0"/>
                <a:cs typeface="Times New Roman" pitchFamily="18" charset="0"/>
              </a:rPr>
              <a:t>Validation Statistics </a:t>
            </a:r>
            <a:endParaRPr lang="en-US" sz="2800" b="1" dirty="0">
              <a:latin typeface="Times New Roman" pitchFamily="18" charset="0"/>
              <a:cs typeface="Times New Roman" pitchFamily="18" charset="0"/>
            </a:endParaRPr>
          </a:p>
        </p:txBody>
      </p:sp>
      <p:pic>
        <p:nvPicPr>
          <p:cNvPr id="6" name="Picture 2" descr="\\beans\users$\bpierce\Data\Documents\FY13_Travel\AQPG\Talk\DC3_ABI_MODIS_AOD_Aeronet_SCATTER_1-h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976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pic>
        <p:nvPicPr>
          <p:cNvPr id="7" name="Picture 2" descr="\\beans\users$\bpierce\Data\Documents\FY13_Travel\AQPG\Talk\DC3_ABI_MODIS_AOD_AHSRL_SCATTER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2"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59887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153"/>
            <a:ext cx="6711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Norman, OK AHSRL Validation Statistics </a:t>
            </a:r>
            <a:endParaRPr lang="en-US" sz="2800" b="1" dirty="0">
              <a:latin typeface="Times New Roman" pitchFamily="18" charset="0"/>
              <a:cs typeface="Times New Roman" pitchFamily="18" charset="0"/>
            </a:endParaRPr>
          </a:p>
        </p:txBody>
      </p:sp>
      <p:pic>
        <p:nvPicPr>
          <p:cNvPr id="7" name="Picture 2" descr="\\beans\users$\bpierce\Data\Documents\FY13_Travel\AQPG\Talk\DC3_ABI_MODIS_AOD_AHSRL_SCATTER_1-hour.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2"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38200" y="55626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38200" y="24384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38400" y="2971800"/>
            <a:ext cx="3429000" cy="1200329"/>
          </a:xfrm>
          <a:prstGeom prst="rect">
            <a:avLst/>
          </a:prstGeom>
          <a:solidFill>
            <a:schemeClr val="bg1"/>
          </a:solidFill>
          <a:ln>
            <a:solidFill>
              <a:srgbClr val="FF0000"/>
            </a:solidFill>
          </a:ln>
        </p:spPr>
        <p:txBody>
          <a:bodyPr wrap="square" rtlCol="0">
            <a:spAutoFit/>
          </a:bodyPr>
          <a:lstStyle/>
          <a:p>
            <a:r>
              <a:rPr lang="en-US" dirty="0" smtClean="0">
                <a:latin typeface="Times New Roman" pitchFamily="18" charset="0"/>
                <a:cs typeface="Times New Roman" pitchFamily="18" charset="0"/>
              </a:rPr>
              <a:t>Low AOD cases where both MODIS and ABI retrievals underestimate AOD at both </a:t>
            </a:r>
            <a:r>
              <a:rPr lang="en-US" dirty="0" smtClean="0">
                <a:latin typeface="Times New Roman" pitchFamily="18" charset="0"/>
                <a:cs typeface="Times New Roman" pitchFamily="18" charset="0"/>
              </a:rPr>
              <a:t>AERONET </a:t>
            </a:r>
            <a:r>
              <a:rPr lang="en-US" dirty="0" smtClean="0">
                <a:latin typeface="Times New Roman" pitchFamily="18" charset="0"/>
                <a:cs typeface="Times New Roman" pitchFamily="18" charset="0"/>
              </a:rPr>
              <a:t>and AHSRL locations</a:t>
            </a:r>
            <a:endParaRPr lang="en-US" dirty="0">
              <a:latin typeface="Times New Roman" pitchFamily="18" charset="0"/>
              <a:cs typeface="Times New Roman" pitchFamily="18" charset="0"/>
            </a:endParaRPr>
          </a:p>
        </p:txBody>
      </p:sp>
      <p:cxnSp>
        <p:nvCxnSpPr>
          <p:cNvPr id="8" name="Straight Arrow Connector 7"/>
          <p:cNvCxnSpPr>
            <a:endCxn id="5" idx="6"/>
          </p:cNvCxnSpPr>
          <p:nvPr/>
        </p:nvCxnSpPr>
        <p:spPr>
          <a:xfrm flipH="1" flipV="1">
            <a:off x="1295400" y="2705100"/>
            <a:ext cx="1143000" cy="266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64467" y="4172129"/>
            <a:ext cx="1173933" cy="16571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2362200"/>
            <a:ext cx="1469826" cy="276999"/>
          </a:xfrm>
          <a:prstGeom prst="rect">
            <a:avLst/>
          </a:prstGeom>
          <a:noFill/>
          <a:ln>
            <a:solidFill>
              <a:schemeClr val="bg1"/>
            </a:solidFill>
          </a:ln>
        </p:spPr>
        <p:txBody>
          <a:bodyPr wrap="none" rtlCol="0">
            <a:spAutoFit/>
          </a:bodyPr>
          <a:lstStyle/>
          <a:p>
            <a:r>
              <a:rPr lang="en-US" sz="1200" b="1" dirty="0" smtClean="0">
                <a:solidFill>
                  <a:schemeClr val="bg1"/>
                </a:solidFill>
                <a:latin typeface="Times New Roman" pitchFamily="18" charset="0"/>
                <a:cs typeface="Times New Roman" pitchFamily="18" charset="0"/>
              </a:rPr>
              <a:t>ABI Accuracy=0.04</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0273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beans\users$\bpierce\Data\Documents\FY13_Travel\AQPG\Talk\DC3_ABI_MODIS_AOD_VAL_2012160.1720Z.mod04.10.50perc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603"/>
          <a:stretch/>
        </p:blipFill>
        <p:spPr bwMode="auto">
          <a:xfrm>
            <a:off x="0" y="2276856"/>
            <a:ext cx="6324600" cy="45811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ns\users$\bpierce\Data\Documents\FY13_Travel\AQPG\Talk\AHSRL_Norman_OK_20120608.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24600" cy="45537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236434"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96522"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5078313"/>
          </a:xfrm>
          <a:prstGeom prst="rect">
            <a:avLst/>
          </a:prstGeom>
          <a:noFill/>
        </p:spPr>
        <p:txBody>
          <a:bodyPr wrap="square" rtlCol="0">
            <a:spAutoFit/>
          </a:bodyPr>
          <a:lstStyle/>
          <a:p>
            <a:r>
              <a:rPr lang="en-US" b="1" dirty="0">
                <a:latin typeface="Times New Roman" pitchFamily="18" charset="0"/>
                <a:cs typeface="Times New Roman" pitchFamily="18" charset="0"/>
              </a:rPr>
              <a:t>17:20 on June 8, </a:t>
            </a:r>
            <a:r>
              <a:rPr lang="en-US" b="1" dirty="0" smtClean="0">
                <a:latin typeface="Times New Roman" pitchFamily="18" charset="0"/>
                <a:cs typeface="Times New Roman" pitchFamily="18" charset="0"/>
              </a:rPr>
              <a:t>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This thin layer forms during morning growth of the planetary boundary layer (BL)</a:t>
            </a:r>
          </a:p>
          <a:p>
            <a:endParaRPr lang="en-US" b="1"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Same true for June 24, 26 July 01,03  low </a:t>
            </a:r>
            <a:r>
              <a:rPr lang="en-US" b="1" dirty="0">
                <a:latin typeface="Times New Roman" pitchFamily="18" charset="0"/>
                <a:cs typeface="Times New Roman" pitchFamily="18" charset="0"/>
              </a:rPr>
              <a:t>AOD </a:t>
            </a:r>
            <a:r>
              <a:rPr lang="en-US" b="1" dirty="0" smtClean="0">
                <a:latin typeface="Times New Roman" pitchFamily="18" charset="0"/>
                <a:cs typeface="Times New Roman" pitchFamily="18" charset="0"/>
              </a:rPr>
              <a:t>cases</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where MODIS and ABI underestimates AHSRL AOD</a:t>
            </a:r>
          </a:p>
        </p:txBody>
      </p:sp>
      <p:cxnSp>
        <p:nvCxnSpPr>
          <p:cNvPr id="10" name="Straight Arrow Connector 9"/>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1915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7875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Conclusions</a:t>
            </a:r>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We have demonstrated the use of </a:t>
            </a:r>
            <a:r>
              <a:rPr lang="en-US" dirty="0">
                <a:latin typeface="Times New Roman" pitchFamily="18" charset="0"/>
                <a:cs typeface="Times New Roman" pitchFamily="18" charset="0"/>
              </a:rPr>
              <a:t>autonomous </a:t>
            </a:r>
            <a:r>
              <a:rPr lang="en-US" dirty="0" smtClean="0">
                <a:latin typeface="Times New Roman" pitchFamily="18" charset="0"/>
                <a:cs typeface="Times New Roman" pitchFamily="18" charset="0"/>
              </a:rPr>
              <a:t>High Spectral Resolution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(AHSRL) for validating GOES-R ABI aerosol optical depth retrievals using ground based measurements collected at Norman, OK during the NSF DC3 field experiment in May-June, 2012</a:t>
            </a:r>
          </a:p>
          <a:p>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ABI AOD validation results using Norman, OK AHSRL and neighboring ARM-CART </a:t>
            </a:r>
            <a:r>
              <a:rPr lang="en-US" dirty="0" smtClean="0">
                <a:latin typeface="Times New Roman" pitchFamily="18" charset="0"/>
                <a:cs typeface="Times New Roman" pitchFamily="18" charset="0"/>
              </a:rPr>
              <a:t>AERONET </a:t>
            </a:r>
            <a:r>
              <a:rPr lang="en-US" dirty="0" smtClean="0">
                <a:latin typeface="Times New Roman" pitchFamily="18" charset="0"/>
                <a:cs typeface="Times New Roman" pitchFamily="18" charset="0"/>
              </a:rPr>
              <a:t>measurements  show consistent correlations and RMSE although the AHSRL based bias estimates are smaller then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a:t>
            </a:r>
          </a:p>
          <a:p>
            <a:pPr marL="742950" lvl="1" indent="-285750">
              <a:buFont typeface="Wingdings" pitchFamily="2" charset="2"/>
              <a:buChar char="q"/>
            </a:pPr>
            <a:endParaRPr lang="en-US" dirty="0" smtClean="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AHSRL validation shows that ABI AOD is within the expected accuracy and precision while </a:t>
            </a:r>
            <a:r>
              <a:rPr lang="en-US" sz="1600" dirty="0" smtClean="0">
                <a:latin typeface="Times New Roman" pitchFamily="18" charset="0"/>
                <a:cs typeface="Times New Roman" pitchFamily="18" charset="0"/>
              </a:rPr>
              <a:t>AERONET </a:t>
            </a:r>
            <a:r>
              <a:rPr lang="en-US" sz="1600" dirty="0" smtClean="0">
                <a:latin typeface="Times New Roman" pitchFamily="18" charset="0"/>
                <a:cs typeface="Times New Roman" pitchFamily="18" charset="0"/>
              </a:rPr>
              <a:t>validation shows biases which are larger then the expected accuracy for both Terra and Aqua </a:t>
            </a:r>
            <a:endParaRPr lang="en-US" sz="1600" dirty="0">
              <a:latin typeface="Times New Roman" pitchFamily="18" charset="0"/>
              <a:cs typeface="Times New Roman" pitchFamily="18" charset="0"/>
            </a:endParaRPr>
          </a:p>
          <a:p>
            <a:pPr marL="742950" lvl="1" indent="-285750">
              <a:buFont typeface="Wingdings" pitchFamily="2" charset="2"/>
              <a:buChar char="§"/>
            </a:pPr>
            <a:endParaRPr lang="en-US" sz="1600" dirty="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Both MODIS and ABI retrievals systematically underestimate low </a:t>
            </a:r>
            <a:r>
              <a:rPr lang="en-US" sz="1600" dirty="0" smtClean="0">
                <a:latin typeface="Times New Roman" pitchFamily="18" charset="0"/>
                <a:cs typeface="Times New Roman" pitchFamily="18" charset="0"/>
              </a:rPr>
              <a:t>(&lt;0.2</a:t>
            </a:r>
            <a:r>
              <a:rPr lang="en-US" sz="1600" dirty="0" smtClean="0">
                <a:latin typeface="Times New Roman" pitchFamily="18" charset="0"/>
                <a:cs typeface="Times New Roman" pitchFamily="18" charset="0"/>
              </a:rPr>
              <a:t>) AOD during the morning (Terra) overpass relative to both </a:t>
            </a:r>
            <a:r>
              <a:rPr lang="en-US" sz="1600" dirty="0" smtClean="0">
                <a:latin typeface="Times New Roman" pitchFamily="18" charset="0"/>
                <a:cs typeface="Times New Roman" pitchFamily="18" charset="0"/>
              </a:rPr>
              <a:t>AERONET </a:t>
            </a:r>
            <a:r>
              <a:rPr lang="en-US" sz="1600" dirty="0" smtClean="0">
                <a:latin typeface="Times New Roman" pitchFamily="18" charset="0"/>
                <a:cs typeface="Times New Roman" pitchFamily="18" charset="0"/>
              </a:rPr>
              <a:t>and AHSRL measurements. </a:t>
            </a:r>
          </a:p>
          <a:p>
            <a:pPr marL="285750" indent="-285750">
              <a:buFont typeface="Wingdings" pitchFamily="2" charset="2"/>
              <a:buChar char="q"/>
            </a:pPr>
            <a:endParaRPr lang="en-US" sz="1600" dirty="0" smtClean="0">
              <a:latin typeface="Times New Roman" pitchFamily="18" charset="0"/>
              <a:cs typeface="Times New Roman" pitchFamily="18" charset="0"/>
            </a:endParaRPr>
          </a:p>
          <a:p>
            <a:pPr marL="742950" lvl="1" indent="-285750">
              <a:buFont typeface="Wingdings" pitchFamily="2" charset="2"/>
              <a:buChar char="§"/>
            </a:pPr>
            <a:r>
              <a:rPr lang="en-US" sz="1600" dirty="0" smtClean="0">
                <a:latin typeface="Times New Roman" pitchFamily="18" charset="0"/>
                <a:cs typeface="Times New Roman" pitchFamily="18" charset="0"/>
              </a:rPr>
              <a:t>The AHSRL backscatter and extinction measurements show that these underestimates are associated with thin aerosol layers below 1km that occur during the morning growth of the planetary boundary layer over Norman, OK</a:t>
            </a:r>
          </a:p>
          <a:p>
            <a:pPr marL="1200150" lvl="2" indent="-285750">
              <a:buFont typeface="Wingdings" pitchFamily="2" charset="2"/>
              <a:buChar char="§"/>
            </a:pPr>
            <a:endParaRPr lang="en-US" sz="1600"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Future AHSRL validation efforts will utilize co-located </a:t>
            </a:r>
            <a:r>
              <a:rPr lang="en-US" dirty="0" smtClean="0">
                <a:latin typeface="Times New Roman" pitchFamily="18" charset="0"/>
                <a:cs typeface="Times New Roman" pitchFamily="18" charset="0"/>
              </a:rPr>
              <a:t>AERONET </a:t>
            </a:r>
            <a:r>
              <a:rPr lang="en-US" dirty="0" smtClean="0">
                <a:latin typeface="Times New Roman" pitchFamily="18" charset="0"/>
                <a:cs typeface="Times New Roman" pitchFamily="18" charset="0"/>
              </a:rPr>
              <a:t>measurements so that more accurate overlap corrections can be applied. This will result in improved accuracy in the extinction retrievals and allow for better assessment of the satellite based AOD accuracy and precision.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6152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2971800"/>
            <a:ext cx="2300566"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Extra Figures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36400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ans\users$\bpierce\Data\Documents\FY13_Travel\AQPG\Talk\DC3_ABI_MODIS_AOD_VAL_2012176.1725Z.mod04.10.50percent.png"/>
          <p:cNvPicPr>
            <a:picLocks noChangeAspect="1" noChangeArrowheads="1"/>
          </p:cNvPicPr>
          <p:nvPr/>
        </p:nvPicPr>
        <p:blipFill rotWithShape="1">
          <a:blip r:embed="rId2">
            <a:extLst>
              <a:ext uri="{28A0092B-C50C-407E-A947-70E740481C1C}">
                <a14:useLocalDpi xmlns:a14="http://schemas.microsoft.com/office/drawing/2010/main" val="0"/>
              </a:ext>
            </a:extLst>
          </a:blip>
          <a:srcRect t="68"/>
          <a:stretch/>
        </p:blipFill>
        <p:spPr bwMode="auto">
          <a:xfrm>
            <a:off x="0" y="2334827"/>
            <a:ext cx="6286500" cy="45231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beans\users$\bpierce\Data\Documents\FY13_Travel\AQPG\Talk\AHSRL_Norman_OK_20120624.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8878"/>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236434"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096522"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17:25 </a:t>
            </a:r>
            <a:r>
              <a:rPr lang="en-US" b="1" dirty="0">
                <a:latin typeface="Times New Roman" pitchFamily="18" charset="0"/>
                <a:cs typeface="Times New Roman" pitchFamily="18" charset="0"/>
              </a:rPr>
              <a:t>on June </a:t>
            </a:r>
            <a:r>
              <a:rPr lang="en-US" b="1" dirty="0" smtClean="0">
                <a:latin typeface="Times New Roman" pitchFamily="18" charset="0"/>
                <a:cs typeface="Times New Roman" pitchFamily="18" charset="0"/>
              </a:rPr>
              <a:t>24,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7" name="Straight Arrow Connector 6"/>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0160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eans\users$\bpierce\Data\Documents\FY13_Travel\AQPG\Talk\DC3_ABI_MODIS_AOD_VAL_2012178.171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 y="2331720"/>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beans\users$\bpierce\Data\Documents\FY13_Travel\AQPG\Talk\AHSRL_Norman_OK_20120626.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4" y="0"/>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200922" y="21972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061010" y="2254190"/>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17:10 </a:t>
            </a:r>
            <a:r>
              <a:rPr lang="en-US" b="1" dirty="0">
                <a:latin typeface="Times New Roman" pitchFamily="18" charset="0"/>
                <a:cs typeface="Times New Roman" pitchFamily="18" charset="0"/>
              </a:rPr>
              <a:t>on June </a:t>
            </a:r>
            <a:r>
              <a:rPr lang="en-US" b="1" dirty="0" smtClean="0">
                <a:latin typeface="Times New Roman" pitchFamily="18" charset="0"/>
                <a:cs typeface="Times New Roman" pitchFamily="18" charset="0"/>
              </a:rPr>
              <a:t>26,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7" name="Straight Arrow Connector 6"/>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6059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ns\users$\bpierce\Data\Documents\FY13_Travel\AQPG\Talk\DC3_ABI_MODIS_AOD_VAL_2012183.173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 y="2331720"/>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beans\users$\bpierce\Data\Documents\FY13_Travel\AQPG\Talk\AHSRL_Norman_OK_20120701.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10208"/>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36434" y="210844"/>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96522" y="224531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17:30 </a:t>
            </a:r>
            <a:r>
              <a:rPr lang="en-US" b="1" dirty="0">
                <a:latin typeface="Times New Roman" pitchFamily="18" charset="0"/>
                <a:cs typeface="Times New Roman" pitchFamily="18" charset="0"/>
              </a:rPr>
              <a:t>on </a:t>
            </a:r>
            <a:r>
              <a:rPr lang="en-US" b="1" dirty="0" smtClean="0">
                <a:latin typeface="Times New Roman" pitchFamily="18" charset="0"/>
                <a:cs typeface="Times New Roman" pitchFamily="18" charset="0"/>
              </a:rPr>
              <a:t>July 1,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cxnSp>
        <p:nvCxnSpPr>
          <p:cNvPr id="9" name="Straight Arrow Connector 8"/>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7232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6200" y="69579"/>
            <a:ext cx="8991600" cy="299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MODIS radiance as ABI proxy data sets</a:t>
            </a:r>
          </a:p>
          <a:p>
            <a:pPr marL="0" marR="0" lvl="0" indent="0" algn="ctr" defTabSz="914400" rtl="0" eaLnBrk="1" fontAlgn="base" latinLnBrk="0" hangingPunct="1">
              <a:lnSpc>
                <a:spcPct val="100000"/>
              </a:lnSpc>
              <a:spcBef>
                <a:spcPct val="0"/>
              </a:spcBef>
              <a:spcAft>
                <a:spcPct val="0"/>
              </a:spcAft>
              <a:buClrTx/>
              <a:buSzTx/>
              <a:tabLst/>
            </a:pPr>
            <a:endPar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285750" indent="-285750" eaLnBrk="0" fontAlgn="base" hangingPunct="0">
              <a:spcBef>
                <a:spcPct val="0"/>
              </a:spcBef>
              <a:spcAft>
                <a:spcPct val="0"/>
              </a:spcAft>
              <a:buFont typeface="Wingdings" pitchFamily="2" charset="2"/>
              <a:buChar char="q"/>
            </a:pPr>
            <a:r>
              <a:rPr lang="en-US" dirty="0">
                <a:latin typeface="Times New Roman" pitchFamily="18" charset="0"/>
                <a:ea typeface="Times New Roman" pitchFamily="18" charset="0"/>
                <a:cs typeface="Times New Roman" pitchFamily="18" charset="0"/>
              </a:rPr>
              <a:t>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 ABI algorithm is run using MODIS clear-sky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reflectances</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using Look-Up-Tables (LUTs) specific to the MODIS channels and band passes</a:t>
            </a:r>
            <a:r>
              <a:rPr lang="en-US" dirty="0" smtClean="0">
                <a:latin typeface="Times New Roman" pitchFamily="18" charset="0"/>
                <a:ea typeface="Times New Roman" pitchFamily="18" charset="0"/>
                <a:cs typeface="Times New Roman" pitchFamily="18" charset="0"/>
              </a:rPr>
              <a:t>. </a:t>
            </a:r>
          </a:p>
          <a:p>
            <a:pPr marL="285750" indent="-285750" eaLnBrk="0" fontAlgn="base" hangingPunct="0">
              <a:spcBef>
                <a:spcPct val="0"/>
              </a:spcBef>
              <a:spcAft>
                <a:spcPct val="0"/>
              </a:spcAft>
              <a:buFont typeface="Wingdings" pitchFamily="2" charset="2"/>
              <a:buChar char="q"/>
            </a:pPr>
            <a:endParaRPr lang="en-US" dirty="0">
              <a:latin typeface="Times New Roman" pitchFamily="18" charset="0"/>
              <a:cs typeface="Times New Roman" pitchFamily="18" charset="0"/>
            </a:endParaRPr>
          </a:p>
          <a:p>
            <a:pPr marL="285750" indent="-285750" eaLnBrk="0" fontAlgn="base" hangingPunct="0">
              <a:spcBef>
                <a:spcPct val="0"/>
              </a:spcBef>
              <a:spcAft>
                <a:spcPct val="0"/>
              </a:spcAft>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ground-based </a:t>
            </a:r>
            <a:r>
              <a:rPr lang="en-US" dirty="0" err="1">
                <a:latin typeface="Times New Roman" pitchFamily="18" charset="0"/>
                <a:cs typeface="Times New Roman" pitchFamily="18" charset="0"/>
              </a:rPr>
              <a:t>AEROsol</a:t>
            </a:r>
            <a:r>
              <a:rPr lang="en-US" dirty="0">
                <a:latin typeface="Times New Roman" pitchFamily="18" charset="0"/>
                <a:cs typeface="Times New Roman" pitchFamily="18" charset="0"/>
              </a:rPr>
              <a:t> Robotic Network (AERONET) sun photometer data </a:t>
            </a:r>
            <a:r>
              <a:rPr lang="en-US" dirty="0" smtClean="0">
                <a:latin typeface="Times New Roman" pitchFamily="18" charset="0"/>
                <a:cs typeface="Times New Roman" pitchFamily="18" charset="0"/>
              </a:rPr>
              <a:t>have </a:t>
            </a:r>
            <a:r>
              <a:rPr lang="en-US" dirty="0">
                <a:latin typeface="Times New Roman" pitchFamily="18" charset="0"/>
                <a:cs typeface="Times New Roman" pitchFamily="18" charset="0"/>
              </a:rPr>
              <a:t>been widely used as ground “truth” data for evaluation and validation of satellite remote sensing of </a:t>
            </a:r>
            <a:r>
              <a:rPr lang="en-US" dirty="0" smtClean="0">
                <a:latin typeface="Times New Roman" pitchFamily="18" charset="0"/>
                <a:cs typeface="Times New Roman" pitchFamily="18" charset="0"/>
              </a:rPr>
              <a:t>aerosols. </a:t>
            </a:r>
            <a:endParaRPr lang="en-US" dirty="0">
              <a:latin typeface="Times New Roman" pitchFamily="18" charset="0"/>
              <a:cs typeface="Times New Roman"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22"/>
          <a:stretch/>
        </p:blipFill>
        <p:spPr bwMode="auto">
          <a:xfrm>
            <a:off x="5038660" y="2743200"/>
            <a:ext cx="402913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4124" y="6177871"/>
            <a:ext cx="9067800" cy="646331"/>
          </a:xfrm>
          <a:prstGeom prst="rect">
            <a:avLst/>
          </a:prstGeom>
          <a:solidFill>
            <a:schemeClr val="accent5">
              <a:lumMod val="60000"/>
              <a:lumOff val="4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Comparison of ABI AOD with AERONET AOD at 550 nm over land. The solid red line is the linear regression line. The dashed blue lines denote the expected uncertainty in MODIS </a:t>
            </a:r>
            <a:r>
              <a:rPr lang="en-US" sz="1200" b="1" dirty="0">
                <a:latin typeface="Times New Roman" pitchFamily="18" charset="0"/>
                <a:ea typeface="Times New Roman" pitchFamily="18" charset="0"/>
                <a:cs typeface="Times New Roman" pitchFamily="18" charset="0"/>
              </a:rPr>
              <a:t>AOD (GOES-R Advanced Baseline Imager (ABI) </a:t>
            </a:r>
            <a:r>
              <a:rPr lang="en-US" sz="1200" b="1" dirty="0" smtClean="0">
                <a:latin typeface="Times New Roman" pitchFamily="18" charset="0"/>
                <a:ea typeface="Times New Roman" pitchFamily="18" charset="0"/>
                <a:cs typeface="Times New Roman" pitchFamily="18" charset="0"/>
              </a:rPr>
              <a:t>Algorithm </a:t>
            </a:r>
            <a:r>
              <a:rPr lang="en-US" sz="1200" b="1" dirty="0">
                <a:latin typeface="Times New Roman" pitchFamily="18" charset="0"/>
                <a:ea typeface="Times New Roman" pitchFamily="18" charset="0"/>
                <a:cs typeface="Times New Roman" pitchFamily="18" charset="0"/>
              </a:rPr>
              <a:t>Theoretical Basis Document </a:t>
            </a:r>
            <a:r>
              <a:rPr lang="en-US" sz="1200" b="1" dirty="0" smtClean="0">
                <a:latin typeface="Times New Roman" pitchFamily="18" charset="0"/>
                <a:ea typeface="Times New Roman" pitchFamily="18" charset="0"/>
                <a:cs typeface="Times New Roman" pitchFamily="18" charset="0"/>
              </a:rPr>
              <a:t>For Suspended </a:t>
            </a:r>
            <a:r>
              <a:rPr lang="en-US" sz="1200" b="1" dirty="0">
                <a:latin typeface="Times New Roman" pitchFamily="18" charset="0"/>
                <a:ea typeface="Times New Roman" pitchFamily="18" charset="0"/>
                <a:cs typeface="Times New Roman" pitchFamily="18" charset="0"/>
              </a:rPr>
              <a:t>Matter/Aerosol Optical Depth and Aerosol Size </a:t>
            </a:r>
            <a:r>
              <a:rPr lang="en-US" sz="1200" b="1" dirty="0" smtClean="0">
                <a:latin typeface="Times New Roman" pitchFamily="18" charset="0"/>
                <a:ea typeface="Times New Roman" pitchFamily="18" charset="0"/>
                <a:cs typeface="Times New Roman" pitchFamily="18" charset="0"/>
              </a:rPr>
              <a:t>Parameter, </a:t>
            </a:r>
            <a:r>
              <a:rPr lang="en-US" sz="1200" b="1" dirty="0">
                <a:latin typeface="Times New Roman" pitchFamily="18" charset="0"/>
                <a:cs typeface="Times New Roman" pitchFamily="18" charset="0"/>
              </a:rPr>
              <a:t>Version </a:t>
            </a:r>
            <a:r>
              <a:rPr lang="en-US" sz="1200" b="1" dirty="0" smtClean="0">
                <a:latin typeface="Times New Roman" pitchFamily="18" charset="0"/>
                <a:cs typeface="Times New Roman" pitchFamily="18" charset="0"/>
              </a:rPr>
              <a:t>2.0 September </a:t>
            </a:r>
            <a:r>
              <a:rPr lang="en-US" sz="1200" b="1" dirty="0">
                <a:latin typeface="Times New Roman" pitchFamily="18" charset="0"/>
                <a:cs typeface="Times New Roman" pitchFamily="18" charset="0"/>
              </a:rPr>
              <a:t>25, 2009</a:t>
            </a:r>
            <a:r>
              <a:rPr lang="en-US" sz="1200" b="1" dirty="0" smtClean="0">
                <a:latin typeface="Times New Roman" pitchFamily="18" charset="0"/>
                <a:ea typeface="Times New Roman" pitchFamily="18" charset="0"/>
                <a:cs typeface="Times New Roman" pitchFamily="18" charset="0"/>
              </a:rPr>
              <a:t>)</a:t>
            </a:r>
            <a:endParaRPr lang="en-US" sz="1200" b="1" dirty="0">
              <a:latin typeface="Times New Roman" pitchFamily="18" charset="0"/>
              <a:ea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17" y="3179296"/>
            <a:ext cx="42291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67" y="4880111"/>
            <a:ext cx="4343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2895600"/>
            <a:ext cx="4572000" cy="276999"/>
          </a:xfrm>
          <a:prstGeom prst="rect">
            <a:avLst/>
          </a:prstGeom>
        </p:spPr>
        <p:txBody>
          <a:bodyPr>
            <a:spAutoFit/>
          </a:bodyPr>
          <a:lstStyle/>
          <a:p>
            <a:r>
              <a:rPr lang="en-US" sz="1200" b="1" dirty="0">
                <a:latin typeface="Times New Roman" pitchFamily="18" charset="0"/>
                <a:cs typeface="Times New Roman" pitchFamily="18" charset="0"/>
              </a:rPr>
              <a:t>Recommended accuracy requirements for different AOD ranges</a:t>
            </a:r>
          </a:p>
        </p:txBody>
      </p:sp>
      <p:sp>
        <p:nvSpPr>
          <p:cNvPr id="9" name="Rectangle 8"/>
          <p:cNvSpPr/>
          <p:nvPr/>
        </p:nvSpPr>
        <p:spPr>
          <a:xfrm>
            <a:off x="220580" y="4627096"/>
            <a:ext cx="4572000" cy="276999"/>
          </a:xfrm>
          <a:prstGeom prst="rect">
            <a:avLst/>
          </a:prstGeom>
        </p:spPr>
        <p:txBody>
          <a:bodyPr>
            <a:spAutoFit/>
          </a:bodyPr>
          <a:lstStyle/>
          <a:p>
            <a:r>
              <a:rPr lang="en-US" sz="1200" b="1" dirty="0">
                <a:latin typeface="Times New Roman" pitchFamily="18" charset="0"/>
                <a:cs typeface="Times New Roman" pitchFamily="18" charset="0"/>
              </a:rPr>
              <a:t>Recommended precision requirements for different AOD ranges</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48392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eans\users$\bpierce\Data\Documents\FY13_Travel\AQPG\Talk\DC3_ABI_MODIS_AOD_VAL_2012185.1715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 y="2338245"/>
            <a:ext cx="6286500" cy="4526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beans\users$\bpierce\Data\Documents\FY13_Travel\AQPG\Talk\AHSRL_Norman_OK_20120703.100.50per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 y="0"/>
            <a:ext cx="6286500" cy="45262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27556" y="210844"/>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87644" y="2245312"/>
            <a:ext cx="0" cy="160020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81200" y="3352800"/>
            <a:ext cx="255234" cy="3810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2385" y="3152001"/>
            <a:ext cx="1225015" cy="276999"/>
          </a:xfrm>
          <a:prstGeom prst="rect">
            <a:avLst/>
          </a:prstGeom>
          <a:noFill/>
        </p:spPr>
        <p:txBody>
          <a:bodyPr wrap="none" rtlCol="0">
            <a:spAutoFit/>
          </a:bodyPr>
          <a:lstStyle/>
          <a:p>
            <a:r>
              <a:rPr lang="en-US" sz="1200" b="1" dirty="0" smtClean="0">
                <a:solidFill>
                  <a:schemeClr val="bg1"/>
                </a:solidFill>
                <a:latin typeface="Times New Roman" pitchFamily="18" charset="0"/>
                <a:cs typeface="Times New Roman" pitchFamily="18" charset="0"/>
              </a:rPr>
              <a:t>AM BL Growth</a:t>
            </a:r>
            <a:endParaRPr lang="en-US" sz="1200" b="1" dirty="0">
              <a:solidFill>
                <a:schemeClr val="bg1"/>
              </a:solidFill>
              <a:latin typeface="Times New Roman" pitchFamily="18" charset="0"/>
              <a:cs typeface="Times New Roman" pitchFamily="18" charset="0"/>
            </a:endParaRPr>
          </a:p>
        </p:txBody>
      </p:sp>
      <p:sp>
        <p:nvSpPr>
          <p:cNvPr id="10" name="TextBox 9"/>
          <p:cNvSpPr txBox="1"/>
          <p:nvPr/>
        </p:nvSpPr>
        <p:spPr>
          <a:xfrm>
            <a:off x="6400800" y="0"/>
            <a:ext cx="274320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17:30 </a:t>
            </a:r>
            <a:r>
              <a:rPr lang="en-US" b="1" dirty="0">
                <a:latin typeface="Times New Roman" pitchFamily="18" charset="0"/>
                <a:cs typeface="Times New Roman" pitchFamily="18" charset="0"/>
              </a:rPr>
              <a:t>on </a:t>
            </a:r>
            <a:r>
              <a:rPr lang="en-US" b="1" dirty="0" smtClean="0">
                <a:latin typeface="Times New Roman" pitchFamily="18" charset="0"/>
                <a:cs typeface="Times New Roman" pitchFamily="18" charset="0"/>
              </a:rPr>
              <a:t>July 1, 2012:</a:t>
            </a:r>
            <a:endParaRPr lang="en-US" b="1" dirty="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MODIS and ABI underestimate relative to AHSRL is associated with thin layer of enhanced aerosol below 1km </a:t>
            </a:r>
          </a:p>
        </p:txBody>
      </p:sp>
    </p:spTree>
    <p:extLst>
      <p:ext uri="{BB962C8B-B14F-4D97-AF65-F5344CB8AC3E}">
        <p14:creationId xmlns:p14="http://schemas.microsoft.com/office/powerpoint/2010/main" val="169154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activefiremaps.fs.fed.us/data/activefiremaps/wst2012182_1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3962399" cy="48644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ctivefiremaps.fs.fed.us/data/activefiremaps/est2012182_1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98"/>
          <a:stretch/>
        </p:blipFill>
        <p:spPr bwMode="auto">
          <a:xfrm>
            <a:off x="4290340" y="1154128"/>
            <a:ext cx="4853660" cy="48444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 y="1436073"/>
            <a:ext cx="3276600" cy="954107"/>
          </a:xfrm>
          <a:prstGeom prst="rect">
            <a:avLst/>
          </a:prstGeom>
          <a:solidFill>
            <a:schemeClr val="bg1"/>
          </a:solidFill>
          <a:ln>
            <a:solidFill>
              <a:schemeClr val="tx1"/>
            </a:solidFill>
          </a:ln>
        </p:spPr>
        <p:txBody>
          <a:bodyPr wrap="square">
            <a:spAutoFit/>
          </a:bodyPr>
          <a:lstStyle/>
          <a:p>
            <a:r>
              <a:rPr lang="en-US" sz="1400" b="1" dirty="0">
                <a:latin typeface="Times New Roman" pitchFamily="18" charset="0"/>
                <a:cs typeface="Times New Roman" pitchFamily="18" charset="0"/>
              </a:rPr>
              <a:t>The </a:t>
            </a:r>
            <a:r>
              <a:rPr lang="en-US" sz="1400" b="1" dirty="0" smtClean="0">
                <a:latin typeface="Times New Roman" pitchFamily="18" charset="0"/>
                <a:cs typeface="Times New Roman" pitchFamily="18" charset="0"/>
              </a:rPr>
              <a:t>High Park </a:t>
            </a:r>
            <a:r>
              <a:rPr lang="en-US" sz="1400" b="1" dirty="0">
                <a:latin typeface="Times New Roman" pitchFamily="18" charset="0"/>
                <a:cs typeface="Times New Roman" pitchFamily="18" charset="0"/>
              </a:rPr>
              <a:t>fire, which was sparked by a lightning strike on </a:t>
            </a:r>
            <a:r>
              <a:rPr lang="en-US" sz="1400" b="1" dirty="0" smtClean="0">
                <a:latin typeface="Times New Roman" pitchFamily="18" charset="0"/>
                <a:cs typeface="Times New Roman" pitchFamily="18" charset="0"/>
              </a:rPr>
              <a:t>June 09, burned 87,284 acres West of Fort Collins, CO </a:t>
            </a:r>
            <a:r>
              <a:rPr lang="en-US" sz="1400" b="1" dirty="0">
                <a:latin typeface="Times New Roman" pitchFamily="18" charset="0"/>
                <a:cs typeface="Times New Roman" pitchFamily="18" charset="0"/>
              </a:rPr>
              <a:t>(http://www.inciweb.org/about</a:t>
            </a:r>
            <a:r>
              <a:rPr lang="en-US" sz="1400" b="1" dirty="0" smtClean="0">
                <a:latin typeface="Times New Roman" pitchFamily="18" charset="0"/>
                <a:cs typeface="Times New Roman" pitchFamily="18" charset="0"/>
              </a:rPr>
              <a:t>/). </a:t>
            </a:r>
            <a:endParaRPr lang="en-US" sz="1400" b="1" dirty="0">
              <a:latin typeface="Times New Roman" pitchFamily="18" charset="0"/>
              <a:cs typeface="Times New Roman" pitchFamily="18" charset="0"/>
            </a:endParaRPr>
          </a:p>
        </p:txBody>
      </p:sp>
      <p:sp>
        <p:nvSpPr>
          <p:cNvPr id="13" name="Rectangle 12"/>
          <p:cNvSpPr/>
          <p:nvPr/>
        </p:nvSpPr>
        <p:spPr>
          <a:xfrm>
            <a:off x="4572000" y="1436073"/>
            <a:ext cx="3276599" cy="954107"/>
          </a:xfrm>
          <a:prstGeom prst="rect">
            <a:avLst/>
          </a:prstGeom>
          <a:solidFill>
            <a:schemeClr val="bg1"/>
          </a:solidFill>
          <a:ln>
            <a:solidFill>
              <a:schemeClr val="tx1"/>
            </a:solidFill>
          </a:ln>
        </p:spPr>
        <p:txBody>
          <a:bodyPr wrap="square">
            <a:spAutoFit/>
          </a:bodyPr>
          <a:lstStyle/>
          <a:p>
            <a:r>
              <a:rPr lang="en-US" sz="1400" b="1" dirty="0">
                <a:latin typeface="Times New Roman" pitchFamily="18" charset="0"/>
                <a:cs typeface="Times New Roman" pitchFamily="18" charset="0"/>
              </a:rPr>
              <a:t>The Whitewater-Baldy fire, which was sparked by a lightning strike on May 16, </a:t>
            </a:r>
            <a:r>
              <a:rPr lang="en-US" sz="1400" b="1" dirty="0" smtClean="0">
                <a:latin typeface="Times New Roman" pitchFamily="18" charset="0"/>
                <a:cs typeface="Times New Roman" pitchFamily="18" charset="0"/>
              </a:rPr>
              <a:t>burned 296,980 acres in New Mexico </a:t>
            </a:r>
            <a:r>
              <a:rPr lang="en-US" sz="1400" b="1" dirty="0">
                <a:latin typeface="Times New Roman" pitchFamily="18" charset="0"/>
                <a:cs typeface="Times New Roman" pitchFamily="18" charset="0"/>
              </a:rPr>
              <a:t>(http://www.inciweb.org/about</a:t>
            </a:r>
            <a:r>
              <a:rPr lang="en-US" sz="1400" b="1" dirty="0" smtClean="0">
                <a:latin typeface="Times New Roman" pitchFamily="18" charset="0"/>
                <a:cs typeface="Times New Roman" pitchFamily="18" charset="0"/>
              </a:rPr>
              <a:t>/). </a:t>
            </a:r>
          </a:p>
        </p:txBody>
      </p:sp>
      <p:sp>
        <p:nvSpPr>
          <p:cNvPr id="7" name="Rectangle 6"/>
          <p:cNvSpPr/>
          <p:nvPr/>
        </p:nvSpPr>
        <p:spPr>
          <a:xfrm>
            <a:off x="5569065" y="6334780"/>
            <a:ext cx="3576415" cy="523220"/>
          </a:xfrm>
          <a:prstGeom prst="rect">
            <a:avLst/>
          </a:prstGeom>
        </p:spPr>
        <p:txBody>
          <a:bodyPr wrap="square">
            <a:spAutoFit/>
          </a:bodyPr>
          <a:lstStyle/>
          <a:p>
            <a:r>
              <a:rPr lang="en-US" sz="1400" b="1" i="1" dirty="0" err="1">
                <a:latin typeface="Times New Roman" pitchFamily="18" charset="0"/>
                <a:cs typeface="Times New Roman" pitchFamily="18" charset="0"/>
              </a:rPr>
              <a:t>InciWeb</a:t>
            </a:r>
            <a:r>
              <a:rPr lang="en-US" sz="1400" b="1" i="1" dirty="0">
                <a:latin typeface="Times New Roman" pitchFamily="18" charset="0"/>
                <a:cs typeface="Times New Roman" pitchFamily="18" charset="0"/>
              </a:rPr>
              <a:t> is an interagency all-risk incident information management system</a:t>
            </a:r>
          </a:p>
        </p:txBody>
      </p:sp>
      <p:cxnSp>
        <p:nvCxnSpPr>
          <p:cNvPr id="10" name="Straight Arrow Connector 9"/>
          <p:cNvCxnSpPr/>
          <p:nvPr/>
        </p:nvCxnSpPr>
        <p:spPr>
          <a:xfrm>
            <a:off x="2230515" y="2389440"/>
            <a:ext cx="969885" cy="126816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1"/>
          </p:cNvCxnSpPr>
          <p:nvPr/>
        </p:nvCxnSpPr>
        <p:spPr>
          <a:xfrm flipH="1">
            <a:off x="2558996" y="1913127"/>
            <a:ext cx="2013004" cy="32280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11099" y="2895600"/>
            <a:ext cx="4260525" cy="369332"/>
          </a:xfrm>
          <a:prstGeom prst="rect">
            <a:avLst/>
          </a:prstGeom>
          <a:solidFill>
            <a:schemeClr val="tx1"/>
          </a:solidFill>
        </p:spPr>
        <p:txBody>
          <a:bodyPr wrap="none" rtlCol="0">
            <a:spAutoFit/>
          </a:bodyPr>
          <a:lstStyle/>
          <a:p>
            <a:r>
              <a:rPr lang="en-US" dirty="0" smtClean="0">
                <a:solidFill>
                  <a:srgbClr val="FFFF00"/>
                </a:solidFill>
              </a:rPr>
              <a:t>Yellow=Fire detection since January 1, 2012</a:t>
            </a:r>
            <a:endParaRPr lang="en-US" dirty="0">
              <a:solidFill>
                <a:srgbClr val="FFFF00"/>
              </a:solidFill>
            </a:endParaRPr>
          </a:p>
        </p:txBody>
      </p:sp>
      <p:sp>
        <p:nvSpPr>
          <p:cNvPr id="14" name="Rectangle 13"/>
          <p:cNvSpPr/>
          <p:nvPr/>
        </p:nvSpPr>
        <p:spPr>
          <a:xfrm>
            <a:off x="762000" y="6553200"/>
            <a:ext cx="3268780" cy="307777"/>
          </a:xfrm>
          <a:prstGeom prst="rect">
            <a:avLst/>
          </a:prstGeom>
        </p:spPr>
        <p:txBody>
          <a:bodyPr wrap="none">
            <a:spAutoFit/>
          </a:bodyPr>
          <a:lstStyle/>
          <a:p>
            <a:r>
              <a:rPr lang="en-US" sz="1400" b="1" dirty="0">
                <a:latin typeface="Times New Roman" pitchFamily="18" charset="0"/>
                <a:cs typeface="Times New Roman" pitchFamily="18" charset="0"/>
              </a:rPr>
              <a:t>http://activefiremaps.fs.fed.us/index.php</a:t>
            </a:r>
          </a:p>
        </p:txBody>
      </p:sp>
      <p:sp>
        <p:nvSpPr>
          <p:cNvPr id="16" name="Rectangle 15"/>
          <p:cNvSpPr/>
          <p:nvPr/>
        </p:nvSpPr>
        <p:spPr>
          <a:xfrm>
            <a:off x="763480" y="6098219"/>
            <a:ext cx="4513864" cy="523220"/>
          </a:xfrm>
          <a:prstGeom prst="rect">
            <a:avLst/>
          </a:prstGeom>
        </p:spPr>
        <p:txBody>
          <a:bodyPr wrap="none">
            <a:spAutoFit/>
          </a:bodyPr>
          <a:lstStyle/>
          <a:p>
            <a:r>
              <a:rPr lang="en-US" sz="1400" b="1" i="1" dirty="0" smtClean="0">
                <a:latin typeface="Times New Roman" pitchFamily="18" charset="0"/>
                <a:cs typeface="Times New Roman" pitchFamily="18" charset="0"/>
              </a:rPr>
              <a:t>MODIS fire detection maps from the </a:t>
            </a:r>
          </a:p>
          <a:p>
            <a:r>
              <a:rPr lang="en-US" sz="1400" b="1" i="1" dirty="0" smtClean="0">
                <a:latin typeface="Times New Roman" pitchFamily="18" charset="0"/>
                <a:cs typeface="Times New Roman" pitchFamily="18" charset="0"/>
              </a:rPr>
              <a:t>USDA Forest Service Remote </a:t>
            </a:r>
            <a:r>
              <a:rPr lang="en-US" sz="1400" b="1" i="1" dirty="0">
                <a:latin typeface="Times New Roman" pitchFamily="18" charset="0"/>
                <a:cs typeface="Times New Roman" pitchFamily="18" charset="0"/>
              </a:rPr>
              <a:t>Sensing Applications Center</a:t>
            </a:r>
          </a:p>
        </p:txBody>
      </p:sp>
      <p:sp>
        <p:nvSpPr>
          <p:cNvPr id="3" name="4-Point Star 2"/>
          <p:cNvSpPr>
            <a:spLocks noChangeAspect="1"/>
          </p:cNvSpPr>
          <p:nvPr/>
        </p:nvSpPr>
        <p:spPr>
          <a:xfrm>
            <a:off x="4981108" y="3999242"/>
            <a:ext cx="182880" cy="18288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a:spLocks noChangeAspect="1"/>
          </p:cNvSpPr>
          <p:nvPr/>
        </p:nvSpPr>
        <p:spPr>
          <a:xfrm>
            <a:off x="4980964" y="3784696"/>
            <a:ext cx="182880" cy="18288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63988" y="3980732"/>
            <a:ext cx="760144" cy="215444"/>
          </a:xfrm>
          <a:prstGeom prst="rect">
            <a:avLst/>
          </a:prstGeom>
          <a:solidFill>
            <a:schemeClr val="bg1"/>
          </a:solidFill>
          <a:ln>
            <a:solidFill>
              <a:schemeClr val="tx1"/>
            </a:solidFill>
          </a:ln>
        </p:spPr>
        <p:txBody>
          <a:bodyPr wrap="none" rtlCol="0">
            <a:spAutoFit/>
          </a:bodyPr>
          <a:lstStyle/>
          <a:p>
            <a:r>
              <a:rPr lang="en-US" sz="800" b="1" dirty="0" smtClean="0">
                <a:solidFill>
                  <a:srgbClr val="FF0000"/>
                </a:solidFill>
                <a:latin typeface="Times New Roman" pitchFamily="18" charset="0"/>
                <a:cs typeface="Times New Roman" pitchFamily="18" charset="0"/>
              </a:rPr>
              <a:t>Norman, OK</a:t>
            </a:r>
            <a:endParaRPr lang="en-US" sz="800" b="1" dirty="0">
              <a:solidFill>
                <a:srgbClr val="FF0000"/>
              </a:solidFill>
              <a:latin typeface="Times New Roman" pitchFamily="18" charset="0"/>
              <a:cs typeface="Times New Roman" pitchFamily="18" charset="0"/>
            </a:endParaRPr>
          </a:p>
        </p:txBody>
      </p:sp>
      <p:sp>
        <p:nvSpPr>
          <p:cNvPr id="17" name="TextBox 16"/>
          <p:cNvSpPr txBox="1"/>
          <p:nvPr/>
        </p:nvSpPr>
        <p:spPr>
          <a:xfrm>
            <a:off x="5163844" y="3733800"/>
            <a:ext cx="760288" cy="215444"/>
          </a:xfrm>
          <a:prstGeom prst="rect">
            <a:avLst/>
          </a:prstGeom>
          <a:solidFill>
            <a:schemeClr val="bg1"/>
          </a:solidFill>
          <a:ln>
            <a:solidFill>
              <a:schemeClr val="tx1"/>
            </a:solidFill>
          </a:ln>
        </p:spPr>
        <p:txBody>
          <a:bodyPr wrap="square" rtlCol="0">
            <a:spAutoFit/>
          </a:bodyPr>
          <a:lstStyle/>
          <a:p>
            <a:r>
              <a:rPr lang="en-US" sz="800" b="1" dirty="0" smtClean="0">
                <a:solidFill>
                  <a:srgbClr val="FF0000"/>
                </a:solidFill>
                <a:latin typeface="Times New Roman" pitchFamily="18" charset="0"/>
                <a:cs typeface="Times New Roman" pitchFamily="18" charset="0"/>
              </a:rPr>
              <a:t>ARM-CART</a:t>
            </a:r>
            <a:endParaRPr lang="en-US" sz="800" b="1" dirty="0">
              <a:solidFill>
                <a:srgbClr val="FF0000"/>
              </a:solidFill>
              <a:latin typeface="Times New Roman" pitchFamily="18" charset="0"/>
              <a:cs typeface="Times New Roman" pitchFamily="18" charset="0"/>
            </a:endParaRPr>
          </a:p>
        </p:txBody>
      </p:sp>
      <p:sp>
        <p:nvSpPr>
          <p:cNvPr id="5" name="TextBox 4"/>
          <p:cNvSpPr txBox="1"/>
          <p:nvPr/>
        </p:nvSpPr>
        <p:spPr>
          <a:xfrm>
            <a:off x="152400" y="112880"/>
            <a:ext cx="8819224"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Location of AHSRL (Norman, OK) and </a:t>
            </a:r>
            <a:r>
              <a:rPr lang="en-US" sz="2800" b="1" dirty="0" smtClean="0">
                <a:latin typeface="Times New Roman" pitchFamily="18" charset="0"/>
                <a:cs typeface="Times New Roman" pitchFamily="18" charset="0"/>
              </a:rPr>
              <a:t>AERONET </a:t>
            </a: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(ARM-CART) sites relative to upwind biomass burning </a:t>
            </a:r>
            <a:endParaRPr lang="en-US" sz="2800" b="1" dirty="0">
              <a:latin typeface="Times New Roman" pitchFamily="18" charset="0"/>
              <a:cs typeface="Times New Roman" pitchFamily="18" charset="0"/>
            </a:endParaRPr>
          </a:p>
        </p:txBody>
      </p:sp>
      <p:pic>
        <p:nvPicPr>
          <p:cNvPr id="18" name="Picture 4" descr="http://activefiremaps.fs.fed.us/images/rsac-8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 y="6096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9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algn="ctr"/>
            <a:r>
              <a:rPr lang="en-US" sz="2800" b="1" dirty="0" smtClean="0">
                <a:latin typeface="Times New Roman" pitchFamily="18" charset="0"/>
                <a:cs typeface="Times New Roman" pitchFamily="18" charset="0"/>
              </a:rPr>
              <a:t>Autonomous High-spectral </a:t>
            </a:r>
            <a:r>
              <a:rPr lang="en-US" sz="2800" b="1" dirty="0">
                <a:latin typeface="Times New Roman" pitchFamily="18" charset="0"/>
                <a:cs typeface="Times New Roman" pitchFamily="18" charset="0"/>
              </a:rPr>
              <a:t>Resolution </a:t>
            </a:r>
            <a:r>
              <a:rPr lang="en-US" sz="2800" b="1" dirty="0" err="1" smtClean="0">
                <a:latin typeface="Times New Roman" pitchFamily="18" charset="0"/>
                <a:cs typeface="Times New Roman" pitchFamily="18" charset="0"/>
              </a:rPr>
              <a:t>Lidar</a:t>
            </a:r>
            <a:r>
              <a:rPr lang="en-US" sz="2800" b="1" dirty="0" smtClean="0">
                <a:latin typeface="Times New Roman" pitchFamily="18" charset="0"/>
                <a:cs typeface="Times New Roman" pitchFamily="18" charset="0"/>
              </a:rPr>
              <a:t> (AHSRL)</a:t>
            </a:r>
            <a:endParaRPr lang="en-US" sz="2800"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UW-SSEC </a:t>
            </a:r>
            <a:r>
              <a:rPr lang="en-US" dirty="0" err="1">
                <a:latin typeface="Times New Roman" pitchFamily="18" charset="0"/>
                <a:cs typeface="Times New Roman" pitchFamily="18" charset="0"/>
              </a:rPr>
              <a:t>lidar</a:t>
            </a:r>
            <a:r>
              <a:rPr lang="en-US" dirty="0">
                <a:latin typeface="Times New Roman" pitchFamily="18" charset="0"/>
                <a:cs typeface="Times New Roman" pitchFamily="18" charset="0"/>
              </a:rPr>
              <a:t> group </a:t>
            </a:r>
            <a:r>
              <a:rPr lang="en-US" dirty="0" smtClean="0">
                <a:latin typeface="Times New Roman" pitchFamily="18" charset="0"/>
                <a:cs typeface="Times New Roman" pitchFamily="18" charset="0"/>
              </a:rPr>
              <a:t>(Edwin </a:t>
            </a:r>
            <a:r>
              <a:rPr lang="en-US" dirty="0" err="1" smtClean="0">
                <a:latin typeface="Times New Roman" pitchFamily="18" charset="0"/>
                <a:cs typeface="Times New Roman" pitchFamily="18" charset="0"/>
              </a:rPr>
              <a:t>Eloranta</a:t>
            </a:r>
            <a:r>
              <a:rPr lang="en-US" dirty="0" smtClean="0">
                <a:latin typeface="Times New Roman" pitchFamily="18" charset="0"/>
                <a:cs typeface="Times New Roman" pitchFamily="18" charset="0"/>
              </a:rPr>
              <a:t>, Lead) </a:t>
            </a:r>
            <a:r>
              <a:rPr lang="en-US" dirty="0">
                <a:latin typeface="Times New Roman" pitchFamily="18" charset="0"/>
                <a:cs typeface="Times New Roman" pitchFamily="18" charset="0"/>
              </a:rPr>
              <a:t>has developed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High Spectral Resolution </a:t>
            </a:r>
            <a:r>
              <a:rPr lang="en-US" dirty="0" err="1" smtClean="0">
                <a:latin typeface="Times New Roman" pitchFamily="18" charset="0"/>
                <a:cs typeface="Times New Roman" pitchFamily="18" charset="0"/>
              </a:rPr>
              <a:t>Lidar</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(HSRL) for both ground-based and aircraft platforms.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HSRL </a:t>
            </a:r>
            <a:r>
              <a:rPr lang="en-US" dirty="0" err="1">
                <a:latin typeface="Times New Roman" pitchFamily="18" charset="0"/>
                <a:cs typeface="Times New Roman" pitchFamily="18" charset="0"/>
              </a:rPr>
              <a:t>lidars</a:t>
            </a:r>
            <a:r>
              <a:rPr lang="en-US" dirty="0">
                <a:latin typeface="Times New Roman" pitchFamily="18" charset="0"/>
                <a:cs typeface="Times New Roman" pitchFamily="18" charset="0"/>
              </a:rPr>
              <a:t> provide vertical profiles of optical depth, backscatter cross-section depolarization, and backscatter phase function. </a:t>
            </a:r>
          </a:p>
          <a:p>
            <a:pPr marL="742950" lvl="1" indent="-285750">
              <a:buFont typeface="Wingdings" pitchFamily="2" charset="2"/>
              <a:buChar char="§"/>
            </a:pPr>
            <a:endParaRPr lang="en-US" dirty="0" smtClean="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HSRL measurements are absolutely calibrated by reference to molecular scattering that is measured at each point in the </a:t>
            </a:r>
            <a:r>
              <a:rPr lang="en-US" dirty="0" err="1">
                <a:latin typeface="Times New Roman" pitchFamily="18" charset="0"/>
                <a:cs typeface="Times New Roman" pitchFamily="18" charset="0"/>
              </a:rPr>
              <a:t>lidar</a:t>
            </a:r>
            <a:r>
              <a:rPr lang="en-US" dirty="0">
                <a:latin typeface="Times New Roman" pitchFamily="18" charset="0"/>
                <a:cs typeface="Times New Roman" pitchFamily="18" charset="0"/>
              </a:rPr>
              <a:t> profile.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enables the HSRL to measure backscatter cross-sections and optical depths without prior assumptions about the scattering properties of the atmosphere. </a:t>
            </a:r>
            <a:endParaRPr lang="en-US" dirty="0" smtClean="0">
              <a:latin typeface="Times New Roman" pitchFamily="18" charset="0"/>
              <a:cs typeface="Times New Roman" pitchFamily="18" charset="0"/>
            </a:endParaRPr>
          </a:p>
          <a:p>
            <a:pPr marL="742950" lvl="1" indent="-285750">
              <a:buFont typeface="Wingdings" pitchFamily="2" charset="2"/>
              <a:buChar char="§"/>
            </a:pPr>
            <a:endParaRPr lang="en-US" dirty="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A compact </a:t>
            </a:r>
            <a:r>
              <a:rPr lang="en-US" dirty="0">
                <a:latin typeface="Times New Roman" pitchFamily="18" charset="0"/>
                <a:cs typeface="Times New Roman" pitchFamily="18" charset="0"/>
              </a:rPr>
              <a:t>and autonomous HSRL has been developed </a:t>
            </a:r>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operation and data transfer controlled remotely. </a:t>
            </a:r>
            <a:endParaRPr lang="en-US" dirty="0" smtClean="0">
              <a:latin typeface="Times New Roman" pitchFamily="18" charset="0"/>
              <a:cs typeface="Times New Roman" pitchFamily="18" charset="0"/>
            </a:endParaRPr>
          </a:p>
          <a:p>
            <a:pPr marL="285750" indent="-285750">
              <a:buFont typeface="Wingdings" pitchFamily="2" charset="2"/>
              <a:buChar char="q"/>
            </a:pPr>
            <a:endParaRPr lang="en-US" dirty="0">
              <a:latin typeface="Times New Roman" pitchFamily="18" charset="0"/>
              <a:cs typeface="Times New Roman" pitchFamily="18" charset="0"/>
            </a:endParaRPr>
          </a:p>
          <a:p>
            <a:pPr marL="742950" lvl="1" indent="-285750">
              <a:buFont typeface="Wingdings" pitchFamily="2" charset="2"/>
              <a:buChar char="§"/>
            </a:pPr>
            <a:r>
              <a:rPr lang="en-US" dirty="0" smtClean="0">
                <a:latin typeface="Times New Roman" pitchFamily="18" charset="0"/>
                <a:cs typeface="Times New Roman" pitchFamily="18" charset="0"/>
              </a:rPr>
              <a:t>This autonomous HSRL was deployed to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Norman, OK during the National Science Foundation (NSF) Deep Convective Clouds and Chemistry (DC3) Experiment during May-June, 2012</a:t>
            </a:r>
          </a:p>
          <a:p>
            <a:pPr marL="742950" lvl="1" indent="-285750">
              <a:buFont typeface="Wingdings" pitchFamily="2" charset="2"/>
              <a:buChar char="§"/>
            </a:pPr>
            <a:endParaRPr lang="en-US" dirty="0" smtClean="0">
              <a:latin typeface="Times New Roman" pitchFamily="18" charset="0"/>
              <a:cs typeface="Times New Roman" pitchFamily="18" charset="0"/>
            </a:endParaRPr>
          </a:p>
          <a:p>
            <a:pPr marL="285750" indent="-285750">
              <a:buFont typeface="Wingdings" pitchFamily="2" charset="2"/>
              <a:buChar char="q"/>
            </a:pPr>
            <a:r>
              <a:rPr lang="en-US" dirty="0" smtClean="0">
                <a:latin typeface="Times New Roman" pitchFamily="18" charset="0"/>
                <a:cs typeface="Times New Roman" pitchFamily="18" charset="0"/>
              </a:rPr>
              <a:t>MODIS and GOES-R ABI proxy AOD retrieval validation studies using the Norman AHSRL and neighboring ARM-CART </a:t>
            </a:r>
            <a:r>
              <a:rPr lang="en-US" dirty="0" err="1" smtClean="0">
                <a:latin typeface="Times New Roman" pitchFamily="18" charset="0"/>
                <a:cs typeface="Times New Roman" pitchFamily="18" charset="0"/>
              </a:rPr>
              <a:t>Aeronet</a:t>
            </a:r>
            <a:r>
              <a:rPr lang="en-US" dirty="0" smtClean="0">
                <a:latin typeface="Times New Roman" pitchFamily="18" charset="0"/>
                <a:cs typeface="Times New Roman" pitchFamily="18" charset="0"/>
              </a:rPr>
              <a:t> measurements allow us to demonstrate the use of AHSRL measurements for GOES-R ABI  validation. </a:t>
            </a:r>
          </a:p>
        </p:txBody>
      </p:sp>
    </p:spTree>
    <p:extLst>
      <p:ext uri="{BB962C8B-B14F-4D97-AF65-F5344CB8AC3E}">
        <p14:creationId xmlns:p14="http://schemas.microsoft.com/office/powerpoint/2010/main" val="300926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687993"/>
            <a:ext cx="8763000" cy="550920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AHSRL data processing</a:t>
            </a:r>
          </a:p>
          <a:p>
            <a:endParaRPr lang="en-US" dirty="0">
              <a:latin typeface="Times New Roman" pitchFamily="18" charset="0"/>
              <a:cs typeface="Times New Roman" pitchFamily="18" charset="0"/>
            </a:endParaRPr>
          </a:p>
          <a:p>
            <a:pPr marL="342900" indent="-342900">
              <a:buFontTx/>
              <a:buAutoNum type="arabicParenR"/>
            </a:pPr>
            <a:r>
              <a:rPr lang="en-US" dirty="0" smtClean="0">
                <a:latin typeface="Times New Roman" pitchFamily="18" charset="0"/>
                <a:cs typeface="Times New Roman" pitchFamily="18" charset="0"/>
              </a:rPr>
              <a:t>Compute 5-minute averages and standard deviation of 30-second, 30 meter aerosol </a:t>
            </a: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ackscatter and extinction profiles</a:t>
            </a:r>
          </a:p>
          <a:p>
            <a:pPr marL="342900" indent="-342900">
              <a:buFontTx/>
              <a:buAutoNum type="arabicParenR"/>
            </a:pPr>
            <a:endParaRPr lang="en-US" dirty="0" smtClean="0">
              <a:latin typeface="Times New Roman" pitchFamily="18" charset="0"/>
              <a:cs typeface="Times New Roman" pitchFamily="18" charset="0"/>
            </a:endParaRPr>
          </a:p>
          <a:p>
            <a:pPr marL="342900" indent="-342900">
              <a:buAutoNum type="arabicParenR"/>
            </a:pPr>
            <a:r>
              <a:rPr lang="en-US" dirty="0" smtClean="0">
                <a:latin typeface="Times New Roman" pitchFamily="18" charset="0"/>
                <a:cs typeface="Times New Roman" pitchFamily="18" charset="0"/>
              </a:rPr>
              <a:t>Apply box-car (1-2-1) smoother in vertical and compare to raw 5-minute average to identify high frequency  “noise” in backscatter profile</a:t>
            </a:r>
          </a:p>
          <a:p>
            <a:pPr marL="342900" indent="-342900">
              <a:buAutoNum type="arabicParenR"/>
            </a:pPr>
            <a:endParaRPr lang="en-US" dirty="0" smtClean="0">
              <a:latin typeface="Times New Roman" pitchFamily="18" charset="0"/>
              <a:cs typeface="Times New Roman" pitchFamily="18" charset="0"/>
            </a:endParaRPr>
          </a:p>
          <a:p>
            <a:pPr marL="800100" lvl="1" indent="-342900">
              <a:buFont typeface="Wingdings" pitchFamily="2" charset="2"/>
              <a:buChar char="q"/>
            </a:pPr>
            <a:r>
              <a:rPr lang="en-US" dirty="0" smtClean="0">
                <a:latin typeface="Times New Roman" pitchFamily="18" charset="0"/>
                <a:cs typeface="Times New Roman" pitchFamily="18" charset="0"/>
              </a:rPr>
              <a:t>Remove extinction measurements above the altitude where the “noise” first becomes larger than 50% of the smoothed aerosol backscatter</a:t>
            </a:r>
          </a:p>
          <a:p>
            <a:pPr marL="800100" lvl="1" indent="-342900">
              <a:buFont typeface="Wingdings" pitchFamily="2" charset="2"/>
              <a:buChar char="q"/>
            </a:pPr>
            <a:endParaRPr lang="en-US" dirty="0" smtClean="0">
              <a:latin typeface="Times New Roman" pitchFamily="18" charset="0"/>
              <a:cs typeface="Times New Roman" pitchFamily="18" charset="0"/>
            </a:endParaRPr>
          </a:p>
          <a:p>
            <a:pPr marL="342900" indent="-342900">
              <a:buAutoNum type="arabicParenR"/>
            </a:pPr>
            <a:r>
              <a:rPr lang="en-US" dirty="0" smtClean="0">
                <a:latin typeface="Times New Roman" pitchFamily="18" charset="0"/>
                <a:cs typeface="Times New Roman" pitchFamily="18" charset="0"/>
              </a:rPr>
              <a:t>Use a 1.e</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1/(m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 mean aerosol backscatter and 1.e</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1/(m </a:t>
            </a:r>
            <a:r>
              <a:rPr lang="en-US" dirty="0" err="1" smtClean="0">
                <a:latin typeface="Times New Roman" pitchFamily="18" charset="0"/>
                <a:cs typeface="Times New Roman" pitchFamily="18" charset="0"/>
              </a:rPr>
              <a:t>str</a:t>
            </a:r>
            <a:r>
              <a:rPr lang="en-US" dirty="0" smtClean="0">
                <a:latin typeface="Times New Roman" pitchFamily="18" charset="0"/>
                <a:cs typeface="Times New Roman" pitchFamily="18" charset="0"/>
              </a:rPr>
              <a:t>) standard deviation of aerosol backscatter  threshold to identify clouds</a:t>
            </a:r>
          </a:p>
          <a:p>
            <a:pPr marL="342900" indent="-342900">
              <a:buAutoNum type="arabicParenR"/>
            </a:pPr>
            <a:endParaRPr lang="en-US" dirty="0" smtClean="0">
              <a:latin typeface="Times New Roman" pitchFamily="18" charset="0"/>
              <a:cs typeface="Times New Roman" pitchFamily="18" charset="0"/>
            </a:endParaRPr>
          </a:p>
          <a:p>
            <a:pPr marL="800100" lvl="1" indent="-342900">
              <a:buFont typeface="Wingdings" pitchFamily="2" charset="2"/>
              <a:buChar char="q"/>
            </a:pPr>
            <a:r>
              <a:rPr lang="en-US" dirty="0" smtClean="0">
                <a:latin typeface="Times New Roman" pitchFamily="18" charset="0"/>
                <a:cs typeface="Times New Roman" pitchFamily="18" charset="0"/>
              </a:rPr>
              <a:t>Remove extinction profiles where either the 5-minute mean aerosol backscatter or standard deviation satisfy the cloud threshold</a:t>
            </a:r>
          </a:p>
          <a:p>
            <a:pPr marL="800100" lvl="1" indent="-342900">
              <a:buFont typeface="Wingdings" pitchFamily="2" charset="2"/>
              <a:buChar char="q"/>
            </a:pPr>
            <a:endParaRPr lang="en-US" dirty="0">
              <a:latin typeface="Times New Roman" pitchFamily="18" charset="0"/>
              <a:cs typeface="Times New Roman" pitchFamily="18" charset="0"/>
            </a:endParaRPr>
          </a:p>
          <a:p>
            <a:pPr marL="342900" indent="-342900">
              <a:buFont typeface="+mj-lt"/>
              <a:buAutoNum type="arabicParenR"/>
            </a:pPr>
            <a:r>
              <a:rPr lang="en-US" dirty="0" smtClean="0">
                <a:latin typeface="Times New Roman" pitchFamily="18" charset="0"/>
                <a:cs typeface="Times New Roman" pitchFamily="18" charset="0"/>
              </a:rPr>
              <a:t>Integrate cloud and noise filtered extinction profile in vertical to obtain AHSRL AOD</a:t>
            </a:r>
          </a:p>
          <a:p>
            <a:pPr marL="342900" indent="-342900">
              <a:buAutoNum type="arabicParen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485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ans\users$\bpierce\Data\Documents\FY13_Travel\AQPG\Talk\AHSRL_Norman_OK_20120610.10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0950"/>
            <a:ext cx="8286750" cy="5966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27528"/>
            <a:ext cx="824014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Illustration of AHSRL data processing </a:t>
            </a:r>
            <a:r>
              <a:rPr lang="en-US" sz="2800" b="1" dirty="0" smtClean="0">
                <a:latin typeface="Times New Roman" pitchFamily="18" charset="0"/>
                <a:cs typeface="Times New Roman" pitchFamily="18" charset="0"/>
              </a:rPr>
              <a:t>June 10</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2012</a:t>
            </a:r>
            <a:endParaRPr lang="en-US" sz="2800" b="1" dirty="0">
              <a:latin typeface="Times New Roman" pitchFamily="18" charset="0"/>
              <a:cs typeface="Times New Roman" pitchFamily="18" charset="0"/>
            </a:endParaRPr>
          </a:p>
        </p:txBody>
      </p:sp>
      <p:sp>
        <p:nvSpPr>
          <p:cNvPr id="3" name="TextBox 2"/>
          <p:cNvSpPr txBox="1"/>
          <p:nvPr/>
        </p:nvSpPr>
        <p:spPr>
          <a:xfrm>
            <a:off x="5509995" y="1160586"/>
            <a:ext cx="1939377" cy="307777"/>
          </a:xfrm>
          <a:prstGeom prst="rect">
            <a:avLst/>
          </a:prstGeom>
          <a:noFill/>
        </p:spPr>
        <p:txBody>
          <a:bodyPr wrap="none" rtlCol="0">
            <a:spAutoFit/>
          </a:bodyPr>
          <a:lstStyle/>
          <a:p>
            <a:r>
              <a:rPr lang="en-US" sz="1400" dirty="0" smtClean="0">
                <a:solidFill>
                  <a:schemeClr val="bg1"/>
                </a:solidFill>
              </a:rPr>
              <a:t>Noise filtered Extinction</a:t>
            </a:r>
            <a:endParaRPr lang="en-US" sz="1400" dirty="0">
              <a:solidFill>
                <a:schemeClr val="bg1"/>
              </a:solidFill>
            </a:endParaRPr>
          </a:p>
        </p:txBody>
      </p:sp>
      <p:sp>
        <p:nvSpPr>
          <p:cNvPr id="5" name="TextBox 4"/>
          <p:cNvSpPr txBox="1"/>
          <p:nvPr/>
        </p:nvSpPr>
        <p:spPr>
          <a:xfrm>
            <a:off x="5110769" y="3796082"/>
            <a:ext cx="2737831" cy="307777"/>
          </a:xfrm>
          <a:prstGeom prst="rect">
            <a:avLst/>
          </a:prstGeom>
          <a:noFill/>
        </p:spPr>
        <p:txBody>
          <a:bodyPr wrap="square" rtlCol="0">
            <a:spAutoFit/>
          </a:bodyPr>
          <a:lstStyle/>
          <a:p>
            <a:r>
              <a:rPr lang="en-US" sz="1400" dirty="0" smtClean="0">
                <a:solidFill>
                  <a:schemeClr val="bg1"/>
                </a:solidFill>
              </a:rPr>
              <a:t>Noise and cloud filtered Extinction</a:t>
            </a:r>
            <a:endParaRPr lang="en-US" sz="1400" dirty="0">
              <a:solidFill>
                <a:schemeClr val="bg1"/>
              </a:solidFill>
            </a:endParaRPr>
          </a:p>
        </p:txBody>
      </p:sp>
      <p:sp>
        <p:nvSpPr>
          <p:cNvPr id="7" name="TextBox 6"/>
          <p:cNvSpPr txBox="1"/>
          <p:nvPr/>
        </p:nvSpPr>
        <p:spPr>
          <a:xfrm>
            <a:off x="1676400" y="3733800"/>
            <a:ext cx="1998111" cy="307777"/>
          </a:xfrm>
          <a:prstGeom prst="rect">
            <a:avLst/>
          </a:prstGeom>
          <a:solidFill>
            <a:schemeClr val="bg1"/>
          </a:solidFill>
          <a:ln>
            <a:solidFill>
              <a:schemeClr val="tx1"/>
            </a:solidFill>
          </a:ln>
        </p:spPr>
        <p:txBody>
          <a:bodyPr wrap="none" rtlCol="0">
            <a:spAutoFit/>
          </a:bodyPr>
          <a:lstStyle/>
          <a:p>
            <a:r>
              <a:rPr lang="en-US" sz="1400" dirty="0" smtClean="0"/>
              <a:t>Threshold=1.e</a:t>
            </a:r>
            <a:r>
              <a:rPr lang="en-US" sz="1400" baseline="30000" dirty="0" smtClean="0"/>
              <a:t>-4 </a:t>
            </a:r>
            <a:r>
              <a:rPr lang="en-US" sz="1400" dirty="0" smtClean="0"/>
              <a:t>1/(m </a:t>
            </a:r>
            <a:r>
              <a:rPr lang="en-US" sz="1400" dirty="0" err="1" smtClean="0"/>
              <a:t>str</a:t>
            </a:r>
            <a:r>
              <a:rPr lang="en-US" sz="1400" dirty="0" smtClean="0"/>
              <a:t>)</a:t>
            </a:r>
            <a:endParaRPr lang="en-US" sz="1400" dirty="0"/>
          </a:p>
        </p:txBody>
      </p:sp>
      <p:sp>
        <p:nvSpPr>
          <p:cNvPr id="8" name="TextBox 7"/>
          <p:cNvSpPr txBox="1"/>
          <p:nvPr/>
        </p:nvSpPr>
        <p:spPr>
          <a:xfrm>
            <a:off x="1686017" y="1066800"/>
            <a:ext cx="1998111" cy="307777"/>
          </a:xfrm>
          <a:prstGeom prst="rect">
            <a:avLst/>
          </a:prstGeom>
          <a:solidFill>
            <a:schemeClr val="bg1"/>
          </a:solidFill>
          <a:ln>
            <a:solidFill>
              <a:schemeClr val="tx1"/>
            </a:solidFill>
          </a:ln>
        </p:spPr>
        <p:txBody>
          <a:bodyPr wrap="none" rtlCol="0">
            <a:spAutoFit/>
          </a:bodyPr>
          <a:lstStyle/>
          <a:p>
            <a:r>
              <a:rPr lang="en-US" sz="1400" dirty="0" smtClean="0"/>
              <a:t>Threshold=1.e</a:t>
            </a:r>
            <a:r>
              <a:rPr lang="en-US" sz="1400" baseline="30000" dirty="0" smtClean="0"/>
              <a:t>-3 </a:t>
            </a:r>
            <a:r>
              <a:rPr lang="en-US" sz="1400" dirty="0" smtClean="0"/>
              <a:t>1/(m </a:t>
            </a:r>
            <a:r>
              <a:rPr lang="en-US" sz="1400" dirty="0" err="1" smtClean="0"/>
              <a:t>str</a:t>
            </a:r>
            <a:r>
              <a:rPr lang="en-US" sz="1400" dirty="0" smtClean="0"/>
              <a:t>)</a:t>
            </a:r>
            <a:endParaRPr lang="en-US" sz="1400" dirty="0"/>
          </a:p>
        </p:txBody>
      </p:sp>
    </p:spTree>
    <p:extLst>
      <p:ext uri="{BB962C8B-B14F-4D97-AF65-F5344CB8AC3E}">
        <p14:creationId xmlns:p14="http://schemas.microsoft.com/office/powerpoint/2010/main" val="2435055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ans\users$\bpierce\Data\Documents\FY13_Travel\AQPG\Talk\DC3_ABI_MODIS_AOD_VAL_2012213.1740Z.mo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6" y="483762"/>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0"/>
            <a:ext cx="4841069"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MODIS/ABI Terra Validation </a:t>
            </a:r>
            <a:endParaRPr lang="en-US" sz="2800" b="1" dirty="0">
              <a:latin typeface="Times New Roman" pitchFamily="18" charset="0"/>
              <a:cs typeface="Times New Roman" pitchFamily="18" charset="0"/>
            </a:endParaRPr>
          </a:p>
        </p:txBody>
      </p:sp>
      <p:pic>
        <p:nvPicPr>
          <p:cNvPr id="2051" name="Picture 3" descr="\\beans\users$\bpierce\Data\Documents\FY13_Travel\AQPG\Talk\DC3_ABI_MODIS_AOD_MEAN_MOD04.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48144" y="3663926"/>
            <a:ext cx="8858250" cy="31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6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eans\users$\bpierce\Data\Documents\FY13_Travel\AQPG\Talk\DC3_ABI_MODIS_AOD_VAL_2012213.1920Z.myd04.10.50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6" y="483762"/>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0"/>
            <a:ext cx="4806188"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MODIS/ABI Aqua Validation </a:t>
            </a:r>
            <a:endParaRPr lang="en-US" sz="2800" b="1" dirty="0">
              <a:latin typeface="Times New Roman" pitchFamily="18" charset="0"/>
              <a:cs typeface="Times New Roman" pitchFamily="18" charset="0"/>
            </a:endParaRPr>
          </a:p>
        </p:txBody>
      </p:sp>
      <p:pic>
        <p:nvPicPr>
          <p:cNvPr id="1027" name="Picture 3" descr="\\beans\users$\bpierce\Data\Documents\FY13_Travel\AQPG\Talk\DC3_ABI_MODIS_AOD_MEAN_MYD04.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b="1"/>
          <a:stretch/>
        </p:blipFill>
        <p:spPr bwMode="auto">
          <a:xfrm>
            <a:off x="151106" y="3669030"/>
            <a:ext cx="8858250" cy="31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1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eans\users$\bpierce\Data\Documents\FY13_Travel\AQPG\Talk\DC3_ABI_MODIS_AOD_Aeronet_PDF_1-h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
            <a:ext cx="8858250" cy="63779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3"/>
            <a:ext cx="7223581"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ARM-CART </a:t>
            </a:r>
            <a:r>
              <a:rPr lang="en-US" sz="2800" b="1" dirty="0" smtClean="0">
                <a:latin typeface="Times New Roman" pitchFamily="18" charset="0"/>
                <a:cs typeface="Times New Roman" pitchFamily="18" charset="0"/>
              </a:rPr>
              <a:t>AERONET </a:t>
            </a:r>
            <a:r>
              <a:rPr lang="en-US" sz="2800" b="1" dirty="0" smtClean="0">
                <a:latin typeface="Times New Roman" pitchFamily="18" charset="0"/>
                <a:cs typeface="Times New Roman" pitchFamily="18" charset="0"/>
              </a:rPr>
              <a:t>Validation Statistics </a:t>
            </a:r>
            <a:endParaRPr lang="en-US" sz="2800" b="1" dirty="0">
              <a:latin typeface="Times New Roman" pitchFamily="18" charset="0"/>
              <a:cs typeface="Times New Roman" pitchFamily="18" charset="0"/>
            </a:endParaRPr>
          </a:p>
        </p:txBody>
      </p:sp>
      <p:cxnSp>
        <p:nvCxnSpPr>
          <p:cNvPr id="3" name="Straight Connector 2"/>
          <p:cNvCxnSpPr/>
          <p:nvPr/>
        </p:nvCxnSpPr>
        <p:spPr>
          <a:xfrm flipV="1">
            <a:off x="1887244"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528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87244"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0" name="Straight Arrow Connector 9"/>
          <p:cNvCxnSpPr/>
          <p:nvPr/>
        </p:nvCxnSpPr>
        <p:spPr>
          <a:xfrm flipH="1">
            <a:off x="1887244"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24200"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324600"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790156" y="3886200"/>
            <a:ext cx="0" cy="25146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6123801"/>
            <a:ext cx="1465556" cy="276999"/>
          </a:xfrm>
          <a:prstGeom prst="rect">
            <a:avLst/>
          </a:prstGeom>
          <a:noFill/>
        </p:spPr>
        <p:txBody>
          <a:bodyPr wrap="square" rtlCol="0">
            <a:spAutoFit/>
          </a:bodyPr>
          <a:lstStyle/>
          <a:p>
            <a:pPr algn="ctr"/>
            <a:r>
              <a:rPr lang="en-US" sz="1200" b="1" dirty="0" smtClean="0">
                <a:solidFill>
                  <a:schemeClr val="bg1"/>
                </a:solidFill>
                <a:latin typeface="Times New Roman" pitchFamily="18" charset="0"/>
                <a:cs typeface="Times New Roman" pitchFamily="18" charset="0"/>
              </a:rPr>
              <a:t>ABI  Precision</a:t>
            </a:r>
            <a:endParaRPr lang="en-US" sz="1200" b="1" dirty="0">
              <a:solidFill>
                <a:schemeClr val="bg1"/>
              </a:solidFill>
              <a:latin typeface="Times New Roman" pitchFamily="18" charset="0"/>
              <a:cs typeface="Times New Roman" pitchFamily="18" charset="0"/>
            </a:endParaRPr>
          </a:p>
        </p:txBody>
      </p:sp>
      <p:cxnSp>
        <p:nvCxnSpPr>
          <p:cNvPr id="18" name="Straight Arrow Connector 17"/>
          <p:cNvCxnSpPr/>
          <p:nvPr/>
        </p:nvCxnSpPr>
        <p:spPr>
          <a:xfrm flipH="1">
            <a:off x="6324600" y="6280056"/>
            <a:ext cx="246356" cy="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61556" y="6288935"/>
            <a:ext cx="2286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1131</Words>
  <Application>Microsoft Office PowerPoint</Application>
  <PresentationFormat>On-screen Show (4:3)</PresentationFormat>
  <Paragraphs>115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45</cp:revision>
  <dcterms:created xsi:type="dcterms:W3CDTF">2006-08-16T00:00:00Z</dcterms:created>
  <dcterms:modified xsi:type="dcterms:W3CDTF">2013-03-01T22:20:24Z</dcterms:modified>
</cp:coreProperties>
</file>