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8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86" r:id="rId7"/>
    <p:sldId id="261" r:id="rId8"/>
    <p:sldId id="263" r:id="rId9"/>
    <p:sldId id="264" r:id="rId10"/>
    <p:sldId id="265" r:id="rId11"/>
    <p:sldId id="266" r:id="rId12"/>
    <p:sldId id="287" r:id="rId13"/>
    <p:sldId id="267" r:id="rId14"/>
    <p:sldId id="268" r:id="rId15"/>
    <p:sldId id="270" r:id="rId16"/>
    <p:sldId id="276" r:id="rId17"/>
    <p:sldId id="277" r:id="rId18"/>
    <p:sldId id="280" r:id="rId19"/>
    <p:sldId id="283" r:id="rId20"/>
    <p:sldId id="284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2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CD13D2-4B76-48FC-A294-BC1F45BFD96B}" type="datetimeFigureOut">
              <a:rPr lang="en-US" smtClean="0"/>
              <a:pPr/>
              <a:t>1/9/2012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C82B5A-EECE-4DC7-BFA4-BB39393E1DB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D6ED3D34-BB94-463D-B034-D329FFFA50FB}" type="datetime1">
              <a:rPr lang="en-US" smtClean="0"/>
              <a:pPr/>
              <a:t>1/9/2012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6D588049-289E-4B05-8368-25AE47F49FF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EEB62-35BB-40C6-AB21-A9454B845F91}" type="datetime1">
              <a:rPr lang="en-US" smtClean="0"/>
              <a:pPr/>
              <a:t>1/9/2012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88049-289E-4B05-8368-25AE47F49F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4096-3266-4F41-904E-073C091F4F11}" type="datetime1">
              <a:rPr lang="en-US" smtClean="0"/>
              <a:pPr/>
              <a:t>1/9/2012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88049-289E-4B05-8368-25AE47F49FF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5CE2C-BA31-4FA9-B7CA-AC76C80106B9}" type="datetime1">
              <a:rPr lang="en-US" smtClean="0"/>
              <a:pPr/>
              <a:t>1/9/2012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88049-289E-4B05-8368-25AE47F49FF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0F38AE3E-07E6-45D0-A6A3-4B641EB63F01}" type="datetime1">
              <a:rPr lang="en-US" smtClean="0"/>
              <a:pPr/>
              <a:t>1/9/2012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6D588049-289E-4B05-8368-25AE47F49FF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004A7-EE62-4691-954F-F0960F41680E}" type="datetime1">
              <a:rPr lang="en-US" smtClean="0"/>
              <a:pPr/>
              <a:t>1/9/2012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88049-289E-4B05-8368-25AE47F49FF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B6662-ED1E-4DA6-9F3A-EC193F5D74BF}" type="datetime1">
              <a:rPr lang="en-US" smtClean="0"/>
              <a:pPr/>
              <a:t>1/9/2012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88049-289E-4B05-8368-25AE47F49FF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165E3-2E42-45B5-88B5-B1DA10CC11E0}" type="datetime1">
              <a:rPr lang="en-US" smtClean="0"/>
              <a:pPr/>
              <a:t>1/9/2012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88049-289E-4B05-8368-25AE47F49FF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0EB46-DCD9-4DE0-BD7F-7DC0ACA40CE8}" type="datetime1">
              <a:rPr lang="en-US" smtClean="0"/>
              <a:pPr/>
              <a:t>1/9/2012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88049-289E-4B05-8368-25AE47F49FF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704C2-90A7-40DE-91E0-8F5735FFC58A}" type="datetime1">
              <a:rPr lang="en-US" smtClean="0"/>
              <a:pPr/>
              <a:t>1/9/2012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88049-289E-4B05-8368-25AE47F49FF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87010-F073-45DF-867A-E266EB808FBC}" type="datetime1">
              <a:rPr lang="en-US" smtClean="0"/>
              <a:pPr/>
              <a:t>1/9/2012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88049-289E-4B05-8368-25AE47F49FF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05BEAF7-D0BD-4E2B-BF5C-D15AA99AD80C}" type="datetime1">
              <a:rPr lang="en-US" smtClean="0"/>
              <a:pPr/>
              <a:t>1/9/2012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D588049-289E-4B05-8368-25AE47F49FF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1"/>
            <a:ext cx="7772400" cy="2228850"/>
          </a:xfrm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 </a:t>
            </a:r>
            <a:r>
              <a:rPr lang="en-US" sz="4000" dirty="0"/>
              <a:t>Development of a Simulated Synthetic Natural Color ABI Product for </a:t>
            </a:r>
            <a:r>
              <a:rPr lang="en-US" sz="4000" dirty="0" smtClean="0"/>
              <a:t>GOES-R AQPG 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10000"/>
            <a:ext cx="6858000" cy="1828800"/>
          </a:xfrm>
        </p:spPr>
        <p:txBody>
          <a:bodyPr>
            <a:normAutofit lnSpcReduction="10000"/>
          </a:bodyPr>
          <a:lstStyle/>
          <a:p>
            <a:r>
              <a:rPr lang="en-US" sz="1800" dirty="0" err="1" smtClean="0"/>
              <a:t>Hai</a:t>
            </a:r>
            <a:r>
              <a:rPr lang="en-US" sz="1800" dirty="0" smtClean="0"/>
              <a:t> Zhang</a:t>
            </a:r>
          </a:p>
          <a:p>
            <a:r>
              <a:rPr lang="en-US" sz="1800" dirty="0" smtClean="0"/>
              <a:t>UMBC</a:t>
            </a:r>
          </a:p>
          <a:p>
            <a:r>
              <a:rPr lang="en-US" sz="1800" dirty="0" smtClean="0"/>
              <a:t>1/12/2012</a:t>
            </a:r>
          </a:p>
          <a:p>
            <a:endParaRPr lang="en-US" sz="2400" dirty="0" smtClean="0"/>
          </a:p>
          <a:p>
            <a:r>
              <a:rPr lang="en-US" sz="1800" dirty="0" smtClean="0"/>
              <a:t>GOES-R AQPG workshop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Algorithm flow chart for summer 2011 demo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88049-289E-4B05-8368-25AE47F49FFD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58979" y="1676400"/>
            <a:ext cx="2632365" cy="6463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Income GOES-R TOA reflectance proxy data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38200" y="2667000"/>
            <a:ext cx="2667000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Rayleigh correction</a:t>
            </a:r>
            <a:endParaRPr lang="en-US" dirty="0"/>
          </a:p>
        </p:txBody>
      </p:sp>
      <p:sp>
        <p:nvSpPr>
          <p:cNvPr id="10" name="Flowchart: Decision 9"/>
          <p:cNvSpPr/>
          <p:nvPr/>
        </p:nvSpPr>
        <p:spPr>
          <a:xfrm>
            <a:off x="720435" y="3352800"/>
            <a:ext cx="2895600" cy="1066800"/>
          </a:xfrm>
          <a:prstGeom prst="flowChartDecisi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Land surface?</a:t>
            </a:r>
            <a:endParaRPr lang="en-US" dirty="0"/>
          </a:p>
        </p:txBody>
      </p:sp>
      <p:sp>
        <p:nvSpPr>
          <p:cNvPr id="11" name="Flowchart: Process 10"/>
          <p:cNvSpPr/>
          <p:nvPr/>
        </p:nvSpPr>
        <p:spPr>
          <a:xfrm>
            <a:off x="838200" y="4800600"/>
            <a:ext cx="2667000" cy="609600"/>
          </a:xfrm>
          <a:prstGeom prst="flowChart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Green=red</a:t>
            </a:r>
            <a:r>
              <a:rPr lang="en-US" dirty="0" smtClean="0">
                <a:latin typeface="Calibri"/>
              </a:rPr>
              <a:t>×0.69+0.04</a:t>
            </a:r>
            <a:endParaRPr lang="en-US" dirty="0"/>
          </a:p>
        </p:txBody>
      </p:sp>
      <p:sp>
        <p:nvSpPr>
          <p:cNvPr id="12" name="Flowchart: Process 11"/>
          <p:cNvSpPr/>
          <p:nvPr/>
        </p:nvSpPr>
        <p:spPr>
          <a:xfrm>
            <a:off x="4038600" y="3581400"/>
            <a:ext cx="2590800" cy="609600"/>
          </a:xfrm>
          <a:prstGeom prst="flowChart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Green=red</a:t>
            </a:r>
            <a:r>
              <a:rPr lang="en-US" dirty="0" smtClean="0">
                <a:latin typeface="Calibri"/>
              </a:rPr>
              <a:t>×1.07+0.01</a:t>
            </a:r>
            <a:endParaRPr lang="en-US" dirty="0"/>
          </a:p>
        </p:txBody>
      </p:sp>
      <p:sp>
        <p:nvSpPr>
          <p:cNvPr id="13" name="Flowchart: Process 12"/>
          <p:cNvSpPr/>
          <p:nvPr/>
        </p:nvSpPr>
        <p:spPr>
          <a:xfrm>
            <a:off x="7162800" y="3505200"/>
            <a:ext cx="1524000" cy="838200"/>
          </a:xfrm>
          <a:prstGeom prst="flowChart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Natural color image generation</a:t>
            </a:r>
            <a:endParaRPr lang="en-US" dirty="0"/>
          </a:p>
        </p:txBody>
      </p:sp>
      <p:sp>
        <p:nvSpPr>
          <p:cNvPr id="14" name="Flowchart: Process 13"/>
          <p:cNvSpPr/>
          <p:nvPr/>
        </p:nvSpPr>
        <p:spPr>
          <a:xfrm>
            <a:off x="7135090" y="5029200"/>
            <a:ext cx="1600200" cy="609600"/>
          </a:xfrm>
          <a:prstGeom prst="flowChart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Output image</a:t>
            </a:r>
            <a:endParaRPr lang="en-US" dirty="0"/>
          </a:p>
        </p:txBody>
      </p:sp>
      <p:cxnSp>
        <p:nvCxnSpPr>
          <p:cNvPr id="16" name="Straight Arrow Connector 15"/>
          <p:cNvCxnSpPr>
            <a:stCxn id="8" idx="2"/>
            <a:endCxn id="9" idx="0"/>
          </p:cNvCxnSpPr>
          <p:nvPr/>
        </p:nvCxnSpPr>
        <p:spPr>
          <a:xfrm flipH="1">
            <a:off x="2171700" y="2322731"/>
            <a:ext cx="3462" cy="3442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9" idx="2"/>
            <a:endCxn id="10" idx="0"/>
          </p:cNvCxnSpPr>
          <p:nvPr/>
        </p:nvCxnSpPr>
        <p:spPr>
          <a:xfrm flipH="1">
            <a:off x="2168235" y="3036332"/>
            <a:ext cx="3465" cy="3164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0" idx="2"/>
            <a:endCxn id="11" idx="0"/>
          </p:cNvCxnSpPr>
          <p:nvPr/>
        </p:nvCxnSpPr>
        <p:spPr>
          <a:xfrm>
            <a:off x="2168235" y="4419600"/>
            <a:ext cx="3465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0" idx="3"/>
            <a:endCxn id="12" idx="1"/>
          </p:cNvCxnSpPr>
          <p:nvPr/>
        </p:nvCxnSpPr>
        <p:spPr>
          <a:xfrm>
            <a:off x="3616035" y="3886200"/>
            <a:ext cx="42256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lowchart: Process 23"/>
          <p:cNvSpPr/>
          <p:nvPr/>
        </p:nvSpPr>
        <p:spPr>
          <a:xfrm>
            <a:off x="4350330" y="4759035"/>
            <a:ext cx="1981200" cy="685800"/>
          </a:xfrm>
          <a:prstGeom prst="flowChart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Derived green</a:t>
            </a:r>
            <a:endParaRPr lang="en-US" dirty="0"/>
          </a:p>
        </p:txBody>
      </p:sp>
      <p:cxnSp>
        <p:nvCxnSpPr>
          <p:cNvPr id="26" name="Straight Arrow Connector 25"/>
          <p:cNvCxnSpPr>
            <a:stCxn id="11" idx="3"/>
            <a:endCxn id="24" idx="1"/>
          </p:cNvCxnSpPr>
          <p:nvPr/>
        </p:nvCxnSpPr>
        <p:spPr>
          <a:xfrm flipV="1">
            <a:off x="3505200" y="5101935"/>
            <a:ext cx="845130" cy="34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2" idx="2"/>
            <a:endCxn id="24" idx="0"/>
          </p:cNvCxnSpPr>
          <p:nvPr/>
        </p:nvCxnSpPr>
        <p:spPr>
          <a:xfrm>
            <a:off x="5334000" y="4191000"/>
            <a:ext cx="6930" cy="5680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lbow Connector 29"/>
          <p:cNvCxnSpPr>
            <a:stCxn id="24" idx="3"/>
            <a:endCxn id="13" idx="1"/>
          </p:cNvCxnSpPr>
          <p:nvPr/>
        </p:nvCxnSpPr>
        <p:spPr>
          <a:xfrm flipV="1">
            <a:off x="6331530" y="3924300"/>
            <a:ext cx="831270" cy="1177635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hape 33"/>
          <p:cNvCxnSpPr>
            <a:stCxn id="9" idx="3"/>
            <a:endCxn id="13" idx="0"/>
          </p:cNvCxnSpPr>
          <p:nvPr/>
        </p:nvCxnSpPr>
        <p:spPr>
          <a:xfrm>
            <a:off x="3505200" y="2851666"/>
            <a:ext cx="4419600" cy="653534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13" idx="2"/>
            <a:endCxn id="14" idx="0"/>
          </p:cNvCxnSpPr>
          <p:nvPr/>
        </p:nvCxnSpPr>
        <p:spPr>
          <a:xfrm>
            <a:off x="7924800" y="4343400"/>
            <a:ext cx="1039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2209800" y="4419600"/>
            <a:ext cx="56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Yes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3505200" y="3581400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6868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An example of natural color image animation from GOES-R proxy data (2011-7-26)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88049-289E-4B05-8368-25AE47F49FFD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5" name="Content Placeholder 4" descr="RAD_cmaq_output_20110726_rgb.gif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828800" y="1295400"/>
            <a:ext cx="5382838" cy="49371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Explanation of image blurriness in the early morning and in the late afternoon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88049-289E-4B05-8368-25AE47F49FFD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5" name="Content Placeholder 4" descr="refl_no_rayleigh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l="-5563" r="-5563"/>
          <a:stretch>
            <a:fillRect/>
          </a:stretch>
        </p:blipFill>
        <p:spPr>
          <a:xfrm>
            <a:off x="3886200" y="3703320"/>
            <a:ext cx="5257800" cy="3154680"/>
          </a:xfrm>
        </p:spPr>
      </p:pic>
      <p:sp>
        <p:nvSpPr>
          <p:cNvPr id="6" name="TextBox 5"/>
          <p:cNvSpPr txBox="1"/>
          <p:nvPr/>
        </p:nvSpPr>
        <p:spPr>
          <a:xfrm>
            <a:off x="304800" y="1600200"/>
            <a:ext cx="3657600" cy="43704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charset="2"/>
              <a:buChar char="Ø"/>
            </a:pPr>
            <a:r>
              <a:rPr lang="en-US" sz="2000" dirty="0" smtClean="0"/>
              <a:t>TOA reflectance observed from satellite contains contribution from the surface and the atmosphere</a:t>
            </a:r>
          </a:p>
          <a:p>
            <a:pPr>
              <a:buFont typeface="Wingdings" charset="2"/>
              <a:buChar char="Ø"/>
            </a:pPr>
            <a:endParaRPr lang="en-US" sz="2000" dirty="0" smtClean="0"/>
          </a:p>
          <a:p>
            <a:pPr>
              <a:buFont typeface="Wingdings" charset="2"/>
              <a:buChar char="Ø"/>
            </a:pPr>
            <a:r>
              <a:rPr lang="en-US" sz="2000" dirty="0" smtClean="0"/>
              <a:t>The atmosphere contains aerosols even in clear days</a:t>
            </a:r>
          </a:p>
          <a:p>
            <a:pPr>
              <a:buFont typeface="Wingdings" charset="2"/>
              <a:buChar char="Ø"/>
            </a:pPr>
            <a:endParaRPr lang="en-US" sz="2000" dirty="0" smtClean="0"/>
          </a:p>
          <a:p>
            <a:pPr>
              <a:buFont typeface="Wingdings" charset="2"/>
              <a:buChar char="Ø"/>
            </a:pPr>
            <a:r>
              <a:rPr lang="en-US" sz="2000" dirty="0" smtClean="0"/>
              <a:t>In the early morning and late afternoon, solar zenith angle is large and hence the light </a:t>
            </a:r>
          </a:p>
          <a:p>
            <a:r>
              <a:rPr lang="en-US" sz="2000" dirty="0" smtClean="0"/>
              <a:t>passes through more air mass or aerosols than at the noon.</a:t>
            </a:r>
          </a:p>
          <a:p>
            <a:endParaRPr lang="en-US" dirty="0"/>
          </a:p>
        </p:txBody>
      </p:sp>
      <p:pic>
        <p:nvPicPr>
          <p:cNvPr id="8" name="Picture 7" descr="blurr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38600" y="1066800"/>
            <a:ext cx="4823460" cy="251459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477000" y="1371600"/>
            <a:ext cx="524503" cy="27699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/>
              <a:t>noon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7620000" y="1600200"/>
            <a:ext cx="1524000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Early morning</a:t>
            </a:r>
          </a:p>
          <a:p>
            <a:r>
              <a:rPr lang="en-US" sz="1200" dirty="0" smtClean="0"/>
              <a:t>or late afternoon</a:t>
            </a:r>
            <a:endParaRPr 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6858000" y="2743200"/>
            <a:ext cx="1428596" cy="46166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/>
              <a:t>Long path through</a:t>
            </a:r>
          </a:p>
          <a:p>
            <a:r>
              <a:rPr lang="en-US" sz="1200" dirty="0" smtClean="0"/>
              <a:t>atmosphere</a:t>
            </a:r>
            <a:endParaRPr lang="en-US" sz="1200" dirty="0"/>
          </a:p>
        </p:txBody>
      </p:sp>
      <p:cxnSp>
        <p:nvCxnSpPr>
          <p:cNvPr id="13" name="Straight Arrow Connector 12"/>
          <p:cNvCxnSpPr/>
          <p:nvPr/>
        </p:nvCxnSpPr>
        <p:spPr>
          <a:xfrm rot="5400000">
            <a:off x="7848600" y="5181600"/>
            <a:ext cx="6096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10800000">
            <a:off x="7086600" y="2514600"/>
            <a:ext cx="304800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257800" y="2667000"/>
            <a:ext cx="1023436" cy="64633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Short path</a:t>
            </a:r>
          </a:p>
          <a:p>
            <a:r>
              <a:rPr lang="en-US" sz="1200" dirty="0" smtClean="0"/>
              <a:t>through atmosphere</a:t>
            </a:r>
            <a:endParaRPr lang="en-US" sz="1200" dirty="0"/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5867400" y="2362200"/>
            <a:ext cx="45720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715000" y="4038600"/>
            <a:ext cx="713657" cy="40011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000" dirty="0" smtClean="0"/>
              <a:t>AOD=0.1</a:t>
            </a:r>
          </a:p>
          <a:p>
            <a:r>
              <a:rPr lang="en-US" sz="1000" dirty="0" smtClean="0"/>
              <a:t>AOD=0.0</a:t>
            </a:r>
            <a:endParaRPr lang="en-US" sz="1000" dirty="0"/>
          </a:p>
        </p:txBody>
      </p:sp>
      <p:sp>
        <p:nvSpPr>
          <p:cNvPr id="20" name="TextBox 19"/>
          <p:cNvSpPr txBox="1"/>
          <p:nvPr/>
        </p:nvSpPr>
        <p:spPr>
          <a:xfrm>
            <a:off x="6858000" y="4495800"/>
            <a:ext cx="944489" cy="43088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100" dirty="0" smtClean="0"/>
              <a:t>Atmosphere</a:t>
            </a:r>
          </a:p>
          <a:p>
            <a:r>
              <a:rPr lang="en-US" sz="1100" dirty="0" smtClean="0"/>
              <a:t>contribution</a:t>
            </a:r>
            <a:endParaRPr lang="en-US" sz="1100" dirty="0"/>
          </a:p>
        </p:txBody>
      </p:sp>
      <p:cxnSp>
        <p:nvCxnSpPr>
          <p:cNvPr id="22" name="Straight Arrow Connector 21"/>
          <p:cNvCxnSpPr/>
          <p:nvPr/>
        </p:nvCxnSpPr>
        <p:spPr>
          <a:xfrm rot="5400000">
            <a:off x="7543800" y="5867400"/>
            <a:ext cx="7620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553200" y="5715000"/>
            <a:ext cx="976549" cy="4616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200" dirty="0" smtClean="0"/>
              <a:t>Surface</a:t>
            </a:r>
          </a:p>
          <a:p>
            <a:r>
              <a:rPr lang="en-US" sz="1200" dirty="0" smtClean="0"/>
              <a:t>contribution</a:t>
            </a:r>
            <a:endParaRPr lang="en-US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6019800" y="3380601"/>
            <a:ext cx="6880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surface</a:t>
            </a:r>
            <a:endParaRPr lang="en-US" sz="1200" dirty="0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7696200" y="4953000"/>
            <a:ext cx="381000" cy="304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7543800" y="5943600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Further improvement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88049-289E-4B05-8368-25AE47F49FFD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regression between red and green can be different</a:t>
            </a:r>
          </a:p>
          <a:p>
            <a:pPr lvl="1"/>
            <a:r>
              <a:rPr lang="en-US" dirty="0" smtClean="0"/>
              <a:t>Different surface type</a:t>
            </a:r>
          </a:p>
          <a:p>
            <a:pPr lvl="1"/>
            <a:r>
              <a:rPr lang="en-US" dirty="0" smtClean="0"/>
              <a:t>Different season</a:t>
            </a:r>
          </a:p>
          <a:p>
            <a:pPr lvl="1"/>
            <a:r>
              <a:rPr lang="en-US" dirty="0" smtClean="0"/>
              <a:t>Different time during a day</a:t>
            </a:r>
          </a:p>
          <a:p>
            <a:r>
              <a:rPr lang="en-US" dirty="0" smtClean="0"/>
              <a:t>Add blue channel</a:t>
            </a:r>
          </a:p>
          <a:p>
            <a:pPr lvl="1"/>
            <a:r>
              <a:rPr lang="en-US" dirty="0" smtClean="0"/>
              <a:t>Can we improve?</a:t>
            </a:r>
          </a:p>
          <a:p>
            <a:r>
              <a:rPr lang="en-US" dirty="0" smtClean="0"/>
              <a:t>Cloud and aerosol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Improvement #1: Land surface over US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88049-289E-4B05-8368-25AE47F49FFD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Use MODIS BRDF to calculate surface reflectance at GOES-East geometry</a:t>
            </a:r>
          </a:p>
          <a:p>
            <a:r>
              <a:rPr lang="en-US" dirty="0" smtClean="0"/>
              <a:t>Divide surface into 1°</a:t>
            </a:r>
            <a:r>
              <a:rPr lang="en-US" dirty="0" smtClean="0">
                <a:latin typeface="Calibri"/>
              </a:rPr>
              <a:t>×</a:t>
            </a:r>
            <a:r>
              <a:rPr lang="en-US" dirty="0" smtClean="0"/>
              <a:t> 1° area</a:t>
            </a:r>
          </a:p>
          <a:p>
            <a:r>
              <a:rPr lang="en-US" dirty="0" smtClean="0"/>
              <a:t>Investigate the linear regression relation between red and green for each area, season and time in a day</a:t>
            </a:r>
          </a:p>
          <a:p>
            <a:r>
              <a:rPr lang="en-US" dirty="0" smtClean="0"/>
              <a:t>Build look-up-table (LUT) </a:t>
            </a:r>
          </a:p>
          <a:p>
            <a:pPr lvl="1"/>
            <a:r>
              <a:rPr lang="en-US" dirty="0" smtClean="0"/>
              <a:t>Slope, intercept for each area, day in a year, time of a day</a:t>
            </a:r>
          </a:p>
          <a:p>
            <a:r>
              <a:rPr lang="en-US" dirty="0" smtClean="0"/>
              <a:t>Use the LUT and input red signal to derive green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Seasonal change – correlation coefficient</a:t>
            </a:r>
            <a:endParaRPr lang="en-US" sz="2800" dirty="0"/>
          </a:p>
        </p:txBody>
      </p:sp>
      <p:pic>
        <p:nvPicPr>
          <p:cNvPr id="3" name="Picture 2" descr="regional_crr_20100091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1143000"/>
            <a:ext cx="2819400" cy="2585946"/>
          </a:xfrm>
          <a:prstGeom prst="rect">
            <a:avLst/>
          </a:prstGeom>
        </p:spPr>
      </p:pic>
      <p:pic>
        <p:nvPicPr>
          <p:cNvPr id="4" name="Picture 3" descr="regional_crr_20100971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38600" y="1143000"/>
            <a:ext cx="2907772" cy="2667000"/>
          </a:xfrm>
          <a:prstGeom prst="rect">
            <a:avLst/>
          </a:prstGeom>
        </p:spPr>
      </p:pic>
      <p:pic>
        <p:nvPicPr>
          <p:cNvPr id="5" name="Picture 4" descr="regional_crr_20101851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5800" y="3761510"/>
            <a:ext cx="2895600" cy="2655837"/>
          </a:xfrm>
          <a:prstGeom prst="rect">
            <a:avLst/>
          </a:prstGeom>
        </p:spPr>
      </p:pic>
      <p:pic>
        <p:nvPicPr>
          <p:cNvPr id="6" name="Picture 5" descr="regional_crr_201030518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38600" y="3897363"/>
            <a:ext cx="2895600" cy="2655837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98F24-C9A3-40B1-B4D7-4A8344C2DDA1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010400" y="1752600"/>
            <a:ext cx="1928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Mostly above 0.9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5800" y="3124200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winter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191000" y="3200400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spring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62000" y="5791200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summer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191000" y="5791200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fall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838200" y="3581400"/>
            <a:ext cx="2667000" cy="215444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800" dirty="0" smtClean="0"/>
              <a:t>0.0                                    0.5                               1.0</a:t>
            </a:r>
            <a:endParaRPr lang="en-US" sz="800" dirty="0"/>
          </a:p>
        </p:txBody>
      </p:sp>
      <p:sp>
        <p:nvSpPr>
          <p:cNvPr id="14" name="TextBox 13"/>
          <p:cNvSpPr txBox="1"/>
          <p:nvPr/>
        </p:nvSpPr>
        <p:spPr>
          <a:xfrm>
            <a:off x="4191000" y="3581400"/>
            <a:ext cx="2667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0.0                            0.5                            1.0</a:t>
            </a:r>
            <a:endParaRPr lang="en-US" sz="1000" dirty="0"/>
          </a:p>
        </p:txBody>
      </p:sp>
      <p:sp>
        <p:nvSpPr>
          <p:cNvPr id="17" name="TextBox 16"/>
          <p:cNvSpPr txBox="1"/>
          <p:nvPr/>
        </p:nvSpPr>
        <p:spPr>
          <a:xfrm>
            <a:off x="4267200" y="3656901"/>
            <a:ext cx="2667000" cy="215444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800" dirty="0" smtClean="0"/>
              <a:t>0.0                                    0.5                               1.0</a:t>
            </a:r>
            <a:endParaRPr lang="en-US" sz="800" dirty="0"/>
          </a:p>
        </p:txBody>
      </p:sp>
      <p:sp>
        <p:nvSpPr>
          <p:cNvPr id="18" name="TextBox 17"/>
          <p:cNvSpPr txBox="1"/>
          <p:nvPr/>
        </p:nvSpPr>
        <p:spPr>
          <a:xfrm>
            <a:off x="845125" y="6248400"/>
            <a:ext cx="2667000" cy="215444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800" dirty="0" smtClean="0"/>
              <a:t>0.0                                    0.5                                 1.0</a:t>
            </a:r>
            <a:endParaRPr lang="en-US" sz="800" dirty="0"/>
          </a:p>
        </p:txBody>
      </p:sp>
      <p:sp>
        <p:nvSpPr>
          <p:cNvPr id="19" name="TextBox 18"/>
          <p:cNvSpPr txBox="1"/>
          <p:nvPr/>
        </p:nvSpPr>
        <p:spPr>
          <a:xfrm>
            <a:off x="4191000" y="6400800"/>
            <a:ext cx="2667000" cy="215444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800" dirty="0" smtClean="0"/>
              <a:t>0.0                                    0.5                                 1.0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Improvement #2: Add reflectance in blue channel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88049-289E-4B05-8368-25AE47F49FFD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Assume the relation to be: green=A</a:t>
            </a:r>
            <a:r>
              <a:rPr lang="en-US" baseline="-25000" dirty="0" smtClean="0"/>
              <a:t>1</a:t>
            </a:r>
            <a:r>
              <a:rPr lang="en-US" dirty="0" smtClean="0">
                <a:latin typeface="Calibri"/>
              </a:rPr>
              <a:t>×red+A</a:t>
            </a:r>
            <a:r>
              <a:rPr lang="en-US" baseline="-25000" dirty="0" smtClean="0">
                <a:latin typeface="Calibri"/>
              </a:rPr>
              <a:t>2</a:t>
            </a:r>
            <a:r>
              <a:rPr lang="en-US" dirty="0" smtClean="0">
                <a:latin typeface="Calibri"/>
              </a:rPr>
              <a:t>×blue+B</a:t>
            </a:r>
          </a:p>
          <a:p>
            <a:r>
              <a:rPr lang="en-US" dirty="0" smtClean="0">
                <a:latin typeface="Calibri"/>
              </a:rPr>
              <a:t>Repeat the same procedure as for red</a:t>
            </a:r>
            <a:r>
              <a:rPr lang="en-US" dirty="0" smtClean="0"/>
              <a:t> to build LUT</a:t>
            </a:r>
          </a:p>
          <a:p>
            <a:r>
              <a:rPr lang="en-US" dirty="0" smtClean="0">
                <a:latin typeface="Calibri"/>
              </a:rPr>
              <a:t>LUT include two slopes (A</a:t>
            </a:r>
            <a:r>
              <a:rPr lang="en-US" baseline="-25000" dirty="0" smtClean="0">
                <a:latin typeface="Calibri"/>
              </a:rPr>
              <a:t>1</a:t>
            </a:r>
            <a:r>
              <a:rPr lang="en-US" dirty="0" smtClean="0">
                <a:latin typeface="Calibri"/>
              </a:rPr>
              <a:t> and A</a:t>
            </a:r>
            <a:r>
              <a:rPr lang="en-US" baseline="-25000" dirty="0" smtClean="0">
                <a:latin typeface="Calibri"/>
              </a:rPr>
              <a:t>2</a:t>
            </a:r>
            <a:r>
              <a:rPr lang="en-US" dirty="0" smtClean="0">
                <a:latin typeface="Calibri"/>
              </a:rPr>
              <a:t>) and one intercept (B) for different area, season, time of the day</a:t>
            </a:r>
          </a:p>
          <a:p>
            <a:endParaRPr lang="en-US" dirty="0" smtClean="0"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Comparison of the original and two improvements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88049-289E-4B05-8368-25AE47F49FFD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305800" cy="1447800"/>
          </a:xfrm>
        </p:spPr>
        <p:txBody>
          <a:bodyPr/>
          <a:lstStyle/>
          <a:p>
            <a:r>
              <a:rPr lang="en-US" dirty="0" smtClean="0"/>
              <a:t>Only apply the relation to surface reflectance in red less than 0.3</a:t>
            </a:r>
          </a:p>
          <a:p>
            <a:r>
              <a:rPr lang="en-US" dirty="0" smtClean="0"/>
              <a:t>The comparison is over the whole US on day 137</a:t>
            </a:r>
          </a:p>
          <a:p>
            <a:endParaRPr lang="en-US" dirty="0"/>
          </a:p>
        </p:txBody>
      </p:sp>
      <p:pic>
        <p:nvPicPr>
          <p:cNvPr id="5" name="Picture 4" descr="scatter_plot_rg_all_ne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95600" y="2895600"/>
            <a:ext cx="2971800" cy="2971800"/>
          </a:xfrm>
          <a:prstGeom prst="rect">
            <a:avLst/>
          </a:prstGeom>
        </p:spPr>
      </p:pic>
      <p:pic>
        <p:nvPicPr>
          <p:cNvPr id="6" name="Picture 5" descr="scatter_plot_rbg_all_new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7400" y="2895600"/>
            <a:ext cx="3048000" cy="2971800"/>
          </a:xfrm>
          <a:prstGeom prst="rect">
            <a:avLst/>
          </a:prstGeom>
        </p:spPr>
      </p:pic>
      <p:pic>
        <p:nvPicPr>
          <p:cNvPr id="7" name="Picture 6" descr="scatter_plot_rg_all_prev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895600"/>
            <a:ext cx="2819400" cy="29718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990600" y="5105400"/>
            <a:ext cx="1515158" cy="2616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1100" dirty="0" smtClean="0">
                <a:solidFill>
                  <a:schemeClr val="tx1"/>
                </a:solidFill>
              </a:rPr>
              <a:t>green=0.69*red+0.04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43400" y="5105400"/>
            <a:ext cx="984565" cy="2616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tx1"/>
                </a:solidFill>
              </a:rPr>
              <a:t>Use red LUT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58000" y="5105400"/>
            <a:ext cx="1564852" cy="2616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tx1"/>
                </a:solidFill>
              </a:rPr>
              <a:t>Use red and blue LUT</a:t>
            </a:r>
            <a:endParaRPr lang="en-US" sz="11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dsfc20111371800_0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5391" y="228600"/>
            <a:ext cx="3157009" cy="2895600"/>
          </a:xfrm>
          <a:prstGeom prst="rect">
            <a:avLst/>
          </a:prstGeom>
        </p:spPr>
      </p:pic>
      <p:pic>
        <p:nvPicPr>
          <p:cNvPr id="3" name="Picture 2" descr="modsfc20111371800_r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" y="3657600"/>
            <a:ext cx="3323167" cy="3048000"/>
          </a:xfrm>
          <a:prstGeom prst="rect">
            <a:avLst/>
          </a:prstGeom>
        </p:spPr>
      </p:pic>
      <p:pic>
        <p:nvPicPr>
          <p:cNvPr id="4" name="Picture 3" descr="modsfc1371800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00600" y="304800"/>
            <a:ext cx="3276600" cy="280493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00600" y="149423"/>
            <a:ext cx="2514600" cy="3077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 smtClean="0"/>
              <a:t>Green=0.69*red+0.04</a:t>
            </a:r>
            <a:endParaRPr lang="en-US" sz="1400" dirty="0"/>
          </a:p>
        </p:txBody>
      </p:sp>
      <p:sp>
        <p:nvSpPr>
          <p:cNvPr id="6" name="Rectangle 5"/>
          <p:cNvSpPr/>
          <p:nvPr/>
        </p:nvSpPr>
        <p:spPr>
          <a:xfrm>
            <a:off x="685800" y="3362980"/>
            <a:ext cx="335280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 smtClean="0"/>
              <a:t>Natural color using derived green from LUT with red channel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914400" y="0"/>
            <a:ext cx="982705" cy="3077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400" dirty="0" smtClean="0"/>
              <a:t>True color</a:t>
            </a:r>
            <a:endParaRPr lang="en-US" sz="14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98F24-C9A3-40B1-B4D7-4A8344C2DDA1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9" name="Picture 8" descr="modsfc20111371800_rb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00600" y="3581400"/>
            <a:ext cx="3385609" cy="310527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724400" y="3286780"/>
            <a:ext cx="358140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 smtClean="0"/>
              <a:t>Natural color using derived green from LUT with red and blue channel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Algorithm flow chart for improved method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88049-289E-4B05-8368-25AE47F49FFD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85800" y="1143000"/>
            <a:ext cx="2057400" cy="5232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400" dirty="0" smtClean="0"/>
              <a:t>Income GOES-R TOA reflectance proxy data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762000" y="2133600"/>
            <a:ext cx="1905000" cy="30777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 smtClean="0"/>
              <a:t>Rayleigh correction</a:t>
            </a:r>
            <a:endParaRPr lang="en-US" sz="1400" dirty="0"/>
          </a:p>
        </p:txBody>
      </p:sp>
      <p:sp>
        <p:nvSpPr>
          <p:cNvPr id="10" name="Flowchart: Decision 9"/>
          <p:cNvSpPr/>
          <p:nvPr/>
        </p:nvSpPr>
        <p:spPr>
          <a:xfrm>
            <a:off x="3124200" y="2708565"/>
            <a:ext cx="2438400" cy="762000"/>
          </a:xfrm>
          <a:prstGeom prst="flowChartDecisi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Land surface?</a:t>
            </a:r>
            <a:endParaRPr lang="en-US" sz="1400" dirty="0"/>
          </a:p>
        </p:txBody>
      </p:sp>
      <p:sp>
        <p:nvSpPr>
          <p:cNvPr id="11" name="Flowchart: Process 10"/>
          <p:cNvSpPr/>
          <p:nvPr/>
        </p:nvSpPr>
        <p:spPr>
          <a:xfrm>
            <a:off x="3207330" y="4114800"/>
            <a:ext cx="2286000" cy="381000"/>
          </a:xfrm>
          <a:prstGeom prst="flowChart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Derive green from LUT</a:t>
            </a:r>
            <a:endParaRPr lang="en-US" sz="1400" dirty="0"/>
          </a:p>
        </p:txBody>
      </p:sp>
      <p:sp>
        <p:nvSpPr>
          <p:cNvPr id="12" name="Flowchart: Process 11"/>
          <p:cNvSpPr/>
          <p:nvPr/>
        </p:nvSpPr>
        <p:spPr>
          <a:xfrm>
            <a:off x="5867400" y="2895600"/>
            <a:ext cx="1752600" cy="381000"/>
          </a:xfrm>
          <a:prstGeom prst="flowChart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Green=red</a:t>
            </a:r>
            <a:r>
              <a:rPr lang="en-US" sz="1200" dirty="0" smtClean="0">
                <a:latin typeface="Calibri"/>
              </a:rPr>
              <a:t>×1.07+0.01</a:t>
            </a:r>
            <a:endParaRPr lang="en-US" sz="1200" dirty="0"/>
          </a:p>
        </p:txBody>
      </p:sp>
      <p:sp>
        <p:nvSpPr>
          <p:cNvPr id="13" name="Flowchart: Process 12"/>
          <p:cNvSpPr/>
          <p:nvPr/>
        </p:nvSpPr>
        <p:spPr>
          <a:xfrm>
            <a:off x="3422075" y="5638800"/>
            <a:ext cx="1905000" cy="685800"/>
          </a:xfrm>
          <a:prstGeom prst="flowChart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Natural color image generation</a:t>
            </a:r>
            <a:endParaRPr lang="en-US" sz="1400" dirty="0"/>
          </a:p>
        </p:txBody>
      </p:sp>
      <p:sp>
        <p:nvSpPr>
          <p:cNvPr id="14" name="Flowchart: Process 13"/>
          <p:cNvSpPr/>
          <p:nvPr/>
        </p:nvSpPr>
        <p:spPr>
          <a:xfrm>
            <a:off x="6324600" y="5687290"/>
            <a:ext cx="1600200" cy="609600"/>
          </a:xfrm>
          <a:prstGeom prst="flowChart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Output image</a:t>
            </a:r>
            <a:endParaRPr lang="en-US" dirty="0"/>
          </a:p>
        </p:txBody>
      </p:sp>
      <p:cxnSp>
        <p:nvCxnSpPr>
          <p:cNvPr id="16" name="Straight Arrow Connector 15"/>
          <p:cNvCxnSpPr>
            <a:stCxn id="8" idx="2"/>
            <a:endCxn id="9" idx="0"/>
          </p:cNvCxnSpPr>
          <p:nvPr/>
        </p:nvCxnSpPr>
        <p:spPr>
          <a:xfrm>
            <a:off x="1714500" y="1666220"/>
            <a:ext cx="0" cy="4673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9" idx="2"/>
            <a:endCxn id="27" idx="0"/>
          </p:cNvCxnSpPr>
          <p:nvPr/>
        </p:nvCxnSpPr>
        <p:spPr>
          <a:xfrm>
            <a:off x="1714500" y="2441377"/>
            <a:ext cx="3465" cy="30182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0" idx="2"/>
            <a:endCxn id="11" idx="0"/>
          </p:cNvCxnSpPr>
          <p:nvPr/>
        </p:nvCxnSpPr>
        <p:spPr>
          <a:xfrm>
            <a:off x="4343400" y="3470565"/>
            <a:ext cx="6930" cy="6442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0" idx="3"/>
            <a:endCxn id="12" idx="1"/>
          </p:cNvCxnSpPr>
          <p:nvPr/>
        </p:nvCxnSpPr>
        <p:spPr>
          <a:xfrm flipV="1">
            <a:off x="5562600" y="3086100"/>
            <a:ext cx="304800" cy="34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lowchart: Process 23"/>
          <p:cNvSpPr/>
          <p:nvPr/>
        </p:nvSpPr>
        <p:spPr>
          <a:xfrm>
            <a:off x="3408220" y="4953000"/>
            <a:ext cx="1905000" cy="381000"/>
          </a:xfrm>
          <a:prstGeom prst="flowChart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Derived green</a:t>
            </a:r>
            <a:endParaRPr lang="en-US" sz="1400" dirty="0"/>
          </a:p>
        </p:txBody>
      </p:sp>
      <p:cxnSp>
        <p:nvCxnSpPr>
          <p:cNvPr id="26" name="Straight Arrow Connector 25"/>
          <p:cNvCxnSpPr>
            <a:stCxn id="11" idx="2"/>
            <a:endCxn id="24" idx="0"/>
          </p:cNvCxnSpPr>
          <p:nvPr/>
        </p:nvCxnSpPr>
        <p:spPr>
          <a:xfrm>
            <a:off x="4350330" y="4495800"/>
            <a:ext cx="1039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3657600" y="3505200"/>
            <a:ext cx="5184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Yes</a:t>
            </a:r>
            <a:endParaRPr lang="en-US" sz="1600" dirty="0"/>
          </a:p>
        </p:txBody>
      </p:sp>
      <p:sp>
        <p:nvSpPr>
          <p:cNvPr id="39" name="TextBox 38"/>
          <p:cNvSpPr txBox="1"/>
          <p:nvPr/>
        </p:nvSpPr>
        <p:spPr>
          <a:xfrm>
            <a:off x="5410200" y="2667000"/>
            <a:ext cx="4459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No</a:t>
            </a:r>
            <a:endParaRPr lang="en-US" sz="1600" dirty="0"/>
          </a:p>
        </p:txBody>
      </p:sp>
      <p:sp>
        <p:nvSpPr>
          <p:cNvPr id="27" name="Flowchart: Decision 26"/>
          <p:cNvSpPr/>
          <p:nvPr/>
        </p:nvSpPr>
        <p:spPr>
          <a:xfrm>
            <a:off x="422565" y="2743200"/>
            <a:ext cx="2590800" cy="685800"/>
          </a:xfrm>
          <a:prstGeom prst="flowChartDecisi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Cloud with reflectance &gt; 0.3?</a:t>
            </a:r>
            <a:endParaRPr lang="en-US" sz="1200" dirty="0"/>
          </a:p>
        </p:txBody>
      </p:sp>
      <p:sp>
        <p:nvSpPr>
          <p:cNvPr id="92" name="Rectangle 91"/>
          <p:cNvSpPr/>
          <p:nvPr/>
        </p:nvSpPr>
        <p:spPr>
          <a:xfrm>
            <a:off x="671945" y="4114800"/>
            <a:ext cx="2133600" cy="381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Green=redx0.96+0.02</a:t>
            </a:r>
            <a:endParaRPr lang="en-US" sz="1400" dirty="0"/>
          </a:p>
        </p:txBody>
      </p:sp>
      <p:cxnSp>
        <p:nvCxnSpPr>
          <p:cNvPr id="99" name="Straight Arrow Connector 98"/>
          <p:cNvCxnSpPr>
            <a:stCxn id="27" idx="2"/>
            <a:endCxn id="92" idx="0"/>
          </p:cNvCxnSpPr>
          <p:nvPr/>
        </p:nvCxnSpPr>
        <p:spPr>
          <a:xfrm>
            <a:off x="1717965" y="3429000"/>
            <a:ext cx="2078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hape 114"/>
          <p:cNvCxnSpPr>
            <a:stCxn id="92" idx="2"/>
            <a:endCxn id="24" idx="1"/>
          </p:cNvCxnSpPr>
          <p:nvPr/>
        </p:nvCxnSpPr>
        <p:spPr>
          <a:xfrm rot="16200000" flipH="1">
            <a:off x="2249632" y="3984912"/>
            <a:ext cx="647700" cy="1669475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hape 116"/>
          <p:cNvCxnSpPr>
            <a:stCxn id="12" idx="2"/>
            <a:endCxn id="24" idx="3"/>
          </p:cNvCxnSpPr>
          <p:nvPr/>
        </p:nvCxnSpPr>
        <p:spPr>
          <a:xfrm rot="5400000">
            <a:off x="5095010" y="3494810"/>
            <a:ext cx="1866900" cy="143048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>
            <a:stCxn id="24" idx="2"/>
            <a:endCxn id="13" idx="0"/>
          </p:cNvCxnSpPr>
          <p:nvPr/>
        </p:nvCxnSpPr>
        <p:spPr>
          <a:xfrm>
            <a:off x="4360720" y="5334000"/>
            <a:ext cx="13855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Elbow Connector 124"/>
          <p:cNvCxnSpPr>
            <a:stCxn id="9" idx="1"/>
            <a:endCxn id="13" idx="1"/>
          </p:cNvCxnSpPr>
          <p:nvPr/>
        </p:nvCxnSpPr>
        <p:spPr>
          <a:xfrm rot="10800000" flipH="1" flipV="1">
            <a:off x="761999" y="2287488"/>
            <a:ext cx="2660075" cy="3694211"/>
          </a:xfrm>
          <a:prstGeom prst="bentConnector3">
            <a:avLst>
              <a:gd name="adj1" fmla="val -20573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Arrow Connector 127"/>
          <p:cNvCxnSpPr>
            <a:stCxn id="13" idx="3"/>
            <a:endCxn id="14" idx="1"/>
          </p:cNvCxnSpPr>
          <p:nvPr/>
        </p:nvCxnSpPr>
        <p:spPr>
          <a:xfrm>
            <a:off x="5327075" y="5981700"/>
            <a:ext cx="997525" cy="103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Arrow Connector 132"/>
          <p:cNvCxnSpPr>
            <a:stCxn id="27" idx="3"/>
            <a:endCxn id="10" idx="1"/>
          </p:cNvCxnSpPr>
          <p:nvPr/>
        </p:nvCxnSpPr>
        <p:spPr>
          <a:xfrm>
            <a:off x="3013365" y="3086100"/>
            <a:ext cx="110835" cy="34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TextBox 133"/>
          <p:cNvSpPr txBox="1"/>
          <p:nvPr/>
        </p:nvSpPr>
        <p:spPr>
          <a:xfrm>
            <a:off x="2819400" y="2667000"/>
            <a:ext cx="4459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No</a:t>
            </a:r>
            <a:endParaRPr lang="en-US" sz="1600" dirty="0"/>
          </a:p>
        </p:txBody>
      </p:sp>
      <p:sp>
        <p:nvSpPr>
          <p:cNvPr id="135" name="TextBox 134"/>
          <p:cNvSpPr txBox="1"/>
          <p:nvPr/>
        </p:nvSpPr>
        <p:spPr>
          <a:xfrm>
            <a:off x="1143000" y="3657600"/>
            <a:ext cx="5184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Yes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Overview of the problem and our solution</a:t>
            </a:r>
          </a:p>
          <a:p>
            <a:r>
              <a:rPr lang="en-US" dirty="0" smtClean="0"/>
              <a:t>The method used in AQPG 2011 summer demo</a:t>
            </a:r>
          </a:p>
          <a:p>
            <a:r>
              <a:rPr lang="en-US" dirty="0" smtClean="0"/>
              <a:t>Further improvement of the method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88049-289E-4B05-8368-25AE47F49FFD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88049-289E-4B05-8368-25AE47F49FFD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Green reflectance can be derived from red and blue channels</a:t>
            </a:r>
          </a:p>
          <a:p>
            <a:r>
              <a:rPr lang="en-US" dirty="0" smtClean="0"/>
              <a:t>The relationships are verified by analyzing MODIS RGB images and data</a:t>
            </a:r>
          </a:p>
          <a:p>
            <a:r>
              <a:rPr lang="en-US" dirty="0" smtClean="0"/>
              <a:t>In summer 2011 demo, we use a fixed relationship to derive green reflectance from red</a:t>
            </a:r>
          </a:p>
          <a:p>
            <a:r>
              <a:rPr lang="en-US" dirty="0" smtClean="0"/>
              <a:t>We improved the method:</a:t>
            </a:r>
          </a:p>
          <a:p>
            <a:pPr lvl="1"/>
            <a:r>
              <a:rPr lang="en-US" dirty="0" smtClean="0"/>
              <a:t>Over land surface, we build LUT based on MODIS BRDF </a:t>
            </a:r>
          </a:p>
          <a:p>
            <a:pPr lvl="1"/>
            <a:r>
              <a:rPr lang="en-US" dirty="0" smtClean="0"/>
              <a:t>Over ocean and clouds, we use fixed relation with red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problem for GOES-R natural color image generation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20574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We need red, green, blue reflectance to generate natural color image</a:t>
            </a:r>
          </a:p>
          <a:p>
            <a:r>
              <a:rPr lang="en-US" dirty="0" smtClean="0"/>
              <a:t>MODIS has the three channels so that it is easy for us to generate natural color images from MODIS data</a:t>
            </a:r>
          </a:p>
          <a:p>
            <a:r>
              <a:rPr lang="en-US" dirty="0" smtClean="0"/>
              <a:t>GOES-R does not have a green channel</a:t>
            </a:r>
          </a:p>
          <a:p>
            <a:r>
              <a:rPr lang="en-US" dirty="0" smtClean="0"/>
              <a:t>Following is a list of GOES-R visible and NIR/SWIR channels and the corresponding MODIS channels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295400" y="3200400"/>
          <a:ext cx="6096000" cy="30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GOES-R channel number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Wavelength</a:t>
                      </a:r>
                      <a:r>
                        <a:rPr lang="en-US" sz="1600" baseline="0" dirty="0" smtClean="0"/>
                        <a:t> range (</a:t>
                      </a:r>
                      <a:r>
                        <a:rPr lang="el-GR" sz="1600" baseline="0" dirty="0" smtClean="0">
                          <a:latin typeface="Calibri"/>
                        </a:rPr>
                        <a:t>μ</a:t>
                      </a:r>
                      <a:r>
                        <a:rPr lang="en-US" sz="1600" baseline="0" dirty="0" smtClean="0">
                          <a:latin typeface="Calibri"/>
                        </a:rPr>
                        <a:t>m)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Central wavelength</a:t>
                      </a:r>
                      <a:r>
                        <a:rPr lang="en-US" sz="1600" baseline="0" dirty="0" smtClean="0"/>
                        <a:t> (</a:t>
                      </a:r>
                      <a:r>
                        <a:rPr lang="el-GR" sz="1600" baseline="0" dirty="0" smtClean="0">
                          <a:latin typeface="+mn-lt"/>
                        </a:rPr>
                        <a:t>μ</a:t>
                      </a:r>
                      <a:r>
                        <a:rPr lang="en-US" sz="1600" baseline="0" dirty="0" smtClean="0">
                          <a:latin typeface="Calibri"/>
                        </a:rPr>
                        <a:t>m)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MODIS channel number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0.45-0.49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0.47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0.59-0.69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0.64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0.846-0.885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0.865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1.371-1.386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1.378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1.58-1.64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1.61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2.225-2.275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88049-289E-4B05-8368-25AE47F49FFD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Use MODIS data to find the relationship of reflectance in green channel to the other channels</a:t>
            </a:r>
          </a:p>
          <a:p>
            <a:r>
              <a:rPr lang="en-US" dirty="0" smtClean="0"/>
              <a:t>The relationship can be different for different types of surface, atmospheric condition, and different for different seasons, sun-satellite geometry …</a:t>
            </a:r>
          </a:p>
          <a:p>
            <a:pPr lvl="1"/>
            <a:r>
              <a:rPr lang="en-US" dirty="0" smtClean="0"/>
              <a:t>Land</a:t>
            </a:r>
          </a:p>
          <a:p>
            <a:pPr lvl="1"/>
            <a:r>
              <a:rPr lang="en-US" dirty="0" smtClean="0"/>
              <a:t>Ocean</a:t>
            </a:r>
          </a:p>
          <a:p>
            <a:pPr lvl="1"/>
            <a:r>
              <a:rPr lang="en-US" dirty="0" smtClean="0"/>
              <a:t>Cloud</a:t>
            </a:r>
          </a:p>
          <a:p>
            <a:pPr lvl="1"/>
            <a:r>
              <a:rPr lang="en-US" dirty="0" smtClean="0"/>
              <a:t>Aerosol </a:t>
            </a:r>
          </a:p>
          <a:p>
            <a:r>
              <a:rPr lang="en-US" dirty="0" smtClean="0"/>
              <a:t>Apply the relationship on GOES-R data to derive green reflectance from the channels available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88049-289E-4B05-8368-25AE47F49FFD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Land surface reflectance generation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Land surface reflectance varies for different satellite-sun geometry.  Such variation can be modeled by BRDF (bidirectional reflection distribution function)</a:t>
            </a:r>
          </a:p>
          <a:p>
            <a:r>
              <a:rPr lang="en-US" dirty="0" smtClean="0"/>
              <a:t>MODIS land surface BRDF product</a:t>
            </a:r>
          </a:p>
          <a:p>
            <a:pPr lvl="1"/>
            <a:r>
              <a:rPr lang="en-US" dirty="0" smtClean="0"/>
              <a:t>The product is derived using 16 days of MODIS data and updated every 8 days</a:t>
            </a:r>
          </a:p>
          <a:p>
            <a:pPr lvl="1"/>
            <a:r>
              <a:rPr lang="en-US" dirty="0" smtClean="0"/>
              <a:t>The 6 channels corresponding to GOES-R visible/NIR/SWIR channels and the green channel</a:t>
            </a:r>
          </a:p>
          <a:p>
            <a:r>
              <a:rPr lang="en-US" dirty="0" smtClean="0"/>
              <a:t>With BRDF data, we can calculate land surface reflectance in any sun-satellite geometry</a:t>
            </a:r>
          </a:p>
          <a:p>
            <a:r>
              <a:rPr lang="en-US" dirty="0" smtClean="0"/>
              <a:t>For the summer 2011 demo, the satellite is assumed to be located at 75°W above equator, which is the position of GOES-East.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88049-289E-4B05-8368-25AE47F49FFD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Surface reflectance vs. Sun-satellite geometry for GOES – an example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88049-289E-4B05-8368-25AE47F49FFD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3276600" cy="19050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Satellite angles are fixed, solar angles change during a day</a:t>
            </a:r>
          </a:p>
          <a:p>
            <a:r>
              <a:rPr lang="en-US" sz="2000" dirty="0" smtClean="0"/>
              <a:t>A selected pixel in the eastern US:</a:t>
            </a:r>
            <a:endParaRPr lang="en-US" sz="2000" dirty="0"/>
          </a:p>
        </p:txBody>
      </p:sp>
      <p:pic>
        <p:nvPicPr>
          <p:cNvPr id="5" name="Picture 4" descr="sz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3429000"/>
            <a:ext cx="3948545" cy="3048000"/>
          </a:xfrm>
          <a:prstGeom prst="rect">
            <a:avLst/>
          </a:prstGeom>
        </p:spPr>
      </p:pic>
      <p:pic>
        <p:nvPicPr>
          <p:cNvPr id="6" name="Picture 5" descr="sfcref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19600" y="3429000"/>
            <a:ext cx="3886200" cy="3048000"/>
          </a:xfrm>
          <a:prstGeom prst="rect">
            <a:avLst/>
          </a:prstGeom>
        </p:spPr>
      </p:pic>
      <p:pic>
        <p:nvPicPr>
          <p:cNvPr id="30" name="Picture 29" descr="Sun-satellit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33800" y="1295400"/>
            <a:ext cx="2667000" cy="1987304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5943600" y="1219200"/>
            <a:ext cx="2514600" cy="52322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400" dirty="0" smtClean="0"/>
              <a:t>Satellite is </a:t>
            </a:r>
            <a:r>
              <a:rPr lang="en-US" sz="1400" dirty="0" smtClean="0"/>
              <a:t>fixed  (relative to pixels on Earth)</a:t>
            </a:r>
            <a:endParaRPr lang="en-US" sz="1400" dirty="0"/>
          </a:p>
        </p:txBody>
      </p:sp>
      <p:sp>
        <p:nvSpPr>
          <p:cNvPr id="32" name="TextBox 31"/>
          <p:cNvSpPr txBox="1"/>
          <p:nvPr/>
        </p:nvSpPr>
        <p:spPr>
          <a:xfrm>
            <a:off x="3200400" y="1371600"/>
            <a:ext cx="1080745" cy="307777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400" dirty="0" smtClean="0"/>
              <a:t>Sun moves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6172200" y="2438400"/>
            <a:ext cx="2971800" cy="6771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400" dirty="0" smtClean="0"/>
              <a:t> </a:t>
            </a:r>
            <a:r>
              <a:rPr lang="el-GR" sz="1200" dirty="0" smtClean="0">
                <a:latin typeface="Calibri"/>
              </a:rPr>
              <a:t>θ</a:t>
            </a:r>
            <a:r>
              <a:rPr lang="en-US" sz="1200" baseline="-25000" dirty="0" smtClean="0">
                <a:latin typeface="Calibri"/>
              </a:rPr>
              <a:t>s</a:t>
            </a:r>
            <a:r>
              <a:rPr lang="en-US" sz="1200" dirty="0" smtClean="0"/>
              <a:t> : Solar zenith angle, changes</a:t>
            </a:r>
          </a:p>
          <a:p>
            <a:r>
              <a:rPr lang="en-US" sz="1200" dirty="0" smtClean="0"/>
              <a:t> </a:t>
            </a:r>
            <a:r>
              <a:rPr lang="el-GR" sz="1200" dirty="0" smtClean="0"/>
              <a:t>θ</a:t>
            </a:r>
            <a:r>
              <a:rPr lang="en-US" sz="1200" baseline="-25000" dirty="0" smtClean="0">
                <a:latin typeface="Calibri"/>
              </a:rPr>
              <a:t>v</a:t>
            </a:r>
            <a:r>
              <a:rPr lang="en-US" sz="1200" dirty="0" smtClean="0"/>
              <a:t> : Satellite zenith angle, fixed</a:t>
            </a:r>
          </a:p>
          <a:p>
            <a:r>
              <a:rPr lang="el-GR" sz="1200" dirty="0" smtClean="0"/>
              <a:t>φ</a:t>
            </a:r>
            <a:r>
              <a:rPr lang="en-US" sz="1200" baseline="-25000" dirty="0" smtClean="0"/>
              <a:t>s</a:t>
            </a:r>
            <a:r>
              <a:rPr lang="en-US" sz="1200" dirty="0" smtClean="0"/>
              <a:t>-</a:t>
            </a:r>
            <a:r>
              <a:rPr lang="el-GR" sz="1200" dirty="0" smtClean="0"/>
              <a:t> φ</a:t>
            </a:r>
            <a:r>
              <a:rPr lang="en-US" sz="1200" baseline="-25000" dirty="0" smtClean="0"/>
              <a:t>v</a:t>
            </a:r>
            <a:r>
              <a:rPr lang="en-US" sz="1200" dirty="0" smtClean="0"/>
              <a:t> :Relative azimuth angle, changes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 fontScale="90000"/>
          </a:bodyPr>
          <a:lstStyle/>
          <a:p>
            <a:r>
              <a:rPr lang="en-US" sz="2400" dirty="0" smtClean="0"/>
              <a:t>Scatter plots between green and GOES-R bands on land surface southeastern US area (summer 2011 demo)</a:t>
            </a:r>
            <a:endParaRPr lang="en-US" sz="2400" dirty="0"/>
          </a:p>
        </p:txBody>
      </p:sp>
      <p:pic>
        <p:nvPicPr>
          <p:cNvPr id="3" name="Picture 2" descr="scatter_grn_blu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62000"/>
            <a:ext cx="3048000" cy="3048000"/>
          </a:xfrm>
          <a:prstGeom prst="rect">
            <a:avLst/>
          </a:prstGeom>
        </p:spPr>
      </p:pic>
      <p:pic>
        <p:nvPicPr>
          <p:cNvPr id="4" name="Picture 3" descr="scatter_grn_r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95600" y="762000"/>
            <a:ext cx="3124200" cy="3124200"/>
          </a:xfrm>
          <a:prstGeom prst="rect">
            <a:avLst/>
          </a:prstGeom>
        </p:spPr>
      </p:pic>
      <p:pic>
        <p:nvPicPr>
          <p:cNvPr id="5" name="Picture 4" descr="scatter_grn_ni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3600" y="838200"/>
            <a:ext cx="2971800" cy="2971800"/>
          </a:xfrm>
          <a:prstGeom prst="rect">
            <a:avLst/>
          </a:prstGeom>
        </p:spPr>
      </p:pic>
      <p:pic>
        <p:nvPicPr>
          <p:cNvPr id="6" name="Picture 5" descr="scatter_grn_1.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810000"/>
            <a:ext cx="3048000" cy="3048000"/>
          </a:xfrm>
          <a:prstGeom prst="rect">
            <a:avLst/>
          </a:prstGeom>
        </p:spPr>
      </p:pic>
      <p:pic>
        <p:nvPicPr>
          <p:cNvPr id="7" name="Picture 6" descr="scatter_grn_1.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971800" y="3810000"/>
            <a:ext cx="3048000" cy="3048000"/>
          </a:xfrm>
          <a:prstGeom prst="rect">
            <a:avLst/>
          </a:prstGeom>
        </p:spPr>
      </p:pic>
      <p:pic>
        <p:nvPicPr>
          <p:cNvPr id="8" name="Picture 7" descr="scatter_grn_2.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943600" y="3810000"/>
            <a:ext cx="3048000" cy="304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47800" y="3733800"/>
            <a:ext cx="6705600" cy="3385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2"/>
                </a:solidFill>
              </a:rPr>
              <a:t>The red channel has the best correlation with the green channel: 0.9</a:t>
            </a:r>
            <a:endParaRPr lang="en-US" sz="1600" dirty="0">
              <a:solidFill>
                <a:schemeClr val="accent2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5105400" y="2895600"/>
            <a:ext cx="99060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Natural color generation land for land surface (summer 2011 demo)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4040188" cy="685800"/>
          </a:xfrm>
        </p:spPr>
        <p:txBody>
          <a:bodyPr/>
          <a:lstStyle/>
          <a:p>
            <a:r>
              <a:rPr lang="en-US" dirty="0" smtClean="0"/>
              <a:t>MODIS RGB land surface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4400" y="1295400"/>
            <a:ext cx="4041775" cy="1447800"/>
          </a:xfrm>
        </p:spPr>
        <p:txBody>
          <a:bodyPr>
            <a:normAutofit fontScale="25000" lnSpcReduction="20000"/>
          </a:bodyPr>
          <a:lstStyle/>
          <a:p>
            <a:r>
              <a:rPr lang="en-US" sz="7200" dirty="0" smtClean="0"/>
              <a:t>Land surface using derived green</a:t>
            </a:r>
          </a:p>
          <a:p>
            <a:r>
              <a:rPr lang="en-US" sz="7200" dirty="0" smtClean="0"/>
              <a:t>Red=MODIS red</a:t>
            </a:r>
          </a:p>
          <a:p>
            <a:r>
              <a:rPr lang="en-US" sz="7200" dirty="0" smtClean="0"/>
              <a:t>Green= 0.69*red+0.04</a:t>
            </a:r>
          </a:p>
          <a:p>
            <a:r>
              <a:rPr lang="en-US" sz="7200" dirty="0" smtClean="0"/>
              <a:t>Blue=MODIS blue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88049-289E-4B05-8368-25AE47F49FFD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8" name="Content Placeholder 7" descr="cmaq_201103251800_rgb_sfc_2.pn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2590800"/>
            <a:ext cx="4038600" cy="3704194"/>
          </a:xfrm>
          <a:prstGeom prst="rect">
            <a:avLst/>
          </a:prstGeom>
        </p:spPr>
      </p:pic>
      <p:pic>
        <p:nvPicPr>
          <p:cNvPr id="9" name="Content Placeholder 8" descr="cmaq_201103251800_rgb_sfc_red.pn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590800"/>
            <a:ext cx="4038600" cy="37041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Ocean surface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88049-289E-4B05-8368-25AE47F49FFD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Use a Rayleigh corrected MODIS scene to get relation on ocean surface</a:t>
            </a:r>
            <a:endParaRPr lang="en-US" sz="2000" dirty="0"/>
          </a:p>
        </p:txBody>
      </p:sp>
      <p:pic>
        <p:nvPicPr>
          <p:cNvPr id="6" name="Picture 5" descr="MOD02RGB.1.7_ocea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2590800"/>
            <a:ext cx="3489325" cy="3200400"/>
          </a:xfrm>
          <a:prstGeom prst="rect">
            <a:avLst/>
          </a:prstGeom>
        </p:spPr>
      </p:pic>
      <p:pic>
        <p:nvPicPr>
          <p:cNvPr id="1026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2667000"/>
            <a:ext cx="310515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5211</TotalTime>
  <Words>932</Words>
  <Application>Microsoft Office PowerPoint</Application>
  <PresentationFormat>On-screen Show (4:3)</PresentationFormat>
  <Paragraphs>190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Origin</vt:lpstr>
      <vt:lpstr>  Development of a Simulated Synthetic Natural Color ABI Product for GOES-R AQPG </vt:lpstr>
      <vt:lpstr>Outline</vt:lpstr>
      <vt:lpstr>The problem for GOES-R natural color image generation</vt:lpstr>
      <vt:lpstr>Our solution</vt:lpstr>
      <vt:lpstr>Land surface reflectance generation</vt:lpstr>
      <vt:lpstr>Surface reflectance vs. Sun-satellite geometry for GOES – an example</vt:lpstr>
      <vt:lpstr>Scatter plots between green and GOES-R bands on land surface southeastern US area (summer 2011 demo)</vt:lpstr>
      <vt:lpstr>Natural color generation land for land surface (summer 2011 demo)</vt:lpstr>
      <vt:lpstr>Ocean surface</vt:lpstr>
      <vt:lpstr>Algorithm flow chart for summer 2011 demo</vt:lpstr>
      <vt:lpstr>An example of natural color image animation from GOES-R proxy data (2011-7-26)</vt:lpstr>
      <vt:lpstr>Explanation of image blurriness in the early morning and in the late afternoon</vt:lpstr>
      <vt:lpstr>Further improvement </vt:lpstr>
      <vt:lpstr>Improvement #1: Land surface over US</vt:lpstr>
      <vt:lpstr>Seasonal change – correlation coefficient</vt:lpstr>
      <vt:lpstr>Improvement #2: Add reflectance in blue channel</vt:lpstr>
      <vt:lpstr>Comparison of the original and two improvements</vt:lpstr>
      <vt:lpstr>Slide 18</vt:lpstr>
      <vt:lpstr>Algorithm flow chart for improved method</vt:lpstr>
      <vt:lpstr>Summary</vt:lpstr>
    </vt:vector>
  </TitlesOfParts>
  <Company>NOAA / NESDIS / STAR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Development of a Simulated Synthetic Natural Color ABI Product for AQPG </dc:title>
  <dc:creator>hzhang</dc:creator>
  <cp:lastModifiedBy>hzhang</cp:lastModifiedBy>
  <cp:revision>56</cp:revision>
  <dcterms:created xsi:type="dcterms:W3CDTF">2012-01-08T14:57:52Z</dcterms:created>
  <dcterms:modified xsi:type="dcterms:W3CDTF">2012-01-09T16:29:37Z</dcterms:modified>
</cp:coreProperties>
</file>