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4" r:id="rId2"/>
  </p:sldMasterIdLst>
  <p:notesMasterIdLst>
    <p:notesMasterId r:id="rId26"/>
  </p:notesMasterIdLst>
  <p:handoutMasterIdLst>
    <p:handoutMasterId r:id="rId27"/>
  </p:handoutMasterIdLst>
  <p:sldIdLst>
    <p:sldId id="260" r:id="rId3"/>
    <p:sldId id="261" r:id="rId4"/>
    <p:sldId id="335" r:id="rId5"/>
    <p:sldId id="355" r:id="rId6"/>
    <p:sldId id="356" r:id="rId7"/>
    <p:sldId id="358" r:id="rId8"/>
    <p:sldId id="318" r:id="rId9"/>
    <p:sldId id="262" r:id="rId10"/>
    <p:sldId id="339" r:id="rId11"/>
    <p:sldId id="350" r:id="rId12"/>
    <p:sldId id="324" r:id="rId13"/>
    <p:sldId id="325" r:id="rId14"/>
    <p:sldId id="341" r:id="rId15"/>
    <p:sldId id="345" r:id="rId16"/>
    <p:sldId id="352" r:id="rId17"/>
    <p:sldId id="353" r:id="rId18"/>
    <p:sldId id="310" r:id="rId19"/>
    <p:sldId id="359" r:id="rId20"/>
    <p:sldId id="331" r:id="rId21"/>
    <p:sldId id="326" r:id="rId22"/>
    <p:sldId id="300" r:id="rId23"/>
    <p:sldId id="346" r:id="rId24"/>
    <p:sldId id="264" r:id="rId25"/>
  </p:sldIdLst>
  <p:sldSz cx="9144000" cy="6858000" type="overhead"/>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6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6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6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6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64" charset="-128"/>
        <a:cs typeface="+mn-cs"/>
      </a:defRPr>
    </a:lvl5pPr>
    <a:lvl6pPr marL="2286000" algn="l" defTabSz="914400" rtl="0" eaLnBrk="1" latinLnBrk="0" hangingPunct="1">
      <a:defRPr kern="1200">
        <a:solidFill>
          <a:schemeClr val="tx1"/>
        </a:solidFill>
        <a:latin typeface="Arial" pitchFamily="34" charset="0"/>
        <a:ea typeface="ＭＳ Ｐゴシック" pitchFamily="-64" charset="-128"/>
        <a:cs typeface="+mn-cs"/>
      </a:defRPr>
    </a:lvl6pPr>
    <a:lvl7pPr marL="2743200" algn="l" defTabSz="914400" rtl="0" eaLnBrk="1" latinLnBrk="0" hangingPunct="1">
      <a:defRPr kern="1200">
        <a:solidFill>
          <a:schemeClr val="tx1"/>
        </a:solidFill>
        <a:latin typeface="Arial" pitchFamily="34" charset="0"/>
        <a:ea typeface="ＭＳ Ｐゴシック" pitchFamily="-64" charset="-128"/>
        <a:cs typeface="+mn-cs"/>
      </a:defRPr>
    </a:lvl7pPr>
    <a:lvl8pPr marL="3200400" algn="l" defTabSz="914400" rtl="0" eaLnBrk="1" latinLnBrk="0" hangingPunct="1">
      <a:defRPr kern="1200">
        <a:solidFill>
          <a:schemeClr val="tx1"/>
        </a:solidFill>
        <a:latin typeface="Arial" pitchFamily="34" charset="0"/>
        <a:ea typeface="ＭＳ Ｐゴシック" pitchFamily="-64" charset="-128"/>
        <a:cs typeface="+mn-cs"/>
      </a:defRPr>
    </a:lvl8pPr>
    <a:lvl9pPr marL="3657600" algn="l" defTabSz="914400" rtl="0" eaLnBrk="1" latinLnBrk="0" hangingPunct="1">
      <a:defRPr kern="1200">
        <a:solidFill>
          <a:schemeClr val="tx1"/>
        </a:solidFill>
        <a:latin typeface="Arial" pitchFamily="34" charset="0"/>
        <a:ea typeface="ＭＳ Ｐゴシック" pitchFamily="-6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600FF"/>
    <a:srgbClr val="FF7C80"/>
    <a:srgbClr val="FF9933"/>
    <a:srgbClr val="00FFFF"/>
    <a:srgbClr val="FF00FF"/>
    <a:srgbClr val="66CCFF"/>
    <a:srgbClr val="FF0000"/>
    <a:srgbClr val="00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1338"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0" hangingPunct="0">
              <a:defRPr sz="1200">
                <a:latin typeface="Arial" charset="0"/>
                <a:ea typeface="ＭＳ Ｐゴシック" pitchFamily="-112" charset="-128"/>
                <a:cs typeface="+mn-cs"/>
              </a:defRPr>
            </a:lvl1pPr>
          </a:lstStyle>
          <a:p>
            <a:pPr>
              <a:defRPr/>
            </a:pPr>
            <a:endParaRPr lang="en-US"/>
          </a:p>
        </p:txBody>
      </p:sp>
      <p:sp>
        <p:nvSpPr>
          <p:cNvPr id="18435"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0" hangingPunct="0">
              <a:defRPr sz="1200">
                <a:latin typeface="Arial" charset="0"/>
                <a:ea typeface="ＭＳ Ｐゴシック" pitchFamily="-112" charset="-128"/>
                <a:cs typeface="+mn-cs"/>
              </a:defRPr>
            </a:lvl1pPr>
          </a:lstStyle>
          <a:p>
            <a:pPr>
              <a:defRPr/>
            </a:pPr>
            <a:fld id="{58B7C4CB-67EB-42EA-9D12-5BB55CC5FDCC}" type="datetime1">
              <a:rPr lang="en-US"/>
              <a:pPr>
                <a:defRPr/>
              </a:pPr>
              <a:t>8/23/2010</a:t>
            </a:fld>
            <a:endParaRPr lang="en-US"/>
          </a:p>
        </p:txBody>
      </p:sp>
      <p:sp>
        <p:nvSpPr>
          <p:cNvPr id="18436"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0" hangingPunct="0">
              <a:defRPr sz="1200">
                <a:latin typeface="Arial" charset="0"/>
                <a:ea typeface="ＭＳ Ｐゴシック" pitchFamily="-112" charset="-128"/>
                <a:cs typeface="+mn-cs"/>
              </a:defRPr>
            </a:lvl1pPr>
          </a:lstStyle>
          <a:p>
            <a:pPr>
              <a:defRPr/>
            </a:pPr>
            <a:endParaRPr lang="en-US"/>
          </a:p>
        </p:txBody>
      </p:sp>
      <p:sp>
        <p:nvSpPr>
          <p:cNvPr id="18437"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0" hangingPunct="0">
              <a:defRPr sz="1200">
                <a:latin typeface="Arial" charset="0"/>
                <a:ea typeface="ＭＳ Ｐゴシック" pitchFamily="-112" charset="-128"/>
                <a:cs typeface="+mn-cs"/>
              </a:defRPr>
            </a:lvl1pPr>
          </a:lstStyle>
          <a:p>
            <a:pPr>
              <a:defRPr/>
            </a:pPr>
            <a:fld id="{A2516906-8AC4-4D2B-9082-360C30741354}"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7171"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ea typeface="ＭＳ Ｐゴシック" pitchFamily="-112" charset="-128"/>
                <a:cs typeface="+mn-cs"/>
              </a:defRPr>
            </a:lvl1pPr>
          </a:lstStyle>
          <a:p>
            <a:pPr>
              <a:defRPr/>
            </a:pPr>
            <a:endParaRPr lang="en-US"/>
          </a:p>
        </p:txBody>
      </p:sp>
      <p:sp>
        <p:nvSpPr>
          <p:cNvPr id="4813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7175"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B5AC8DBD-5AA0-4FA2-B809-C7AA0ED5358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80" charset="0"/>
        <a:ea typeface="ＭＳ Ｐゴシック" pitchFamily="-84" charset="-128"/>
        <a:cs typeface="ＭＳ Ｐゴシック" pitchFamily="-84" charset="-128"/>
      </a:defRPr>
    </a:lvl1pPr>
    <a:lvl2pPr marL="457200" algn="l" rtl="0" eaLnBrk="0" fontAlgn="base" hangingPunct="0">
      <a:spcBef>
        <a:spcPct val="30000"/>
      </a:spcBef>
      <a:spcAft>
        <a:spcPct val="0"/>
      </a:spcAft>
      <a:defRPr sz="1200" kern="1200">
        <a:solidFill>
          <a:schemeClr val="tx1"/>
        </a:solidFill>
        <a:latin typeface="Arial" pitchFamily="-80" charset="0"/>
        <a:ea typeface="ＭＳ Ｐゴシック" pitchFamily="-80" charset="-128"/>
        <a:cs typeface="ＭＳ Ｐゴシック"/>
      </a:defRPr>
    </a:lvl2pPr>
    <a:lvl3pPr marL="914400" algn="l" rtl="0" eaLnBrk="0" fontAlgn="base" hangingPunct="0">
      <a:spcBef>
        <a:spcPct val="30000"/>
      </a:spcBef>
      <a:spcAft>
        <a:spcPct val="0"/>
      </a:spcAft>
      <a:defRPr sz="1200" kern="1200">
        <a:solidFill>
          <a:schemeClr val="tx1"/>
        </a:solidFill>
        <a:latin typeface="Arial" pitchFamily="-80" charset="0"/>
        <a:ea typeface="ＭＳ Ｐゴシック" pitchFamily="-80" charset="-128"/>
        <a:cs typeface="ＭＳ Ｐゴシック"/>
      </a:defRPr>
    </a:lvl3pPr>
    <a:lvl4pPr marL="1371600" algn="l" rtl="0" eaLnBrk="0" fontAlgn="base" hangingPunct="0">
      <a:spcBef>
        <a:spcPct val="30000"/>
      </a:spcBef>
      <a:spcAft>
        <a:spcPct val="0"/>
      </a:spcAft>
      <a:defRPr sz="1200" kern="1200">
        <a:solidFill>
          <a:schemeClr val="tx1"/>
        </a:solidFill>
        <a:latin typeface="Arial" pitchFamily="-80" charset="0"/>
        <a:ea typeface="ＭＳ Ｐゴシック" pitchFamily="-80" charset="-128"/>
        <a:cs typeface="ＭＳ Ｐゴシック"/>
      </a:defRPr>
    </a:lvl4pPr>
    <a:lvl5pPr marL="1828800" algn="l" rtl="0" eaLnBrk="0" fontAlgn="base" hangingPunct="0">
      <a:spcBef>
        <a:spcPct val="30000"/>
      </a:spcBef>
      <a:spcAft>
        <a:spcPct val="0"/>
      </a:spcAft>
      <a:defRPr sz="1200" kern="1200">
        <a:solidFill>
          <a:schemeClr val="tx1"/>
        </a:solidFill>
        <a:latin typeface="Arial" pitchFamily="-80" charset="0"/>
        <a:ea typeface="ＭＳ Ｐゴシック" pitchFamily="-80"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1182688" y="695325"/>
            <a:ext cx="4649787" cy="3487738"/>
          </a:xfrm>
          <a:ln/>
        </p:spPr>
      </p:sp>
      <p:sp>
        <p:nvSpPr>
          <p:cNvPr id="49155" name="Rectangle 3"/>
          <p:cNvSpPr>
            <a:spLocks noGrp="1" noChangeArrowheads="1"/>
          </p:cNvSpPr>
          <p:nvPr>
            <p:ph type="body" idx="1"/>
          </p:nvPr>
        </p:nvSpPr>
        <p:spPr>
          <a:xfrm>
            <a:off x="701675" y="4418013"/>
            <a:ext cx="5607050" cy="4183062"/>
          </a:xfrm>
          <a:noFill/>
          <a:ln/>
        </p:spPr>
        <p:txBody>
          <a:bodyPr lIns="92407" tIns="46205" rIns="92407" bIns="46205"/>
          <a:lstStyle/>
          <a:p>
            <a:endParaRPr lang="en-US" smtClean="0">
              <a:latin typeface="Arial" pitchFamily="34" charset="0"/>
              <a:ea typeface="ＭＳ Ｐゴシック" pitchFamily="-6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endParaRPr lang="en-US" smtClean="0">
              <a:latin typeface="Arial" pitchFamily="34" charset="0"/>
              <a:ea typeface="ＭＳ Ｐゴシック" pitchFamily="-6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DAC2FA82-5D39-43DC-861A-E49E3CE11803}" type="slidenum">
              <a:rPr lang="en-US" smtClean="0">
                <a:latin typeface="Arial" pitchFamily="34" charset="0"/>
                <a:ea typeface="ＭＳ Ｐゴシック" pitchFamily="-64" charset="-128"/>
              </a:rPr>
              <a:pPr/>
              <a:t>11</a:t>
            </a:fld>
            <a:endParaRPr lang="en-US" smtClean="0">
              <a:latin typeface="Arial" pitchFamily="34" charset="0"/>
              <a:ea typeface="ＭＳ Ｐゴシック" pitchFamily="-64" charset="-128"/>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pitchFamily="-64" charset="-128"/>
              </a:rPr>
              <a:t>Last updated November 16, 2009; Jordan Gerth (CIMSS/SSEC)</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1B41D4E2-EE7C-42CE-98F5-4083079BCE55}" type="slidenum">
              <a:rPr lang="en-US" smtClean="0">
                <a:latin typeface="Arial" pitchFamily="34" charset="0"/>
                <a:ea typeface="ＭＳ Ｐゴシック" pitchFamily="-64" charset="-128"/>
              </a:rPr>
              <a:pPr/>
              <a:t>12</a:t>
            </a:fld>
            <a:endParaRPr lang="en-US" smtClean="0">
              <a:latin typeface="Arial" pitchFamily="34" charset="0"/>
              <a:ea typeface="ＭＳ Ｐゴシック" pitchFamily="-64" charset="-128"/>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pitchFamily="-64" charset="-128"/>
              </a:rPr>
              <a:t>Last updated November 16, 2009; Jordan Gerth (CIMSS/SSEC)</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endParaRPr lang="en-US" smtClean="0">
              <a:latin typeface="Arial" pitchFamily="34" charset="0"/>
              <a:ea typeface="ＭＳ Ｐゴシック" pitchFamily="-6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endParaRPr lang="en-US" smtClean="0">
              <a:latin typeface="Arial" pitchFamily="34" charset="0"/>
              <a:ea typeface="ＭＳ Ｐゴシック" pitchFamily="-6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US" smtClean="0">
              <a:latin typeface="Arial" pitchFamily="34" charset="0"/>
              <a:ea typeface="ＭＳ Ｐゴシック" pitchFamily="-64" charset="-128"/>
            </a:endParaRPr>
          </a:p>
        </p:txBody>
      </p:sp>
      <p:sp>
        <p:nvSpPr>
          <p:cNvPr id="61444"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a:fld id="{AECDB0CE-8928-4866-AEDF-F97DD43C8D54}" type="slidenum">
              <a:rPr lang="en-US" sz="1200"/>
              <a:pPr algn="r"/>
              <a:t>17</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endParaRPr lang="en-US" smtClean="0">
              <a:latin typeface="Arial" pitchFamily="34" charset="0"/>
              <a:ea typeface="ＭＳ Ｐゴシック" pitchFamily="-6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endParaRPr lang="en-US" smtClean="0">
              <a:latin typeface="Arial" pitchFamily="34" charset="0"/>
              <a:ea typeface="ＭＳ Ｐゴシック" pitchFamily="-6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1182688" y="695325"/>
            <a:ext cx="4649787" cy="3487738"/>
          </a:xfrm>
          <a:ln/>
        </p:spPr>
      </p:sp>
      <p:sp>
        <p:nvSpPr>
          <p:cNvPr id="69635" name="Rectangle 3"/>
          <p:cNvSpPr>
            <a:spLocks noGrp="1" noChangeArrowheads="1"/>
          </p:cNvSpPr>
          <p:nvPr>
            <p:ph type="body" idx="1"/>
          </p:nvPr>
        </p:nvSpPr>
        <p:spPr>
          <a:xfrm>
            <a:off x="701675" y="4418013"/>
            <a:ext cx="5607050" cy="4183062"/>
          </a:xfrm>
          <a:noFill/>
          <a:ln/>
        </p:spPr>
        <p:txBody>
          <a:bodyPr lIns="92407" tIns="46205" rIns="92407" bIns="46205"/>
          <a:lstStyle/>
          <a:p>
            <a:endParaRPr lang="en-US" smtClean="0">
              <a:latin typeface="Arial" pitchFamily="34" charset="0"/>
              <a:ea typeface="ＭＳ Ｐゴシック" pitchFamily="-6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182688" y="695325"/>
            <a:ext cx="4649787" cy="3487738"/>
          </a:xfrm>
          <a:ln/>
        </p:spPr>
      </p:sp>
      <p:sp>
        <p:nvSpPr>
          <p:cNvPr id="50179" name="Rectangle 3"/>
          <p:cNvSpPr>
            <a:spLocks noGrp="1" noChangeArrowheads="1"/>
          </p:cNvSpPr>
          <p:nvPr>
            <p:ph type="body" idx="1"/>
          </p:nvPr>
        </p:nvSpPr>
        <p:spPr>
          <a:xfrm>
            <a:off x="701675" y="4418013"/>
            <a:ext cx="5607050" cy="4183062"/>
          </a:xfrm>
          <a:noFill/>
          <a:ln/>
        </p:spPr>
        <p:txBody>
          <a:bodyPr lIns="92407" tIns="46205" rIns="92407" bIns="46205"/>
          <a:lstStyle/>
          <a:p>
            <a:endParaRPr lang="en-US" smtClean="0">
              <a:latin typeface="Arial" pitchFamily="34" charset="0"/>
              <a:ea typeface="ＭＳ Ｐゴシック" pitchFamily="-6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endParaRPr lang="en-US" smtClean="0">
              <a:latin typeface="Arial" pitchFamily="34" charset="0"/>
              <a:ea typeface="ＭＳ Ｐゴシック" pitchFamily="-6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30156"/>
            <a:fld id="{F4460D9C-F12A-440B-99DF-26922CC4CC08}" type="slidenum">
              <a:rPr lang="en-US" smtClean="0">
                <a:latin typeface="Arial" pitchFamily="34" charset="0"/>
                <a:ea typeface="ＭＳ Ｐゴシック"/>
                <a:cs typeface="ＭＳ Ｐゴシック"/>
              </a:rPr>
              <a:pPr defTabSz="930156"/>
              <a:t>4</a:t>
            </a:fld>
            <a:endParaRPr lang="en-US" dirty="0" smtClean="0">
              <a:latin typeface="Arial" pitchFamily="34" charset="0"/>
              <a:ea typeface="ＭＳ Ｐゴシック"/>
              <a:cs typeface="ＭＳ Ｐゴシック"/>
            </a:endParaRPr>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ea typeface="ＭＳ Ｐゴシック"/>
              <a:cs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ea typeface="ＭＳ Ｐゴシック"/>
              <a:cs typeface="ＭＳ Ｐゴシック"/>
            </a:endParaRPr>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ABE892-C4C2-4EDD-BCF5-63B7630B7F4E}" type="slidenum">
              <a:rPr lang="en-US" smtClean="0">
                <a:latin typeface="Arial" pitchFamily="34" charset="0"/>
                <a:ea typeface="ＭＳ Ｐゴシック"/>
                <a:cs typeface="ＭＳ Ｐゴシック"/>
              </a:rPr>
              <a:pPr fontAlgn="base">
                <a:spcBef>
                  <a:spcPct val="0"/>
                </a:spcBef>
                <a:spcAft>
                  <a:spcPct val="0"/>
                </a:spcAft>
              </a:pPr>
              <a:t>5</a:t>
            </a:fld>
            <a:endParaRPr lang="en-US" smtClean="0">
              <a:latin typeface="Arial" pitchFamily="34" charset="0"/>
              <a:ea typeface="ＭＳ Ｐゴシック"/>
              <a:cs typeface="ＭＳ Ｐゴシック"/>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endParaRPr lang="en-US" smtClean="0">
              <a:latin typeface="Arial" pitchFamily="34" charset="0"/>
              <a:ea typeface="ＭＳ Ｐゴシック" pitchFamily="-6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182688" y="695325"/>
            <a:ext cx="4649787" cy="3487738"/>
          </a:xfrm>
          <a:ln/>
        </p:spPr>
      </p:sp>
      <p:sp>
        <p:nvSpPr>
          <p:cNvPr id="53251" name="Rectangle 3"/>
          <p:cNvSpPr>
            <a:spLocks noGrp="1" noChangeArrowheads="1"/>
          </p:cNvSpPr>
          <p:nvPr>
            <p:ph type="body" idx="1"/>
          </p:nvPr>
        </p:nvSpPr>
        <p:spPr>
          <a:xfrm>
            <a:off x="701675" y="4418013"/>
            <a:ext cx="5607050" cy="4183062"/>
          </a:xfrm>
          <a:noFill/>
          <a:ln/>
        </p:spPr>
        <p:txBody>
          <a:bodyPr lIns="92407" tIns="46205" rIns="92407" bIns="46205"/>
          <a:lstStyle/>
          <a:p>
            <a:endParaRPr lang="en-US" smtClean="0">
              <a:latin typeface="Arial" pitchFamily="34" charset="0"/>
              <a:ea typeface="ＭＳ Ｐゴシック" pitchFamily="-6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endParaRPr lang="en-US" smtClean="0">
              <a:latin typeface="Arial" pitchFamily="34" charset="0"/>
              <a:ea typeface="ＭＳ Ｐゴシック" pitchFamily="-6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16EB5F2-C6F7-4C19-845E-8C4E50A89F06}"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fld id="{33C5E501-6E76-4537-BD0E-DCA6DB7239FA}" type="datetime1">
              <a:rPr lang="en-US"/>
              <a:pPr>
                <a:defRPr/>
              </a:pPr>
              <a:t>8/23/2010</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6C9A7650-61A2-4301-B83C-5DAB1282E3FF}"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fld id="{EE92EE00-B1A7-4912-98C5-8C18C022C9E5}" type="datetime1">
              <a:rPr lang="en-US"/>
              <a:pPr>
                <a:defRPr/>
              </a:pPr>
              <a:t>8/23/2010</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9863"/>
            <a:ext cx="2057400" cy="5956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9863"/>
            <a:ext cx="6019800" cy="5956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6484460-407F-4376-B0AC-D28B0DACF086}"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fld id="{CABDF17F-05E0-421F-AD38-C870588E5F21}" type="datetime1">
              <a:rPr lang="en-US"/>
              <a:pPr>
                <a:defRPr/>
              </a:pPr>
              <a:t>8/23/2010</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934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sldNum" sz="quarter" idx="10"/>
          </p:nvPr>
        </p:nvSpPr>
        <p:spPr/>
        <p:txBody>
          <a:bodyPr/>
          <a:lstStyle>
            <a:lvl1pPr>
              <a:defRPr/>
            </a:lvl1pPr>
          </a:lstStyle>
          <a:p>
            <a:pPr>
              <a:defRPr/>
            </a:pPr>
            <a:fld id="{80E06558-84D4-4194-9EA8-617FDB6A01F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5AA6F4-274B-44B5-A576-90CF5FC167B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A6E4AC-682C-4B59-882E-707117A50CC1}"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986CC8-157F-420D-AB70-8BFF6869F493}"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4D9B7D-72D9-4B0B-90A7-CD7F412084F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416AD99-8BEC-4DED-84D2-CBC252167942}"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9D73F3-97D5-4D37-A34E-C59847542773}"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E9B6933-AC21-4106-8519-03E06FAF857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B000BF37-B3FF-4855-99A7-4C3FFC5A8DA4}"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fld id="{85C0E514-1183-42E7-A622-C4C778AFCFBC}" type="datetime1">
              <a:rPr lang="en-US"/>
              <a:pPr>
                <a:defRPr/>
              </a:pPr>
              <a:t>8/23/2010</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0298D0-C1F2-404A-9409-264B63890023}"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EA1969-B612-4557-B42E-DB165316CC1D}"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2206AE-51B3-4A86-B754-BABECFC5930D}"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773C59-831E-4D31-87D6-26D67348342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0617534A-6C90-410C-8EDE-AF3BE1A7332C}"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fld id="{F89E89D2-F968-44FC-B448-C0A9E42D6B27}" type="datetime1">
              <a:rPr lang="en-US"/>
              <a:pPr>
                <a:defRPr/>
              </a:pPr>
              <a:t>8/23/2010</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E19BF7E0-CD94-4157-A9B8-FC5035FD5B76}" type="slidenum">
              <a:rPr lang="en-US"/>
              <a:pPr>
                <a:defRPr/>
              </a:pPr>
              <a:t>‹#›</a:t>
            </a:fld>
            <a:endParaRPr lang="en-US"/>
          </a:p>
        </p:txBody>
      </p:sp>
      <p:sp>
        <p:nvSpPr>
          <p:cNvPr id="7" name="Rectangle 10"/>
          <p:cNvSpPr>
            <a:spLocks noGrp="1" noChangeArrowheads="1"/>
          </p:cNvSpPr>
          <p:nvPr>
            <p:ph type="dt" sz="half" idx="12"/>
          </p:nvPr>
        </p:nvSpPr>
        <p:spPr>
          <a:ln/>
        </p:spPr>
        <p:txBody>
          <a:bodyPr/>
          <a:lstStyle>
            <a:lvl1pPr>
              <a:defRPr/>
            </a:lvl1pPr>
          </a:lstStyle>
          <a:p>
            <a:pPr>
              <a:defRPr/>
            </a:pPr>
            <a:fld id="{61215DA2-1126-4622-A89F-C322D64EFE6B}" type="datetime1">
              <a:rPr lang="en-US"/>
              <a:pPr>
                <a:defRPr/>
              </a:pPr>
              <a:t>8/23/2010</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BED39F42-B8B9-4461-B89D-6B5A1B8A84FA}" type="slidenum">
              <a:rPr lang="en-US"/>
              <a:pPr>
                <a:defRPr/>
              </a:pPr>
              <a:t>‹#›</a:t>
            </a:fld>
            <a:endParaRPr lang="en-US"/>
          </a:p>
        </p:txBody>
      </p:sp>
      <p:sp>
        <p:nvSpPr>
          <p:cNvPr id="9" name="Rectangle 10"/>
          <p:cNvSpPr>
            <a:spLocks noGrp="1" noChangeArrowheads="1"/>
          </p:cNvSpPr>
          <p:nvPr>
            <p:ph type="dt" sz="half" idx="12"/>
          </p:nvPr>
        </p:nvSpPr>
        <p:spPr>
          <a:ln/>
        </p:spPr>
        <p:txBody>
          <a:bodyPr/>
          <a:lstStyle>
            <a:lvl1pPr>
              <a:defRPr/>
            </a:lvl1pPr>
          </a:lstStyle>
          <a:p>
            <a:pPr>
              <a:defRPr/>
            </a:pPr>
            <a:fld id="{1FBC3705-D21B-4105-924F-E6A7C46A3902}" type="datetime1">
              <a:rPr lang="en-US"/>
              <a:pPr>
                <a:defRPr/>
              </a:pPr>
              <a:t>8/23/2010</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6D644222-ABB9-46A8-A5CF-F05FF0CA6305}" type="slidenum">
              <a:rPr lang="en-US"/>
              <a:pPr>
                <a:defRPr/>
              </a:pPr>
              <a:t>‹#›</a:t>
            </a:fld>
            <a:endParaRPr lang="en-US"/>
          </a:p>
        </p:txBody>
      </p:sp>
      <p:sp>
        <p:nvSpPr>
          <p:cNvPr id="5" name="Rectangle 10"/>
          <p:cNvSpPr>
            <a:spLocks noGrp="1" noChangeArrowheads="1"/>
          </p:cNvSpPr>
          <p:nvPr>
            <p:ph type="dt" sz="half" idx="12"/>
          </p:nvPr>
        </p:nvSpPr>
        <p:spPr>
          <a:ln/>
        </p:spPr>
        <p:txBody>
          <a:bodyPr/>
          <a:lstStyle>
            <a:lvl1pPr>
              <a:defRPr/>
            </a:lvl1pPr>
          </a:lstStyle>
          <a:p>
            <a:pPr>
              <a:defRPr/>
            </a:pPr>
            <a:fld id="{D2BA7F2E-9B6E-4B03-8C6F-E7B7E2ACC322}" type="datetime1">
              <a:rPr lang="en-US"/>
              <a:pPr>
                <a:defRPr/>
              </a:pPr>
              <a:t>8/23/2010</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DB54C00F-658E-452A-A5C1-17F2E1CA7626}" type="slidenum">
              <a:rPr lang="en-US"/>
              <a:pPr>
                <a:defRPr/>
              </a:pPr>
              <a:t>‹#›</a:t>
            </a:fld>
            <a:endParaRPr lang="en-US"/>
          </a:p>
        </p:txBody>
      </p:sp>
      <p:sp>
        <p:nvSpPr>
          <p:cNvPr id="4" name="Rectangle 10"/>
          <p:cNvSpPr>
            <a:spLocks noGrp="1" noChangeArrowheads="1"/>
          </p:cNvSpPr>
          <p:nvPr>
            <p:ph type="dt" sz="half" idx="12"/>
          </p:nvPr>
        </p:nvSpPr>
        <p:spPr>
          <a:ln/>
        </p:spPr>
        <p:txBody>
          <a:bodyPr/>
          <a:lstStyle>
            <a:lvl1pPr>
              <a:defRPr/>
            </a:lvl1pPr>
          </a:lstStyle>
          <a:p>
            <a:pPr>
              <a:defRPr/>
            </a:pPr>
            <a:fld id="{E83B49B7-16AF-4CA2-B831-EC1FAD7158BA}" type="datetime1">
              <a:rPr lang="en-US"/>
              <a:pPr>
                <a:defRPr/>
              </a:pPr>
              <a:t>8/23/2010</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69D25CB3-8E9F-4F29-8F23-BF14F3DA174B}" type="slidenum">
              <a:rPr lang="en-US"/>
              <a:pPr>
                <a:defRPr/>
              </a:pPr>
              <a:t>‹#›</a:t>
            </a:fld>
            <a:endParaRPr lang="en-US"/>
          </a:p>
        </p:txBody>
      </p:sp>
      <p:sp>
        <p:nvSpPr>
          <p:cNvPr id="7" name="Rectangle 10"/>
          <p:cNvSpPr>
            <a:spLocks noGrp="1" noChangeArrowheads="1"/>
          </p:cNvSpPr>
          <p:nvPr>
            <p:ph type="dt" sz="half" idx="12"/>
          </p:nvPr>
        </p:nvSpPr>
        <p:spPr>
          <a:ln/>
        </p:spPr>
        <p:txBody>
          <a:bodyPr/>
          <a:lstStyle>
            <a:lvl1pPr>
              <a:defRPr/>
            </a:lvl1pPr>
          </a:lstStyle>
          <a:p>
            <a:pPr>
              <a:defRPr/>
            </a:pPr>
            <a:fld id="{CFBF5E67-3010-45ED-8F36-951BE70028C7}" type="datetime1">
              <a:rPr lang="en-US"/>
              <a:pPr>
                <a:defRPr/>
              </a:pPr>
              <a:t>8/23/2010</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DDC19ED1-7D34-4F0A-8230-D317D1FB2140}" type="slidenum">
              <a:rPr lang="en-US"/>
              <a:pPr>
                <a:defRPr/>
              </a:pPr>
              <a:t>‹#›</a:t>
            </a:fld>
            <a:endParaRPr lang="en-US"/>
          </a:p>
        </p:txBody>
      </p:sp>
      <p:sp>
        <p:nvSpPr>
          <p:cNvPr id="7" name="Rectangle 10"/>
          <p:cNvSpPr>
            <a:spLocks noGrp="1" noChangeArrowheads="1"/>
          </p:cNvSpPr>
          <p:nvPr>
            <p:ph type="dt" sz="half" idx="12"/>
          </p:nvPr>
        </p:nvSpPr>
        <p:spPr>
          <a:ln/>
        </p:spPr>
        <p:txBody>
          <a:bodyPr/>
          <a:lstStyle>
            <a:lvl1pPr>
              <a:defRPr/>
            </a:lvl1pPr>
          </a:lstStyle>
          <a:p>
            <a:pPr>
              <a:defRPr/>
            </a:pPr>
            <a:fld id="{1626090A-992D-4E6F-BE63-0409DA04E934}" type="datetime1">
              <a:rPr lang="en-US"/>
              <a:pPr>
                <a:defRPr/>
              </a:pPr>
              <a:t>8/23/2010</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524000" y="169863"/>
            <a:ext cx="57912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a:latin typeface="Arial" charset="0"/>
                <a:ea typeface="+mn-ea"/>
                <a:cs typeface="+mn-cs"/>
              </a:defRPr>
            </a:lvl1pPr>
          </a:lstStyle>
          <a:p>
            <a:pPr>
              <a:defRPr/>
            </a:pPr>
            <a:r>
              <a:rPr lang="en-US"/>
              <a:t>NOAA Testbed USWRP Workshop, April 28-29, 2009</a:t>
            </a:r>
          </a:p>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mn-ea"/>
                <a:cs typeface="+mn-cs"/>
              </a:defRPr>
            </a:lvl1pPr>
          </a:lstStyle>
          <a:p>
            <a:pPr>
              <a:defRPr/>
            </a:pPr>
            <a:fld id="{D2921210-EA72-45BE-B1AB-2B5B4AE08BA1}" type="slidenum">
              <a:rPr lang="en-US"/>
              <a:pPr>
                <a:defRPr/>
              </a:pPr>
              <a:t>‹#›</a:t>
            </a:fld>
            <a:endParaRPr lang="en-US"/>
          </a:p>
        </p:txBody>
      </p:sp>
      <p:pic>
        <p:nvPicPr>
          <p:cNvPr id="4102" name="Picture 7" descr="NOAA logo"/>
          <p:cNvPicPr>
            <a:picLocks noChangeAspect="1" noChangeArrowheads="1"/>
          </p:cNvPicPr>
          <p:nvPr/>
        </p:nvPicPr>
        <p:blipFill>
          <a:blip r:embed="rId14"/>
          <a:srcRect/>
          <a:stretch>
            <a:fillRect/>
          </a:stretch>
        </p:blipFill>
        <p:spPr bwMode="auto">
          <a:xfrm>
            <a:off x="8004175" y="41275"/>
            <a:ext cx="914400" cy="914400"/>
          </a:xfrm>
          <a:prstGeom prst="rect">
            <a:avLst/>
          </a:prstGeom>
          <a:noFill/>
          <a:ln w="9525">
            <a:noFill/>
            <a:miter lim="800000"/>
            <a:headEnd/>
            <a:tailEnd/>
          </a:ln>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mn-ea"/>
                <a:cs typeface="+mn-cs"/>
              </a:defRPr>
            </a:lvl1pPr>
          </a:lstStyle>
          <a:p>
            <a:pPr>
              <a:defRPr/>
            </a:pPr>
            <a:fld id="{571821C0-46F9-4692-A7E3-6ED7B00E1461}" type="datetime1">
              <a:rPr lang="en-US"/>
              <a:pPr>
                <a:defRPr/>
              </a:pPr>
              <a:t>8/23/2010</a:t>
            </a:fld>
            <a:endParaRPr lang="en-US"/>
          </a:p>
        </p:txBody>
      </p:sp>
    </p:spTree>
  </p:cSld>
  <p:clrMap bg1="lt1" tx1="dk1" bg2="lt2" tx2="dk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 id="2147484577" r:id="rId12"/>
  </p:sldLayoutIdLst>
  <p:hf sldNum="0" hdr="0" ftr="0" dt="0"/>
  <p:txStyles>
    <p:titleStyle>
      <a:lvl1pPr algn="ctr" rtl="0" eaLnBrk="0" fontAlgn="base" hangingPunct="0">
        <a:spcBef>
          <a:spcPct val="0"/>
        </a:spcBef>
        <a:spcAft>
          <a:spcPct val="0"/>
        </a:spcAft>
        <a:defRPr sz="3200" b="1">
          <a:solidFill>
            <a:srgbClr val="0033CC"/>
          </a:solidFill>
          <a:latin typeface="+mj-lt"/>
          <a:ea typeface="+mj-ea"/>
          <a:cs typeface="ＭＳ Ｐゴシック"/>
        </a:defRPr>
      </a:lvl1pPr>
      <a:lvl2pPr algn="ctr" rtl="0" eaLnBrk="0" fontAlgn="base" hangingPunct="0">
        <a:spcBef>
          <a:spcPct val="0"/>
        </a:spcBef>
        <a:spcAft>
          <a:spcPct val="0"/>
        </a:spcAft>
        <a:defRPr sz="3200" b="1">
          <a:solidFill>
            <a:srgbClr val="0033CC"/>
          </a:solidFill>
          <a:latin typeface="Book Antiqua" pitchFamily="18" charset="0"/>
          <a:ea typeface="ＭＳ Ｐゴシック" pitchFamily="-112" charset="-128"/>
          <a:cs typeface="ＭＳ Ｐゴシック"/>
        </a:defRPr>
      </a:lvl2pPr>
      <a:lvl3pPr algn="ctr" rtl="0" eaLnBrk="0" fontAlgn="base" hangingPunct="0">
        <a:spcBef>
          <a:spcPct val="0"/>
        </a:spcBef>
        <a:spcAft>
          <a:spcPct val="0"/>
        </a:spcAft>
        <a:defRPr sz="3200" b="1">
          <a:solidFill>
            <a:srgbClr val="0033CC"/>
          </a:solidFill>
          <a:latin typeface="Book Antiqua" pitchFamily="18" charset="0"/>
          <a:ea typeface="ＭＳ Ｐゴシック" pitchFamily="-112" charset="-128"/>
          <a:cs typeface="ＭＳ Ｐゴシック"/>
        </a:defRPr>
      </a:lvl3pPr>
      <a:lvl4pPr algn="ctr" rtl="0" eaLnBrk="0" fontAlgn="base" hangingPunct="0">
        <a:spcBef>
          <a:spcPct val="0"/>
        </a:spcBef>
        <a:spcAft>
          <a:spcPct val="0"/>
        </a:spcAft>
        <a:defRPr sz="3200" b="1">
          <a:solidFill>
            <a:srgbClr val="0033CC"/>
          </a:solidFill>
          <a:latin typeface="Book Antiqua" pitchFamily="18" charset="0"/>
          <a:ea typeface="ＭＳ Ｐゴシック" pitchFamily="-112" charset="-128"/>
          <a:cs typeface="ＭＳ Ｐゴシック"/>
        </a:defRPr>
      </a:lvl4pPr>
      <a:lvl5pPr algn="ctr" rtl="0" eaLnBrk="0" fontAlgn="base" hangingPunct="0">
        <a:spcBef>
          <a:spcPct val="0"/>
        </a:spcBef>
        <a:spcAft>
          <a:spcPct val="0"/>
        </a:spcAft>
        <a:defRPr sz="3200" b="1">
          <a:solidFill>
            <a:srgbClr val="0033CC"/>
          </a:solidFill>
          <a:latin typeface="Book Antiqua" pitchFamily="18" charset="0"/>
          <a:ea typeface="ＭＳ Ｐゴシック" pitchFamily="-112" charset="-128"/>
          <a:cs typeface="ＭＳ Ｐゴシック"/>
        </a:defRPr>
      </a:lvl5pPr>
      <a:lvl6pPr marL="457200" algn="ctr" rtl="0" fontAlgn="base">
        <a:spcBef>
          <a:spcPct val="0"/>
        </a:spcBef>
        <a:spcAft>
          <a:spcPct val="0"/>
        </a:spcAft>
        <a:defRPr sz="3200" b="1">
          <a:solidFill>
            <a:srgbClr val="0033CC"/>
          </a:solidFill>
          <a:latin typeface="Book Antiqua" pitchFamily="18" charset="0"/>
          <a:ea typeface="ＭＳ Ｐゴシック" pitchFamily="-112" charset="-128"/>
        </a:defRPr>
      </a:lvl6pPr>
      <a:lvl7pPr marL="914400" algn="ctr" rtl="0" fontAlgn="base">
        <a:spcBef>
          <a:spcPct val="0"/>
        </a:spcBef>
        <a:spcAft>
          <a:spcPct val="0"/>
        </a:spcAft>
        <a:defRPr sz="3200" b="1">
          <a:solidFill>
            <a:srgbClr val="0033CC"/>
          </a:solidFill>
          <a:latin typeface="Book Antiqua" pitchFamily="18" charset="0"/>
          <a:ea typeface="ＭＳ Ｐゴシック" pitchFamily="-112" charset="-128"/>
        </a:defRPr>
      </a:lvl7pPr>
      <a:lvl8pPr marL="1371600" algn="ctr" rtl="0" fontAlgn="base">
        <a:spcBef>
          <a:spcPct val="0"/>
        </a:spcBef>
        <a:spcAft>
          <a:spcPct val="0"/>
        </a:spcAft>
        <a:defRPr sz="3200" b="1">
          <a:solidFill>
            <a:srgbClr val="0033CC"/>
          </a:solidFill>
          <a:latin typeface="Book Antiqua" pitchFamily="18" charset="0"/>
          <a:ea typeface="ＭＳ Ｐゴシック" pitchFamily="-112" charset="-128"/>
        </a:defRPr>
      </a:lvl8pPr>
      <a:lvl9pPr marL="1828800" algn="ctr" rtl="0" fontAlgn="base">
        <a:spcBef>
          <a:spcPct val="0"/>
        </a:spcBef>
        <a:spcAft>
          <a:spcPct val="0"/>
        </a:spcAft>
        <a:defRPr sz="3200" b="1">
          <a:solidFill>
            <a:srgbClr val="0033CC"/>
          </a:solidFill>
          <a:latin typeface="Book Antiqua" pitchFamily="18" charset="0"/>
          <a:ea typeface="ＭＳ Ｐゴシック" pitchFamily="-112" charset="-128"/>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ＭＳ Ｐゴシック"/>
        </a:defRPr>
      </a:lvl1pPr>
      <a:lvl2pPr marL="742950" indent="-285750" algn="l" rtl="0" eaLnBrk="0" fontAlgn="base" hangingPunct="0">
        <a:spcBef>
          <a:spcPct val="20000"/>
        </a:spcBef>
        <a:spcAft>
          <a:spcPct val="0"/>
        </a:spcAft>
        <a:buChar char="–"/>
        <a:defRPr sz="20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16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1400">
          <a:solidFill>
            <a:schemeClr val="tx1"/>
          </a:solidFill>
          <a:latin typeface="+mn-lt"/>
          <a:ea typeface="+mn-ea"/>
          <a:cs typeface="ＭＳ Ｐゴシック"/>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mn-ea"/>
                <a:cs typeface="+mn-cs"/>
              </a:defRPr>
            </a:lvl1pPr>
          </a:lstStyle>
          <a:p>
            <a:pPr>
              <a:defRPr/>
            </a:pPr>
            <a:fld id="{A4A642D6-3D2F-4A15-AFEB-880115CB55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65" r:id="rId1"/>
    <p:sldLayoutId id="2147484566" r:id="rId2"/>
    <p:sldLayoutId id="2147484567" r:id="rId3"/>
    <p:sldLayoutId id="2147484568" r:id="rId4"/>
    <p:sldLayoutId id="2147484569" r:id="rId5"/>
    <p:sldLayoutId id="2147484570" r:id="rId6"/>
    <p:sldLayoutId id="2147484571" r:id="rId7"/>
    <p:sldLayoutId id="2147484572" r:id="rId8"/>
    <p:sldLayoutId id="2147484573" r:id="rId9"/>
    <p:sldLayoutId id="2147484574" r:id="rId10"/>
    <p:sldLayoutId id="214748457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www.goes-r.gov/images/GOES-R_Color_hres.jpg" TargetMode="External"/><Relationship Id="rId4" Type="http://schemas.openxmlformats.org/officeDocument/2006/relationships/image" Target="../media/image7.jpe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hyperlink" Target="http://www.goes-r.gov/images/GOES-R_Color_hres.jpg" TargetMode="External"/><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21.gif"/><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19.xml"/><Relationship Id="rId4" Type="http://schemas.openxmlformats.org/officeDocument/2006/relationships/image" Target="../media/image27.gi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goes-r.gov/"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idx="4294967295"/>
          </p:nvPr>
        </p:nvSpPr>
        <p:spPr>
          <a:xfrm>
            <a:off x="685800" y="1425575"/>
            <a:ext cx="7772400" cy="1470025"/>
          </a:xfrm>
        </p:spPr>
        <p:txBody>
          <a:bodyPr/>
          <a:lstStyle/>
          <a:p>
            <a:pPr eaLnBrk="1" hangingPunct="1"/>
            <a:r>
              <a:rPr lang="en-US" sz="4000" dirty="0" smtClean="0">
                <a:solidFill>
                  <a:schemeClr val="tx1"/>
                </a:solidFill>
              </a:rPr>
              <a:t>GOES-R Proving Ground</a:t>
            </a:r>
          </a:p>
        </p:txBody>
      </p:sp>
      <p:sp>
        <p:nvSpPr>
          <p:cNvPr id="8195" name="Rectangle 4"/>
          <p:cNvSpPr>
            <a:spLocks noGrp="1" noChangeArrowheads="1"/>
          </p:cNvSpPr>
          <p:nvPr>
            <p:ph type="subTitle" idx="4294967295"/>
          </p:nvPr>
        </p:nvSpPr>
        <p:spPr>
          <a:xfrm>
            <a:off x="1371600" y="3500438"/>
            <a:ext cx="6400800" cy="2684462"/>
          </a:xfrm>
        </p:spPr>
        <p:txBody>
          <a:bodyPr/>
          <a:lstStyle/>
          <a:p>
            <a:pPr marL="0" indent="0" algn="ctr" eaLnBrk="1" hangingPunct="1">
              <a:lnSpc>
                <a:spcPct val="90000"/>
              </a:lnSpc>
              <a:buFontTx/>
              <a:buNone/>
            </a:pPr>
            <a:r>
              <a:rPr lang="en-US" sz="2400" dirty="0" smtClean="0"/>
              <a:t>Steve Goodman and Jim Gurka</a:t>
            </a:r>
          </a:p>
          <a:p>
            <a:pPr marL="0" indent="0" algn="ctr" eaLnBrk="1" hangingPunct="1">
              <a:lnSpc>
                <a:spcPct val="90000"/>
              </a:lnSpc>
              <a:buFontTx/>
              <a:buNone/>
            </a:pPr>
            <a:endParaRPr lang="en-US" sz="2400" b="1" dirty="0" smtClean="0">
              <a:solidFill>
                <a:srgbClr val="0033CC"/>
              </a:solidFill>
            </a:endParaRPr>
          </a:p>
          <a:p>
            <a:pPr marL="0" indent="0" algn="ctr" eaLnBrk="1" hangingPunct="1">
              <a:lnSpc>
                <a:spcPct val="90000"/>
              </a:lnSpc>
              <a:buFontTx/>
              <a:buNone/>
            </a:pPr>
            <a:r>
              <a:rPr lang="en-US" sz="2400" dirty="0" smtClean="0"/>
              <a:t>NOAA/NESDIS/GOES-R Program </a:t>
            </a:r>
          </a:p>
          <a:p>
            <a:pPr marL="0" indent="0" algn="ctr" eaLnBrk="1" hangingPunct="1">
              <a:lnSpc>
                <a:spcPct val="90000"/>
              </a:lnSpc>
              <a:buFontTx/>
              <a:buNone/>
            </a:pPr>
            <a:r>
              <a:rPr lang="en-US" sz="2400" dirty="0" smtClean="0"/>
              <a:t>Chief Scientist Office</a:t>
            </a:r>
          </a:p>
          <a:p>
            <a:pPr marL="0" indent="0" algn="ctr" eaLnBrk="1" hangingPunct="1">
              <a:lnSpc>
                <a:spcPct val="90000"/>
              </a:lnSpc>
              <a:buFontTx/>
              <a:buNone/>
            </a:pPr>
            <a:endParaRPr lang="en-US" sz="2400" dirty="0" smtClean="0"/>
          </a:p>
          <a:p>
            <a:pPr marL="0" indent="0" algn="ctr" eaLnBrk="1" hangingPunct="1">
              <a:lnSpc>
                <a:spcPct val="90000"/>
              </a:lnSpc>
              <a:buNone/>
            </a:pPr>
            <a:r>
              <a:rPr lang="en-US" sz="2400" dirty="0" smtClean="0"/>
              <a:t>AQPG Workshop, UMBC MD</a:t>
            </a:r>
          </a:p>
          <a:p>
            <a:pPr marL="0" indent="0" algn="ctr" eaLnBrk="1" hangingPunct="1">
              <a:lnSpc>
                <a:spcPct val="90000"/>
              </a:lnSpc>
              <a:buNone/>
            </a:pPr>
            <a:r>
              <a:rPr lang="en-US" sz="2400" dirty="0" smtClean="0"/>
              <a:t>September 14, 2010</a:t>
            </a:r>
          </a:p>
          <a:p>
            <a:pPr marL="0" indent="0" algn="ctr" eaLnBrk="1" hangingPunct="1">
              <a:lnSpc>
                <a:spcPct val="90000"/>
              </a:lnSpc>
              <a:buFontTx/>
              <a:buNone/>
            </a:pPr>
            <a:endParaRPr lang="en-US" sz="2400" dirty="0" smtClean="0"/>
          </a:p>
        </p:txBody>
      </p:sp>
      <p:pic>
        <p:nvPicPr>
          <p:cNvPr id="8196" name="Picture 13" descr="GOES-R_Color_L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567113" y="0"/>
            <a:ext cx="1663700" cy="1109663"/>
          </a:xfrm>
          <a:prstGeom prst="rect">
            <a:avLst/>
          </a:prstGeom>
          <a:noFill/>
          <a:ln w="9525">
            <a:noFill/>
            <a:miter lim="800000"/>
            <a:headEnd/>
            <a:tailEnd/>
          </a:ln>
        </p:spPr>
      </p:pic>
      <p:pic>
        <p:nvPicPr>
          <p:cNvPr id="8197" name="Picture 3" descr="NASA Logo"/>
          <p:cNvPicPr>
            <a:picLocks noChangeAspect="1" noChangeArrowheads="1"/>
          </p:cNvPicPr>
          <p:nvPr/>
        </p:nvPicPr>
        <p:blipFill>
          <a:blip r:embed="rId4"/>
          <a:srcRect/>
          <a:stretch>
            <a:fillRect/>
          </a:stretch>
        </p:blipFill>
        <p:spPr bwMode="auto">
          <a:xfrm>
            <a:off x="269875" y="166688"/>
            <a:ext cx="881063" cy="735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17500" y="347663"/>
            <a:ext cx="8509000" cy="563562"/>
          </a:xfrm>
        </p:spPr>
        <p:txBody>
          <a:bodyPr/>
          <a:lstStyle/>
          <a:p>
            <a:r>
              <a:rPr lang="en-US" sz="3600" smtClean="0"/>
              <a:t>Proving Ground Organization</a:t>
            </a:r>
          </a:p>
        </p:txBody>
      </p:sp>
      <p:sp>
        <p:nvSpPr>
          <p:cNvPr id="14339" name="Line 4"/>
          <p:cNvSpPr>
            <a:spLocks noChangeShapeType="1"/>
          </p:cNvSpPr>
          <p:nvPr/>
        </p:nvSpPr>
        <p:spPr bwMode="auto">
          <a:xfrm>
            <a:off x="381000" y="1054100"/>
            <a:ext cx="8229600" cy="0"/>
          </a:xfrm>
          <a:prstGeom prst="line">
            <a:avLst/>
          </a:prstGeom>
          <a:noFill/>
          <a:ln w="50800" cmpd="dbl">
            <a:solidFill>
              <a:srgbClr val="003399"/>
            </a:solidFill>
            <a:round/>
            <a:headEnd/>
            <a:tailEnd/>
          </a:ln>
        </p:spPr>
        <p:txBody>
          <a:bodyPr/>
          <a:lstStyle/>
          <a:p>
            <a:endParaRPr lang="en-US"/>
          </a:p>
        </p:txBody>
      </p:sp>
      <p:sp>
        <p:nvSpPr>
          <p:cNvPr id="14340" name="Text Box 6"/>
          <p:cNvSpPr txBox="1">
            <a:spLocks noChangeArrowheads="1"/>
          </p:cNvSpPr>
          <p:nvPr/>
        </p:nvSpPr>
        <p:spPr bwMode="auto">
          <a:xfrm>
            <a:off x="358775" y="1382713"/>
            <a:ext cx="7212013" cy="5354637"/>
          </a:xfrm>
          <a:prstGeom prst="rect">
            <a:avLst/>
          </a:prstGeom>
          <a:noFill/>
          <a:ln w="9525">
            <a:noFill/>
            <a:miter lim="800000"/>
            <a:headEnd/>
            <a:tailEnd/>
          </a:ln>
        </p:spPr>
        <p:txBody>
          <a:bodyPr wrap="none">
            <a:spAutoFit/>
          </a:bodyPr>
          <a:lstStyle/>
          <a:p>
            <a:r>
              <a:rPr lang="en-US" b="1" dirty="0"/>
              <a:t>Executive Board: </a:t>
            </a:r>
          </a:p>
          <a:p>
            <a:r>
              <a:rPr lang="en-US" dirty="0"/>
              <a:t>Steve Goodman (Chair)- NESDIS/GOES-R Senior Program Scientist</a:t>
            </a:r>
          </a:p>
          <a:p>
            <a:r>
              <a:rPr lang="en-US" dirty="0"/>
              <a:t>Jaime Daniels-NESDIS/STAR/GOES-R AWG </a:t>
            </a:r>
          </a:p>
          <a:p>
            <a:r>
              <a:rPr lang="en-US" dirty="0"/>
              <a:t>Mark DeMaria-NESDIS/STAR/ GOES-R Risk Reduction</a:t>
            </a:r>
          </a:p>
          <a:p>
            <a:r>
              <a:rPr lang="en-US" dirty="0"/>
              <a:t>Jim Gurka- NESDIS/GOES-R Ground Segment Project Scientist</a:t>
            </a:r>
          </a:p>
          <a:p>
            <a:r>
              <a:rPr lang="en-US" dirty="0"/>
              <a:t>Mike W. Johnson, NWS/OST/Programs &amp; Planning</a:t>
            </a:r>
          </a:p>
          <a:p>
            <a:r>
              <a:rPr lang="en-US" dirty="0"/>
              <a:t>Tim Schmit-NESDIS/STAR/ASPB</a:t>
            </a:r>
          </a:p>
          <a:p>
            <a:r>
              <a:rPr lang="en-US" dirty="0"/>
              <a:t>Kevin Schrab- NWS</a:t>
            </a:r>
          </a:p>
          <a:p>
            <a:r>
              <a:rPr lang="en-US" dirty="0"/>
              <a:t>Gary Jedlovec-NASA </a:t>
            </a:r>
            <a:r>
              <a:rPr lang="en-US" dirty="0" err="1"/>
              <a:t>SPoRT</a:t>
            </a:r>
            <a:endParaRPr lang="en-US" dirty="0"/>
          </a:p>
          <a:p>
            <a:endParaRPr lang="en-US" dirty="0"/>
          </a:p>
          <a:p>
            <a:r>
              <a:rPr lang="en-US" b="1" dirty="0"/>
              <a:t>Advisory Team:</a:t>
            </a:r>
            <a:r>
              <a:rPr lang="en-US" dirty="0"/>
              <a:t> </a:t>
            </a:r>
          </a:p>
          <a:p>
            <a:r>
              <a:rPr lang="en-US" dirty="0"/>
              <a:t>Tony Mostek-NWS/COMET</a:t>
            </a:r>
          </a:p>
          <a:p>
            <a:r>
              <a:rPr lang="en-US" dirty="0"/>
              <a:t>Russ Schneider- NWS/NCEP/SPC</a:t>
            </a:r>
          </a:p>
          <a:p>
            <a:r>
              <a:rPr lang="en-US" dirty="0"/>
              <a:t>Gary Hufford- NWS Alaska Region </a:t>
            </a:r>
          </a:p>
          <a:p>
            <a:r>
              <a:rPr lang="en-US" dirty="0"/>
              <a:t>Shanna Pitter- PPI, NWS WW Goal Team</a:t>
            </a:r>
          </a:p>
          <a:p>
            <a:r>
              <a:rPr lang="en-US" dirty="0"/>
              <a:t>Cecilia Miner- NWS, C&amp;T Goal Team</a:t>
            </a:r>
          </a:p>
          <a:p>
            <a:r>
              <a:rPr lang="en-US" dirty="0"/>
              <a:t>Steve Miller- CIRA</a:t>
            </a:r>
          </a:p>
          <a:p>
            <a:r>
              <a:rPr lang="en-US" dirty="0"/>
              <a:t>Wayne Feltz-CIMSS</a:t>
            </a:r>
          </a:p>
          <a:p>
            <a:r>
              <a:rPr lang="en-US" dirty="0"/>
              <a:t>Shobha Kondragunta-NESDIS/STAR AQ IPT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168" descr="Uspaintedrelief_wAlaska.png"/>
          <p:cNvPicPr>
            <a:picLocks noChangeAspect="1"/>
          </p:cNvPicPr>
          <p:nvPr/>
        </p:nvPicPr>
        <p:blipFill>
          <a:blip r:embed="rId3"/>
          <a:srcRect/>
          <a:stretch>
            <a:fillRect/>
          </a:stretch>
        </p:blipFill>
        <p:spPr bwMode="auto">
          <a:xfrm>
            <a:off x="322263" y="900113"/>
            <a:ext cx="8169275" cy="5907087"/>
          </a:xfrm>
          <a:prstGeom prst="rect">
            <a:avLst/>
          </a:prstGeom>
          <a:noFill/>
          <a:ln w="9525">
            <a:noFill/>
            <a:miter lim="800000"/>
            <a:headEnd/>
            <a:tailEnd/>
          </a:ln>
        </p:spPr>
      </p:pic>
      <p:sp>
        <p:nvSpPr>
          <p:cNvPr id="198" name="Rectangle 197"/>
          <p:cNvSpPr>
            <a:spLocks noChangeArrowheads="1"/>
          </p:cNvSpPr>
          <p:nvPr/>
        </p:nvSpPr>
        <p:spPr bwMode="auto">
          <a:xfrm>
            <a:off x="0" y="685800"/>
            <a:ext cx="9144000" cy="323850"/>
          </a:xfrm>
          <a:prstGeom prst="rect">
            <a:avLst/>
          </a:prstGeom>
          <a:gradFill rotWithShape="1">
            <a:gsLst>
              <a:gs pos="0">
                <a:srgbClr val="D9D9D9">
                  <a:alpha val="14999"/>
                </a:srgbClr>
              </a:gs>
              <a:gs pos="100000">
                <a:schemeClr val="bg1">
                  <a:alpha val="0"/>
                </a:schemeClr>
              </a:gs>
            </a:gsLst>
            <a:lin ang="5400000"/>
          </a:gra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364" name="Oval 160"/>
          <p:cNvSpPr>
            <a:spLocks noChangeArrowheads="1"/>
          </p:cNvSpPr>
          <p:nvPr/>
        </p:nvSpPr>
        <p:spPr bwMode="auto">
          <a:xfrm>
            <a:off x="3233738" y="2855913"/>
            <a:ext cx="161925" cy="161925"/>
          </a:xfrm>
          <a:prstGeom prst="ellipse">
            <a:avLst/>
          </a:prstGeom>
          <a:solidFill>
            <a:schemeClr val="tx1"/>
          </a:solidFill>
          <a:ln w="25400">
            <a:solidFill>
              <a:schemeClr val="tx1"/>
            </a:solidFill>
            <a:round/>
            <a:headEnd/>
            <a:tailEnd/>
          </a:ln>
        </p:spPr>
        <p:txBody>
          <a:bodyPr wrap="none" anchor="ctr"/>
          <a:lstStyle/>
          <a:p>
            <a:endParaRPr lang="en-US"/>
          </a:p>
        </p:txBody>
      </p:sp>
      <p:pic>
        <p:nvPicPr>
          <p:cNvPr id="15365" name="Picture 195" descr="NOAA_logo.jpg"/>
          <p:cNvPicPr>
            <a:picLocks noChangeAspect="1"/>
          </p:cNvPicPr>
          <p:nvPr/>
        </p:nvPicPr>
        <p:blipFill>
          <a:blip r:embed="rId4"/>
          <a:srcRect/>
          <a:stretch>
            <a:fillRect/>
          </a:stretch>
        </p:blipFill>
        <p:spPr bwMode="auto">
          <a:xfrm>
            <a:off x="6365875" y="90488"/>
            <a:ext cx="574675" cy="576262"/>
          </a:xfrm>
          <a:prstGeom prst="rect">
            <a:avLst/>
          </a:prstGeom>
          <a:noFill/>
          <a:ln w="9525">
            <a:noFill/>
            <a:miter lim="800000"/>
            <a:headEnd/>
            <a:tailEnd/>
          </a:ln>
        </p:spPr>
      </p:pic>
      <p:sp>
        <p:nvSpPr>
          <p:cNvPr id="203" name="Text Box 45"/>
          <p:cNvSpPr txBox="1">
            <a:spLocks noChangeArrowheads="1"/>
          </p:cNvSpPr>
          <p:nvPr/>
        </p:nvSpPr>
        <p:spPr bwMode="auto">
          <a:xfrm>
            <a:off x="830263" y="131763"/>
            <a:ext cx="5527675" cy="493712"/>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a:spAutoFit/>
          </a:bodyPr>
          <a:lstStyle/>
          <a:p>
            <a:pPr>
              <a:spcBef>
                <a:spcPct val="50000"/>
              </a:spcBef>
              <a:defRPr/>
            </a:pPr>
            <a:r>
              <a:rPr lang="en-US" sz="2600" b="1">
                <a:solidFill>
                  <a:srgbClr val="000090"/>
                </a:solidFill>
                <a:effectLst>
                  <a:outerShdw blurRad="38100" dist="38100" dir="2700000" algn="tl">
                    <a:srgbClr val="C0C0C0"/>
                  </a:outerShdw>
                </a:effectLst>
                <a:latin typeface="Franklin Gothic Demi" pitchFamily="-116" charset="0"/>
              </a:rPr>
              <a:t>GOES-R Proving Ground Partners</a:t>
            </a:r>
          </a:p>
        </p:txBody>
      </p:sp>
      <p:sp>
        <p:nvSpPr>
          <p:cNvPr id="15367" name="Text Box 161"/>
          <p:cNvSpPr txBox="1">
            <a:spLocks noChangeArrowheads="1"/>
          </p:cNvSpPr>
          <p:nvPr/>
        </p:nvSpPr>
        <p:spPr bwMode="auto">
          <a:xfrm>
            <a:off x="1954213" y="2655888"/>
            <a:ext cx="285750"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WRH</a:t>
            </a:r>
          </a:p>
        </p:txBody>
      </p:sp>
      <p:sp>
        <p:nvSpPr>
          <p:cNvPr id="15368" name="Text Box 164"/>
          <p:cNvSpPr txBox="1">
            <a:spLocks noChangeArrowheads="1"/>
          </p:cNvSpPr>
          <p:nvPr/>
        </p:nvSpPr>
        <p:spPr bwMode="auto">
          <a:xfrm>
            <a:off x="6296025" y="6216650"/>
            <a:ext cx="609600" cy="400050"/>
          </a:xfrm>
          <a:prstGeom prst="rect">
            <a:avLst/>
          </a:prstGeom>
          <a:noFill/>
          <a:ln w="9525">
            <a:noFill/>
            <a:miter lim="800000"/>
            <a:headEnd/>
            <a:tailEnd/>
          </a:ln>
        </p:spPr>
        <p:txBody>
          <a:bodyPr lIns="0" tIns="0" rIns="0" bIns="0">
            <a:spAutoFit/>
          </a:bodyPr>
          <a:lstStyle/>
          <a:p>
            <a:r>
              <a:rPr lang="en-US" sz="1000" b="1">
                <a:solidFill>
                  <a:srgbClr val="000000"/>
                </a:solidFill>
              </a:rPr>
              <a:t>ARH</a:t>
            </a:r>
            <a:br>
              <a:rPr lang="en-US" sz="1000" b="1">
                <a:solidFill>
                  <a:srgbClr val="000000"/>
                </a:solidFill>
              </a:rPr>
            </a:br>
            <a:r>
              <a:rPr lang="en-US" sz="800" b="1">
                <a:solidFill>
                  <a:srgbClr val="000000"/>
                </a:solidFill>
              </a:rPr>
              <a:t>NWS Alaska Region HQ</a:t>
            </a:r>
            <a:endParaRPr lang="en-US" sz="800">
              <a:solidFill>
                <a:srgbClr val="000000"/>
              </a:solidFill>
            </a:endParaRPr>
          </a:p>
        </p:txBody>
      </p:sp>
      <p:sp>
        <p:nvSpPr>
          <p:cNvPr id="15369" name="Text Box 166"/>
          <p:cNvSpPr txBox="1">
            <a:spLocks noChangeArrowheads="1"/>
          </p:cNvSpPr>
          <p:nvPr/>
        </p:nvSpPr>
        <p:spPr bwMode="auto">
          <a:xfrm>
            <a:off x="4681538" y="5500688"/>
            <a:ext cx="635000" cy="400050"/>
          </a:xfrm>
          <a:prstGeom prst="rect">
            <a:avLst/>
          </a:prstGeom>
          <a:noFill/>
          <a:ln w="9525">
            <a:noFill/>
            <a:miter lim="800000"/>
            <a:headEnd/>
            <a:tailEnd/>
          </a:ln>
        </p:spPr>
        <p:txBody>
          <a:bodyPr lIns="0" tIns="0" rIns="0" bIns="0">
            <a:spAutoFit/>
          </a:bodyPr>
          <a:lstStyle/>
          <a:p>
            <a:pPr>
              <a:spcBef>
                <a:spcPct val="50000"/>
              </a:spcBef>
            </a:pPr>
            <a:r>
              <a:rPr lang="en-US" sz="1000" b="1">
                <a:solidFill>
                  <a:srgbClr val="000000"/>
                </a:solidFill>
              </a:rPr>
              <a:t>PRH</a:t>
            </a:r>
            <a:br>
              <a:rPr lang="en-US" sz="1000" b="1">
                <a:solidFill>
                  <a:srgbClr val="000000"/>
                </a:solidFill>
              </a:rPr>
            </a:br>
            <a:r>
              <a:rPr lang="en-US" sz="800" b="1">
                <a:solidFill>
                  <a:srgbClr val="000000"/>
                </a:solidFill>
              </a:rPr>
              <a:t>NWS Pacific Region HQ</a:t>
            </a:r>
          </a:p>
        </p:txBody>
      </p:sp>
      <p:sp>
        <p:nvSpPr>
          <p:cNvPr id="15370" name="Text Box 185"/>
          <p:cNvSpPr txBox="1">
            <a:spLocks noChangeArrowheads="1"/>
          </p:cNvSpPr>
          <p:nvPr/>
        </p:nvSpPr>
        <p:spPr bwMode="auto">
          <a:xfrm>
            <a:off x="1222375" y="1749425"/>
            <a:ext cx="246063"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BPA</a:t>
            </a:r>
          </a:p>
        </p:txBody>
      </p:sp>
      <p:pic>
        <p:nvPicPr>
          <p:cNvPr id="15371" name="Picture 195" descr="GOES-R Logo">
            <a:hlinkClick r:id="rId5"/>
          </p:cNvPr>
          <p:cNvPicPr>
            <a:picLocks noChangeAspect="1" noChangeArrowheads="1"/>
          </p:cNvPicPr>
          <p:nvPr/>
        </p:nvPicPr>
        <p:blipFill>
          <a:blip r:embed="rId6"/>
          <a:srcRect/>
          <a:stretch>
            <a:fillRect/>
          </a:stretch>
        </p:blipFill>
        <p:spPr bwMode="auto">
          <a:xfrm>
            <a:off x="100013" y="114300"/>
            <a:ext cx="790575" cy="528638"/>
          </a:xfrm>
          <a:prstGeom prst="rect">
            <a:avLst/>
          </a:prstGeom>
          <a:noFill/>
          <a:ln w="9525">
            <a:noFill/>
            <a:miter lim="800000"/>
            <a:headEnd/>
            <a:tailEnd/>
          </a:ln>
        </p:spPr>
      </p:pic>
      <p:sp>
        <p:nvSpPr>
          <p:cNvPr id="15372" name="Text Box 154"/>
          <p:cNvSpPr txBox="1">
            <a:spLocks noChangeArrowheads="1"/>
          </p:cNvSpPr>
          <p:nvPr/>
        </p:nvSpPr>
        <p:spPr bwMode="auto">
          <a:xfrm>
            <a:off x="4187825" y="4014788"/>
            <a:ext cx="528638"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SPC OUN</a:t>
            </a:r>
          </a:p>
        </p:txBody>
      </p:sp>
      <p:pic>
        <p:nvPicPr>
          <p:cNvPr id="15373" name="Picture 200" descr="cimss_logo_yellow_bg_web2"/>
          <p:cNvPicPr>
            <a:picLocks noChangeAspect="1" noChangeArrowheads="1"/>
          </p:cNvPicPr>
          <p:nvPr/>
        </p:nvPicPr>
        <p:blipFill>
          <a:blip r:embed="rId7"/>
          <a:srcRect/>
          <a:stretch>
            <a:fillRect/>
          </a:stretch>
        </p:blipFill>
        <p:spPr bwMode="auto">
          <a:xfrm>
            <a:off x="6934200" y="171450"/>
            <a:ext cx="609600" cy="415925"/>
          </a:xfrm>
          <a:prstGeom prst="rect">
            <a:avLst/>
          </a:prstGeom>
          <a:noFill/>
          <a:ln w="9525">
            <a:noFill/>
            <a:miter lim="800000"/>
            <a:headEnd/>
            <a:tailEnd/>
          </a:ln>
        </p:spPr>
      </p:pic>
      <p:pic>
        <p:nvPicPr>
          <p:cNvPr id="15374" name="Picture 201" descr="CIRA logo"/>
          <p:cNvPicPr>
            <a:picLocks noChangeAspect="1" noChangeArrowheads="1"/>
          </p:cNvPicPr>
          <p:nvPr/>
        </p:nvPicPr>
        <p:blipFill>
          <a:blip r:embed="rId8"/>
          <a:srcRect/>
          <a:stretch>
            <a:fillRect/>
          </a:stretch>
        </p:blipFill>
        <p:spPr bwMode="auto">
          <a:xfrm>
            <a:off x="8351838" y="220663"/>
            <a:ext cx="685800" cy="317500"/>
          </a:xfrm>
          <a:prstGeom prst="rect">
            <a:avLst/>
          </a:prstGeom>
          <a:noFill/>
          <a:ln w="9525">
            <a:noFill/>
            <a:miter lim="800000"/>
            <a:headEnd/>
            <a:tailEnd/>
          </a:ln>
        </p:spPr>
      </p:pic>
      <p:pic>
        <p:nvPicPr>
          <p:cNvPr id="15375" name="Picture 202" descr="sportredblue"/>
          <p:cNvPicPr>
            <a:picLocks noChangeAspect="1" noChangeArrowheads="1"/>
          </p:cNvPicPr>
          <p:nvPr/>
        </p:nvPicPr>
        <p:blipFill>
          <a:blip r:embed="rId9"/>
          <a:srcRect/>
          <a:stretch>
            <a:fillRect/>
          </a:stretch>
        </p:blipFill>
        <p:spPr bwMode="auto">
          <a:xfrm>
            <a:off x="7535863" y="260350"/>
            <a:ext cx="838200" cy="238125"/>
          </a:xfrm>
          <a:prstGeom prst="rect">
            <a:avLst/>
          </a:prstGeom>
          <a:noFill/>
          <a:ln w="9525">
            <a:noFill/>
            <a:miter lim="800000"/>
            <a:headEnd/>
            <a:tailEnd/>
          </a:ln>
        </p:spPr>
      </p:pic>
      <p:sp>
        <p:nvSpPr>
          <p:cNvPr id="213" name="Text Box 45"/>
          <p:cNvSpPr txBox="1">
            <a:spLocks noChangeArrowheads="1"/>
          </p:cNvSpPr>
          <p:nvPr/>
        </p:nvSpPr>
        <p:spPr bwMode="auto">
          <a:xfrm>
            <a:off x="0" y="676275"/>
            <a:ext cx="9144000" cy="704850"/>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spcBef>
                <a:spcPct val="50000"/>
              </a:spcBef>
              <a:defRPr/>
            </a:pPr>
            <a:r>
              <a:rPr lang="en-US" sz="2800" b="1" i="1">
                <a:solidFill>
                  <a:srgbClr val="000000"/>
                </a:solidFill>
                <a:latin typeface="Franklin Gothic Demi" pitchFamily="-116" charset="0"/>
              </a:rPr>
              <a:t>75 Total Partners Preparing</a:t>
            </a:r>
          </a:p>
          <a:p>
            <a:pPr algn="ctr">
              <a:spcBef>
                <a:spcPts val="63"/>
              </a:spcBef>
              <a:defRPr/>
            </a:pPr>
            <a:r>
              <a:rPr lang="en-US" sz="1100">
                <a:solidFill>
                  <a:srgbClr val="000000"/>
                </a:solidFill>
              </a:rPr>
              <a:t>Current as of December 2009</a:t>
            </a:r>
          </a:p>
        </p:txBody>
      </p:sp>
      <p:sp>
        <p:nvSpPr>
          <p:cNvPr id="15377" name="Text Box 61"/>
          <p:cNvSpPr txBox="1">
            <a:spLocks noChangeArrowheads="1"/>
          </p:cNvSpPr>
          <p:nvPr/>
        </p:nvSpPr>
        <p:spPr bwMode="auto">
          <a:xfrm>
            <a:off x="373063" y="4678363"/>
            <a:ext cx="3724275" cy="2030412"/>
          </a:xfrm>
          <a:prstGeom prst="rect">
            <a:avLst/>
          </a:prstGeom>
          <a:noFill/>
          <a:ln w="9525">
            <a:noFill/>
            <a:miter lim="800000"/>
            <a:headEnd/>
            <a:tailEnd/>
          </a:ln>
        </p:spPr>
        <p:txBody>
          <a:bodyPr lIns="0" tIns="0" rIns="0" bIns="0">
            <a:spAutoFit/>
          </a:bodyPr>
          <a:lstStyle/>
          <a:p>
            <a:pPr>
              <a:spcBef>
                <a:spcPct val="50000"/>
              </a:spcBef>
            </a:pPr>
            <a:r>
              <a:rPr lang="en-US" sz="1100" b="1" i="1">
                <a:solidFill>
                  <a:srgbClr val="000000"/>
                </a:solidFill>
              </a:rPr>
              <a:t>3</a:t>
            </a:r>
            <a:r>
              <a:rPr lang="en-US" sz="1100"/>
              <a:t> Weather Service Offices served by </a:t>
            </a:r>
            <a:br>
              <a:rPr lang="en-US" sz="1100"/>
            </a:br>
            <a:r>
              <a:rPr lang="en-US" sz="1100"/>
              <a:t>the Cooperative Institute for Research </a:t>
            </a:r>
            <a:br>
              <a:rPr lang="en-US" sz="1100"/>
            </a:br>
            <a:r>
              <a:rPr lang="en-US" sz="1100"/>
              <a:t>in the Atmosphere (CIRA)</a:t>
            </a:r>
          </a:p>
          <a:p>
            <a:pPr>
              <a:spcBef>
                <a:spcPct val="50000"/>
              </a:spcBef>
            </a:pPr>
            <a:r>
              <a:rPr lang="en-US" sz="1100" b="1" i="1">
                <a:solidFill>
                  <a:srgbClr val="000000"/>
                </a:solidFill>
              </a:rPr>
              <a:t>4</a:t>
            </a:r>
            <a:r>
              <a:rPr lang="en-US" sz="1100"/>
              <a:t> Weather Service Offices served by the Cooperative Institute for Climate and Satellites (CICS) via SPoRT</a:t>
            </a:r>
          </a:p>
          <a:p>
            <a:pPr>
              <a:spcBef>
                <a:spcPct val="50000"/>
              </a:spcBef>
            </a:pPr>
            <a:r>
              <a:rPr lang="en-US" sz="1100" b="1" i="1">
                <a:solidFill>
                  <a:srgbClr val="000000"/>
                </a:solidFill>
              </a:rPr>
              <a:t>11</a:t>
            </a:r>
            <a:r>
              <a:rPr lang="en-US" sz="1100"/>
              <a:t> National/Regional</a:t>
            </a:r>
          </a:p>
          <a:p>
            <a:pPr>
              <a:spcBef>
                <a:spcPct val="50000"/>
              </a:spcBef>
            </a:pPr>
            <a:r>
              <a:rPr lang="en-US" sz="1100" b="1" i="1">
                <a:solidFill>
                  <a:srgbClr val="000000"/>
                </a:solidFill>
              </a:rPr>
              <a:t>15</a:t>
            </a:r>
            <a:r>
              <a:rPr lang="en-US" sz="1100"/>
              <a:t> Weather Service Offices served by the NASA Short-term Prediction Research and Transition Center (SPoRT)</a:t>
            </a:r>
          </a:p>
          <a:p>
            <a:pPr>
              <a:spcBef>
                <a:spcPct val="50000"/>
              </a:spcBef>
            </a:pPr>
            <a:r>
              <a:rPr lang="en-US" sz="1100" b="1" i="1">
                <a:solidFill>
                  <a:srgbClr val="000000"/>
                </a:solidFill>
              </a:rPr>
              <a:t>46 </a:t>
            </a:r>
            <a:r>
              <a:rPr lang="en-US" sz="1100"/>
              <a:t>Weather Service Offices served by the Cooperative Institute for Meteorological Satellite Studies (CIMSS)</a:t>
            </a:r>
          </a:p>
        </p:txBody>
      </p:sp>
      <p:sp>
        <p:nvSpPr>
          <p:cNvPr id="215" name="Rectangle 214"/>
          <p:cNvSpPr>
            <a:spLocks noChangeArrowheads="1"/>
          </p:cNvSpPr>
          <p:nvPr/>
        </p:nvSpPr>
        <p:spPr bwMode="auto">
          <a:xfrm>
            <a:off x="177800" y="6361113"/>
            <a:ext cx="152400" cy="152400"/>
          </a:xfrm>
          <a:prstGeom prst="rect">
            <a:avLst/>
          </a:prstGeom>
          <a:solidFill>
            <a:srgbClr val="FF0000"/>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216" name="Rectangle 215"/>
          <p:cNvSpPr>
            <a:spLocks noChangeArrowheads="1"/>
          </p:cNvSpPr>
          <p:nvPr/>
        </p:nvSpPr>
        <p:spPr bwMode="auto">
          <a:xfrm>
            <a:off x="177800" y="5938838"/>
            <a:ext cx="152400" cy="152400"/>
          </a:xfrm>
          <a:prstGeom prst="rect">
            <a:avLst/>
          </a:prstGeom>
          <a:solidFill>
            <a:srgbClr val="00FFFF"/>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217" name="Rectangle 216"/>
          <p:cNvSpPr>
            <a:spLocks noChangeArrowheads="1"/>
          </p:cNvSpPr>
          <p:nvPr/>
        </p:nvSpPr>
        <p:spPr bwMode="auto">
          <a:xfrm>
            <a:off x="177800" y="5699125"/>
            <a:ext cx="152400" cy="152400"/>
          </a:xfrm>
          <a:prstGeom prst="rect">
            <a:avLst/>
          </a:prstGeom>
          <a:solidFill>
            <a:srgbClr val="FF00FF"/>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218" name="Rectangle 217"/>
          <p:cNvSpPr>
            <a:spLocks noChangeArrowheads="1"/>
          </p:cNvSpPr>
          <p:nvPr/>
        </p:nvSpPr>
        <p:spPr bwMode="auto">
          <a:xfrm>
            <a:off x="177800" y="4702175"/>
            <a:ext cx="152400" cy="152400"/>
          </a:xfrm>
          <a:prstGeom prst="rect">
            <a:avLst/>
          </a:prstGeom>
          <a:solidFill>
            <a:srgbClr val="FFFF00"/>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cxnSp>
        <p:nvCxnSpPr>
          <p:cNvPr id="219" name="Straight Connector 218"/>
          <p:cNvCxnSpPr>
            <a:cxnSpLocks noChangeShapeType="1"/>
          </p:cNvCxnSpPr>
          <p:nvPr/>
        </p:nvCxnSpPr>
        <p:spPr bwMode="auto">
          <a:xfrm>
            <a:off x="0" y="685800"/>
            <a:ext cx="9144000" cy="1588"/>
          </a:xfrm>
          <a:prstGeom prst="line">
            <a:avLst/>
          </a:prstGeom>
          <a:noFill/>
          <a:ln w="3175">
            <a:solidFill>
              <a:schemeClr val="accent2"/>
            </a:solidFill>
            <a:round/>
            <a:headEnd/>
            <a:tailEnd/>
          </a:ln>
          <a:effectLst>
            <a:outerShdw dist="20000" dir="5400000" rotWithShape="0">
              <a:srgbClr val="808080">
                <a:alpha val="37999"/>
              </a:srgbClr>
            </a:outerShdw>
          </a:effectLst>
        </p:spPr>
      </p:cxnSp>
      <p:sp>
        <p:nvSpPr>
          <p:cNvPr id="220" name="Rectangle 219"/>
          <p:cNvSpPr>
            <a:spLocks noChangeAspect="1"/>
          </p:cNvSpPr>
          <p:nvPr/>
        </p:nvSpPr>
        <p:spPr bwMode="auto">
          <a:xfrm>
            <a:off x="3206750" y="3044825"/>
            <a:ext cx="111125" cy="109538"/>
          </a:xfrm>
          <a:prstGeom prst="rect">
            <a:avLst/>
          </a:prstGeom>
          <a:solidFill>
            <a:srgbClr val="FFFF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221" name="Rectangle 220"/>
          <p:cNvSpPr>
            <a:spLocks noChangeAspect="1"/>
          </p:cNvSpPr>
          <p:nvPr/>
        </p:nvSpPr>
        <p:spPr bwMode="auto">
          <a:xfrm>
            <a:off x="4983163" y="5524500"/>
            <a:ext cx="109537" cy="111125"/>
          </a:xfrm>
          <a:prstGeom prst="rect">
            <a:avLst/>
          </a:prstGeom>
          <a:solidFill>
            <a:srgbClr val="FF00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222" name="Rectangle 221"/>
          <p:cNvSpPr>
            <a:spLocks noChangeAspect="1"/>
          </p:cNvSpPr>
          <p:nvPr/>
        </p:nvSpPr>
        <p:spPr bwMode="auto">
          <a:xfrm>
            <a:off x="6202363" y="6057900"/>
            <a:ext cx="109537" cy="109538"/>
          </a:xfrm>
          <a:prstGeom prst="rect">
            <a:avLst/>
          </a:prstGeom>
          <a:solidFill>
            <a:srgbClr val="FF00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223" name="Rectangle 222"/>
          <p:cNvSpPr>
            <a:spLocks noChangeArrowheads="1"/>
          </p:cNvSpPr>
          <p:nvPr/>
        </p:nvSpPr>
        <p:spPr bwMode="auto">
          <a:xfrm>
            <a:off x="1673225" y="1660525"/>
            <a:ext cx="109538"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224" name="Rectangle 223"/>
          <p:cNvSpPr>
            <a:spLocks noChangeArrowheads="1"/>
          </p:cNvSpPr>
          <p:nvPr/>
        </p:nvSpPr>
        <p:spPr bwMode="auto">
          <a:xfrm>
            <a:off x="1284288" y="1633538"/>
            <a:ext cx="109537" cy="109537"/>
          </a:xfrm>
          <a:prstGeom prst="rect">
            <a:avLst/>
          </a:prstGeom>
          <a:solidFill>
            <a:srgbClr val="FF00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225" name="Rectangle 224"/>
          <p:cNvSpPr>
            <a:spLocks noChangeArrowheads="1"/>
          </p:cNvSpPr>
          <p:nvPr/>
        </p:nvSpPr>
        <p:spPr bwMode="auto">
          <a:xfrm>
            <a:off x="1065213" y="2116138"/>
            <a:ext cx="109537"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226" name="Rectangle 225"/>
          <p:cNvSpPr>
            <a:spLocks noChangeArrowheads="1"/>
          </p:cNvSpPr>
          <p:nvPr/>
        </p:nvSpPr>
        <p:spPr bwMode="auto">
          <a:xfrm>
            <a:off x="3683000" y="4514850"/>
            <a:ext cx="111125"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227" name="Rectangle 226"/>
          <p:cNvSpPr>
            <a:spLocks noChangeArrowheads="1"/>
          </p:cNvSpPr>
          <p:nvPr/>
        </p:nvSpPr>
        <p:spPr bwMode="auto">
          <a:xfrm>
            <a:off x="1922463" y="1336675"/>
            <a:ext cx="111125"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391" name="Text Box 185"/>
          <p:cNvSpPr txBox="1">
            <a:spLocks noChangeArrowheads="1"/>
          </p:cNvSpPr>
          <p:nvPr/>
        </p:nvSpPr>
        <p:spPr bwMode="auto">
          <a:xfrm>
            <a:off x="1665288" y="1317625"/>
            <a:ext cx="252412"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OTX</a:t>
            </a:r>
          </a:p>
        </p:txBody>
      </p:sp>
      <p:sp>
        <p:nvSpPr>
          <p:cNvPr id="15392" name="Text Box 185"/>
          <p:cNvSpPr txBox="1">
            <a:spLocks noChangeArrowheads="1"/>
          </p:cNvSpPr>
          <p:nvPr/>
        </p:nvSpPr>
        <p:spPr bwMode="auto">
          <a:xfrm>
            <a:off x="1801813" y="1641475"/>
            <a:ext cx="230187"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PDT</a:t>
            </a:r>
          </a:p>
        </p:txBody>
      </p:sp>
      <p:sp>
        <p:nvSpPr>
          <p:cNvPr id="15393" name="Text Box 161"/>
          <p:cNvSpPr txBox="1">
            <a:spLocks noChangeArrowheads="1"/>
          </p:cNvSpPr>
          <p:nvPr/>
        </p:nvSpPr>
        <p:spPr bwMode="auto">
          <a:xfrm>
            <a:off x="3810000" y="4494213"/>
            <a:ext cx="254000"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MAF</a:t>
            </a:r>
          </a:p>
        </p:txBody>
      </p:sp>
      <p:sp>
        <p:nvSpPr>
          <p:cNvPr id="15394" name="Text Box 185"/>
          <p:cNvSpPr txBox="1">
            <a:spLocks noChangeArrowheads="1"/>
          </p:cNvSpPr>
          <p:nvPr/>
        </p:nvSpPr>
        <p:spPr bwMode="auto">
          <a:xfrm>
            <a:off x="1196975" y="2092325"/>
            <a:ext cx="263525"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MFR</a:t>
            </a:r>
          </a:p>
        </p:txBody>
      </p:sp>
      <p:sp>
        <p:nvSpPr>
          <p:cNvPr id="15395" name="Text Box 161"/>
          <p:cNvSpPr txBox="1">
            <a:spLocks noChangeArrowheads="1"/>
          </p:cNvSpPr>
          <p:nvPr/>
        </p:nvSpPr>
        <p:spPr bwMode="auto">
          <a:xfrm>
            <a:off x="3194050" y="3144838"/>
            <a:ext cx="273050" cy="139700"/>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BOU</a:t>
            </a:r>
          </a:p>
        </p:txBody>
      </p:sp>
      <p:sp>
        <p:nvSpPr>
          <p:cNvPr id="233" name="Rectangle 232"/>
          <p:cNvSpPr>
            <a:spLocks noChangeArrowheads="1"/>
          </p:cNvSpPr>
          <p:nvPr/>
        </p:nvSpPr>
        <p:spPr bwMode="auto">
          <a:xfrm>
            <a:off x="2587625" y="1484313"/>
            <a:ext cx="111125" cy="109537"/>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397" name="Text Box 185"/>
          <p:cNvSpPr txBox="1">
            <a:spLocks noChangeArrowheads="1"/>
          </p:cNvSpPr>
          <p:nvPr/>
        </p:nvSpPr>
        <p:spPr bwMode="auto">
          <a:xfrm>
            <a:off x="2722563" y="1465263"/>
            <a:ext cx="231775"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TFX</a:t>
            </a:r>
          </a:p>
        </p:txBody>
      </p:sp>
      <p:sp>
        <p:nvSpPr>
          <p:cNvPr id="235" name="Rectangle 234"/>
          <p:cNvSpPr>
            <a:spLocks noChangeArrowheads="1"/>
          </p:cNvSpPr>
          <p:nvPr/>
        </p:nvSpPr>
        <p:spPr bwMode="auto">
          <a:xfrm>
            <a:off x="2244725" y="2678113"/>
            <a:ext cx="109538" cy="111125"/>
          </a:xfrm>
          <a:prstGeom prst="rect">
            <a:avLst/>
          </a:prstGeom>
          <a:solidFill>
            <a:srgbClr val="FF00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236" name="Rectangle 235"/>
          <p:cNvSpPr>
            <a:spLocks noChangeArrowheads="1"/>
          </p:cNvSpPr>
          <p:nvPr/>
        </p:nvSpPr>
        <p:spPr bwMode="auto">
          <a:xfrm>
            <a:off x="773113" y="2357438"/>
            <a:ext cx="111125" cy="109537"/>
          </a:xfrm>
          <a:prstGeom prst="rect">
            <a:avLst/>
          </a:prstGeom>
          <a:solidFill>
            <a:srgbClr val="FFFF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00" name="Text Box 185"/>
          <p:cNvSpPr txBox="1">
            <a:spLocks noChangeArrowheads="1"/>
          </p:cNvSpPr>
          <p:nvPr/>
        </p:nvSpPr>
        <p:spPr bwMode="auto">
          <a:xfrm>
            <a:off x="904875" y="2333625"/>
            <a:ext cx="284163"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EKA</a:t>
            </a:r>
          </a:p>
        </p:txBody>
      </p:sp>
      <p:sp>
        <p:nvSpPr>
          <p:cNvPr id="238" name="Rectangle 237"/>
          <p:cNvSpPr>
            <a:spLocks noChangeAspect="1"/>
          </p:cNvSpPr>
          <p:nvPr/>
        </p:nvSpPr>
        <p:spPr bwMode="auto">
          <a:xfrm>
            <a:off x="3338513" y="2733675"/>
            <a:ext cx="111125" cy="109538"/>
          </a:xfrm>
          <a:prstGeom prst="rect">
            <a:avLst/>
          </a:prstGeom>
          <a:solidFill>
            <a:srgbClr val="FFFF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02" name="Text Box 161"/>
          <p:cNvSpPr txBox="1">
            <a:spLocks noChangeArrowheads="1"/>
          </p:cNvSpPr>
          <p:nvPr/>
        </p:nvSpPr>
        <p:spPr bwMode="auto">
          <a:xfrm>
            <a:off x="3475038" y="2709863"/>
            <a:ext cx="233362"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CYS</a:t>
            </a:r>
          </a:p>
        </p:txBody>
      </p:sp>
      <p:sp>
        <p:nvSpPr>
          <p:cNvPr id="240" name="Rectangle 239"/>
          <p:cNvSpPr>
            <a:spLocks noChangeArrowheads="1"/>
          </p:cNvSpPr>
          <p:nvPr/>
        </p:nvSpPr>
        <p:spPr bwMode="auto">
          <a:xfrm>
            <a:off x="874713" y="3192463"/>
            <a:ext cx="111125"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04" name="Text Box 185"/>
          <p:cNvSpPr txBox="1">
            <a:spLocks noChangeArrowheads="1"/>
          </p:cNvSpPr>
          <p:nvPr/>
        </p:nvSpPr>
        <p:spPr bwMode="auto">
          <a:xfrm>
            <a:off x="1003300" y="3167063"/>
            <a:ext cx="296863"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MTR</a:t>
            </a:r>
          </a:p>
        </p:txBody>
      </p:sp>
      <p:sp>
        <p:nvSpPr>
          <p:cNvPr id="242" name="Rectangle 241"/>
          <p:cNvSpPr>
            <a:spLocks noChangeArrowheads="1"/>
          </p:cNvSpPr>
          <p:nvPr/>
        </p:nvSpPr>
        <p:spPr bwMode="auto">
          <a:xfrm>
            <a:off x="1811338" y="3468688"/>
            <a:ext cx="109537"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06" name="Text Box 185"/>
          <p:cNvSpPr txBox="1">
            <a:spLocks noChangeArrowheads="1"/>
          </p:cNvSpPr>
          <p:nvPr/>
        </p:nvSpPr>
        <p:spPr bwMode="auto">
          <a:xfrm>
            <a:off x="1751013" y="3314700"/>
            <a:ext cx="230187"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VEF</a:t>
            </a:r>
          </a:p>
        </p:txBody>
      </p:sp>
      <p:sp>
        <p:nvSpPr>
          <p:cNvPr id="244" name="Rectangle 243"/>
          <p:cNvSpPr>
            <a:spLocks noChangeArrowheads="1"/>
          </p:cNvSpPr>
          <p:nvPr/>
        </p:nvSpPr>
        <p:spPr bwMode="auto">
          <a:xfrm>
            <a:off x="1295400" y="2714625"/>
            <a:ext cx="109538" cy="111125"/>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08" name="Text Box 185"/>
          <p:cNvSpPr txBox="1">
            <a:spLocks noChangeArrowheads="1"/>
          </p:cNvSpPr>
          <p:nvPr/>
        </p:nvSpPr>
        <p:spPr bwMode="auto">
          <a:xfrm>
            <a:off x="1430338" y="2693988"/>
            <a:ext cx="258762"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REV</a:t>
            </a:r>
          </a:p>
        </p:txBody>
      </p:sp>
      <p:sp>
        <p:nvSpPr>
          <p:cNvPr id="246" name="Rectangle 245"/>
          <p:cNvSpPr>
            <a:spLocks noChangeAspect="1"/>
          </p:cNvSpPr>
          <p:nvPr/>
        </p:nvSpPr>
        <p:spPr bwMode="auto">
          <a:xfrm>
            <a:off x="3165475" y="1863725"/>
            <a:ext cx="109538"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10" name="Text Box 185"/>
          <p:cNvSpPr txBox="1">
            <a:spLocks noChangeArrowheads="1"/>
          </p:cNvSpPr>
          <p:nvPr/>
        </p:nvSpPr>
        <p:spPr bwMode="auto">
          <a:xfrm>
            <a:off x="3295650" y="1838325"/>
            <a:ext cx="239713"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BYZ</a:t>
            </a:r>
          </a:p>
        </p:txBody>
      </p:sp>
      <p:sp>
        <p:nvSpPr>
          <p:cNvPr id="248" name="Rectangle 247"/>
          <p:cNvSpPr>
            <a:spLocks noChangeAspect="1"/>
          </p:cNvSpPr>
          <p:nvPr/>
        </p:nvSpPr>
        <p:spPr bwMode="auto">
          <a:xfrm>
            <a:off x="3335338" y="1466850"/>
            <a:ext cx="109537"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12" name="Text Box 185"/>
          <p:cNvSpPr txBox="1">
            <a:spLocks noChangeArrowheads="1"/>
          </p:cNvSpPr>
          <p:nvPr/>
        </p:nvSpPr>
        <p:spPr bwMode="auto">
          <a:xfrm>
            <a:off x="3468688" y="1444625"/>
            <a:ext cx="295275"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GGW</a:t>
            </a:r>
          </a:p>
        </p:txBody>
      </p:sp>
      <p:sp>
        <p:nvSpPr>
          <p:cNvPr id="250" name="Rectangle 249"/>
          <p:cNvSpPr>
            <a:spLocks noChangeAspect="1"/>
          </p:cNvSpPr>
          <p:nvPr/>
        </p:nvSpPr>
        <p:spPr bwMode="auto">
          <a:xfrm>
            <a:off x="2949575" y="2351088"/>
            <a:ext cx="109538"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14" name="Text Box 185"/>
          <p:cNvSpPr txBox="1">
            <a:spLocks noChangeArrowheads="1"/>
          </p:cNvSpPr>
          <p:nvPr/>
        </p:nvSpPr>
        <p:spPr bwMode="auto">
          <a:xfrm>
            <a:off x="3081338" y="2325688"/>
            <a:ext cx="220662"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RIW</a:t>
            </a:r>
          </a:p>
        </p:txBody>
      </p:sp>
      <p:sp>
        <p:nvSpPr>
          <p:cNvPr id="252" name="Rectangle 251"/>
          <p:cNvSpPr>
            <a:spLocks noChangeArrowheads="1"/>
          </p:cNvSpPr>
          <p:nvPr/>
        </p:nvSpPr>
        <p:spPr bwMode="auto">
          <a:xfrm>
            <a:off x="2954338" y="3817938"/>
            <a:ext cx="109537" cy="109537"/>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16" name="Text Box 185"/>
          <p:cNvSpPr txBox="1">
            <a:spLocks noChangeArrowheads="1"/>
          </p:cNvSpPr>
          <p:nvPr/>
        </p:nvSpPr>
        <p:spPr bwMode="auto">
          <a:xfrm>
            <a:off x="3086100" y="3794125"/>
            <a:ext cx="271463"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ABQ</a:t>
            </a:r>
          </a:p>
        </p:txBody>
      </p:sp>
      <p:sp>
        <p:nvSpPr>
          <p:cNvPr id="254" name="Rectangle 253"/>
          <p:cNvSpPr>
            <a:spLocks noChangeArrowheads="1"/>
          </p:cNvSpPr>
          <p:nvPr/>
        </p:nvSpPr>
        <p:spPr bwMode="auto">
          <a:xfrm>
            <a:off x="3001963" y="4519613"/>
            <a:ext cx="109537"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18" name="Text Box 161"/>
          <p:cNvSpPr txBox="1">
            <a:spLocks noChangeArrowheads="1"/>
          </p:cNvSpPr>
          <p:nvPr/>
        </p:nvSpPr>
        <p:spPr bwMode="auto">
          <a:xfrm>
            <a:off x="3130550" y="4502150"/>
            <a:ext cx="242888"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EPZ</a:t>
            </a:r>
          </a:p>
        </p:txBody>
      </p:sp>
      <p:sp>
        <p:nvSpPr>
          <p:cNvPr id="256" name="Rectangle 255"/>
          <p:cNvSpPr>
            <a:spLocks noChangeArrowheads="1"/>
          </p:cNvSpPr>
          <p:nvPr/>
        </p:nvSpPr>
        <p:spPr bwMode="auto">
          <a:xfrm>
            <a:off x="4508500" y="4398963"/>
            <a:ext cx="109538" cy="111125"/>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20" name="Text Box 161"/>
          <p:cNvSpPr txBox="1">
            <a:spLocks noChangeArrowheads="1"/>
          </p:cNvSpPr>
          <p:nvPr/>
        </p:nvSpPr>
        <p:spPr bwMode="auto">
          <a:xfrm>
            <a:off x="4638675" y="4381500"/>
            <a:ext cx="263525"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FWD</a:t>
            </a:r>
          </a:p>
        </p:txBody>
      </p:sp>
      <p:sp>
        <p:nvSpPr>
          <p:cNvPr id="15421" name="Text Box 161"/>
          <p:cNvSpPr txBox="1">
            <a:spLocks noChangeArrowheads="1"/>
          </p:cNvSpPr>
          <p:nvPr/>
        </p:nvSpPr>
        <p:spPr bwMode="auto">
          <a:xfrm>
            <a:off x="4102100" y="4384675"/>
            <a:ext cx="246063" cy="139700"/>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SRH</a:t>
            </a:r>
          </a:p>
        </p:txBody>
      </p:sp>
      <p:sp>
        <p:nvSpPr>
          <p:cNvPr id="259" name="Rectangle 258"/>
          <p:cNvSpPr>
            <a:spLocks noChangeArrowheads="1"/>
          </p:cNvSpPr>
          <p:nvPr/>
        </p:nvSpPr>
        <p:spPr bwMode="auto">
          <a:xfrm>
            <a:off x="4365625" y="4398963"/>
            <a:ext cx="109538" cy="111125"/>
          </a:xfrm>
          <a:prstGeom prst="rect">
            <a:avLst/>
          </a:prstGeom>
          <a:solidFill>
            <a:srgbClr val="FF00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260" name="Rectangle 259"/>
          <p:cNvSpPr>
            <a:spLocks noChangeArrowheads="1"/>
          </p:cNvSpPr>
          <p:nvPr/>
        </p:nvSpPr>
        <p:spPr bwMode="auto">
          <a:xfrm>
            <a:off x="3724275" y="3919538"/>
            <a:ext cx="109538"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24" name="Text Box 161"/>
          <p:cNvSpPr txBox="1">
            <a:spLocks noChangeArrowheads="1"/>
          </p:cNvSpPr>
          <p:nvPr/>
        </p:nvSpPr>
        <p:spPr bwMode="auto">
          <a:xfrm>
            <a:off x="3857625" y="3895725"/>
            <a:ext cx="268288"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AMA</a:t>
            </a:r>
          </a:p>
        </p:txBody>
      </p:sp>
      <p:sp>
        <p:nvSpPr>
          <p:cNvPr id="262" name="Rectangle 261"/>
          <p:cNvSpPr>
            <a:spLocks noChangeArrowheads="1"/>
          </p:cNvSpPr>
          <p:nvPr/>
        </p:nvSpPr>
        <p:spPr bwMode="auto">
          <a:xfrm>
            <a:off x="4654550" y="4973638"/>
            <a:ext cx="109538" cy="109537"/>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263" name="Rectangle 262"/>
          <p:cNvSpPr>
            <a:spLocks noChangeArrowheads="1"/>
          </p:cNvSpPr>
          <p:nvPr/>
        </p:nvSpPr>
        <p:spPr bwMode="auto">
          <a:xfrm>
            <a:off x="4344988" y="5307013"/>
            <a:ext cx="109537" cy="109537"/>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27" name="Text Box 185"/>
          <p:cNvSpPr txBox="1">
            <a:spLocks noChangeArrowheads="1"/>
          </p:cNvSpPr>
          <p:nvPr/>
        </p:nvSpPr>
        <p:spPr bwMode="auto">
          <a:xfrm>
            <a:off x="4086225" y="5287963"/>
            <a:ext cx="244475"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CRP</a:t>
            </a:r>
          </a:p>
        </p:txBody>
      </p:sp>
      <p:sp>
        <p:nvSpPr>
          <p:cNvPr id="265" name="Rectangle 264"/>
          <p:cNvSpPr>
            <a:spLocks noChangeArrowheads="1"/>
          </p:cNvSpPr>
          <p:nvPr/>
        </p:nvSpPr>
        <p:spPr bwMode="auto">
          <a:xfrm>
            <a:off x="4445000" y="3903663"/>
            <a:ext cx="109538"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266" name="Rectangle 265"/>
          <p:cNvSpPr>
            <a:spLocks noChangeArrowheads="1"/>
          </p:cNvSpPr>
          <p:nvPr/>
        </p:nvSpPr>
        <p:spPr bwMode="auto">
          <a:xfrm>
            <a:off x="4616450" y="3792538"/>
            <a:ext cx="109538"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30" name="Text Box 161"/>
          <p:cNvSpPr txBox="1">
            <a:spLocks noChangeArrowheads="1"/>
          </p:cNvSpPr>
          <p:nvPr/>
        </p:nvSpPr>
        <p:spPr bwMode="auto">
          <a:xfrm>
            <a:off x="4748213" y="3771900"/>
            <a:ext cx="239712"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TSA</a:t>
            </a:r>
          </a:p>
        </p:txBody>
      </p:sp>
      <p:sp>
        <p:nvSpPr>
          <p:cNvPr id="268" name="Rectangle 267"/>
          <p:cNvSpPr>
            <a:spLocks noChangeAspect="1"/>
          </p:cNvSpPr>
          <p:nvPr/>
        </p:nvSpPr>
        <p:spPr bwMode="auto">
          <a:xfrm>
            <a:off x="3667125" y="2238375"/>
            <a:ext cx="109538"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32" name="Text Box 161"/>
          <p:cNvSpPr txBox="1">
            <a:spLocks noChangeArrowheads="1"/>
          </p:cNvSpPr>
          <p:nvPr/>
        </p:nvSpPr>
        <p:spPr bwMode="auto">
          <a:xfrm>
            <a:off x="3792538" y="2217738"/>
            <a:ext cx="263525"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UNR</a:t>
            </a:r>
          </a:p>
        </p:txBody>
      </p:sp>
      <p:sp>
        <p:nvSpPr>
          <p:cNvPr id="270" name="Rectangle 269"/>
          <p:cNvSpPr>
            <a:spLocks noChangeAspect="1"/>
          </p:cNvSpPr>
          <p:nvPr/>
        </p:nvSpPr>
        <p:spPr bwMode="auto">
          <a:xfrm>
            <a:off x="4305300" y="2060575"/>
            <a:ext cx="109538"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34" name="Text Box 161"/>
          <p:cNvSpPr txBox="1">
            <a:spLocks noChangeArrowheads="1"/>
          </p:cNvSpPr>
          <p:nvPr/>
        </p:nvSpPr>
        <p:spPr bwMode="auto">
          <a:xfrm>
            <a:off x="4437063" y="2041525"/>
            <a:ext cx="258762" cy="139700"/>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ABR</a:t>
            </a:r>
          </a:p>
        </p:txBody>
      </p:sp>
      <p:sp>
        <p:nvSpPr>
          <p:cNvPr id="272" name="Rectangle 271"/>
          <p:cNvSpPr>
            <a:spLocks noChangeArrowheads="1"/>
          </p:cNvSpPr>
          <p:nvPr/>
        </p:nvSpPr>
        <p:spPr bwMode="auto">
          <a:xfrm>
            <a:off x="4332288" y="3903663"/>
            <a:ext cx="109537" cy="109537"/>
          </a:xfrm>
          <a:prstGeom prst="rect">
            <a:avLst/>
          </a:prstGeom>
          <a:solidFill>
            <a:srgbClr val="FF00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273" name="Rectangle 272"/>
          <p:cNvSpPr>
            <a:spLocks noChangeAspect="1"/>
          </p:cNvSpPr>
          <p:nvPr/>
        </p:nvSpPr>
        <p:spPr bwMode="auto">
          <a:xfrm>
            <a:off x="4467225" y="1738313"/>
            <a:ext cx="109538"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37" name="Text Box 161"/>
          <p:cNvSpPr txBox="1">
            <a:spLocks noChangeArrowheads="1"/>
          </p:cNvSpPr>
          <p:nvPr/>
        </p:nvSpPr>
        <p:spPr bwMode="auto">
          <a:xfrm>
            <a:off x="4214813" y="1717675"/>
            <a:ext cx="238125" cy="139700"/>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FGF</a:t>
            </a:r>
          </a:p>
        </p:txBody>
      </p:sp>
      <p:sp>
        <p:nvSpPr>
          <p:cNvPr id="275" name="Rectangle 274"/>
          <p:cNvSpPr>
            <a:spLocks noChangeAspect="1"/>
          </p:cNvSpPr>
          <p:nvPr/>
        </p:nvSpPr>
        <p:spPr bwMode="auto">
          <a:xfrm>
            <a:off x="3321050" y="3044825"/>
            <a:ext cx="111125"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39" name="Text Box 161"/>
          <p:cNvSpPr txBox="1">
            <a:spLocks noChangeArrowheads="1"/>
          </p:cNvSpPr>
          <p:nvPr/>
        </p:nvSpPr>
        <p:spPr bwMode="auto">
          <a:xfrm>
            <a:off x="4125913" y="3154363"/>
            <a:ext cx="552450"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AWC/CRH</a:t>
            </a:r>
          </a:p>
        </p:txBody>
      </p:sp>
      <p:sp>
        <p:nvSpPr>
          <p:cNvPr id="277" name="Rectangle 276"/>
          <p:cNvSpPr>
            <a:spLocks noChangeAspect="1"/>
          </p:cNvSpPr>
          <p:nvPr/>
        </p:nvSpPr>
        <p:spPr bwMode="auto">
          <a:xfrm>
            <a:off x="4700588" y="3168650"/>
            <a:ext cx="109537" cy="109538"/>
          </a:xfrm>
          <a:prstGeom prst="rect">
            <a:avLst/>
          </a:prstGeom>
          <a:solidFill>
            <a:srgbClr val="FF00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278" name="Rectangle 277"/>
          <p:cNvSpPr>
            <a:spLocks noChangeAspect="1"/>
          </p:cNvSpPr>
          <p:nvPr/>
        </p:nvSpPr>
        <p:spPr bwMode="auto">
          <a:xfrm>
            <a:off x="4810125" y="3168650"/>
            <a:ext cx="109538"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42" name="Text Box 161"/>
          <p:cNvSpPr txBox="1">
            <a:spLocks noChangeArrowheads="1"/>
          </p:cNvSpPr>
          <p:nvPr/>
        </p:nvSpPr>
        <p:spPr bwMode="auto">
          <a:xfrm>
            <a:off x="4940300" y="3146425"/>
            <a:ext cx="241300"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EAX</a:t>
            </a:r>
          </a:p>
        </p:txBody>
      </p:sp>
      <p:sp>
        <p:nvSpPr>
          <p:cNvPr id="280" name="Rectangle 279"/>
          <p:cNvSpPr>
            <a:spLocks noChangeArrowheads="1"/>
          </p:cNvSpPr>
          <p:nvPr/>
        </p:nvSpPr>
        <p:spPr bwMode="auto">
          <a:xfrm>
            <a:off x="5348288" y="2690813"/>
            <a:ext cx="109537"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44" name="Text Box 185"/>
          <p:cNvSpPr txBox="1">
            <a:spLocks noChangeArrowheads="1"/>
          </p:cNvSpPr>
          <p:nvPr/>
        </p:nvSpPr>
        <p:spPr bwMode="auto">
          <a:xfrm>
            <a:off x="5094288" y="2670175"/>
            <a:ext cx="252412"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DVN</a:t>
            </a:r>
          </a:p>
        </p:txBody>
      </p:sp>
      <p:sp>
        <p:nvSpPr>
          <p:cNvPr id="282" name="Rectangle 281"/>
          <p:cNvSpPr>
            <a:spLocks noChangeArrowheads="1"/>
          </p:cNvSpPr>
          <p:nvPr/>
        </p:nvSpPr>
        <p:spPr bwMode="auto">
          <a:xfrm>
            <a:off x="5038725" y="3511550"/>
            <a:ext cx="109538"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46" name="Text Box 161"/>
          <p:cNvSpPr txBox="1">
            <a:spLocks noChangeArrowheads="1"/>
          </p:cNvSpPr>
          <p:nvPr/>
        </p:nvSpPr>
        <p:spPr bwMode="auto">
          <a:xfrm>
            <a:off x="5162550" y="3494088"/>
            <a:ext cx="249238"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SGF</a:t>
            </a:r>
          </a:p>
        </p:txBody>
      </p:sp>
      <p:sp>
        <p:nvSpPr>
          <p:cNvPr id="284" name="Rectangle 283"/>
          <p:cNvSpPr>
            <a:spLocks noChangeAspect="1"/>
          </p:cNvSpPr>
          <p:nvPr/>
        </p:nvSpPr>
        <p:spPr bwMode="auto">
          <a:xfrm>
            <a:off x="4911725" y="2720975"/>
            <a:ext cx="111125" cy="111125"/>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48" name="Text Box 185"/>
          <p:cNvSpPr txBox="1">
            <a:spLocks noChangeArrowheads="1"/>
          </p:cNvSpPr>
          <p:nvPr/>
        </p:nvSpPr>
        <p:spPr bwMode="auto">
          <a:xfrm>
            <a:off x="4633913" y="2708275"/>
            <a:ext cx="263525"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DMX</a:t>
            </a:r>
          </a:p>
        </p:txBody>
      </p:sp>
      <p:sp>
        <p:nvSpPr>
          <p:cNvPr id="286" name="Rectangle 285"/>
          <p:cNvSpPr>
            <a:spLocks noChangeAspect="1"/>
          </p:cNvSpPr>
          <p:nvPr/>
        </p:nvSpPr>
        <p:spPr bwMode="auto">
          <a:xfrm>
            <a:off x="4975225" y="2136775"/>
            <a:ext cx="111125"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50" name="Text Box 185"/>
          <p:cNvSpPr txBox="1">
            <a:spLocks noChangeArrowheads="1"/>
          </p:cNvSpPr>
          <p:nvPr/>
        </p:nvSpPr>
        <p:spPr bwMode="auto">
          <a:xfrm>
            <a:off x="4702175" y="2112963"/>
            <a:ext cx="250825"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MPX</a:t>
            </a:r>
          </a:p>
        </p:txBody>
      </p:sp>
      <p:sp>
        <p:nvSpPr>
          <p:cNvPr id="288" name="Rectangle 287"/>
          <p:cNvSpPr>
            <a:spLocks noChangeAspect="1"/>
          </p:cNvSpPr>
          <p:nvPr/>
        </p:nvSpPr>
        <p:spPr bwMode="auto">
          <a:xfrm>
            <a:off x="5073650" y="1784350"/>
            <a:ext cx="109538" cy="111125"/>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52" name="Text Box 185"/>
          <p:cNvSpPr txBox="1">
            <a:spLocks noChangeArrowheads="1"/>
          </p:cNvSpPr>
          <p:nvPr/>
        </p:nvSpPr>
        <p:spPr bwMode="auto">
          <a:xfrm>
            <a:off x="4818063" y="1762125"/>
            <a:ext cx="249237"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DLH</a:t>
            </a:r>
          </a:p>
        </p:txBody>
      </p:sp>
      <p:sp>
        <p:nvSpPr>
          <p:cNvPr id="290" name="Rectangle 289"/>
          <p:cNvSpPr>
            <a:spLocks noChangeArrowheads="1"/>
          </p:cNvSpPr>
          <p:nvPr/>
        </p:nvSpPr>
        <p:spPr bwMode="auto">
          <a:xfrm>
            <a:off x="5610225" y="2441575"/>
            <a:ext cx="109538"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54" name="Text Box 185"/>
          <p:cNvSpPr txBox="1">
            <a:spLocks noChangeArrowheads="1"/>
          </p:cNvSpPr>
          <p:nvPr/>
        </p:nvSpPr>
        <p:spPr bwMode="auto">
          <a:xfrm>
            <a:off x="5734050" y="2427288"/>
            <a:ext cx="265113" cy="138112"/>
          </a:xfrm>
          <a:prstGeom prst="rect">
            <a:avLst/>
          </a:prstGeom>
          <a:noFill/>
          <a:ln w="9525">
            <a:noFill/>
            <a:miter lim="800000"/>
            <a:headEnd/>
            <a:tailEnd/>
          </a:ln>
        </p:spPr>
        <p:txBody>
          <a:bodyPr lIns="0" tIns="0" rIns="0" bIns="0">
            <a:spAutoFit/>
          </a:bodyPr>
          <a:lstStyle/>
          <a:p>
            <a:pPr>
              <a:spcBef>
                <a:spcPct val="50000"/>
              </a:spcBef>
            </a:pPr>
            <a:r>
              <a:rPr lang="en-US" sz="900" b="1">
                <a:solidFill>
                  <a:srgbClr val="000000"/>
                </a:solidFill>
              </a:rPr>
              <a:t>MKX</a:t>
            </a:r>
          </a:p>
        </p:txBody>
      </p:sp>
      <p:sp>
        <p:nvSpPr>
          <p:cNvPr id="292" name="Rectangle 291"/>
          <p:cNvSpPr>
            <a:spLocks noChangeArrowheads="1"/>
          </p:cNvSpPr>
          <p:nvPr/>
        </p:nvSpPr>
        <p:spPr bwMode="auto">
          <a:xfrm>
            <a:off x="5643563" y="2154238"/>
            <a:ext cx="111125"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56" name="Text Box 185"/>
          <p:cNvSpPr txBox="1">
            <a:spLocks noChangeArrowheads="1"/>
          </p:cNvSpPr>
          <p:nvPr/>
        </p:nvSpPr>
        <p:spPr bwMode="auto">
          <a:xfrm>
            <a:off x="5375275" y="2125663"/>
            <a:ext cx="255588"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GRB</a:t>
            </a:r>
          </a:p>
        </p:txBody>
      </p:sp>
      <p:sp>
        <p:nvSpPr>
          <p:cNvPr id="294" name="Rectangle 293"/>
          <p:cNvSpPr>
            <a:spLocks noChangeAspect="1"/>
          </p:cNvSpPr>
          <p:nvPr/>
        </p:nvSpPr>
        <p:spPr bwMode="auto">
          <a:xfrm>
            <a:off x="5246688" y="2287588"/>
            <a:ext cx="109537"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58" name="Text Box 185"/>
          <p:cNvSpPr txBox="1">
            <a:spLocks noChangeArrowheads="1"/>
          </p:cNvSpPr>
          <p:nvPr/>
        </p:nvSpPr>
        <p:spPr bwMode="auto">
          <a:xfrm>
            <a:off x="5376863" y="2270125"/>
            <a:ext cx="265112"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ARX</a:t>
            </a:r>
          </a:p>
        </p:txBody>
      </p:sp>
      <p:sp>
        <p:nvSpPr>
          <p:cNvPr id="296" name="Rectangle 295"/>
          <p:cNvSpPr>
            <a:spLocks noChangeArrowheads="1"/>
          </p:cNvSpPr>
          <p:nvPr/>
        </p:nvSpPr>
        <p:spPr bwMode="auto">
          <a:xfrm>
            <a:off x="5721350" y="1795463"/>
            <a:ext cx="109538"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60" name="Text Box 185"/>
          <p:cNvSpPr txBox="1">
            <a:spLocks noChangeArrowheads="1"/>
          </p:cNvSpPr>
          <p:nvPr/>
        </p:nvSpPr>
        <p:spPr bwMode="auto">
          <a:xfrm>
            <a:off x="5446713" y="1793875"/>
            <a:ext cx="263525"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MQT</a:t>
            </a:r>
          </a:p>
        </p:txBody>
      </p:sp>
      <p:sp>
        <p:nvSpPr>
          <p:cNvPr id="298" name="Rectangle 297"/>
          <p:cNvSpPr>
            <a:spLocks noChangeArrowheads="1"/>
          </p:cNvSpPr>
          <p:nvPr/>
        </p:nvSpPr>
        <p:spPr bwMode="auto">
          <a:xfrm>
            <a:off x="5737225" y="2655888"/>
            <a:ext cx="109538"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62" name="Text Box 185"/>
          <p:cNvSpPr txBox="1">
            <a:spLocks noChangeArrowheads="1"/>
          </p:cNvSpPr>
          <p:nvPr/>
        </p:nvSpPr>
        <p:spPr bwMode="auto">
          <a:xfrm>
            <a:off x="5673725" y="2765425"/>
            <a:ext cx="231775"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LOT</a:t>
            </a:r>
          </a:p>
        </p:txBody>
      </p:sp>
      <p:sp>
        <p:nvSpPr>
          <p:cNvPr id="300" name="Rectangle 299"/>
          <p:cNvSpPr>
            <a:spLocks noChangeArrowheads="1"/>
          </p:cNvSpPr>
          <p:nvPr/>
        </p:nvSpPr>
        <p:spPr bwMode="auto">
          <a:xfrm>
            <a:off x="5967413" y="3035300"/>
            <a:ext cx="109537"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64" name="Text Box 185"/>
          <p:cNvSpPr txBox="1">
            <a:spLocks noChangeArrowheads="1"/>
          </p:cNvSpPr>
          <p:nvPr/>
        </p:nvSpPr>
        <p:spPr bwMode="auto">
          <a:xfrm>
            <a:off x="5751513" y="3017838"/>
            <a:ext cx="203200"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IND</a:t>
            </a:r>
          </a:p>
        </p:txBody>
      </p:sp>
      <p:sp>
        <p:nvSpPr>
          <p:cNvPr id="302" name="Rectangle 301"/>
          <p:cNvSpPr>
            <a:spLocks noChangeArrowheads="1"/>
          </p:cNvSpPr>
          <p:nvPr/>
        </p:nvSpPr>
        <p:spPr bwMode="auto">
          <a:xfrm>
            <a:off x="6011863" y="2751138"/>
            <a:ext cx="109537"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66" name="Text Box 185"/>
          <p:cNvSpPr txBox="1">
            <a:spLocks noChangeArrowheads="1"/>
          </p:cNvSpPr>
          <p:nvPr/>
        </p:nvSpPr>
        <p:spPr bwMode="auto">
          <a:xfrm>
            <a:off x="5949950" y="2855913"/>
            <a:ext cx="223838"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IWX</a:t>
            </a:r>
          </a:p>
        </p:txBody>
      </p:sp>
      <p:sp>
        <p:nvSpPr>
          <p:cNvPr id="304" name="Rectangle 303"/>
          <p:cNvSpPr>
            <a:spLocks noChangeArrowheads="1"/>
          </p:cNvSpPr>
          <p:nvPr/>
        </p:nvSpPr>
        <p:spPr bwMode="auto">
          <a:xfrm>
            <a:off x="4359275" y="3482975"/>
            <a:ext cx="109538"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68" name="Text Box 185"/>
          <p:cNvSpPr txBox="1">
            <a:spLocks noChangeArrowheads="1"/>
          </p:cNvSpPr>
          <p:nvPr/>
        </p:nvSpPr>
        <p:spPr bwMode="auto">
          <a:xfrm>
            <a:off x="4154488" y="3462338"/>
            <a:ext cx="196850"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ICT</a:t>
            </a:r>
          </a:p>
        </p:txBody>
      </p:sp>
      <p:sp>
        <p:nvSpPr>
          <p:cNvPr id="306" name="Rectangle 305"/>
          <p:cNvSpPr>
            <a:spLocks noChangeArrowheads="1"/>
          </p:cNvSpPr>
          <p:nvPr/>
        </p:nvSpPr>
        <p:spPr bwMode="auto">
          <a:xfrm>
            <a:off x="6083300" y="3695700"/>
            <a:ext cx="109538"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70" name="Text Box 185"/>
          <p:cNvSpPr txBox="1">
            <a:spLocks noChangeArrowheads="1"/>
          </p:cNvSpPr>
          <p:nvPr/>
        </p:nvSpPr>
        <p:spPr bwMode="auto">
          <a:xfrm>
            <a:off x="5961063" y="3800475"/>
            <a:ext cx="250825"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OHX</a:t>
            </a:r>
          </a:p>
        </p:txBody>
      </p:sp>
      <p:sp>
        <p:nvSpPr>
          <p:cNvPr id="308" name="Rectangle 307"/>
          <p:cNvSpPr>
            <a:spLocks noChangeArrowheads="1"/>
          </p:cNvSpPr>
          <p:nvPr/>
        </p:nvSpPr>
        <p:spPr bwMode="auto">
          <a:xfrm>
            <a:off x="5972175" y="3695700"/>
            <a:ext cx="109538" cy="109538"/>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309" name="Rectangle 308"/>
          <p:cNvSpPr>
            <a:spLocks noChangeArrowheads="1"/>
          </p:cNvSpPr>
          <p:nvPr/>
        </p:nvSpPr>
        <p:spPr bwMode="auto">
          <a:xfrm>
            <a:off x="6651625" y="3719513"/>
            <a:ext cx="109538" cy="109537"/>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73" name="Text Box 185"/>
          <p:cNvSpPr txBox="1">
            <a:spLocks noChangeArrowheads="1"/>
          </p:cNvSpPr>
          <p:nvPr/>
        </p:nvSpPr>
        <p:spPr bwMode="auto">
          <a:xfrm>
            <a:off x="6369050" y="3703638"/>
            <a:ext cx="260350"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MRX</a:t>
            </a:r>
          </a:p>
        </p:txBody>
      </p:sp>
      <p:sp>
        <p:nvSpPr>
          <p:cNvPr id="311" name="Rectangle 310"/>
          <p:cNvSpPr>
            <a:spLocks noChangeArrowheads="1"/>
          </p:cNvSpPr>
          <p:nvPr/>
        </p:nvSpPr>
        <p:spPr bwMode="auto">
          <a:xfrm>
            <a:off x="5881688" y="4706938"/>
            <a:ext cx="111125" cy="109537"/>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75" name="Text Box 185"/>
          <p:cNvSpPr txBox="1">
            <a:spLocks noChangeArrowheads="1"/>
          </p:cNvSpPr>
          <p:nvPr/>
        </p:nvSpPr>
        <p:spPr bwMode="auto">
          <a:xfrm>
            <a:off x="5802313" y="4560888"/>
            <a:ext cx="280987"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MOB</a:t>
            </a:r>
          </a:p>
        </p:txBody>
      </p:sp>
      <p:sp>
        <p:nvSpPr>
          <p:cNvPr id="313" name="Rectangle 312"/>
          <p:cNvSpPr>
            <a:spLocks noChangeArrowheads="1"/>
          </p:cNvSpPr>
          <p:nvPr/>
        </p:nvSpPr>
        <p:spPr bwMode="auto">
          <a:xfrm>
            <a:off x="6089650" y="4291013"/>
            <a:ext cx="109538" cy="109537"/>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77" name="Text Box 185"/>
          <p:cNvSpPr txBox="1">
            <a:spLocks noChangeArrowheads="1"/>
          </p:cNvSpPr>
          <p:nvPr/>
        </p:nvSpPr>
        <p:spPr bwMode="auto">
          <a:xfrm>
            <a:off x="6018213" y="4394200"/>
            <a:ext cx="263525"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BMX</a:t>
            </a:r>
          </a:p>
        </p:txBody>
      </p:sp>
      <p:sp>
        <p:nvSpPr>
          <p:cNvPr id="315" name="Rectangle 314"/>
          <p:cNvSpPr>
            <a:spLocks noChangeArrowheads="1"/>
          </p:cNvSpPr>
          <p:nvPr/>
        </p:nvSpPr>
        <p:spPr bwMode="auto">
          <a:xfrm>
            <a:off x="6070600" y="3967163"/>
            <a:ext cx="109538" cy="109537"/>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79" name="Text Box 185"/>
          <p:cNvSpPr txBox="1">
            <a:spLocks noChangeArrowheads="1"/>
          </p:cNvSpPr>
          <p:nvPr/>
        </p:nvSpPr>
        <p:spPr bwMode="auto">
          <a:xfrm>
            <a:off x="6202363" y="3944938"/>
            <a:ext cx="257175"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HUN</a:t>
            </a:r>
          </a:p>
        </p:txBody>
      </p:sp>
      <p:sp>
        <p:nvSpPr>
          <p:cNvPr id="317" name="Rectangle 316"/>
          <p:cNvSpPr>
            <a:spLocks noChangeArrowheads="1"/>
          </p:cNvSpPr>
          <p:nvPr/>
        </p:nvSpPr>
        <p:spPr bwMode="auto">
          <a:xfrm>
            <a:off x="6470650" y="4718050"/>
            <a:ext cx="109538" cy="109538"/>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81" name="Text Box 185"/>
          <p:cNvSpPr txBox="1">
            <a:spLocks noChangeArrowheads="1"/>
          </p:cNvSpPr>
          <p:nvPr/>
        </p:nvSpPr>
        <p:spPr bwMode="auto">
          <a:xfrm>
            <a:off x="6227763" y="4687888"/>
            <a:ext cx="231775"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TAE</a:t>
            </a:r>
          </a:p>
        </p:txBody>
      </p:sp>
      <p:sp>
        <p:nvSpPr>
          <p:cNvPr id="15482" name="Text Box 185"/>
          <p:cNvSpPr txBox="1">
            <a:spLocks noChangeArrowheads="1"/>
          </p:cNvSpPr>
          <p:nvPr/>
        </p:nvSpPr>
        <p:spPr bwMode="auto">
          <a:xfrm>
            <a:off x="7404100" y="5457825"/>
            <a:ext cx="246063" cy="138113"/>
          </a:xfrm>
          <a:prstGeom prst="rect">
            <a:avLst/>
          </a:prstGeom>
          <a:noFill/>
          <a:ln w="9525">
            <a:noFill/>
            <a:miter lim="800000"/>
            <a:headEnd/>
            <a:tailEnd/>
          </a:ln>
        </p:spPr>
        <p:txBody>
          <a:bodyPr lIns="0" tIns="0" rIns="0" bIns="0">
            <a:spAutoFit/>
          </a:bodyPr>
          <a:lstStyle/>
          <a:p>
            <a:pPr>
              <a:spcBef>
                <a:spcPct val="50000"/>
              </a:spcBef>
            </a:pPr>
            <a:r>
              <a:rPr lang="en-US" sz="900" b="1">
                <a:solidFill>
                  <a:srgbClr val="008000"/>
                </a:solidFill>
              </a:rPr>
              <a:t>MFL</a:t>
            </a:r>
          </a:p>
        </p:txBody>
      </p:sp>
      <p:sp>
        <p:nvSpPr>
          <p:cNvPr id="320" name="Rectangle 319"/>
          <p:cNvSpPr>
            <a:spLocks noChangeArrowheads="1"/>
          </p:cNvSpPr>
          <p:nvPr/>
        </p:nvSpPr>
        <p:spPr bwMode="auto">
          <a:xfrm>
            <a:off x="7151688" y="5086350"/>
            <a:ext cx="109537" cy="109538"/>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84" name="Text Box 185"/>
          <p:cNvSpPr txBox="1">
            <a:spLocks noChangeArrowheads="1"/>
          </p:cNvSpPr>
          <p:nvPr/>
        </p:nvSpPr>
        <p:spPr bwMode="auto">
          <a:xfrm>
            <a:off x="6881813" y="5068888"/>
            <a:ext cx="255587"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MLB</a:t>
            </a:r>
          </a:p>
        </p:txBody>
      </p:sp>
      <p:sp>
        <p:nvSpPr>
          <p:cNvPr id="322" name="Rectangle 321"/>
          <p:cNvSpPr>
            <a:spLocks noChangeArrowheads="1"/>
          </p:cNvSpPr>
          <p:nvPr/>
        </p:nvSpPr>
        <p:spPr bwMode="auto">
          <a:xfrm>
            <a:off x="7159625" y="5476875"/>
            <a:ext cx="109538" cy="109538"/>
          </a:xfrm>
          <a:prstGeom prst="rect">
            <a:avLst/>
          </a:prstGeom>
          <a:solidFill>
            <a:srgbClr val="FF00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323" name="Rectangle 322"/>
          <p:cNvSpPr>
            <a:spLocks noChangeArrowheads="1"/>
          </p:cNvSpPr>
          <p:nvPr/>
        </p:nvSpPr>
        <p:spPr bwMode="auto">
          <a:xfrm>
            <a:off x="7265988" y="5476875"/>
            <a:ext cx="109537" cy="109538"/>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324" name="Rectangle 323"/>
          <p:cNvSpPr>
            <a:spLocks noChangeArrowheads="1"/>
          </p:cNvSpPr>
          <p:nvPr/>
        </p:nvSpPr>
        <p:spPr bwMode="auto">
          <a:xfrm>
            <a:off x="6575425" y="3884613"/>
            <a:ext cx="109538" cy="111125"/>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88" name="Text Box 185"/>
          <p:cNvSpPr txBox="1">
            <a:spLocks noChangeArrowheads="1"/>
          </p:cNvSpPr>
          <p:nvPr/>
        </p:nvSpPr>
        <p:spPr bwMode="auto">
          <a:xfrm>
            <a:off x="6711950" y="3860800"/>
            <a:ext cx="247650"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GSP</a:t>
            </a:r>
          </a:p>
        </p:txBody>
      </p:sp>
      <p:sp>
        <p:nvSpPr>
          <p:cNvPr id="326" name="Rectangle 325"/>
          <p:cNvSpPr>
            <a:spLocks noChangeArrowheads="1"/>
          </p:cNvSpPr>
          <p:nvPr/>
        </p:nvSpPr>
        <p:spPr bwMode="auto">
          <a:xfrm>
            <a:off x="7065963" y="4171950"/>
            <a:ext cx="111125" cy="111125"/>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90" name="Text Box 185"/>
          <p:cNvSpPr txBox="1">
            <a:spLocks noChangeArrowheads="1"/>
          </p:cNvSpPr>
          <p:nvPr/>
        </p:nvSpPr>
        <p:spPr bwMode="auto">
          <a:xfrm>
            <a:off x="6802438" y="4160838"/>
            <a:ext cx="260350"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CHS</a:t>
            </a:r>
          </a:p>
        </p:txBody>
      </p:sp>
      <p:sp>
        <p:nvSpPr>
          <p:cNvPr id="328" name="Rectangle 327"/>
          <p:cNvSpPr>
            <a:spLocks noChangeArrowheads="1"/>
          </p:cNvSpPr>
          <p:nvPr/>
        </p:nvSpPr>
        <p:spPr bwMode="auto">
          <a:xfrm>
            <a:off x="6897688" y="4033838"/>
            <a:ext cx="109537"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92" name="Text Box 185"/>
          <p:cNvSpPr txBox="1">
            <a:spLocks noChangeArrowheads="1"/>
          </p:cNvSpPr>
          <p:nvPr/>
        </p:nvSpPr>
        <p:spPr bwMode="auto">
          <a:xfrm>
            <a:off x="6630988" y="4013200"/>
            <a:ext cx="239712" cy="139700"/>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CAE</a:t>
            </a:r>
          </a:p>
        </p:txBody>
      </p:sp>
      <p:sp>
        <p:nvSpPr>
          <p:cNvPr id="330" name="Rectangle 329"/>
          <p:cNvSpPr>
            <a:spLocks noChangeArrowheads="1"/>
          </p:cNvSpPr>
          <p:nvPr/>
        </p:nvSpPr>
        <p:spPr bwMode="auto">
          <a:xfrm>
            <a:off x="7629525" y="1887538"/>
            <a:ext cx="109538"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94" name="Text Box 161"/>
          <p:cNvSpPr txBox="1">
            <a:spLocks noChangeArrowheads="1"/>
          </p:cNvSpPr>
          <p:nvPr/>
        </p:nvSpPr>
        <p:spPr bwMode="auto">
          <a:xfrm>
            <a:off x="7758113" y="1862138"/>
            <a:ext cx="268287" cy="139700"/>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BTV</a:t>
            </a:r>
          </a:p>
        </p:txBody>
      </p:sp>
      <p:sp>
        <p:nvSpPr>
          <p:cNvPr id="332" name="Rectangle 331"/>
          <p:cNvSpPr>
            <a:spLocks noChangeArrowheads="1"/>
          </p:cNvSpPr>
          <p:nvPr/>
        </p:nvSpPr>
        <p:spPr bwMode="auto">
          <a:xfrm>
            <a:off x="6867525" y="2749550"/>
            <a:ext cx="111125"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96" name="Text Box 161"/>
          <p:cNvSpPr txBox="1">
            <a:spLocks noChangeArrowheads="1"/>
          </p:cNvSpPr>
          <p:nvPr/>
        </p:nvSpPr>
        <p:spPr bwMode="auto">
          <a:xfrm>
            <a:off x="6807200" y="2614613"/>
            <a:ext cx="238125"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PBZ</a:t>
            </a:r>
          </a:p>
        </p:txBody>
      </p:sp>
      <p:sp>
        <p:nvSpPr>
          <p:cNvPr id="334" name="Rectangle 333"/>
          <p:cNvSpPr>
            <a:spLocks noChangeArrowheads="1"/>
          </p:cNvSpPr>
          <p:nvPr/>
        </p:nvSpPr>
        <p:spPr bwMode="auto">
          <a:xfrm>
            <a:off x="7251700" y="3636963"/>
            <a:ext cx="111125"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498" name="Text Box 161"/>
          <p:cNvSpPr txBox="1">
            <a:spLocks noChangeArrowheads="1"/>
          </p:cNvSpPr>
          <p:nvPr/>
        </p:nvSpPr>
        <p:spPr bwMode="auto">
          <a:xfrm>
            <a:off x="6980238" y="3617913"/>
            <a:ext cx="258762"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RAH</a:t>
            </a:r>
          </a:p>
        </p:txBody>
      </p:sp>
      <p:sp>
        <p:nvSpPr>
          <p:cNvPr id="336" name="Rectangle 335"/>
          <p:cNvSpPr>
            <a:spLocks noChangeArrowheads="1"/>
          </p:cNvSpPr>
          <p:nvPr/>
        </p:nvSpPr>
        <p:spPr bwMode="auto">
          <a:xfrm>
            <a:off x="7112000" y="2640013"/>
            <a:ext cx="109538" cy="111125"/>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500" name="Text Box 161"/>
          <p:cNvSpPr txBox="1">
            <a:spLocks noChangeArrowheads="1"/>
          </p:cNvSpPr>
          <p:nvPr/>
        </p:nvSpPr>
        <p:spPr bwMode="auto">
          <a:xfrm>
            <a:off x="7051675" y="2497138"/>
            <a:ext cx="233363"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CTP</a:t>
            </a:r>
          </a:p>
        </p:txBody>
      </p:sp>
      <p:sp>
        <p:nvSpPr>
          <p:cNvPr id="338" name="Rectangle 337"/>
          <p:cNvSpPr>
            <a:spLocks noChangeArrowheads="1"/>
          </p:cNvSpPr>
          <p:nvPr/>
        </p:nvSpPr>
        <p:spPr bwMode="auto">
          <a:xfrm>
            <a:off x="7173913" y="3044825"/>
            <a:ext cx="109537"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502" name="Text Box 185"/>
          <p:cNvSpPr txBox="1">
            <a:spLocks noChangeArrowheads="1"/>
          </p:cNvSpPr>
          <p:nvPr/>
        </p:nvSpPr>
        <p:spPr bwMode="auto">
          <a:xfrm>
            <a:off x="6796088" y="3030538"/>
            <a:ext cx="257175"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LWX</a:t>
            </a:r>
          </a:p>
        </p:txBody>
      </p:sp>
      <p:sp>
        <p:nvSpPr>
          <p:cNvPr id="340" name="Rectangle 339"/>
          <p:cNvSpPr>
            <a:spLocks noChangeArrowheads="1"/>
          </p:cNvSpPr>
          <p:nvPr/>
        </p:nvSpPr>
        <p:spPr bwMode="auto">
          <a:xfrm>
            <a:off x="6442075" y="3351213"/>
            <a:ext cx="109538"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504" name="Text Box 185"/>
          <p:cNvSpPr txBox="1">
            <a:spLocks noChangeArrowheads="1"/>
          </p:cNvSpPr>
          <p:nvPr/>
        </p:nvSpPr>
        <p:spPr bwMode="auto">
          <a:xfrm>
            <a:off x="6203950" y="3333750"/>
            <a:ext cx="220663"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JKL</a:t>
            </a:r>
          </a:p>
        </p:txBody>
      </p:sp>
      <p:sp>
        <p:nvSpPr>
          <p:cNvPr id="15505" name="Text Box 161"/>
          <p:cNvSpPr txBox="1">
            <a:spLocks noChangeArrowheads="1"/>
          </p:cNvSpPr>
          <p:nvPr/>
        </p:nvSpPr>
        <p:spPr bwMode="auto">
          <a:xfrm>
            <a:off x="7283450" y="2717800"/>
            <a:ext cx="361950"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UMBC</a:t>
            </a:r>
          </a:p>
        </p:txBody>
      </p:sp>
      <p:sp>
        <p:nvSpPr>
          <p:cNvPr id="15506" name="Text Box 161"/>
          <p:cNvSpPr txBox="1">
            <a:spLocks noChangeArrowheads="1"/>
          </p:cNvSpPr>
          <p:nvPr/>
        </p:nvSpPr>
        <p:spPr bwMode="auto">
          <a:xfrm>
            <a:off x="7489825" y="2509838"/>
            <a:ext cx="244475"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ERH</a:t>
            </a:r>
          </a:p>
        </p:txBody>
      </p:sp>
      <p:sp>
        <p:nvSpPr>
          <p:cNvPr id="344" name="Rectangle 343"/>
          <p:cNvSpPr>
            <a:spLocks noChangeArrowheads="1"/>
          </p:cNvSpPr>
          <p:nvPr/>
        </p:nvSpPr>
        <p:spPr bwMode="auto">
          <a:xfrm>
            <a:off x="7756525" y="2530475"/>
            <a:ext cx="109538" cy="109538"/>
          </a:xfrm>
          <a:prstGeom prst="rect">
            <a:avLst/>
          </a:prstGeom>
          <a:solidFill>
            <a:srgbClr val="FF00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508" name="Text Box 161"/>
          <p:cNvSpPr txBox="1">
            <a:spLocks noChangeArrowheads="1"/>
          </p:cNvSpPr>
          <p:nvPr/>
        </p:nvSpPr>
        <p:spPr bwMode="auto">
          <a:xfrm>
            <a:off x="7262813" y="3152775"/>
            <a:ext cx="258762"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EPA</a:t>
            </a:r>
          </a:p>
        </p:txBody>
      </p:sp>
      <p:sp>
        <p:nvSpPr>
          <p:cNvPr id="346" name="Rectangle 345"/>
          <p:cNvSpPr>
            <a:spLocks noChangeArrowheads="1"/>
          </p:cNvSpPr>
          <p:nvPr/>
        </p:nvSpPr>
        <p:spPr bwMode="auto">
          <a:xfrm>
            <a:off x="7312025" y="3044825"/>
            <a:ext cx="111125" cy="109538"/>
          </a:xfrm>
          <a:prstGeom prst="rect">
            <a:avLst/>
          </a:prstGeom>
          <a:solidFill>
            <a:srgbClr val="FF00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347" name="Rectangle 346"/>
          <p:cNvSpPr>
            <a:spLocks noChangeArrowheads="1"/>
          </p:cNvSpPr>
          <p:nvPr/>
        </p:nvSpPr>
        <p:spPr bwMode="auto">
          <a:xfrm>
            <a:off x="4797425" y="4973638"/>
            <a:ext cx="111125"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511" name="Text Box 154"/>
          <p:cNvSpPr txBox="1">
            <a:spLocks noChangeArrowheads="1"/>
          </p:cNvSpPr>
          <p:nvPr/>
        </p:nvSpPr>
        <p:spPr bwMode="auto">
          <a:xfrm>
            <a:off x="4498975" y="4822825"/>
            <a:ext cx="568325"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HGX SMG</a:t>
            </a:r>
          </a:p>
        </p:txBody>
      </p:sp>
      <p:sp>
        <p:nvSpPr>
          <p:cNvPr id="349" name="Rectangle 51"/>
          <p:cNvSpPr>
            <a:spLocks noChangeArrowheads="1"/>
          </p:cNvSpPr>
          <p:nvPr/>
        </p:nvSpPr>
        <p:spPr bwMode="auto">
          <a:xfrm>
            <a:off x="7799388" y="2886075"/>
            <a:ext cx="1128712" cy="2151063"/>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lIns="0" tIns="0" rIns="0" bIns="0"/>
          <a:lstStyle/>
          <a:p>
            <a:pPr>
              <a:defRPr/>
            </a:pPr>
            <a:r>
              <a:rPr lang="en-US" sz="1000" b="1">
                <a:solidFill>
                  <a:srgbClr val="000000"/>
                </a:solidFill>
              </a:rPr>
              <a:t>NOAA/NWS</a:t>
            </a:r>
            <a:r>
              <a:rPr lang="en-US" sz="1000">
                <a:solidFill>
                  <a:srgbClr val="000000"/>
                </a:solidFill>
              </a:rPr>
              <a:t> Headquarters </a:t>
            </a:r>
          </a:p>
          <a:p>
            <a:pPr>
              <a:defRPr/>
            </a:pPr>
            <a:r>
              <a:rPr lang="en-US" sz="1000">
                <a:solidFill>
                  <a:srgbClr val="000000"/>
                </a:solidFill>
              </a:rPr>
              <a:t>(Silver Spring, MD); Center for Satellite Applications and Research; Office of Satellite Data Processing and Distribution.</a:t>
            </a:r>
          </a:p>
          <a:p>
            <a:pPr>
              <a:defRPr/>
            </a:pPr>
            <a:endParaRPr lang="en-US" sz="1000">
              <a:solidFill>
                <a:srgbClr val="000000"/>
              </a:solidFill>
            </a:endParaRPr>
          </a:p>
          <a:p>
            <a:pPr>
              <a:defRPr/>
            </a:pPr>
            <a:r>
              <a:rPr lang="en-US" sz="1000" b="1">
                <a:solidFill>
                  <a:srgbClr val="000000"/>
                </a:solidFill>
              </a:rPr>
              <a:t>GOES-R Program Office </a:t>
            </a:r>
            <a:r>
              <a:rPr lang="en-US" sz="1000">
                <a:solidFill>
                  <a:srgbClr val="000000"/>
                </a:solidFill>
              </a:rPr>
              <a:t>(Greenbelt, MD).</a:t>
            </a:r>
            <a:endParaRPr lang="en-US" sz="1000" b="1">
              <a:solidFill>
                <a:srgbClr val="000000"/>
              </a:solidFill>
            </a:endParaRPr>
          </a:p>
        </p:txBody>
      </p:sp>
      <p:sp>
        <p:nvSpPr>
          <p:cNvPr id="350" name="Left Brace 349"/>
          <p:cNvSpPr>
            <a:spLocks/>
          </p:cNvSpPr>
          <p:nvPr/>
        </p:nvSpPr>
        <p:spPr bwMode="auto">
          <a:xfrm>
            <a:off x="7631113" y="2852738"/>
            <a:ext cx="180975" cy="2070100"/>
          </a:xfrm>
          <a:prstGeom prst="leftBrace">
            <a:avLst>
              <a:gd name="adj1" fmla="val 62700"/>
              <a:gd name="adj2" fmla="val 11787"/>
            </a:avLst>
          </a:prstGeom>
          <a:noFill/>
          <a:ln w="12700">
            <a:solidFill>
              <a:schemeClr val="tx1"/>
            </a:solidFill>
            <a:round/>
            <a:headEnd/>
            <a:tailEnd/>
          </a:ln>
          <a:effectLst>
            <a:outerShdw dist="20000" dir="5400000" rotWithShape="0">
              <a:srgbClr val="808080">
                <a:alpha val="37999"/>
              </a:srgbClr>
            </a:outerShdw>
          </a:effectLst>
        </p:spPr>
        <p:txBody>
          <a:bodyPr anchor="ctr"/>
          <a:lstStyle/>
          <a:p>
            <a:pPr algn="ctr">
              <a:defRPr/>
            </a:pPr>
            <a:endParaRPr lang="en-US">
              <a:latin typeface="Arial" charset="0"/>
              <a:ea typeface="ＭＳ Ｐゴシック" pitchFamily="32" charset="-128"/>
            </a:endParaRPr>
          </a:p>
        </p:txBody>
      </p:sp>
      <p:sp>
        <p:nvSpPr>
          <p:cNvPr id="351" name="AutoShape 146"/>
          <p:cNvSpPr>
            <a:spLocks noChangeArrowheads="1"/>
          </p:cNvSpPr>
          <p:nvPr/>
        </p:nvSpPr>
        <p:spPr bwMode="auto">
          <a:xfrm>
            <a:off x="3251200" y="2865438"/>
            <a:ext cx="133350" cy="133350"/>
          </a:xfrm>
          <a:prstGeom prst="star5">
            <a:avLst/>
          </a:prstGeom>
          <a:solidFill>
            <a:srgbClr val="FFFF00"/>
          </a:solidFill>
          <a:ln w="9525">
            <a:solidFill>
              <a:srgbClr val="FFFF00"/>
            </a:solidFill>
            <a:miter lim="800000"/>
            <a:headEnd/>
            <a:tailEnd/>
          </a:ln>
          <a:effectLst/>
        </p:spPr>
        <p:txBody>
          <a:bodyPr wrap="none" anchor="ctr"/>
          <a:lstStyle/>
          <a:p>
            <a:pPr>
              <a:defRPr/>
            </a:pPr>
            <a:endParaRPr lang="en-US">
              <a:latin typeface="Arial" charset="0"/>
              <a:ea typeface="ＭＳ Ｐゴシック" pitchFamily="32" charset="-128"/>
            </a:endParaRPr>
          </a:p>
        </p:txBody>
      </p:sp>
      <p:sp>
        <p:nvSpPr>
          <p:cNvPr id="15515" name="Text Box 161"/>
          <p:cNvSpPr txBox="1">
            <a:spLocks noChangeArrowheads="1"/>
          </p:cNvSpPr>
          <p:nvPr/>
        </p:nvSpPr>
        <p:spPr bwMode="auto">
          <a:xfrm>
            <a:off x="2827338" y="2862263"/>
            <a:ext cx="377825" cy="138112"/>
          </a:xfrm>
          <a:prstGeom prst="rect">
            <a:avLst/>
          </a:prstGeom>
          <a:noFill/>
          <a:ln w="9525">
            <a:noFill/>
            <a:miter lim="800000"/>
            <a:headEnd/>
            <a:tailEnd/>
          </a:ln>
        </p:spPr>
        <p:txBody>
          <a:bodyPr lIns="0" tIns="0" rIns="0" bIns="0">
            <a:spAutoFit/>
          </a:bodyPr>
          <a:lstStyle/>
          <a:p>
            <a:pPr algn="r">
              <a:spcBef>
                <a:spcPct val="50000"/>
              </a:spcBef>
            </a:pPr>
            <a:r>
              <a:rPr lang="en-US" sz="900" b="1">
                <a:solidFill>
                  <a:schemeClr val="bg1"/>
                </a:solidFill>
              </a:rPr>
              <a:t>CIRA</a:t>
            </a:r>
          </a:p>
        </p:txBody>
      </p:sp>
      <p:sp>
        <p:nvSpPr>
          <p:cNvPr id="15516" name="Oval 160"/>
          <p:cNvSpPr>
            <a:spLocks noChangeArrowheads="1"/>
          </p:cNvSpPr>
          <p:nvPr/>
        </p:nvSpPr>
        <p:spPr bwMode="auto">
          <a:xfrm>
            <a:off x="5418138" y="2414588"/>
            <a:ext cx="161925" cy="161925"/>
          </a:xfrm>
          <a:prstGeom prst="ellipse">
            <a:avLst/>
          </a:prstGeom>
          <a:solidFill>
            <a:schemeClr val="tx1"/>
          </a:solidFill>
          <a:ln w="25400">
            <a:solidFill>
              <a:schemeClr val="tx1"/>
            </a:solidFill>
            <a:round/>
            <a:headEnd/>
            <a:tailEnd/>
          </a:ln>
        </p:spPr>
        <p:txBody>
          <a:bodyPr wrap="none" anchor="ctr"/>
          <a:lstStyle/>
          <a:p>
            <a:endParaRPr lang="en-US"/>
          </a:p>
        </p:txBody>
      </p:sp>
      <p:sp>
        <p:nvSpPr>
          <p:cNvPr id="354" name="AutoShape 146"/>
          <p:cNvSpPr>
            <a:spLocks noChangeArrowheads="1"/>
          </p:cNvSpPr>
          <p:nvPr/>
        </p:nvSpPr>
        <p:spPr bwMode="auto">
          <a:xfrm>
            <a:off x="5432425" y="2420938"/>
            <a:ext cx="133350" cy="133350"/>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latin typeface="Arial" charset="0"/>
              <a:ea typeface="ＭＳ Ｐゴシック" pitchFamily="32" charset="-128"/>
            </a:endParaRPr>
          </a:p>
        </p:txBody>
      </p:sp>
      <p:sp>
        <p:nvSpPr>
          <p:cNvPr id="15518" name="Text Box 161"/>
          <p:cNvSpPr txBox="1">
            <a:spLocks noChangeArrowheads="1"/>
          </p:cNvSpPr>
          <p:nvPr/>
        </p:nvSpPr>
        <p:spPr bwMode="auto">
          <a:xfrm>
            <a:off x="5019675" y="2436813"/>
            <a:ext cx="366713" cy="138112"/>
          </a:xfrm>
          <a:prstGeom prst="rect">
            <a:avLst/>
          </a:prstGeom>
          <a:noFill/>
          <a:ln w="9525">
            <a:noFill/>
            <a:miter lim="800000"/>
            <a:headEnd/>
            <a:tailEnd/>
          </a:ln>
        </p:spPr>
        <p:txBody>
          <a:bodyPr lIns="0" tIns="0" rIns="0" bIns="0">
            <a:spAutoFit/>
          </a:bodyPr>
          <a:lstStyle/>
          <a:p>
            <a:pPr algn="r">
              <a:spcBef>
                <a:spcPct val="50000"/>
              </a:spcBef>
            </a:pPr>
            <a:r>
              <a:rPr lang="en-US" sz="900" b="1">
                <a:solidFill>
                  <a:schemeClr val="bg1"/>
                </a:solidFill>
              </a:rPr>
              <a:t>CIMSS</a:t>
            </a:r>
          </a:p>
        </p:txBody>
      </p:sp>
      <p:sp>
        <p:nvSpPr>
          <p:cNvPr id="15519" name="Text Box 185"/>
          <p:cNvSpPr txBox="1">
            <a:spLocks noChangeArrowheads="1"/>
          </p:cNvSpPr>
          <p:nvPr/>
        </p:nvSpPr>
        <p:spPr bwMode="auto">
          <a:xfrm>
            <a:off x="7023100" y="5330825"/>
            <a:ext cx="261938"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NHC</a:t>
            </a:r>
          </a:p>
        </p:txBody>
      </p:sp>
      <p:sp>
        <p:nvSpPr>
          <p:cNvPr id="15520" name="Line 167"/>
          <p:cNvSpPr>
            <a:spLocks noChangeShapeType="1"/>
          </p:cNvSpPr>
          <p:nvPr/>
        </p:nvSpPr>
        <p:spPr bwMode="auto">
          <a:xfrm flipH="1">
            <a:off x="7464425" y="3095625"/>
            <a:ext cx="160338" cy="0"/>
          </a:xfrm>
          <a:prstGeom prst="line">
            <a:avLst/>
          </a:prstGeom>
          <a:noFill/>
          <a:ln w="28575">
            <a:solidFill>
              <a:schemeClr val="bg1"/>
            </a:solidFill>
            <a:round/>
            <a:headEnd/>
            <a:tailEnd type="triangle" w="med" len="med"/>
          </a:ln>
        </p:spPr>
        <p:txBody>
          <a:bodyPr/>
          <a:lstStyle/>
          <a:p>
            <a:endParaRPr lang="en-US"/>
          </a:p>
        </p:txBody>
      </p:sp>
      <p:sp>
        <p:nvSpPr>
          <p:cNvPr id="15521" name="Oval 160"/>
          <p:cNvSpPr>
            <a:spLocks noChangeArrowheads="1"/>
          </p:cNvSpPr>
          <p:nvPr/>
        </p:nvSpPr>
        <p:spPr bwMode="auto">
          <a:xfrm>
            <a:off x="7323138" y="2859088"/>
            <a:ext cx="161925" cy="161925"/>
          </a:xfrm>
          <a:prstGeom prst="ellipse">
            <a:avLst/>
          </a:prstGeom>
          <a:solidFill>
            <a:schemeClr val="tx1"/>
          </a:solidFill>
          <a:ln w="25400">
            <a:solidFill>
              <a:schemeClr val="tx1"/>
            </a:solidFill>
            <a:round/>
            <a:headEnd/>
            <a:tailEnd/>
          </a:ln>
        </p:spPr>
        <p:txBody>
          <a:bodyPr wrap="none" anchor="ctr"/>
          <a:lstStyle/>
          <a:p>
            <a:endParaRPr lang="en-US"/>
          </a:p>
        </p:txBody>
      </p:sp>
      <p:sp>
        <p:nvSpPr>
          <p:cNvPr id="359" name="AutoShape 146"/>
          <p:cNvSpPr>
            <a:spLocks noChangeArrowheads="1"/>
          </p:cNvSpPr>
          <p:nvPr/>
        </p:nvSpPr>
        <p:spPr bwMode="auto">
          <a:xfrm>
            <a:off x="7337425" y="2865438"/>
            <a:ext cx="133350" cy="133350"/>
          </a:xfrm>
          <a:prstGeom prst="star5">
            <a:avLst/>
          </a:prstGeom>
          <a:solidFill>
            <a:srgbClr val="00FF00"/>
          </a:solidFill>
          <a:ln w="9525">
            <a:solidFill>
              <a:srgbClr val="00FF00"/>
            </a:solidFill>
            <a:miter lim="800000"/>
            <a:headEnd/>
            <a:tailEnd/>
          </a:ln>
          <a:effectLst/>
        </p:spPr>
        <p:txBody>
          <a:bodyPr wrap="none" anchor="ctr"/>
          <a:lstStyle/>
          <a:p>
            <a:pPr>
              <a:defRPr/>
            </a:pPr>
            <a:endParaRPr lang="en-US">
              <a:latin typeface="Arial" charset="0"/>
              <a:ea typeface="ＭＳ Ｐゴシック" pitchFamily="32" charset="-128"/>
            </a:endParaRPr>
          </a:p>
        </p:txBody>
      </p:sp>
      <p:sp>
        <p:nvSpPr>
          <p:cNvPr id="15523" name="Oval 160"/>
          <p:cNvSpPr>
            <a:spLocks noChangeArrowheads="1"/>
          </p:cNvSpPr>
          <p:nvPr/>
        </p:nvSpPr>
        <p:spPr bwMode="auto">
          <a:xfrm>
            <a:off x="7132638" y="2860675"/>
            <a:ext cx="161925" cy="161925"/>
          </a:xfrm>
          <a:prstGeom prst="ellipse">
            <a:avLst/>
          </a:prstGeom>
          <a:solidFill>
            <a:schemeClr val="tx1"/>
          </a:solidFill>
          <a:ln w="25400">
            <a:solidFill>
              <a:schemeClr val="tx1"/>
            </a:solidFill>
            <a:round/>
            <a:headEnd/>
            <a:tailEnd/>
          </a:ln>
        </p:spPr>
        <p:txBody>
          <a:bodyPr wrap="none" anchor="ctr"/>
          <a:lstStyle/>
          <a:p>
            <a:endParaRPr lang="en-US"/>
          </a:p>
        </p:txBody>
      </p:sp>
      <p:sp>
        <p:nvSpPr>
          <p:cNvPr id="361" name="AutoShape 146"/>
          <p:cNvSpPr>
            <a:spLocks noChangeArrowheads="1"/>
          </p:cNvSpPr>
          <p:nvPr/>
        </p:nvSpPr>
        <p:spPr bwMode="auto">
          <a:xfrm>
            <a:off x="7146925" y="2867025"/>
            <a:ext cx="133350" cy="133350"/>
          </a:xfrm>
          <a:prstGeom prst="star5">
            <a:avLst/>
          </a:prstGeom>
          <a:solidFill>
            <a:srgbClr val="FFFFFF"/>
          </a:solidFill>
          <a:ln w="9525">
            <a:solidFill>
              <a:schemeClr val="bg1"/>
            </a:solidFill>
            <a:miter lim="800000"/>
            <a:headEnd/>
            <a:tailEnd/>
          </a:ln>
          <a:effectLst/>
        </p:spPr>
        <p:txBody>
          <a:bodyPr wrap="none" anchor="ctr"/>
          <a:lstStyle/>
          <a:p>
            <a:pPr>
              <a:defRPr/>
            </a:pPr>
            <a:endParaRPr lang="en-US">
              <a:latin typeface="Arial" charset="0"/>
              <a:ea typeface="ＭＳ Ｐゴシック" pitchFamily="32" charset="-128"/>
            </a:endParaRPr>
          </a:p>
        </p:txBody>
      </p:sp>
      <p:sp>
        <p:nvSpPr>
          <p:cNvPr id="362" name="Rectangle 361"/>
          <p:cNvSpPr>
            <a:spLocks noChangeAspect="1"/>
          </p:cNvSpPr>
          <p:nvPr/>
        </p:nvSpPr>
        <p:spPr bwMode="auto">
          <a:xfrm>
            <a:off x="6892925" y="6175375"/>
            <a:ext cx="109538"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526" name="Text Box 185"/>
          <p:cNvSpPr txBox="1">
            <a:spLocks noChangeArrowheads="1"/>
          </p:cNvSpPr>
          <p:nvPr/>
        </p:nvSpPr>
        <p:spPr bwMode="auto">
          <a:xfrm>
            <a:off x="6964363" y="6029325"/>
            <a:ext cx="231775" cy="138113"/>
          </a:xfrm>
          <a:prstGeom prst="rect">
            <a:avLst/>
          </a:prstGeom>
          <a:noFill/>
          <a:ln w="9525">
            <a:noFill/>
            <a:miter lim="800000"/>
            <a:headEnd/>
            <a:tailEnd/>
          </a:ln>
        </p:spPr>
        <p:txBody>
          <a:bodyPr lIns="0" tIns="0" rIns="0" bIns="0">
            <a:spAutoFit/>
          </a:bodyPr>
          <a:lstStyle/>
          <a:p>
            <a:pPr>
              <a:spcBef>
                <a:spcPct val="50000"/>
              </a:spcBef>
            </a:pPr>
            <a:r>
              <a:rPr lang="en-US" sz="900" b="1"/>
              <a:t>AJK</a:t>
            </a:r>
          </a:p>
        </p:txBody>
      </p:sp>
      <p:sp>
        <p:nvSpPr>
          <p:cNvPr id="364" name="Rectangle 363"/>
          <p:cNvSpPr>
            <a:spLocks noChangeArrowheads="1"/>
          </p:cNvSpPr>
          <p:nvPr/>
        </p:nvSpPr>
        <p:spPr bwMode="auto">
          <a:xfrm>
            <a:off x="6353175" y="5803900"/>
            <a:ext cx="109538" cy="109538"/>
          </a:xfrm>
          <a:prstGeom prst="rect">
            <a:avLst/>
          </a:prstGeom>
          <a:solidFill>
            <a:srgbClr val="FF00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528" name="Text Box 185"/>
          <p:cNvSpPr txBox="1">
            <a:spLocks noChangeArrowheads="1"/>
          </p:cNvSpPr>
          <p:nvPr/>
        </p:nvSpPr>
        <p:spPr bwMode="auto">
          <a:xfrm>
            <a:off x="6484938" y="5780088"/>
            <a:ext cx="271462" cy="138112"/>
          </a:xfrm>
          <a:prstGeom prst="rect">
            <a:avLst/>
          </a:prstGeom>
          <a:noFill/>
          <a:ln w="9525">
            <a:noFill/>
            <a:miter lim="800000"/>
            <a:headEnd/>
            <a:tailEnd/>
          </a:ln>
        </p:spPr>
        <p:txBody>
          <a:bodyPr lIns="0" tIns="0" rIns="0" bIns="0">
            <a:spAutoFit/>
          </a:bodyPr>
          <a:lstStyle/>
          <a:p>
            <a:pPr>
              <a:spcBef>
                <a:spcPct val="50000"/>
              </a:spcBef>
            </a:pPr>
            <a:r>
              <a:rPr lang="en-US" sz="900" b="1">
                <a:solidFill>
                  <a:srgbClr val="000000"/>
                </a:solidFill>
              </a:rPr>
              <a:t>AFG</a:t>
            </a:r>
          </a:p>
        </p:txBody>
      </p:sp>
      <p:sp>
        <p:nvSpPr>
          <p:cNvPr id="366" name="Rectangle 365"/>
          <p:cNvSpPr>
            <a:spLocks noChangeAspect="1"/>
          </p:cNvSpPr>
          <p:nvPr/>
        </p:nvSpPr>
        <p:spPr bwMode="auto">
          <a:xfrm>
            <a:off x="6334125" y="6057900"/>
            <a:ext cx="109538" cy="109538"/>
          </a:xfrm>
          <a:prstGeom prst="rect">
            <a:avLst/>
          </a:prstGeom>
          <a:solidFill>
            <a:srgbClr val="FF00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530" name="Text Box 185"/>
          <p:cNvSpPr txBox="1">
            <a:spLocks noChangeArrowheads="1"/>
          </p:cNvSpPr>
          <p:nvPr/>
        </p:nvSpPr>
        <p:spPr bwMode="auto">
          <a:xfrm>
            <a:off x="5940425" y="6045200"/>
            <a:ext cx="271463"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AFC</a:t>
            </a:r>
          </a:p>
        </p:txBody>
      </p:sp>
      <p:sp>
        <p:nvSpPr>
          <p:cNvPr id="15531" name="Text Box 185"/>
          <p:cNvSpPr txBox="1">
            <a:spLocks noChangeArrowheads="1"/>
          </p:cNvSpPr>
          <p:nvPr/>
        </p:nvSpPr>
        <p:spPr bwMode="auto">
          <a:xfrm>
            <a:off x="6823075" y="2871788"/>
            <a:ext cx="288925"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CICS</a:t>
            </a:r>
          </a:p>
        </p:txBody>
      </p:sp>
      <p:sp>
        <p:nvSpPr>
          <p:cNvPr id="15532" name="Oval 160"/>
          <p:cNvSpPr>
            <a:spLocks noChangeArrowheads="1"/>
          </p:cNvSpPr>
          <p:nvPr/>
        </p:nvSpPr>
        <p:spPr bwMode="auto">
          <a:xfrm>
            <a:off x="5884863" y="3944938"/>
            <a:ext cx="161925" cy="161925"/>
          </a:xfrm>
          <a:prstGeom prst="ellipse">
            <a:avLst/>
          </a:prstGeom>
          <a:solidFill>
            <a:schemeClr val="tx1"/>
          </a:solidFill>
          <a:ln w="25400">
            <a:solidFill>
              <a:schemeClr val="tx1"/>
            </a:solidFill>
            <a:round/>
            <a:headEnd/>
            <a:tailEnd/>
          </a:ln>
        </p:spPr>
        <p:txBody>
          <a:bodyPr wrap="none" anchor="ctr"/>
          <a:lstStyle/>
          <a:p>
            <a:endParaRPr lang="en-US"/>
          </a:p>
        </p:txBody>
      </p:sp>
      <p:sp>
        <p:nvSpPr>
          <p:cNvPr id="370" name="AutoShape 146"/>
          <p:cNvSpPr>
            <a:spLocks noChangeArrowheads="1"/>
          </p:cNvSpPr>
          <p:nvPr/>
        </p:nvSpPr>
        <p:spPr bwMode="auto">
          <a:xfrm>
            <a:off x="5902325" y="3954463"/>
            <a:ext cx="133350" cy="133350"/>
          </a:xfrm>
          <a:prstGeom prst="star5">
            <a:avLst/>
          </a:prstGeom>
          <a:solidFill>
            <a:srgbClr val="00FFFF"/>
          </a:solidFill>
          <a:ln w="9525">
            <a:solidFill>
              <a:srgbClr val="00FFFF"/>
            </a:solidFill>
            <a:miter lim="800000"/>
            <a:headEnd/>
            <a:tailEnd/>
          </a:ln>
          <a:effectLst/>
        </p:spPr>
        <p:txBody>
          <a:bodyPr wrap="none" anchor="ctr"/>
          <a:lstStyle/>
          <a:p>
            <a:pPr>
              <a:defRPr/>
            </a:pPr>
            <a:endParaRPr lang="en-US">
              <a:latin typeface="Arial" charset="0"/>
              <a:ea typeface="ＭＳ Ｐゴシック" pitchFamily="32" charset="-128"/>
            </a:endParaRPr>
          </a:p>
        </p:txBody>
      </p:sp>
      <p:sp>
        <p:nvSpPr>
          <p:cNvPr id="15534" name="Text Box 161"/>
          <p:cNvSpPr txBox="1">
            <a:spLocks noChangeArrowheads="1"/>
          </p:cNvSpPr>
          <p:nvPr/>
        </p:nvSpPr>
        <p:spPr bwMode="auto">
          <a:xfrm>
            <a:off x="5478463" y="3951288"/>
            <a:ext cx="377825" cy="138112"/>
          </a:xfrm>
          <a:prstGeom prst="rect">
            <a:avLst/>
          </a:prstGeom>
          <a:noFill/>
          <a:ln w="9525">
            <a:noFill/>
            <a:miter lim="800000"/>
            <a:headEnd/>
            <a:tailEnd/>
          </a:ln>
        </p:spPr>
        <p:txBody>
          <a:bodyPr lIns="0" tIns="0" rIns="0" bIns="0">
            <a:spAutoFit/>
          </a:bodyPr>
          <a:lstStyle/>
          <a:p>
            <a:pPr algn="r">
              <a:spcBef>
                <a:spcPct val="50000"/>
              </a:spcBef>
            </a:pPr>
            <a:r>
              <a:rPr lang="en-US" sz="900" b="1">
                <a:solidFill>
                  <a:schemeClr val="bg1"/>
                </a:solidFill>
              </a:rPr>
              <a:t>SPoRT</a:t>
            </a:r>
          </a:p>
        </p:txBody>
      </p:sp>
      <p:sp>
        <p:nvSpPr>
          <p:cNvPr id="372" name="Rectangle 371"/>
          <p:cNvSpPr>
            <a:spLocks noChangeArrowheads="1"/>
          </p:cNvSpPr>
          <p:nvPr/>
        </p:nvSpPr>
        <p:spPr bwMode="auto">
          <a:xfrm>
            <a:off x="6900863" y="3408363"/>
            <a:ext cx="109537" cy="109537"/>
          </a:xfrm>
          <a:prstGeom prst="rect">
            <a:avLst/>
          </a:prstGeom>
          <a:solidFill>
            <a:schemeClr val="bg1"/>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536" name="Text Box 185"/>
          <p:cNvSpPr txBox="1">
            <a:spLocks noChangeArrowheads="1"/>
          </p:cNvSpPr>
          <p:nvPr/>
        </p:nvSpPr>
        <p:spPr bwMode="auto">
          <a:xfrm>
            <a:off x="6629400" y="3322638"/>
            <a:ext cx="254000"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RNK</a:t>
            </a:r>
          </a:p>
        </p:txBody>
      </p:sp>
      <p:sp>
        <p:nvSpPr>
          <p:cNvPr id="374" name="Rectangle 373"/>
          <p:cNvSpPr>
            <a:spLocks noChangeArrowheads="1"/>
          </p:cNvSpPr>
          <p:nvPr/>
        </p:nvSpPr>
        <p:spPr bwMode="auto">
          <a:xfrm>
            <a:off x="7361238" y="3636963"/>
            <a:ext cx="111125" cy="109537"/>
          </a:xfrm>
          <a:prstGeom prst="rect">
            <a:avLst/>
          </a:prstGeom>
          <a:solidFill>
            <a:schemeClr val="bg1"/>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375" name="Rectangle 374"/>
          <p:cNvSpPr>
            <a:spLocks noChangeArrowheads="1"/>
          </p:cNvSpPr>
          <p:nvPr/>
        </p:nvSpPr>
        <p:spPr bwMode="auto">
          <a:xfrm>
            <a:off x="7062788" y="3044825"/>
            <a:ext cx="109537" cy="109538"/>
          </a:xfrm>
          <a:prstGeom prst="rect">
            <a:avLst/>
          </a:prstGeom>
          <a:solidFill>
            <a:schemeClr val="bg1"/>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539" name="Text Box 185"/>
          <p:cNvSpPr txBox="1">
            <a:spLocks noChangeArrowheads="1"/>
          </p:cNvSpPr>
          <p:nvPr/>
        </p:nvSpPr>
        <p:spPr bwMode="auto">
          <a:xfrm>
            <a:off x="7067550" y="3302000"/>
            <a:ext cx="257175"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AKQ</a:t>
            </a:r>
          </a:p>
        </p:txBody>
      </p:sp>
      <p:sp>
        <p:nvSpPr>
          <p:cNvPr id="377" name="Rectangle 376"/>
          <p:cNvSpPr>
            <a:spLocks noChangeArrowheads="1"/>
          </p:cNvSpPr>
          <p:nvPr/>
        </p:nvSpPr>
        <p:spPr bwMode="auto">
          <a:xfrm>
            <a:off x="7343775" y="3321050"/>
            <a:ext cx="109538" cy="109538"/>
          </a:xfrm>
          <a:prstGeom prst="rect">
            <a:avLst/>
          </a:prstGeom>
          <a:solidFill>
            <a:schemeClr val="bg1"/>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378" name="Rectangle 377"/>
          <p:cNvSpPr>
            <a:spLocks noChangeArrowheads="1"/>
          </p:cNvSpPr>
          <p:nvPr/>
        </p:nvSpPr>
        <p:spPr bwMode="auto">
          <a:xfrm>
            <a:off x="169863" y="5295900"/>
            <a:ext cx="152400" cy="152400"/>
          </a:xfrm>
          <a:prstGeom prst="rect">
            <a:avLst/>
          </a:prstGeom>
          <a:solidFill>
            <a:schemeClr val="bg1"/>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379" name="Rectangle 378"/>
          <p:cNvSpPr>
            <a:spLocks noChangeArrowheads="1"/>
          </p:cNvSpPr>
          <p:nvPr/>
        </p:nvSpPr>
        <p:spPr bwMode="auto">
          <a:xfrm>
            <a:off x="7010400" y="5689600"/>
            <a:ext cx="109538" cy="109538"/>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543" name="Text Box 185"/>
          <p:cNvSpPr txBox="1">
            <a:spLocks noChangeArrowheads="1"/>
          </p:cNvSpPr>
          <p:nvPr/>
        </p:nvSpPr>
        <p:spPr bwMode="auto">
          <a:xfrm>
            <a:off x="7145338" y="5668963"/>
            <a:ext cx="271462" cy="138112"/>
          </a:xfrm>
          <a:prstGeom prst="rect">
            <a:avLst/>
          </a:prstGeom>
          <a:noFill/>
          <a:ln w="9525">
            <a:noFill/>
            <a:miter lim="800000"/>
            <a:headEnd/>
            <a:tailEnd/>
          </a:ln>
        </p:spPr>
        <p:txBody>
          <a:bodyPr lIns="0" tIns="0" rIns="0" bIns="0">
            <a:spAutoFit/>
          </a:bodyPr>
          <a:lstStyle/>
          <a:p>
            <a:pPr>
              <a:spcBef>
                <a:spcPct val="50000"/>
              </a:spcBef>
            </a:pPr>
            <a:r>
              <a:rPr lang="en-US" sz="900" b="1">
                <a:solidFill>
                  <a:srgbClr val="008000"/>
                </a:solidFill>
              </a:rPr>
              <a:t>KEY</a:t>
            </a:r>
          </a:p>
        </p:txBody>
      </p:sp>
      <p:sp>
        <p:nvSpPr>
          <p:cNvPr id="381" name="Rectangle 380"/>
          <p:cNvSpPr>
            <a:spLocks noChangeArrowheads="1"/>
          </p:cNvSpPr>
          <p:nvPr/>
        </p:nvSpPr>
        <p:spPr bwMode="auto">
          <a:xfrm>
            <a:off x="6411913" y="4217988"/>
            <a:ext cx="109537" cy="109537"/>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545" name="Text Box 185"/>
          <p:cNvSpPr txBox="1">
            <a:spLocks noChangeArrowheads="1"/>
          </p:cNvSpPr>
          <p:nvPr/>
        </p:nvSpPr>
        <p:spPr bwMode="auto">
          <a:xfrm>
            <a:off x="6418263" y="4327525"/>
            <a:ext cx="231775"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FFC</a:t>
            </a:r>
          </a:p>
        </p:txBody>
      </p:sp>
      <p:sp>
        <p:nvSpPr>
          <p:cNvPr id="383" name="Rectangle 382"/>
          <p:cNvSpPr>
            <a:spLocks noChangeArrowheads="1"/>
          </p:cNvSpPr>
          <p:nvPr/>
        </p:nvSpPr>
        <p:spPr bwMode="auto">
          <a:xfrm>
            <a:off x="4903788" y="4973638"/>
            <a:ext cx="109537" cy="109537"/>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87" name="Rectangle 186"/>
          <p:cNvSpPr>
            <a:spLocks noChangeArrowheads="1"/>
          </p:cNvSpPr>
          <p:nvPr/>
        </p:nvSpPr>
        <p:spPr bwMode="auto">
          <a:xfrm>
            <a:off x="7302500" y="2336800"/>
            <a:ext cx="109538"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5548" name="Text Box 161"/>
          <p:cNvSpPr txBox="1">
            <a:spLocks noChangeArrowheads="1"/>
          </p:cNvSpPr>
          <p:nvPr/>
        </p:nvSpPr>
        <p:spPr bwMode="auto">
          <a:xfrm>
            <a:off x="7015163" y="2317750"/>
            <a:ext cx="268287" cy="139700"/>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BGM</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Rectangle 31"/>
          <p:cNvSpPr>
            <a:spLocks noChangeArrowheads="1"/>
          </p:cNvSpPr>
          <p:nvPr/>
        </p:nvSpPr>
        <p:spPr bwMode="auto">
          <a:xfrm>
            <a:off x="0" y="685800"/>
            <a:ext cx="9144000" cy="323850"/>
          </a:xfrm>
          <a:prstGeom prst="rect">
            <a:avLst/>
          </a:prstGeom>
          <a:gradFill rotWithShape="1">
            <a:gsLst>
              <a:gs pos="0">
                <a:srgbClr val="D9D9D9">
                  <a:alpha val="14999"/>
                </a:srgbClr>
              </a:gs>
              <a:gs pos="100000">
                <a:schemeClr val="bg1">
                  <a:alpha val="0"/>
                </a:schemeClr>
              </a:gs>
            </a:gsLst>
            <a:lin ang="5400000"/>
          </a:gra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ＭＳ Ｐゴシック" pitchFamily="32" charset="-128"/>
            </a:endParaRPr>
          </a:p>
        </p:txBody>
      </p:sp>
      <p:sp>
        <p:nvSpPr>
          <p:cNvPr id="16387" name="Text Box 179"/>
          <p:cNvSpPr txBox="1">
            <a:spLocks noChangeArrowheads="1"/>
          </p:cNvSpPr>
          <p:nvPr/>
        </p:nvSpPr>
        <p:spPr bwMode="auto">
          <a:xfrm>
            <a:off x="5907088" y="4941888"/>
            <a:ext cx="793750" cy="1754187"/>
          </a:xfrm>
          <a:prstGeom prst="rect">
            <a:avLst/>
          </a:prstGeom>
          <a:solidFill>
            <a:srgbClr val="FF00FF">
              <a:alpha val="74901"/>
            </a:srgbClr>
          </a:solidFill>
          <a:ln w="3175">
            <a:solidFill>
              <a:srgbClr val="FF00FF"/>
            </a:solidFill>
            <a:miter lim="800000"/>
            <a:headEnd/>
            <a:tailEnd/>
          </a:ln>
        </p:spPr>
        <p:txBody>
          <a:bodyPr bIns="182880">
            <a:spAutoFit/>
          </a:bodyPr>
          <a:lstStyle/>
          <a:p>
            <a:pPr eaLnBrk="0" hangingPunct="0"/>
            <a:endParaRPr lang="en-US" sz="1000" b="1"/>
          </a:p>
          <a:p>
            <a:pPr eaLnBrk="0" hangingPunct="0"/>
            <a:endParaRPr lang="en-US" sz="1000" b="1"/>
          </a:p>
          <a:p>
            <a:pPr eaLnBrk="0" hangingPunct="0">
              <a:spcBef>
                <a:spcPts val="800"/>
              </a:spcBef>
            </a:pPr>
            <a:r>
              <a:rPr lang="en-US" sz="1000" b="1"/>
              <a:t>National and Regional </a:t>
            </a:r>
            <a:br>
              <a:rPr lang="en-US" sz="1000" b="1"/>
            </a:br>
            <a:r>
              <a:rPr lang="en-US" sz="1000" b="1"/>
              <a:t>Centers</a:t>
            </a:r>
          </a:p>
          <a:p>
            <a:pPr eaLnBrk="0" hangingPunct="0">
              <a:spcBef>
                <a:spcPts val="800"/>
              </a:spcBef>
            </a:pPr>
            <a:endParaRPr lang="en-US" sz="1000" b="1"/>
          </a:p>
          <a:p>
            <a:pPr eaLnBrk="0" hangingPunct="0">
              <a:spcBef>
                <a:spcPts val="600"/>
              </a:spcBef>
            </a:pPr>
            <a:endParaRPr lang="en-US" sz="1000" b="1"/>
          </a:p>
        </p:txBody>
      </p:sp>
      <p:sp>
        <p:nvSpPr>
          <p:cNvPr id="16388" name="Text Box 44"/>
          <p:cNvSpPr txBox="1">
            <a:spLocks noChangeArrowheads="1"/>
          </p:cNvSpPr>
          <p:nvPr/>
        </p:nvSpPr>
        <p:spPr bwMode="auto">
          <a:xfrm>
            <a:off x="6699250" y="4941888"/>
            <a:ext cx="2300288" cy="1754187"/>
          </a:xfrm>
          <a:prstGeom prst="rect">
            <a:avLst/>
          </a:prstGeom>
          <a:solidFill>
            <a:schemeClr val="bg1"/>
          </a:solidFill>
          <a:ln w="3175">
            <a:solidFill>
              <a:srgbClr val="FF00FF"/>
            </a:solidFill>
            <a:miter lim="800000"/>
            <a:headEnd/>
            <a:tailEnd/>
          </a:ln>
        </p:spPr>
        <p:txBody>
          <a:bodyPr>
            <a:spAutoFit/>
          </a:bodyPr>
          <a:lstStyle/>
          <a:p>
            <a:pPr eaLnBrk="0" hangingPunct="0">
              <a:spcBef>
                <a:spcPts val="600"/>
              </a:spcBef>
            </a:pPr>
            <a:r>
              <a:rPr lang="en-US" sz="900" i="1"/>
              <a:t>• </a:t>
            </a:r>
            <a:r>
              <a:rPr lang="en-US" sz="900"/>
              <a:t>Alaska, Anchorage (ARH)</a:t>
            </a:r>
            <a:br>
              <a:rPr lang="en-US" sz="900"/>
            </a:br>
            <a:r>
              <a:rPr lang="en-US" sz="900"/>
              <a:t>      </a:t>
            </a:r>
            <a:r>
              <a:rPr lang="en-US" sz="900" i="1"/>
              <a:t>• </a:t>
            </a:r>
            <a:r>
              <a:rPr lang="en-US" sz="900"/>
              <a:t>Anchorage and Fairbanks</a:t>
            </a:r>
            <a:br>
              <a:rPr lang="en-US" sz="900"/>
            </a:br>
            <a:r>
              <a:rPr lang="en-US" sz="900"/>
              <a:t>• Eastern, Bohemia, New York (ERH)</a:t>
            </a:r>
            <a:br>
              <a:rPr lang="en-US" sz="900"/>
            </a:br>
            <a:r>
              <a:rPr lang="en-US" sz="900"/>
              <a:t>• Central, Kansas City, Missouri (CRH)</a:t>
            </a:r>
            <a:br>
              <a:rPr lang="en-US" sz="900"/>
            </a:br>
            <a:r>
              <a:rPr lang="en-US" sz="900"/>
              <a:t>• Pacific, Honolulu, Hawaii (PRH)</a:t>
            </a:r>
            <a:br>
              <a:rPr lang="en-US" sz="900"/>
            </a:br>
            <a:r>
              <a:rPr lang="en-US" sz="900"/>
              <a:t>• Southern, Fort Worth, Texas (SRH)</a:t>
            </a:r>
            <a:br>
              <a:rPr lang="en-US" sz="900"/>
            </a:br>
            <a:r>
              <a:rPr lang="en-US" sz="900"/>
              <a:t>• Western, Salt Lake City, Utah (WRH)</a:t>
            </a:r>
            <a:br>
              <a:rPr lang="en-US" sz="900"/>
            </a:br>
            <a:r>
              <a:rPr lang="en-US" sz="900"/>
              <a:t>• Aviation Weather, Kansas City (AWC)</a:t>
            </a:r>
            <a:br>
              <a:rPr lang="en-US" sz="900"/>
            </a:br>
            <a:r>
              <a:rPr lang="en-US" sz="900"/>
              <a:t>• Bonneville Power Administration (BPA)</a:t>
            </a:r>
            <a:br>
              <a:rPr lang="en-US" sz="900"/>
            </a:br>
            <a:r>
              <a:rPr lang="en-US" sz="900"/>
              <a:t>• Environmental Protection Agency (EPA)</a:t>
            </a:r>
            <a:br>
              <a:rPr lang="en-US" sz="900"/>
            </a:br>
            <a:r>
              <a:rPr lang="en-US" sz="900"/>
              <a:t>• National Hurricane Center, Miami (NHC)</a:t>
            </a:r>
            <a:br>
              <a:rPr lang="en-US" sz="900"/>
            </a:br>
            <a:r>
              <a:rPr lang="en-US" sz="900"/>
              <a:t>• Storm Prediction Center, Norman (SPC)</a:t>
            </a:r>
          </a:p>
        </p:txBody>
      </p:sp>
      <p:pic>
        <p:nvPicPr>
          <p:cNvPr id="16389" name="Picture 195" descr="NOAA_logo.jpg"/>
          <p:cNvPicPr>
            <a:picLocks noChangeAspect="1"/>
          </p:cNvPicPr>
          <p:nvPr/>
        </p:nvPicPr>
        <p:blipFill>
          <a:blip r:embed="rId3"/>
          <a:srcRect/>
          <a:stretch>
            <a:fillRect/>
          </a:stretch>
        </p:blipFill>
        <p:spPr bwMode="auto">
          <a:xfrm>
            <a:off x="6365875" y="90488"/>
            <a:ext cx="574675" cy="576262"/>
          </a:xfrm>
          <a:prstGeom prst="rect">
            <a:avLst/>
          </a:prstGeom>
          <a:noFill/>
          <a:ln w="9525">
            <a:noFill/>
            <a:miter lim="800000"/>
            <a:headEnd/>
            <a:tailEnd/>
          </a:ln>
        </p:spPr>
      </p:pic>
      <p:sp>
        <p:nvSpPr>
          <p:cNvPr id="36" name="Text Box 45"/>
          <p:cNvSpPr txBox="1">
            <a:spLocks noChangeArrowheads="1"/>
          </p:cNvSpPr>
          <p:nvPr/>
        </p:nvSpPr>
        <p:spPr bwMode="auto">
          <a:xfrm>
            <a:off x="830263" y="131763"/>
            <a:ext cx="5527675" cy="493712"/>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a:spAutoFit/>
          </a:bodyPr>
          <a:lstStyle/>
          <a:p>
            <a:pPr>
              <a:spcBef>
                <a:spcPct val="50000"/>
              </a:spcBef>
              <a:defRPr/>
            </a:pPr>
            <a:r>
              <a:rPr lang="en-US" sz="2600" b="1" dirty="0">
                <a:solidFill>
                  <a:srgbClr val="000090"/>
                </a:solidFill>
                <a:effectLst>
                  <a:outerShdw blurRad="38100" dist="38100" dir="2700000" algn="tl">
                    <a:srgbClr val="C0C0C0"/>
                  </a:outerShdw>
                </a:effectLst>
                <a:latin typeface="Franklin Gothic Demi" pitchFamily="-116" charset="0"/>
              </a:rPr>
              <a:t>GOES-R Proving Ground Partners</a:t>
            </a:r>
          </a:p>
        </p:txBody>
      </p:sp>
      <p:pic>
        <p:nvPicPr>
          <p:cNvPr id="16391" name="Picture 195" descr="GOES-R Logo">
            <a:hlinkClick r:id="rId4"/>
          </p:cNvPr>
          <p:cNvPicPr>
            <a:picLocks noChangeAspect="1" noChangeArrowheads="1"/>
          </p:cNvPicPr>
          <p:nvPr/>
        </p:nvPicPr>
        <p:blipFill>
          <a:blip r:embed="rId5"/>
          <a:srcRect/>
          <a:stretch>
            <a:fillRect/>
          </a:stretch>
        </p:blipFill>
        <p:spPr bwMode="auto">
          <a:xfrm>
            <a:off x="100013" y="114300"/>
            <a:ext cx="790575" cy="528638"/>
          </a:xfrm>
          <a:prstGeom prst="rect">
            <a:avLst/>
          </a:prstGeom>
          <a:noFill/>
          <a:ln w="9525">
            <a:noFill/>
            <a:miter lim="800000"/>
            <a:headEnd/>
            <a:tailEnd/>
          </a:ln>
        </p:spPr>
      </p:pic>
      <p:pic>
        <p:nvPicPr>
          <p:cNvPr id="16392" name="Picture 200" descr="cimss_logo_yellow_bg_web2"/>
          <p:cNvPicPr>
            <a:picLocks noChangeAspect="1" noChangeArrowheads="1"/>
          </p:cNvPicPr>
          <p:nvPr/>
        </p:nvPicPr>
        <p:blipFill>
          <a:blip r:embed="rId6"/>
          <a:srcRect/>
          <a:stretch>
            <a:fillRect/>
          </a:stretch>
        </p:blipFill>
        <p:spPr bwMode="auto">
          <a:xfrm>
            <a:off x="6934200" y="171450"/>
            <a:ext cx="609600" cy="415925"/>
          </a:xfrm>
          <a:prstGeom prst="rect">
            <a:avLst/>
          </a:prstGeom>
          <a:noFill/>
          <a:ln w="9525">
            <a:noFill/>
            <a:miter lim="800000"/>
            <a:headEnd/>
            <a:tailEnd/>
          </a:ln>
        </p:spPr>
      </p:pic>
      <p:pic>
        <p:nvPicPr>
          <p:cNvPr id="16393" name="Picture 201" descr="CIRA logo"/>
          <p:cNvPicPr>
            <a:picLocks noChangeAspect="1" noChangeArrowheads="1"/>
          </p:cNvPicPr>
          <p:nvPr/>
        </p:nvPicPr>
        <p:blipFill>
          <a:blip r:embed="rId7"/>
          <a:srcRect/>
          <a:stretch>
            <a:fillRect/>
          </a:stretch>
        </p:blipFill>
        <p:spPr bwMode="auto">
          <a:xfrm>
            <a:off x="8351838" y="220663"/>
            <a:ext cx="685800" cy="317500"/>
          </a:xfrm>
          <a:prstGeom prst="rect">
            <a:avLst/>
          </a:prstGeom>
          <a:noFill/>
          <a:ln w="9525">
            <a:noFill/>
            <a:miter lim="800000"/>
            <a:headEnd/>
            <a:tailEnd/>
          </a:ln>
        </p:spPr>
      </p:pic>
      <p:pic>
        <p:nvPicPr>
          <p:cNvPr id="16394" name="Picture 202" descr="sportredblue"/>
          <p:cNvPicPr>
            <a:picLocks noChangeAspect="1" noChangeArrowheads="1"/>
          </p:cNvPicPr>
          <p:nvPr/>
        </p:nvPicPr>
        <p:blipFill>
          <a:blip r:embed="rId8"/>
          <a:srcRect/>
          <a:stretch>
            <a:fillRect/>
          </a:stretch>
        </p:blipFill>
        <p:spPr bwMode="auto">
          <a:xfrm>
            <a:off x="7535863" y="260350"/>
            <a:ext cx="838200" cy="238125"/>
          </a:xfrm>
          <a:prstGeom prst="rect">
            <a:avLst/>
          </a:prstGeom>
          <a:noFill/>
          <a:ln w="9525">
            <a:noFill/>
            <a:miter lim="800000"/>
            <a:headEnd/>
            <a:tailEnd/>
          </a:ln>
        </p:spPr>
      </p:pic>
      <p:sp>
        <p:nvSpPr>
          <p:cNvPr id="41" name="Text Box 45"/>
          <p:cNvSpPr txBox="1">
            <a:spLocks noChangeArrowheads="1"/>
          </p:cNvSpPr>
          <p:nvPr/>
        </p:nvSpPr>
        <p:spPr bwMode="auto">
          <a:xfrm>
            <a:off x="260350" y="727075"/>
            <a:ext cx="5511800" cy="815975"/>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spcBef>
                <a:spcPct val="50000"/>
              </a:spcBef>
              <a:defRPr/>
            </a:pPr>
            <a:r>
              <a:rPr lang="en-US" sz="3200" b="1" i="1">
                <a:solidFill>
                  <a:srgbClr val="000000"/>
                </a:solidFill>
                <a:latin typeface="Franklin Gothic Demi" pitchFamily="-116" charset="0"/>
              </a:rPr>
              <a:t>75 Total Partners Preparing</a:t>
            </a:r>
          </a:p>
          <a:p>
            <a:pPr algn="ctr">
              <a:spcBef>
                <a:spcPct val="50000"/>
              </a:spcBef>
              <a:defRPr/>
            </a:pPr>
            <a:r>
              <a:rPr lang="en-US" sz="1000">
                <a:solidFill>
                  <a:srgbClr val="000000"/>
                </a:solidFill>
              </a:rPr>
              <a:t>Current as of December 2009</a:t>
            </a:r>
          </a:p>
        </p:txBody>
      </p:sp>
      <p:cxnSp>
        <p:nvCxnSpPr>
          <p:cNvPr id="42" name="Straight Connector 41"/>
          <p:cNvCxnSpPr>
            <a:cxnSpLocks noChangeShapeType="1"/>
          </p:cNvCxnSpPr>
          <p:nvPr/>
        </p:nvCxnSpPr>
        <p:spPr bwMode="auto">
          <a:xfrm>
            <a:off x="0" y="685800"/>
            <a:ext cx="9144000" cy="1588"/>
          </a:xfrm>
          <a:prstGeom prst="line">
            <a:avLst/>
          </a:prstGeom>
          <a:noFill/>
          <a:ln w="3175">
            <a:solidFill>
              <a:schemeClr val="accent2"/>
            </a:solidFill>
            <a:round/>
            <a:headEnd/>
            <a:tailEnd/>
          </a:ln>
          <a:effectLst>
            <a:outerShdw dist="20000" dir="5400000" rotWithShape="0">
              <a:srgbClr val="808080">
                <a:alpha val="37999"/>
              </a:srgbClr>
            </a:outerShdw>
          </a:effectLst>
        </p:spPr>
      </p:cxnSp>
      <p:sp>
        <p:nvSpPr>
          <p:cNvPr id="16397" name="Text Box 185"/>
          <p:cNvSpPr txBox="1">
            <a:spLocks noChangeArrowheads="1"/>
          </p:cNvSpPr>
          <p:nvPr/>
        </p:nvSpPr>
        <p:spPr bwMode="auto">
          <a:xfrm>
            <a:off x="1970088" y="1743075"/>
            <a:ext cx="236537" cy="138113"/>
          </a:xfrm>
          <a:prstGeom prst="rect">
            <a:avLst/>
          </a:prstGeom>
          <a:noFill/>
          <a:ln w="9525">
            <a:noFill/>
            <a:miter lim="800000"/>
            <a:headEnd/>
            <a:tailEnd/>
          </a:ln>
        </p:spPr>
        <p:txBody>
          <a:bodyPr wrap="none" lIns="0" tIns="0" rIns="0" bIns="0">
            <a:spAutoFit/>
          </a:bodyPr>
          <a:lstStyle/>
          <a:p>
            <a:pPr>
              <a:spcBef>
                <a:spcPct val="50000"/>
              </a:spcBef>
            </a:pPr>
            <a:r>
              <a:rPr lang="en-US" sz="900" b="1">
                <a:solidFill>
                  <a:schemeClr val="bg1"/>
                </a:solidFill>
              </a:rPr>
              <a:t>OTX</a:t>
            </a:r>
          </a:p>
        </p:txBody>
      </p:sp>
      <p:sp>
        <p:nvSpPr>
          <p:cNvPr id="44" name="Text Box 43"/>
          <p:cNvSpPr txBox="1">
            <a:spLocks noChangeArrowheads="1"/>
          </p:cNvSpPr>
          <p:nvPr/>
        </p:nvSpPr>
        <p:spPr bwMode="auto">
          <a:xfrm>
            <a:off x="5910203" y="1354667"/>
            <a:ext cx="3089864" cy="2169825"/>
          </a:xfrm>
          <a:prstGeom prst="rect">
            <a:avLst/>
          </a:prstGeom>
          <a:solidFill>
            <a:srgbClr val="FFFFFF">
              <a:alpha val="74901"/>
            </a:srgbClr>
          </a:solidFill>
          <a:ln w="3175" cap="flat" cmpd="sng" algn="ctr">
            <a:solidFill>
              <a:srgbClr val="00FFFF"/>
            </a:solidFill>
            <a:prstDash val="solid"/>
            <a:miter lim="800000"/>
            <a:headEnd type="none" w="med" len="med"/>
            <a:tailEnd type="none" w="med" len="med"/>
          </a:ln>
        </p:spPr>
        <p:txBody>
          <a:bodyPr>
            <a:spAutoFit/>
          </a:bodyPr>
          <a:lstStyle/>
          <a:p>
            <a:pPr eaLnBrk="0" hangingPunct="0">
              <a:spcBef>
                <a:spcPct val="50000"/>
              </a:spcBef>
              <a:defRPr/>
            </a:pPr>
            <a:r>
              <a:rPr lang="en-US" sz="900" dirty="0">
                <a:latin typeface="Arial" pitchFamily="-84" charset="0"/>
                <a:ea typeface="+mn-ea"/>
              </a:rPr>
              <a:t>• Albuquerque, New Mexico (ABQ)</a:t>
            </a:r>
            <a:br>
              <a:rPr lang="en-US" sz="900" dirty="0">
                <a:latin typeface="Arial" pitchFamily="-84" charset="0"/>
                <a:ea typeface="+mn-ea"/>
              </a:rPr>
            </a:br>
            <a:r>
              <a:rPr lang="en-US" sz="900" dirty="0">
                <a:latin typeface="Arial" pitchFamily="-84" charset="0"/>
                <a:ea typeface="+mn-ea"/>
              </a:rPr>
              <a:t>• Birmingham, Alabama (BMX)</a:t>
            </a:r>
            <a:br>
              <a:rPr lang="en-US" sz="900" dirty="0">
                <a:latin typeface="Arial" pitchFamily="-84" charset="0"/>
                <a:ea typeface="+mn-ea"/>
              </a:rPr>
            </a:br>
            <a:r>
              <a:rPr lang="en-US" sz="900" dirty="0">
                <a:latin typeface="Arial" pitchFamily="-84" charset="0"/>
                <a:ea typeface="+mn-ea"/>
              </a:rPr>
              <a:t>• Corpus Christi, Texas (</a:t>
            </a:r>
            <a:r>
              <a:rPr lang="en-US" sz="900" dirty="0">
                <a:noFill/>
                <a:latin typeface="Arial" pitchFamily="-84" charset="0"/>
                <a:ea typeface="+mn-ea"/>
              </a:rPr>
              <a:t>CRP</a:t>
            </a:r>
            <a:r>
              <a:rPr lang="en-US" sz="900" dirty="0">
                <a:latin typeface="Arial" pitchFamily="-84" charset="0"/>
                <a:ea typeface="+mn-ea"/>
              </a:rPr>
              <a:t>)</a:t>
            </a:r>
            <a:br>
              <a:rPr lang="en-US" sz="900" dirty="0">
                <a:latin typeface="Arial" pitchFamily="-84" charset="0"/>
                <a:ea typeface="+mn-ea"/>
              </a:rPr>
            </a:br>
            <a:r>
              <a:rPr lang="en-US" sz="900" dirty="0">
                <a:latin typeface="Arial" pitchFamily="-84" charset="0"/>
                <a:ea typeface="+mn-ea"/>
              </a:rPr>
              <a:t>• Great Falls, Montana (TFX)</a:t>
            </a:r>
            <a:br>
              <a:rPr lang="en-US" sz="900" dirty="0">
                <a:latin typeface="Arial" pitchFamily="-84" charset="0"/>
                <a:ea typeface="+mn-ea"/>
              </a:rPr>
            </a:br>
            <a:r>
              <a:rPr lang="en-US" sz="900" dirty="0">
                <a:latin typeface="Arial" pitchFamily="-84" charset="0"/>
                <a:ea typeface="+mn-ea"/>
              </a:rPr>
              <a:t>• Houston, Texas (HGX)</a:t>
            </a:r>
            <a:br>
              <a:rPr lang="en-US" sz="900" dirty="0">
                <a:latin typeface="Arial" pitchFamily="-84" charset="0"/>
                <a:ea typeface="+mn-ea"/>
              </a:rPr>
            </a:br>
            <a:r>
              <a:rPr lang="en-US" sz="900" dirty="0">
                <a:latin typeface="Arial" pitchFamily="-84" charset="0"/>
                <a:ea typeface="+mn-ea"/>
              </a:rPr>
              <a:t>• Huntsville, Alabama (HUN)</a:t>
            </a:r>
            <a:br>
              <a:rPr lang="en-US" sz="900" dirty="0">
                <a:latin typeface="Arial" pitchFamily="-84" charset="0"/>
                <a:ea typeface="+mn-ea"/>
              </a:rPr>
            </a:br>
            <a:r>
              <a:rPr lang="en-US" sz="900" dirty="0">
                <a:latin typeface="Arial" pitchFamily="-84" charset="0"/>
                <a:ea typeface="+mn-ea"/>
              </a:rPr>
              <a:t>• Key West WFO (KEY)</a:t>
            </a:r>
            <a:br>
              <a:rPr lang="en-US" sz="900" dirty="0">
                <a:latin typeface="Arial" pitchFamily="-84" charset="0"/>
                <a:ea typeface="+mn-ea"/>
              </a:rPr>
            </a:br>
            <a:r>
              <a:rPr lang="en-US" sz="900" dirty="0">
                <a:latin typeface="Arial" pitchFamily="-84" charset="0"/>
                <a:ea typeface="+mn-ea"/>
              </a:rPr>
              <a:t>• Melbourne, Florida (MLB)</a:t>
            </a:r>
            <a:br>
              <a:rPr lang="en-US" sz="900" dirty="0">
                <a:latin typeface="Arial" pitchFamily="-84" charset="0"/>
                <a:ea typeface="+mn-ea"/>
              </a:rPr>
            </a:br>
            <a:r>
              <a:rPr lang="en-US" sz="900" dirty="0">
                <a:latin typeface="Arial" pitchFamily="-84" charset="0"/>
                <a:ea typeface="+mn-ea"/>
              </a:rPr>
              <a:t>• Miami, Florida (MFL)</a:t>
            </a:r>
            <a:br>
              <a:rPr lang="en-US" sz="900" dirty="0">
                <a:latin typeface="Arial" pitchFamily="-84" charset="0"/>
                <a:ea typeface="+mn-ea"/>
              </a:rPr>
            </a:br>
            <a:r>
              <a:rPr lang="en-US" sz="900" dirty="0">
                <a:latin typeface="Arial" pitchFamily="-84" charset="0"/>
                <a:ea typeface="+mn-ea"/>
              </a:rPr>
              <a:t>• Mobile, Alabama (MOB)</a:t>
            </a:r>
            <a:br>
              <a:rPr lang="en-US" sz="900" dirty="0">
                <a:latin typeface="Arial" pitchFamily="-84" charset="0"/>
                <a:ea typeface="+mn-ea"/>
              </a:rPr>
            </a:br>
            <a:r>
              <a:rPr lang="en-US" sz="900" dirty="0">
                <a:latin typeface="Arial" pitchFamily="-84" charset="0"/>
                <a:ea typeface="+mn-ea"/>
              </a:rPr>
              <a:t>• Morristown, Tennessee (MRX)</a:t>
            </a:r>
            <a:br>
              <a:rPr lang="en-US" sz="900" dirty="0">
                <a:latin typeface="Arial" pitchFamily="-84" charset="0"/>
                <a:ea typeface="+mn-ea"/>
              </a:rPr>
            </a:br>
            <a:r>
              <a:rPr lang="en-US" sz="900" dirty="0">
                <a:latin typeface="Arial" pitchFamily="-84" charset="0"/>
                <a:ea typeface="+mn-ea"/>
              </a:rPr>
              <a:t>• Nashville, Tennessee (OHX)</a:t>
            </a:r>
            <a:br>
              <a:rPr lang="en-US" sz="900" dirty="0">
                <a:latin typeface="Arial" pitchFamily="-84" charset="0"/>
                <a:ea typeface="+mn-ea"/>
              </a:rPr>
            </a:br>
            <a:r>
              <a:rPr lang="en-US" sz="900" dirty="0">
                <a:latin typeface="Arial" pitchFamily="-84" charset="0"/>
                <a:ea typeface="+mn-ea"/>
              </a:rPr>
              <a:t>• Peachtree City WFO (FFC)</a:t>
            </a:r>
            <a:br>
              <a:rPr lang="en-US" sz="900" dirty="0">
                <a:latin typeface="Arial" pitchFamily="-84" charset="0"/>
                <a:ea typeface="+mn-ea"/>
              </a:rPr>
            </a:br>
            <a:r>
              <a:rPr lang="en-US" sz="900" dirty="0">
                <a:latin typeface="Arial" pitchFamily="-84" charset="0"/>
                <a:ea typeface="+mn-ea"/>
              </a:rPr>
              <a:t>• Spaceflight Meteorology Group (SMG)</a:t>
            </a:r>
            <a:br>
              <a:rPr lang="en-US" sz="900" dirty="0">
                <a:latin typeface="Arial" pitchFamily="-84" charset="0"/>
                <a:ea typeface="+mn-ea"/>
              </a:rPr>
            </a:br>
            <a:r>
              <a:rPr lang="en-US" sz="900" dirty="0">
                <a:latin typeface="Arial" pitchFamily="-84" charset="0"/>
                <a:ea typeface="+mn-ea"/>
              </a:rPr>
              <a:t>• Tallahassee, Florida (TAE)</a:t>
            </a:r>
          </a:p>
        </p:txBody>
      </p:sp>
      <p:sp>
        <p:nvSpPr>
          <p:cNvPr id="16399" name="Text Box 179"/>
          <p:cNvSpPr txBox="1">
            <a:spLocks noChangeArrowheads="1"/>
          </p:cNvSpPr>
          <p:nvPr/>
        </p:nvSpPr>
        <p:spPr bwMode="auto">
          <a:xfrm>
            <a:off x="3098800" y="6038850"/>
            <a:ext cx="2633663" cy="554038"/>
          </a:xfrm>
          <a:prstGeom prst="rect">
            <a:avLst/>
          </a:prstGeom>
          <a:solidFill>
            <a:schemeClr val="bg1"/>
          </a:solidFill>
          <a:ln w="3175">
            <a:solidFill>
              <a:srgbClr val="FFFF00"/>
            </a:solidFill>
            <a:miter lim="800000"/>
            <a:headEnd/>
            <a:tailEnd/>
          </a:ln>
        </p:spPr>
        <p:txBody>
          <a:bodyPr bIns="91440">
            <a:spAutoFit/>
          </a:bodyPr>
          <a:lstStyle/>
          <a:p>
            <a:pPr eaLnBrk="0" hangingPunct="0">
              <a:spcBef>
                <a:spcPct val="50000"/>
              </a:spcBef>
            </a:pPr>
            <a:r>
              <a:rPr lang="en-US" sz="900"/>
              <a:t>• Boulder, Colorado (BOU)</a:t>
            </a:r>
            <a:br>
              <a:rPr lang="en-US" sz="900"/>
            </a:br>
            <a:r>
              <a:rPr lang="en-US" sz="900"/>
              <a:t>• Cheyenne, Wyoming (CYS)</a:t>
            </a:r>
            <a:br>
              <a:rPr lang="en-US" sz="900"/>
            </a:br>
            <a:r>
              <a:rPr lang="en-US" sz="900"/>
              <a:t>• Eureka, California (EKA)</a:t>
            </a:r>
          </a:p>
        </p:txBody>
      </p:sp>
      <p:sp>
        <p:nvSpPr>
          <p:cNvPr id="46" name="Text Box 42"/>
          <p:cNvSpPr txBox="1">
            <a:spLocks noChangeArrowheads="1"/>
          </p:cNvSpPr>
          <p:nvPr/>
        </p:nvSpPr>
        <p:spPr bwMode="auto">
          <a:xfrm>
            <a:off x="301877" y="2097757"/>
            <a:ext cx="5430055" cy="3277821"/>
          </a:xfrm>
          <a:prstGeom prst="rect">
            <a:avLst/>
          </a:prstGeom>
          <a:solidFill>
            <a:schemeClr val="bg1"/>
          </a:solidFill>
          <a:ln w="3175" cap="flat" cmpd="sng" algn="ctr">
            <a:solidFill>
              <a:srgbClr val="FF0000"/>
            </a:solidFill>
            <a:prstDash val="solid"/>
            <a:miter lim="800000"/>
            <a:headEnd type="none" w="med" len="med"/>
            <a:tailEnd type="none" w="med" len="med"/>
          </a:ln>
        </p:spPr>
        <p:txBody>
          <a:bodyPr numCol="2" spcCol="274320">
            <a:spAutoFit/>
          </a:bodyPr>
          <a:lstStyle/>
          <a:p>
            <a:pPr eaLnBrk="0" hangingPunct="0">
              <a:defRPr/>
            </a:pPr>
            <a:r>
              <a:rPr lang="en-US" sz="1000" dirty="0">
                <a:latin typeface="Arial" pitchFamily="-84" charset="0"/>
                <a:ea typeface="+mn-ea"/>
              </a:rPr>
              <a:t>        • </a:t>
            </a:r>
            <a:r>
              <a:rPr lang="en-US" sz="900" dirty="0">
                <a:latin typeface="Arial" pitchFamily="-84" charset="0"/>
                <a:ea typeface="+mn-ea"/>
              </a:rPr>
              <a:t>Aberdeen, South Dakota (ABR)</a:t>
            </a:r>
          </a:p>
          <a:p>
            <a:pPr eaLnBrk="0" hangingPunct="0">
              <a:defRPr/>
            </a:pPr>
            <a:r>
              <a:rPr lang="en-US" sz="900" dirty="0">
                <a:latin typeface="Arial" pitchFamily="-84" charset="0"/>
                <a:ea typeface="+mn-ea"/>
              </a:rPr>
              <a:t>         • Amarillo, Texas (AMA)</a:t>
            </a:r>
          </a:p>
          <a:p>
            <a:pPr eaLnBrk="0" hangingPunct="0">
              <a:defRPr/>
            </a:pPr>
            <a:r>
              <a:rPr lang="en-US" sz="900" dirty="0">
                <a:latin typeface="Arial" pitchFamily="-84" charset="0"/>
                <a:ea typeface="+mn-ea"/>
              </a:rPr>
              <a:t>         • Billings, Montana (BYZ)	</a:t>
            </a:r>
          </a:p>
          <a:p>
            <a:pPr eaLnBrk="0" hangingPunct="0">
              <a:defRPr/>
            </a:pPr>
            <a:r>
              <a:rPr lang="en-US" sz="900" dirty="0">
                <a:latin typeface="Arial" pitchFamily="-84" charset="0"/>
                <a:ea typeface="+mn-ea"/>
              </a:rPr>
              <a:t>         • Binghamton, New York (BGM)</a:t>
            </a:r>
          </a:p>
          <a:p>
            <a:pPr eaLnBrk="0" hangingPunct="0">
              <a:defRPr/>
            </a:pPr>
            <a:r>
              <a:rPr lang="en-US" sz="900" dirty="0">
                <a:latin typeface="Arial" pitchFamily="-84" charset="0"/>
                <a:ea typeface="+mn-ea"/>
              </a:rPr>
              <a:t>         • Boulder, Colorado (BOU)</a:t>
            </a:r>
          </a:p>
          <a:p>
            <a:pPr eaLnBrk="0" hangingPunct="0">
              <a:defRPr/>
            </a:pPr>
            <a:r>
              <a:rPr lang="en-US" sz="900" dirty="0">
                <a:latin typeface="Arial" pitchFamily="-84" charset="0"/>
                <a:ea typeface="+mn-ea"/>
              </a:rPr>
              <a:t>         • Burlington, Vermont (BTV)</a:t>
            </a:r>
          </a:p>
          <a:p>
            <a:pPr eaLnBrk="0" hangingPunct="0">
              <a:defRPr/>
            </a:pPr>
            <a:r>
              <a:rPr lang="en-US" sz="900" dirty="0">
                <a:latin typeface="Arial" pitchFamily="-84" charset="0"/>
                <a:ea typeface="+mn-ea"/>
              </a:rPr>
              <a:t>         • Charleston, South Carolina (CHS)</a:t>
            </a:r>
          </a:p>
          <a:p>
            <a:pPr eaLnBrk="0" hangingPunct="0">
              <a:defRPr/>
            </a:pPr>
            <a:r>
              <a:rPr lang="en-US" sz="900" dirty="0">
                <a:latin typeface="Arial" pitchFamily="-84" charset="0"/>
                <a:ea typeface="+mn-ea"/>
              </a:rPr>
              <a:t>         • Chicago, Illinois (LOT)</a:t>
            </a:r>
          </a:p>
          <a:p>
            <a:pPr eaLnBrk="0" hangingPunct="0">
              <a:defRPr/>
            </a:pPr>
            <a:r>
              <a:rPr lang="en-US" sz="900" dirty="0">
                <a:latin typeface="Arial" pitchFamily="-84" charset="0"/>
                <a:ea typeface="+mn-ea"/>
              </a:rPr>
              <a:t>         • Columbia, South Carolina (CAE)</a:t>
            </a:r>
          </a:p>
          <a:p>
            <a:pPr eaLnBrk="0" hangingPunct="0">
              <a:defRPr/>
            </a:pPr>
            <a:r>
              <a:rPr lang="en-US" sz="900" dirty="0">
                <a:latin typeface="Arial" pitchFamily="-84" charset="0"/>
                <a:ea typeface="+mn-ea"/>
              </a:rPr>
              <a:t>         • Dallas/Fort Worth, Texas (FWD)</a:t>
            </a:r>
          </a:p>
          <a:p>
            <a:pPr eaLnBrk="0" hangingPunct="0">
              <a:defRPr/>
            </a:pPr>
            <a:r>
              <a:rPr lang="en-US" sz="900" dirty="0">
                <a:latin typeface="Arial" pitchFamily="-84" charset="0"/>
                <a:ea typeface="+mn-ea"/>
              </a:rPr>
              <a:t>         • Davenport, Iowa (DVN)</a:t>
            </a:r>
          </a:p>
          <a:p>
            <a:pPr eaLnBrk="0" hangingPunct="0">
              <a:defRPr/>
            </a:pPr>
            <a:r>
              <a:rPr lang="en-US" sz="900" dirty="0">
                <a:latin typeface="Arial" pitchFamily="-84" charset="0"/>
                <a:ea typeface="+mn-ea"/>
              </a:rPr>
              <a:t>         • Des Moines, Iowa (DMX)</a:t>
            </a:r>
          </a:p>
          <a:p>
            <a:pPr eaLnBrk="0" hangingPunct="0">
              <a:defRPr/>
            </a:pPr>
            <a:r>
              <a:rPr lang="en-US" sz="900" dirty="0">
                <a:latin typeface="Arial" pitchFamily="-84" charset="0"/>
                <a:ea typeface="+mn-ea"/>
              </a:rPr>
              <a:t>         • Duluth, Minnesota (DLH)</a:t>
            </a:r>
          </a:p>
          <a:p>
            <a:pPr eaLnBrk="0" hangingPunct="0">
              <a:defRPr/>
            </a:pPr>
            <a:r>
              <a:rPr lang="en-US" sz="900" dirty="0">
                <a:latin typeface="Arial" pitchFamily="-84" charset="0"/>
                <a:ea typeface="+mn-ea"/>
              </a:rPr>
              <a:t>         • El Paso, Texas (EPZ)</a:t>
            </a:r>
          </a:p>
          <a:p>
            <a:pPr eaLnBrk="0" hangingPunct="0">
              <a:defRPr/>
            </a:pPr>
            <a:r>
              <a:rPr lang="en-US" sz="900" dirty="0">
                <a:latin typeface="Arial" pitchFamily="-84" charset="0"/>
                <a:ea typeface="+mn-ea"/>
              </a:rPr>
              <a:t>         • Fargo, North Dakota (FGF)</a:t>
            </a:r>
          </a:p>
          <a:p>
            <a:pPr eaLnBrk="0" hangingPunct="0">
              <a:defRPr/>
            </a:pPr>
            <a:r>
              <a:rPr lang="en-US" sz="900" dirty="0">
                <a:latin typeface="Arial" pitchFamily="-84" charset="0"/>
                <a:ea typeface="+mn-ea"/>
              </a:rPr>
              <a:t>         • Glasgow, Montana (GGW)</a:t>
            </a:r>
          </a:p>
          <a:p>
            <a:pPr eaLnBrk="0" hangingPunct="0">
              <a:defRPr/>
            </a:pPr>
            <a:r>
              <a:rPr lang="en-US" sz="900" dirty="0">
                <a:latin typeface="Arial" pitchFamily="-84" charset="0"/>
                <a:ea typeface="+mn-ea"/>
              </a:rPr>
              <a:t>         • Green Bay, Wisconsin (GRB)</a:t>
            </a:r>
            <a:br>
              <a:rPr lang="en-US" sz="900" dirty="0">
                <a:latin typeface="Arial" pitchFamily="-84" charset="0"/>
                <a:ea typeface="+mn-ea"/>
              </a:rPr>
            </a:br>
            <a:r>
              <a:rPr lang="en-US" sz="900" dirty="0">
                <a:latin typeface="Arial" pitchFamily="-84" charset="0"/>
                <a:ea typeface="+mn-ea"/>
              </a:rPr>
              <a:t>         • Greenville, South Carolina (GSP)</a:t>
            </a:r>
          </a:p>
          <a:p>
            <a:pPr eaLnBrk="0" hangingPunct="0">
              <a:defRPr/>
            </a:pPr>
            <a:r>
              <a:rPr lang="en-US" sz="900" dirty="0">
                <a:latin typeface="Arial" pitchFamily="-84" charset="0"/>
                <a:ea typeface="+mn-ea"/>
              </a:rPr>
              <a:t>         • Indianapolis, Indiana (IND)</a:t>
            </a:r>
          </a:p>
          <a:p>
            <a:pPr eaLnBrk="0" hangingPunct="0">
              <a:defRPr/>
            </a:pPr>
            <a:r>
              <a:rPr lang="en-US" sz="900" dirty="0">
                <a:latin typeface="Arial" pitchFamily="-84" charset="0"/>
                <a:ea typeface="+mn-ea"/>
              </a:rPr>
              <a:t>         • Jackson, Kentucky (JKL)</a:t>
            </a:r>
          </a:p>
          <a:p>
            <a:pPr eaLnBrk="0" hangingPunct="0">
              <a:defRPr/>
            </a:pPr>
            <a:r>
              <a:rPr lang="en-US" sz="900" dirty="0">
                <a:latin typeface="Arial" pitchFamily="-84" charset="0"/>
                <a:ea typeface="+mn-ea"/>
              </a:rPr>
              <a:t>         • Juneau, Alaska (AJK)</a:t>
            </a:r>
          </a:p>
          <a:p>
            <a:pPr eaLnBrk="0" hangingPunct="0">
              <a:defRPr/>
            </a:pPr>
            <a:r>
              <a:rPr lang="en-US" sz="900" dirty="0">
                <a:latin typeface="Arial" pitchFamily="-84" charset="0"/>
                <a:ea typeface="+mn-ea"/>
              </a:rPr>
              <a:t>         • Kansas City, Missouri (EAX)</a:t>
            </a:r>
          </a:p>
          <a:p>
            <a:pPr eaLnBrk="0" hangingPunct="0">
              <a:defRPr/>
            </a:pPr>
            <a:r>
              <a:rPr lang="en-US" sz="900" dirty="0">
                <a:latin typeface="Arial" pitchFamily="-84" charset="0"/>
                <a:ea typeface="+mn-ea"/>
              </a:rPr>
              <a:t>         • La Crosse, Wisconsin (ARX)	</a:t>
            </a:r>
          </a:p>
          <a:p>
            <a:pPr eaLnBrk="0" hangingPunct="0">
              <a:defRPr/>
            </a:pPr>
            <a:r>
              <a:rPr lang="en-US" sz="900" dirty="0">
                <a:latin typeface="Arial" pitchFamily="-84" charset="0"/>
                <a:ea typeface="+mn-ea"/>
              </a:rPr>
              <a:t>• Las Vegas, Nevada (VEF)</a:t>
            </a:r>
          </a:p>
          <a:p>
            <a:pPr eaLnBrk="0" hangingPunct="0">
              <a:defRPr/>
            </a:pPr>
            <a:r>
              <a:rPr lang="en-US" sz="900" dirty="0">
                <a:latin typeface="Arial" pitchFamily="-84" charset="0"/>
                <a:ea typeface="+mn-ea"/>
              </a:rPr>
              <a:t>• Marquette, Michigan (MQT)</a:t>
            </a:r>
          </a:p>
          <a:p>
            <a:pPr eaLnBrk="0" hangingPunct="0">
              <a:defRPr/>
            </a:pPr>
            <a:r>
              <a:rPr lang="en-US" sz="900" dirty="0">
                <a:latin typeface="Arial" pitchFamily="-84" charset="0"/>
                <a:ea typeface="+mn-ea"/>
              </a:rPr>
              <a:t>• Medford, Oregon (MFR)</a:t>
            </a:r>
          </a:p>
          <a:p>
            <a:pPr eaLnBrk="0" hangingPunct="0">
              <a:defRPr/>
            </a:pPr>
            <a:r>
              <a:rPr lang="en-US" sz="900" dirty="0">
                <a:latin typeface="Arial" pitchFamily="-84" charset="0"/>
                <a:ea typeface="+mn-ea"/>
              </a:rPr>
              <a:t>• Midland, Texas (MAF)</a:t>
            </a:r>
          </a:p>
          <a:p>
            <a:pPr eaLnBrk="0" hangingPunct="0">
              <a:defRPr/>
            </a:pPr>
            <a:r>
              <a:rPr lang="en-US" sz="900" dirty="0">
                <a:latin typeface="Arial" pitchFamily="-84" charset="0"/>
                <a:ea typeface="+mn-ea"/>
              </a:rPr>
              <a:t>• Milwaukee, Wisconsin (MKX)</a:t>
            </a:r>
          </a:p>
          <a:p>
            <a:pPr eaLnBrk="0" hangingPunct="0">
              <a:defRPr/>
            </a:pPr>
            <a:r>
              <a:rPr lang="en-US" sz="900" dirty="0">
                <a:latin typeface="Arial" pitchFamily="-84" charset="0"/>
                <a:ea typeface="+mn-ea"/>
              </a:rPr>
              <a:t>• Minneapolis, Minnesota (MPX)</a:t>
            </a:r>
          </a:p>
          <a:p>
            <a:pPr eaLnBrk="0" hangingPunct="0">
              <a:defRPr/>
            </a:pPr>
            <a:r>
              <a:rPr lang="en-US" sz="900" dirty="0">
                <a:latin typeface="Arial" pitchFamily="-84" charset="0"/>
                <a:ea typeface="+mn-ea"/>
              </a:rPr>
              <a:t>• Monterey, California (MTR)</a:t>
            </a:r>
          </a:p>
          <a:p>
            <a:pPr eaLnBrk="0" hangingPunct="0">
              <a:defRPr/>
            </a:pPr>
            <a:r>
              <a:rPr lang="en-US" sz="900" dirty="0">
                <a:latin typeface="Arial" pitchFamily="-84" charset="0"/>
                <a:ea typeface="+mn-ea"/>
              </a:rPr>
              <a:t>• Nashville, Tennessee (OHX)</a:t>
            </a:r>
            <a:br>
              <a:rPr lang="en-US" sz="900" dirty="0">
                <a:latin typeface="Arial" pitchFamily="-84" charset="0"/>
                <a:ea typeface="+mn-ea"/>
              </a:rPr>
            </a:br>
            <a:r>
              <a:rPr lang="en-US" sz="900" dirty="0">
                <a:latin typeface="Arial" pitchFamily="-84" charset="0"/>
                <a:ea typeface="+mn-ea"/>
              </a:rPr>
              <a:t>• Norman, Oklahoma (OUN)</a:t>
            </a:r>
          </a:p>
          <a:p>
            <a:pPr eaLnBrk="0" hangingPunct="0">
              <a:defRPr/>
            </a:pPr>
            <a:r>
              <a:rPr lang="en-US" sz="900" dirty="0">
                <a:latin typeface="Arial" pitchFamily="-84" charset="0"/>
                <a:ea typeface="+mn-ea"/>
              </a:rPr>
              <a:t>• Northern Indiana (IWX)</a:t>
            </a:r>
          </a:p>
          <a:p>
            <a:pPr eaLnBrk="0" hangingPunct="0">
              <a:defRPr/>
            </a:pPr>
            <a:r>
              <a:rPr lang="en-US" sz="900" dirty="0">
                <a:latin typeface="Arial" pitchFamily="-84" charset="0"/>
                <a:ea typeface="+mn-ea"/>
              </a:rPr>
              <a:t>• Pendleton, Oregon (PDT)</a:t>
            </a:r>
            <a:br>
              <a:rPr lang="en-US" sz="900" dirty="0">
                <a:latin typeface="Arial" pitchFamily="-84" charset="0"/>
                <a:ea typeface="+mn-ea"/>
              </a:rPr>
            </a:br>
            <a:r>
              <a:rPr lang="en-US" sz="900" dirty="0">
                <a:latin typeface="Arial" pitchFamily="-84" charset="0"/>
                <a:ea typeface="+mn-ea"/>
              </a:rPr>
              <a:t>• Pittsburgh, Pennsylvania (PBZ)</a:t>
            </a:r>
          </a:p>
          <a:p>
            <a:pPr eaLnBrk="0" hangingPunct="0">
              <a:defRPr/>
            </a:pPr>
            <a:r>
              <a:rPr lang="en-US" sz="900" dirty="0">
                <a:latin typeface="Arial" pitchFamily="-84" charset="0"/>
                <a:ea typeface="+mn-ea"/>
              </a:rPr>
              <a:t>• Raleigh, North Carolina (RAH)</a:t>
            </a:r>
          </a:p>
          <a:p>
            <a:pPr eaLnBrk="0" hangingPunct="0">
              <a:defRPr/>
            </a:pPr>
            <a:r>
              <a:rPr lang="en-US" sz="900" dirty="0">
                <a:latin typeface="Arial" pitchFamily="-84" charset="0"/>
                <a:ea typeface="+mn-ea"/>
              </a:rPr>
              <a:t>• Rapid City, South Dakota (UNR)</a:t>
            </a:r>
          </a:p>
          <a:p>
            <a:pPr eaLnBrk="0" hangingPunct="0">
              <a:defRPr/>
            </a:pPr>
            <a:r>
              <a:rPr lang="en-US" sz="900" dirty="0">
                <a:latin typeface="Arial" pitchFamily="-84" charset="0"/>
                <a:ea typeface="+mn-ea"/>
              </a:rPr>
              <a:t>• Reno, Nevada (REV)</a:t>
            </a:r>
          </a:p>
          <a:p>
            <a:pPr eaLnBrk="0" hangingPunct="0">
              <a:defRPr/>
            </a:pPr>
            <a:r>
              <a:rPr lang="en-US" sz="900" dirty="0">
                <a:latin typeface="Arial" pitchFamily="-84" charset="0"/>
                <a:ea typeface="+mn-ea"/>
              </a:rPr>
              <a:t>• Riverton, Wyoming (RIW)</a:t>
            </a:r>
          </a:p>
          <a:p>
            <a:pPr eaLnBrk="0" hangingPunct="0">
              <a:defRPr/>
            </a:pPr>
            <a:r>
              <a:rPr lang="en-US" sz="900" dirty="0">
                <a:latin typeface="Arial" pitchFamily="-84" charset="0"/>
                <a:ea typeface="+mn-ea"/>
              </a:rPr>
              <a:t>• Spokane, Washington (OTX)</a:t>
            </a:r>
          </a:p>
          <a:p>
            <a:pPr eaLnBrk="0" hangingPunct="0">
              <a:defRPr/>
            </a:pPr>
            <a:r>
              <a:rPr lang="en-US" sz="900" dirty="0">
                <a:latin typeface="Arial" pitchFamily="-84" charset="0"/>
                <a:ea typeface="+mn-ea"/>
              </a:rPr>
              <a:t>• Springfield, Missouri (SGF)</a:t>
            </a:r>
          </a:p>
          <a:p>
            <a:pPr eaLnBrk="0" hangingPunct="0">
              <a:defRPr/>
            </a:pPr>
            <a:r>
              <a:rPr lang="en-US" sz="900" dirty="0">
                <a:latin typeface="Arial" pitchFamily="-84" charset="0"/>
                <a:ea typeface="+mn-ea"/>
              </a:rPr>
              <a:t>• State College, Pennsylvania (CTP)</a:t>
            </a:r>
          </a:p>
          <a:p>
            <a:pPr eaLnBrk="0" hangingPunct="0">
              <a:defRPr/>
            </a:pPr>
            <a:r>
              <a:rPr lang="en-US" sz="900" dirty="0">
                <a:latin typeface="Arial" pitchFamily="-84" charset="0"/>
                <a:ea typeface="+mn-ea"/>
              </a:rPr>
              <a:t>• Sterling, Virginia (LWX)</a:t>
            </a:r>
          </a:p>
          <a:p>
            <a:pPr eaLnBrk="0" hangingPunct="0">
              <a:defRPr/>
            </a:pPr>
            <a:r>
              <a:rPr lang="en-US" sz="900" dirty="0">
                <a:latin typeface="Arial" pitchFamily="-84" charset="0"/>
                <a:ea typeface="+mn-ea"/>
              </a:rPr>
              <a:t>• Tulsa, Oklahoma (TSA)</a:t>
            </a:r>
          </a:p>
          <a:p>
            <a:pPr eaLnBrk="0" hangingPunct="0">
              <a:defRPr/>
            </a:pPr>
            <a:r>
              <a:rPr lang="en-US" sz="900" dirty="0">
                <a:latin typeface="Arial" pitchFamily="-84" charset="0"/>
                <a:ea typeface="+mn-ea"/>
              </a:rPr>
              <a:t>• Wichita, Kansas (ICT)</a:t>
            </a:r>
          </a:p>
          <a:p>
            <a:pPr eaLnBrk="0" hangingPunct="0">
              <a:defRPr/>
            </a:pPr>
            <a:r>
              <a:rPr lang="en-US" sz="900" dirty="0">
                <a:latin typeface="Arial" pitchFamily="-84" charset="0"/>
                <a:ea typeface="+mn-ea"/>
              </a:rPr>
              <a:t>• Spaceflight Meteorology Group (SMG)</a:t>
            </a:r>
          </a:p>
        </p:txBody>
      </p:sp>
      <p:sp>
        <p:nvSpPr>
          <p:cNvPr id="16401" name="Text Box 48"/>
          <p:cNvSpPr txBox="1">
            <a:spLocks noChangeArrowheads="1"/>
          </p:cNvSpPr>
          <p:nvPr/>
        </p:nvSpPr>
        <p:spPr bwMode="auto">
          <a:xfrm>
            <a:off x="301625" y="1603375"/>
            <a:ext cx="5430838" cy="493713"/>
          </a:xfrm>
          <a:prstGeom prst="rect">
            <a:avLst/>
          </a:prstGeom>
          <a:solidFill>
            <a:srgbClr val="FF0000">
              <a:alpha val="74901"/>
            </a:srgbClr>
          </a:solidFill>
          <a:ln w="3175">
            <a:solidFill>
              <a:srgbClr val="FF0000"/>
            </a:solidFill>
            <a:miter lim="800000"/>
            <a:headEnd/>
            <a:tailEnd/>
          </a:ln>
        </p:spPr>
        <p:txBody>
          <a:bodyPr tIns="91440" bIns="91440">
            <a:spAutoFit/>
          </a:bodyPr>
          <a:lstStyle/>
          <a:p>
            <a:pPr marL="273050" eaLnBrk="0" hangingPunct="0">
              <a:spcBef>
                <a:spcPct val="50000"/>
              </a:spcBef>
            </a:pPr>
            <a:r>
              <a:rPr lang="en-US" sz="1000" b="1">
                <a:cs typeface="Arial" pitchFamily="34" charset="0"/>
              </a:rPr>
              <a:t>          Weather Service Offices served by the Cooperative Institute </a:t>
            </a:r>
            <a:br>
              <a:rPr lang="en-US" sz="1000" b="1">
                <a:cs typeface="Arial" pitchFamily="34" charset="0"/>
              </a:rPr>
            </a:br>
            <a:r>
              <a:rPr lang="en-US" sz="1000" b="1">
                <a:cs typeface="Arial" pitchFamily="34" charset="0"/>
              </a:rPr>
              <a:t>          for Meteorological Satellite Studies (CIMSS)</a:t>
            </a:r>
          </a:p>
        </p:txBody>
      </p:sp>
      <p:sp>
        <p:nvSpPr>
          <p:cNvPr id="16402" name="Text Box 183"/>
          <p:cNvSpPr txBox="1">
            <a:spLocks noChangeArrowheads="1"/>
          </p:cNvSpPr>
          <p:nvPr/>
        </p:nvSpPr>
        <p:spPr bwMode="auto">
          <a:xfrm>
            <a:off x="314325" y="5480050"/>
            <a:ext cx="2462213" cy="431800"/>
          </a:xfrm>
          <a:prstGeom prst="rect">
            <a:avLst/>
          </a:prstGeom>
          <a:solidFill>
            <a:srgbClr val="00FF00">
              <a:alpha val="74901"/>
            </a:srgbClr>
          </a:solidFill>
          <a:ln w="3175">
            <a:solidFill>
              <a:srgbClr val="00FF00"/>
            </a:solidFill>
            <a:miter lim="800000"/>
            <a:headEnd/>
            <a:tailEnd/>
          </a:ln>
        </p:spPr>
        <p:txBody>
          <a:bodyPr lIns="0" tIns="137160" rIns="0" bIns="137160">
            <a:spAutoFit/>
          </a:bodyPr>
          <a:lstStyle/>
          <a:p>
            <a:pPr marL="182563" eaLnBrk="0" hangingPunct="0">
              <a:spcBef>
                <a:spcPct val="50000"/>
              </a:spcBef>
            </a:pPr>
            <a:r>
              <a:rPr lang="en-US" sz="1000" b="1"/>
              <a:t>Univ. of Maryland, Baltimore, Co.</a:t>
            </a:r>
          </a:p>
        </p:txBody>
      </p:sp>
      <p:sp>
        <p:nvSpPr>
          <p:cNvPr id="16403" name="Text Box 179"/>
          <p:cNvSpPr txBox="1">
            <a:spLocks noChangeArrowheads="1"/>
          </p:cNvSpPr>
          <p:nvPr/>
        </p:nvSpPr>
        <p:spPr bwMode="auto">
          <a:xfrm>
            <a:off x="3098800" y="5480050"/>
            <a:ext cx="2633663" cy="554038"/>
          </a:xfrm>
          <a:prstGeom prst="rect">
            <a:avLst/>
          </a:prstGeom>
          <a:solidFill>
            <a:srgbClr val="FFFF00">
              <a:alpha val="74901"/>
            </a:srgbClr>
          </a:solidFill>
          <a:ln w="3175">
            <a:solidFill>
              <a:srgbClr val="FFFF00"/>
            </a:solidFill>
            <a:miter lim="800000"/>
            <a:headEnd/>
            <a:tailEnd/>
          </a:ln>
        </p:spPr>
        <p:txBody>
          <a:bodyPr>
            <a:spAutoFit/>
          </a:bodyPr>
          <a:lstStyle/>
          <a:p>
            <a:pPr marL="273050" eaLnBrk="0" hangingPunct="0">
              <a:spcBef>
                <a:spcPts val="600"/>
              </a:spcBef>
            </a:pPr>
            <a:r>
              <a:rPr lang="en-US" sz="1000" b="1"/>
              <a:t>Weather Service Offices served by the</a:t>
            </a:r>
            <a:r>
              <a:rPr lang="en-US" sz="1000"/>
              <a:t> </a:t>
            </a:r>
            <a:r>
              <a:rPr lang="en-US" sz="1000" b="1"/>
              <a:t>Cooperative Institute for Research in the Atmosphere (CIRA)</a:t>
            </a:r>
          </a:p>
        </p:txBody>
      </p:sp>
      <p:sp>
        <p:nvSpPr>
          <p:cNvPr id="50" name="Text Box 45"/>
          <p:cNvSpPr txBox="1">
            <a:spLocks noChangeArrowheads="1"/>
          </p:cNvSpPr>
          <p:nvPr/>
        </p:nvSpPr>
        <p:spPr bwMode="auto">
          <a:xfrm>
            <a:off x="3146425" y="5491163"/>
            <a:ext cx="252413" cy="492125"/>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wrap="none" lIns="0" tIns="0" rIns="0" bIns="0">
            <a:spAutoFit/>
          </a:bodyPr>
          <a:lstStyle/>
          <a:p>
            <a:pPr algn="ctr">
              <a:defRPr/>
            </a:pPr>
            <a:r>
              <a:rPr lang="en-US" sz="3200" b="1" i="1">
                <a:solidFill>
                  <a:srgbClr val="000000"/>
                </a:solidFill>
                <a:latin typeface="Franklin Gothic Demi" pitchFamily="-116" charset="0"/>
              </a:rPr>
              <a:t>3</a:t>
            </a:r>
            <a:endParaRPr lang="en-US" sz="3200">
              <a:solidFill>
                <a:srgbClr val="000000"/>
              </a:solidFill>
            </a:endParaRPr>
          </a:p>
        </p:txBody>
      </p:sp>
      <p:sp>
        <p:nvSpPr>
          <p:cNvPr id="16405" name="Text Box 179"/>
          <p:cNvSpPr txBox="1">
            <a:spLocks noChangeArrowheads="1"/>
          </p:cNvSpPr>
          <p:nvPr/>
        </p:nvSpPr>
        <p:spPr bwMode="auto">
          <a:xfrm>
            <a:off x="5910263" y="815975"/>
            <a:ext cx="3089275" cy="554038"/>
          </a:xfrm>
          <a:prstGeom prst="rect">
            <a:avLst/>
          </a:prstGeom>
          <a:solidFill>
            <a:srgbClr val="00FFFF">
              <a:alpha val="74901"/>
            </a:srgbClr>
          </a:solidFill>
          <a:ln w="3175">
            <a:solidFill>
              <a:srgbClr val="00FFFF"/>
            </a:solidFill>
            <a:miter lim="800000"/>
            <a:headEnd/>
            <a:tailEnd/>
          </a:ln>
        </p:spPr>
        <p:txBody>
          <a:bodyPr>
            <a:spAutoFit/>
          </a:bodyPr>
          <a:lstStyle/>
          <a:p>
            <a:pPr marL="273050" eaLnBrk="0" hangingPunct="0">
              <a:spcBef>
                <a:spcPts val="600"/>
              </a:spcBef>
            </a:pPr>
            <a:r>
              <a:rPr lang="en-US" sz="1000" b="1"/>
              <a:t>     Weather Service Offices served by the</a:t>
            </a:r>
            <a:r>
              <a:rPr lang="en-US" sz="1000"/>
              <a:t>      </a:t>
            </a:r>
            <a:br>
              <a:rPr lang="en-US" sz="1000"/>
            </a:br>
            <a:r>
              <a:rPr lang="en-US" sz="1000"/>
              <a:t>     </a:t>
            </a:r>
            <a:r>
              <a:rPr lang="en-US" sz="1000" b="1"/>
              <a:t>NASA Short-term Prediction Research </a:t>
            </a:r>
            <a:br>
              <a:rPr lang="en-US" sz="1000" b="1"/>
            </a:br>
            <a:r>
              <a:rPr lang="en-US" sz="1000" b="1"/>
              <a:t>     and Transition Center (SPoRT)</a:t>
            </a:r>
          </a:p>
        </p:txBody>
      </p:sp>
      <p:sp>
        <p:nvSpPr>
          <p:cNvPr id="52" name="Text Box 45"/>
          <p:cNvSpPr txBox="1">
            <a:spLocks noChangeArrowheads="1"/>
          </p:cNvSpPr>
          <p:nvPr/>
        </p:nvSpPr>
        <p:spPr bwMode="auto">
          <a:xfrm>
            <a:off x="5924550" y="827088"/>
            <a:ext cx="457200" cy="492125"/>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wrap="none" lIns="0" tIns="0" rIns="0" bIns="0">
            <a:spAutoFit/>
          </a:bodyPr>
          <a:lstStyle/>
          <a:p>
            <a:pPr algn="ctr">
              <a:defRPr/>
            </a:pPr>
            <a:r>
              <a:rPr lang="en-US" sz="3200" b="1" i="1">
                <a:solidFill>
                  <a:srgbClr val="000000"/>
                </a:solidFill>
                <a:latin typeface="Franklin Gothic Demi" pitchFamily="-116" charset="0"/>
              </a:rPr>
              <a:t>15</a:t>
            </a:r>
            <a:endParaRPr lang="en-US" sz="3200">
              <a:solidFill>
                <a:srgbClr val="000000"/>
              </a:solidFill>
            </a:endParaRPr>
          </a:p>
        </p:txBody>
      </p:sp>
      <p:sp>
        <p:nvSpPr>
          <p:cNvPr id="16407" name="Text Box 183"/>
          <p:cNvSpPr txBox="1">
            <a:spLocks noChangeArrowheads="1"/>
          </p:cNvSpPr>
          <p:nvPr/>
        </p:nvSpPr>
        <p:spPr bwMode="auto">
          <a:xfrm>
            <a:off x="317500" y="5913438"/>
            <a:ext cx="2459038" cy="508000"/>
          </a:xfrm>
          <a:prstGeom prst="rect">
            <a:avLst/>
          </a:prstGeom>
          <a:solidFill>
            <a:schemeClr val="bg1"/>
          </a:solidFill>
          <a:ln w="3175">
            <a:solidFill>
              <a:srgbClr val="00FF00"/>
            </a:solidFill>
            <a:miter lim="800000"/>
            <a:headEnd/>
            <a:tailEnd/>
          </a:ln>
        </p:spPr>
        <p:txBody>
          <a:bodyPr bIns="182880">
            <a:spAutoFit/>
          </a:bodyPr>
          <a:lstStyle/>
          <a:p>
            <a:pPr eaLnBrk="0" hangingPunct="0"/>
            <a:r>
              <a:rPr lang="en-US" sz="900"/>
              <a:t>  • State/Local/Tribal Air Quality </a:t>
            </a:r>
          </a:p>
          <a:p>
            <a:pPr eaLnBrk="0" hangingPunct="0"/>
            <a:r>
              <a:rPr lang="en-US" sz="900"/>
              <a:t>    Forecast Offices (non-NOAA)</a:t>
            </a:r>
          </a:p>
        </p:txBody>
      </p:sp>
      <p:sp>
        <p:nvSpPr>
          <p:cNvPr id="54" name="Text Box 45"/>
          <p:cNvSpPr txBox="1">
            <a:spLocks noChangeArrowheads="1"/>
          </p:cNvSpPr>
          <p:nvPr/>
        </p:nvSpPr>
        <p:spPr bwMode="auto">
          <a:xfrm>
            <a:off x="396875" y="1582738"/>
            <a:ext cx="484188" cy="492125"/>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wrap="none" lIns="0" tIns="0" rIns="0" bIns="0">
            <a:spAutoFit/>
          </a:bodyPr>
          <a:lstStyle/>
          <a:p>
            <a:pPr algn="ctr">
              <a:defRPr/>
            </a:pPr>
            <a:r>
              <a:rPr lang="en-US" sz="3200" b="1" i="1">
                <a:solidFill>
                  <a:srgbClr val="000000"/>
                </a:solidFill>
                <a:latin typeface="Franklin Gothic Demi" pitchFamily="-116" charset="0"/>
              </a:rPr>
              <a:t>46</a:t>
            </a:r>
            <a:endParaRPr lang="en-US" sz="3200">
              <a:solidFill>
                <a:srgbClr val="000000"/>
              </a:solidFill>
            </a:endParaRPr>
          </a:p>
        </p:txBody>
      </p:sp>
      <p:sp>
        <p:nvSpPr>
          <p:cNvPr id="16409" name="Text Box 183"/>
          <p:cNvSpPr txBox="1">
            <a:spLocks noChangeArrowheads="1"/>
          </p:cNvSpPr>
          <p:nvPr/>
        </p:nvSpPr>
        <p:spPr bwMode="auto">
          <a:xfrm>
            <a:off x="5913438" y="4208463"/>
            <a:ext cx="3089275" cy="646112"/>
          </a:xfrm>
          <a:prstGeom prst="rect">
            <a:avLst/>
          </a:prstGeom>
          <a:noFill/>
          <a:ln w="3175">
            <a:solidFill>
              <a:srgbClr val="000000"/>
            </a:solidFill>
            <a:miter lim="800000"/>
            <a:headEnd/>
            <a:tailEnd/>
          </a:ln>
        </p:spPr>
        <p:txBody>
          <a:bodyPr>
            <a:spAutoFit/>
          </a:bodyPr>
          <a:lstStyle/>
          <a:p>
            <a:pPr eaLnBrk="0" hangingPunct="0"/>
            <a:r>
              <a:rPr lang="en-US" sz="900"/>
              <a:t>• Blacksburg Virginia (RNK)</a:t>
            </a:r>
          </a:p>
          <a:p>
            <a:pPr eaLnBrk="0" hangingPunct="0"/>
            <a:r>
              <a:rPr lang="en-US" sz="900"/>
              <a:t>• Raleigh, North Carolina (RAH)</a:t>
            </a:r>
          </a:p>
          <a:p>
            <a:pPr eaLnBrk="0" hangingPunct="0"/>
            <a:r>
              <a:rPr lang="en-US" sz="900"/>
              <a:t>• Sterling, Virginia (LWX)</a:t>
            </a:r>
          </a:p>
          <a:p>
            <a:pPr eaLnBrk="0" hangingPunct="0"/>
            <a:r>
              <a:rPr lang="en-US" sz="900"/>
              <a:t>• Wakefield, Virginia (AKQ)</a:t>
            </a:r>
          </a:p>
        </p:txBody>
      </p:sp>
      <p:sp>
        <p:nvSpPr>
          <p:cNvPr id="16410" name="Text Box 183"/>
          <p:cNvSpPr txBox="1">
            <a:spLocks noChangeArrowheads="1"/>
          </p:cNvSpPr>
          <p:nvPr/>
        </p:nvSpPr>
        <p:spPr bwMode="auto">
          <a:xfrm>
            <a:off x="5913438" y="3606800"/>
            <a:ext cx="3089275" cy="600075"/>
          </a:xfrm>
          <a:prstGeom prst="rect">
            <a:avLst/>
          </a:prstGeom>
          <a:solidFill>
            <a:schemeClr val="tx1"/>
          </a:solidFill>
          <a:ln w="3175">
            <a:solidFill>
              <a:schemeClr val="tx1"/>
            </a:solidFill>
            <a:miter lim="800000"/>
            <a:headEnd/>
            <a:tailEnd/>
          </a:ln>
        </p:spPr>
        <p:txBody>
          <a:bodyPr bIns="91440">
            <a:spAutoFit/>
          </a:bodyPr>
          <a:lstStyle/>
          <a:p>
            <a:pPr eaLnBrk="0" hangingPunct="0"/>
            <a:r>
              <a:rPr lang="en-US" sz="1000" b="1">
                <a:solidFill>
                  <a:schemeClr val="bg1"/>
                </a:solidFill>
              </a:rPr>
              <a:t>        Weather Service Offices served by the   </a:t>
            </a:r>
          </a:p>
          <a:p>
            <a:pPr eaLnBrk="0" hangingPunct="0"/>
            <a:r>
              <a:rPr lang="en-US" sz="1000" b="1">
                <a:solidFill>
                  <a:schemeClr val="bg1"/>
                </a:solidFill>
              </a:rPr>
              <a:t>        Cooperative Institute for Climate </a:t>
            </a:r>
          </a:p>
          <a:p>
            <a:pPr eaLnBrk="0" hangingPunct="0"/>
            <a:r>
              <a:rPr lang="en-US" sz="1000" b="1">
                <a:solidFill>
                  <a:schemeClr val="bg1"/>
                </a:solidFill>
              </a:rPr>
              <a:t>        and Satellites (CICS) via SPoRT</a:t>
            </a:r>
            <a:endParaRPr lang="en-US" sz="900">
              <a:solidFill>
                <a:schemeClr val="bg1"/>
              </a:solidFill>
            </a:endParaRPr>
          </a:p>
        </p:txBody>
      </p:sp>
      <p:sp>
        <p:nvSpPr>
          <p:cNvPr id="57" name="Text Box 45"/>
          <p:cNvSpPr txBox="1">
            <a:spLocks noChangeArrowheads="1"/>
          </p:cNvSpPr>
          <p:nvPr/>
        </p:nvSpPr>
        <p:spPr bwMode="auto">
          <a:xfrm>
            <a:off x="5954713" y="3562350"/>
            <a:ext cx="252412" cy="492125"/>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wrap="none" lIns="0" tIns="0" rIns="0" bIns="0">
            <a:spAutoFit/>
          </a:bodyPr>
          <a:lstStyle/>
          <a:p>
            <a:pPr algn="ctr">
              <a:defRPr/>
            </a:pPr>
            <a:r>
              <a:rPr lang="en-US" sz="3200" b="1" i="1">
                <a:solidFill>
                  <a:schemeClr val="bg1"/>
                </a:solidFill>
                <a:latin typeface="Franklin Gothic Demi" pitchFamily="-116" charset="0"/>
              </a:rPr>
              <a:t>4</a:t>
            </a:r>
            <a:endParaRPr lang="en-US" sz="3200">
              <a:solidFill>
                <a:schemeClr val="bg1"/>
              </a:solidFill>
            </a:endParaRPr>
          </a:p>
        </p:txBody>
      </p:sp>
      <p:pic>
        <p:nvPicPr>
          <p:cNvPr id="16412" name="Picture 29" descr="cics logo.png"/>
          <p:cNvPicPr>
            <a:picLocks noChangeAspect="1"/>
          </p:cNvPicPr>
          <p:nvPr/>
        </p:nvPicPr>
        <p:blipFill>
          <a:blip r:embed="rId9"/>
          <a:srcRect/>
          <a:stretch>
            <a:fillRect/>
          </a:stretch>
        </p:blipFill>
        <p:spPr bwMode="auto">
          <a:xfrm>
            <a:off x="8035925" y="4262438"/>
            <a:ext cx="552450" cy="538162"/>
          </a:xfrm>
          <a:prstGeom prst="rect">
            <a:avLst/>
          </a:prstGeom>
          <a:noFill/>
          <a:ln w="9525">
            <a:noFill/>
            <a:miter lim="800000"/>
            <a:headEnd/>
            <a:tailEnd/>
          </a:ln>
        </p:spPr>
      </p:pic>
      <p:pic>
        <p:nvPicPr>
          <p:cNvPr id="16413" name="Picture 30" descr="UMBC_box.gif"/>
          <p:cNvPicPr>
            <a:picLocks noChangeAspect="1"/>
          </p:cNvPicPr>
          <p:nvPr/>
        </p:nvPicPr>
        <p:blipFill>
          <a:blip r:embed="rId10"/>
          <a:srcRect l="4716" t="5067" r="4527" b="5405"/>
          <a:stretch>
            <a:fillRect/>
          </a:stretch>
        </p:blipFill>
        <p:spPr bwMode="auto">
          <a:xfrm>
            <a:off x="2176463" y="5908675"/>
            <a:ext cx="566737" cy="514350"/>
          </a:xfrm>
          <a:prstGeom prst="rect">
            <a:avLst/>
          </a:prstGeom>
          <a:noFill/>
          <a:ln w="9525">
            <a:noFill/>
            <a:miter lim="800000"/>
            <a:headEnd/>
            <a:tailEnd/>
          </a:ln>
        </p:spPr>
      </p:pic>
      <p:sp>
        <p:nvSpPr>
          <p:cNvPr id="60" name="Text Box 45"/>
          <p:cNvSpPr txBox="1">
            <a:spLocks noChangeArrowheads="1"/>
          </p:cNvSpPr>
          <p:nvPr/>
        </p:nvSpPr>
        <p:spPr bwMode="auto">
          <a:xfrm>
            <a:off x="6019800" y="4940300"/>
            <a:ext cx="381000" cy="493713"/>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wrap="none" lIns="0" tIns="0" rIns="0" bIns="0">
            <a:spAutoFit/>
          </a:bodyPr>
          <a:lstStyle/>
          <a:p>
            <a:pPr algn="ctr">
              <a:defRPr/>
            </a:pPr>
            <a:r>
              <a:rPr lang="en-US" sz="3200" b="1" i="1">
                <a:solidFill>
                  <a:srgbClr val="000000"/>
                </a:solidFill>
                <a:latin typeface="Franklin Gothic Demi" pitchFamily="-116" charset="0"/>
              </a:rPr>
              <a:t>11</a:t>
            </a:r>
            <a:endParaRPr lang="en-US" sz="3200">
              <a:solidFill>
                <a:srgbClr val="00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17500" y="347663"/>
            <a:ext cx="8509000" cy="563562"/>
          </a:xfrm>
        </p:spPr>
        <p:txBody>
          <a:bodyPr/>
          <a:lstStyle/>
          <a:p>
            <a:r>
              <a:rPr lang="en-US" sz="3600" smtClean="0"/>
              <a:t>GOES-R Warning Product Set</a:t>
            </a:r>
          </a:p>
        </p:txBody>
      </p:sp>
      <p:sp>
        <p:nvSpPr>
          <p:cNvPr id="17411" name="Line 4"/>
          <p:cNvSpPr>
            <a:spLocks noChangeShapeType="1"/>
          </p:cNvSpPr>
          <p:nvPr/>
        </p:nvSpPr>
        <p:spPr bwMode="auto">
          <a:xfrm>
            <a:off x="381000" y="1054100"/>
            <a:ext cx="8229600" cy="0"/>
          </a:xfrm>
          <a:prstGeom prst="line">
            <a:avLst/>
          </a:prstGeom>
          <a:noFill/>
          <a:ln w="50800" cmpd="dbl">
            <a:solidFill>
              <a:srgbClr val="003399"/>
            </a:solidFill>
            <a:round/>
            <a:headEnd/>
            <a:tailEnd/>
          </a:ln>
        </p:spPr>
        <p:txBody>
          <a:bodyPr/>
          <a:lstStyle/>
          <a:p>
            <a:endParaRPr lang="en-US"/>
          </a:p>
        </p:txBody>
      </p:sp>
      <p:sp>
        <p:nvSpPr>
          <p:cNvPr id="17412" name="TextBox 6"/>
          <p:cNvSpPr txBox="1">
            <a:spLocks noChangeArrowheads="1"/>
          </p:cNvSpPr>
          <p:nvPr/>
        </p:nvSpPr>
        <p:spPr bwMode="auto">
          <a:xfrm>
            <a:off x="866775" y="1371600"/>
            <a:ext cx="7410450" cy="5078413"/>
          </a:xfrm>
          <a:prstGeom prst="rect">
            <a:avLst/>
          </a:prstGeom>
          <a:noFill/>
          <a:ln w="9525">
            <a:noFill/>
            <a:miter lim="800000"/>
            <a:headEnd/>
            <a:tailEnd/>
          </a:ln>
        </p:spPr>
        <p:txBody>
          <a:bodyPr>
            <a:spAutoFit/>
          </a:bodyPr>
          <a:lstStyle/>
          <a:p>
            <a:r>
              <a:rPr lang="en-US" dirty="0"/>
              <a:t>The following list of </a:t>
            </a:r>
            <a:r>
              <a:rPr lang="en-US" dirty="0" smtClean="0"/>
              <a:t>products </a:t>
            </a:r>
            <a:r>
              <a:rPr lang="en-US" dirty="0"/>
              <a:t>offers opportunity for </a:t>
            </a:r>
            <a:r>
              <a:rPr lang="en-US" dirty="0" smtClean="0"/>
              <a:t>high priority near-real </a:t>
            </a:r>
            <a:r>
              <a:rPr lang="en-US" dirty="0"/>
              <a:t>time Warning Related utility.</a:t>
            </a:r>
          </a:p>
          <a:p>
            <a:r>
              <a:rPr lang="en-US" dirty="0"/>
              <a:t> </a:t>
            </a:r>
          </a:p>
          <a:p>
            <a:r>
              <a:rPr lang="en-US" u="sng" dirty="0"/>
              <a:t>Baseline Products:</a:t>
            </a:r>
            <a:endParaRPr lang="en-US" dirty="0"/>
          </a:p>
          <a:p>
            <a:r>
              <a:rPr lang="en-US" dirty="0"/>
              <a:t>Volcanic Ash: detection &amp; Height</a:t>
            </a:r>
          </a:p>
          <a:p>
            <a:r>
              <a:rPr lang="en-US" dirty="0"/>
              <a:t>Cloud and Moisture Imagery</a:t>
            </a:r>
          </a:p>
          <a:p>
            <a:r>
              <a:rPr lang="en-US" dirty="0"/>
              <a:t>Hurricane Intensity</a:t>
            </a:r>
          </a:p>
          <a:p>
            <a:r>
              <a:rPr lang="en-US" dirty="0"/>
              <a:t>Lightning Detection:  Events, Groups &amp; Flashes</a:t>
            </a:r>
          </a:p>
          <a:p>
            <a:r>
              <a:rPr lang="en-US" dirty="0"/>
              <a:t>Rainfall Rate / QPE</a:t>
            </a:r>
          </a:p>
          <a:p>
            <a:r>
              <a:rPr lang="en-US" dirty="0"/>
              <a:t>Total </a:t>
            </a:r>
            <a:r>
              <a:rPr lang="en-US" dirty="0" err="1"/>
              <a:t>Precipitable</a:t>
            </a:r>
            <a:r>
              <a:rPr lang="en-US" dirty="0"/>
              <a:t> Water</a:t>
            </a:r>
          </a:p>
          <a:p>
            <a:r>
              <a:rPr lang="en-US" dirty="0"/>
              <a:t>Fire/Hot Spot Characterization</a:t>
            </a:r>
          </a:p>
          <a:p>
            <a:r>
              <a:rPr lang="en-US" dirty="0"/>
              <a:t> </a:t>
            </a:r>
          </a:p>
          <a:p>
            <a:r>
              <a:rPr lang="en-US" u="sng" dirty="0"/>
              <a:t>Option 2 Products:</a:t>
            </a:r>
            <a:endParaRPr lang="en-US" dirty="0"/>
          </a:p>
          <a:p>
            <a:r>
              <a:rPr lang="en-US" dirty="0"/>
              <a:t>Aircraft Icing Threat</a:t>
            </a:r>
          </a:p>
          <a:p>
            <a:r>
              <a:rPr lang="en-US" dirty="0"/>
              <a:t>Convective Initiation</a:t>
            </a:r>
          </a:p>
          <a:p>
            <a:r>
              <a:rPr lang="en-US" dirty="0"/>
              <a:t>Enhanced “V” / Overshooting Top Detection</a:t>
            </a:r>
          </a:p>
          <a:p>
            <a:r>
              <a:rPr lang="en-US" dirty="0"/>
              <a:t>Low Cloud and Fog</a:t>
            </a:r>
          </a:p>
          <a:p>
            <a:r>
              <a:rPr lang="en-US" dirty="0"/>
              <a:t>SO</a:t>
            </a:r>
            <a:r>
              <a:rPr lang="en-US" baseline="-25000" dirty="0"/>
              <a:t>2</a:t>
            </a:r>
            <a:r>
              <a:rPr lang="en-US" dirty="0"/>
              <a:t> Detection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idx="4294967295"/>
          </p:nvPr>
        </p:nvSpPr>
        <p:spPr>
          <a:xfrm>
            <a:off x="304800" y="152400"/>
            <a:ext cx="8229600" cy="1143000"/>
          </a:xfrm>
        </p:spPr>
        <p:txBody>
          <a:bodyPr/>
          <a:lstStyle/>
          <a:p>
            <a:pPr eaLnBrk="1" hangingPunct="1"/>
            <a:r>
              <a:rPr lang="en-US" sz="3600" b="1" smtClean="0">
                <a:solidFill>
                  <a:srgbClr val="0033CC"/>
                </a:solidFill>
              </a:rPr>
              <a:t>SPC Spring Experiment</a:t>
            </a:r>
          </a:p>
        </p:txBody>
      </p:sp>
      <p:sp>
        <p:nvSpPr>
          <p:cNvPr id="19459" name="Content Placeholder 2"/>
          <p:cNvSpPr>
            <a:spLocks noGrp="1"/>
          </p:cNvSpPr>
          <p:nvPr>
            <p:ph idx="4294967295"/>
          </p:nvPr>
        </p:nvSpPr>
        <p:spPr>
          <a:xfrm>
            <a:off x="533400" y="1371600"/>
            <a:ext cx="8229600" cy="5105400"/>
          </a:xfrm>
        </p:spPr>
        <p:txBody>
          <a:bodyPr/>
          <a:lstStyle/>
          <a:p>
            <a:pPr eaLnBrk="1" hangingPunct="1"/>
            <a:r>
              <a:rPr lang="en-US" sz="2400" smtClean="0"/>
              <a:t>In 2010 experiment…Products evaluated include:</a:t>
            </a:r>
          </a:p>
          <a:p>
            <a:pPr lvl="1" eaLnBrk="1" hangingPunct="1"/>
            <a:r>
              <a:rPr lang="en-US" sz="2000" smtClean="0"/>
              <a:t>Convective Initiation (CI)</a:t>
            </a:r>
          </a:p>
          <a:p>
            <a:pPr lvl="1" eaLnBrk="1" hangingPunct="1"/>
            <a:r>
              <a:rPr lang="en-US" sz="2000" smtClean="0"/>
              <a:t>Lightning Detection</a:t>
            </a:r>
          </a:p>
          <a:p>
            <a:pPr lvl="1" eaLnBrk="1" hangingPunct="1"/>
            <a:r>
              <a:rPr lang="en-US" sz="2000" smtClean="0"/>
              <a:t>Enhanced V/ Overshooting Top Detection</a:t>
            </a:r>
          </a:p>
          <a:p>
            <a:pPr lvl="1" eaLnBrk="1" hangingPunct="1"/>
            <a:r>
              <a:rPr lang="en-US" sz="2000" smtClean="0"/>
              <a:t>Cloud and Moisture Imagery</a:t>
            </a:r>
          </a:p>
          <a:p>
            <a:pPr lvl="1" eaLnBrk="1" hangingPunct="1"/>
            <a:r>
              <a:rPr lang="en-US" sz="2000" smtClean="0"/>
              <a:t>“Nearcasting” model (risk reduction)</a:t>
            </a:r>
          </a:p>
          <a:p>
            <a:pPr lvl="1" eaLnBrk="1" hangingPunct="1"/>
            <a:r>
              <a:rPr lang="en-US" sz="2000" smtClean="0"/>
              <a:t> Hail Probability (risk reduction)</a:t>
            </a:r>
          </a:p>
          <a:p>
            <a:pPr eaLnBrk="1" hangingPunct="1"/>
            <a:r>
              <a:rPr lang="en-US" sz="2400" smtClean="0"/>
              <a:t>In 2010…. More robust GLM proxy data set</a:t>
            </a:r>
          </a:p>
          <a:p>
            <a:pPr lvl="1" eaLnBrk="1" hangingPunct="1"/>
            <a:r>
              <a:rPr lang="en-US" sz="2000" smtClean="0"/>
              <a:t>Total flash density product at 8 km resolution</a:t>
            </a:r>
          </a:p>
          <a:p>
            <a:pPr lvl="1" eaLnBrk="1" hangingPunct="1"/>
            <a:r>
              <a:rPr lang="en-US" sz="2000" smtClean="0"/>
              <a:t>More accurate simulation of future GLM products</a:t>
            </a:r>
          </a:p>
          <a:p>
            <a:pPr lvl="1" eaLnBrk="1" hangingPunct="1"/>
            <a:r>
              <a:rPr lang="en-US" sz="2000" smtClean="0"/>
              <a:t>Data from additional sites provided to support SPC</a:t>
            </a:r>
            <a:r>
              <a:rPr lang="en-US" sz="2400" smtClean="0"/>
              <a:t> </a:t>
            </a:r>
          </a:p>
        </p:txBody>
      </p:sp>
      <p:sp>
        <p:nvSpPr>
          <p:cNvPr id="19460"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6AD65A25-FEB3-4105-B405-D58A05DAC31D}" type="slidenum">
              <a:rPr lang="en-US" sz="1400"/>
              <a:pPr algn="r"/>
              <a:t>14</a:t>
            </a:fld>
            <a:endParaRPr lang="en-US" sz="1400"/>
          </a:p>
        </p:txBody>
      </p:sp>
      <p:grpSp>
        <p:nvGrpSpPr>
          <p:cNvPr id="19461" name="Group 7"/>
          <p:cNvGrpSpPr>
            <a:grpSpLocks/>
          </p:cNvGrpSpPr>
          <p:nvPr/>
        </p:nvGrpSpPr>
        <p:grpSpPr bwMode="auto">
          <a:xfrm>
            <a:off x="76200" y="76200"/>
            <a:ext cx="685800" cy="685800"/>
            <a:chOff x="3211" y="144"/>
            <a:chExt cx="768" cy="768"/>
          </a:xfrm>
        </p:grpSpPr>
        <p:sp>
          <p:nvSpPr>
            <p:cNvPr id="19462" name="Oval 8"/>
            <p:cNvSpPr>
              <a:spLocks noChangeArrowheads="1"/>
            </p:cNvSpPr>
            <p:nvPr/>
          </p:nvSpPr>
          <p:spPr bwMode="auto">
            <a:xfrm>
              <a:off x="3221" y="154"/>
              <a:ext cx="748" cy="748"/>
            </a:xfrm>
            <a:prstGeom prst="ellipse">
              <a:avLst/>
            </a:prstGeom>
            <a:solidFill>
              <a:srgbClr val="FFFFFF"/>
            </a:solidFill>
            <a:ln w="9525">
              <a:noFill/>
              <a:round/>
              <a:headEnd/>
              <a:tailEnd/>
            </a:ln>
          </p:spPr>
          <p:txBody>
            <a:bodyPr wrap="none" anchor="ctr"/>
            <a:lstStyle/>
            <a:p>
              <a:endParaRPr lang="en-US"/>
            </a:p>
          </p:txBody>
        </p:sp>
        <p:pic>
          <p:nvPicPr>
            <p:cNvPr id="19463" name="Picture 9" descr="noaalogo"/>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211" y="144"/>
              <a:ext cx="768" cy="768"/>
            </a:xfrm>
            <a:prstGeom prst="rect">
              <a:avLst/>
            </a:prstGeom>
            <a:noFill/>
            <a:ln w="9525">
              <a:noFill/>
              <a:miter lim="800000"/>
              <a:headEnd/>
              <a:tailEnd/>
            </a:ln>
          </p:spPr>
        </p:pic>
      </p:grpSp>
      <p:sp>
        <p:nvSpPr>
          <p:cNvPr id="8" name="Line 4"/>
          <p:cNvSpPr>
            <a:spLocks noChangeShapeType="1"/>
          </p:cNvSpPr>
          <p:nvPr/>
        </p:nvSpPr>
        <p:spPr bwMode="auto">
          <a:xfrm>
            <a:off x="381000" y="10541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descr="2010_04_26_2345_texas_merc"/>
          <p:cNvPicPr>
            <a:picLocks noChangeAspect="1" noChangeArrowheads="1"/>
          </p:cNvPicPr>
          <p:nvPr/>
        </p:nvPicPr>
        <p:blipFill>
          <a:blip r:embed="rId2"/>
          <a:srcRect/>
          <a:stretch>
            <a:fillRect/>
          </a:stretch>
        </p:blipFill>
        <p:spPr bwMode="auto">
          <a:xfrm>
            <a:off x="4648200" y="3657600"/>
            <a:ext cx="3838575" cy="3054350"/>
          </a:xfrm>
          <a:prstGeom prst="rect">
            <a:avLst/>
          </a:prstGeom>
          <a:noFill/>
          <a:ln w="9525">
            <a:noFill/>
            <a:miter lim="800000"/>
            <a:headEnd/>
            <a:tailEnd/>
          </a:ln>
        </p:spPr>
      </p:pic>
      <p:pic>
        <p:nvPicPr>
          <p:cNvPr id="20483" name="Picture 3" descr="2010_04_26_2045_texas_merc"/>
          <p:cNvPicPr>
            <a:picLocks noChangeAspect="1" noChangeArrowheads="1"/>
          </p:cNvPicPr>
          <p:nvPr/>
        </p:nvPicPr>
        <p:blipFill>
          <a:blip r:embed="rId3"/>
          <a:srcRect/>
          <a:stretch>
            <a:fillRect/>
          </a:stretch>
        </p:blipFill>
        <p:spPr bwMode="auto">
          <a:xfrm>
            <a:off x="304800" y="3651250"/>
            <a:ext cx="3838575" cy="3054350"/>
          </a:xfrm>
          <a:prstGeom prst="rect">
            <a:avLst/>
          </a:prstGeom>
          <a:noFill/>
          <a:ln w="9525">
            <a:noFill/>
            <a:miter lim="800000"/>
            <a:headEnd/>
            <a:tailEnd/>
          </a:ln>
        </p:spPr>
      </p:pic>
      <p:sp>
        <p:nvSpPr>
          <p:cNvPr id="20484" name="Rectangle 4"/>
          <p:cNvSpPr>
            <a:spLocks noGrp="1" noChangeArrowheads="1"/>
          </p:cNvSpPr>
          <p:nvPr>
            <p:ph type="title"/>
          </p:nvPr>
        </p:nvSpPr>
        <p:spPr>
          <a:xfrm>
            <a:off x="457200" y="-152400"/>
            <a:ext cx="8229600" cy="1143000"/>
          </a:xfrm>
        </p:spPr>
        <p:txBody>
          <a:bodyPr/>
          <a:lstStyle/>
          <a:p>
            <a:r>
              <a:rPr lang="en-US" smtClean="0"/>
              <a:t>NSSL WRF and GOES Imager</a:t>
            </a:r>
          </a:p>
        </p:txBody>
      </p:sp>
      <p:pic>
        <p:nvPicPr>
          <p:cNvPr id="20485" name="Picture 5" descr="ABI13_FH_21"/>
          <p:cNvPicPr>
            <a:picLocks noChangeAspect="1" noChangeArrowheads="1"/>
          </p:cNvPicPr>
          <p:nvPr/>
        </p:nvPicPr>
        <p:blipFill>
          <a:blip r:embed="rId4"/>
          <a:srcRect l="33224" t="53377" r="38133" b="14934"/>
          <a:stretch>
            <a:fillRect/>
          </a:stretch>
        </p:blipFill>
        <p:spPr bwMode="auto">
          <a:xfrm>
            <a:off x="304800" y="762000"/>
            <a:ext cx="3810000" cy="2819400"/>
          </a:xfrm>
          <a:prstGeom prst="rect">
            <a:avLst/>
          </a:prstGeom>
          <a:noFill/>
          <a:ln w="9525">
            <a:noFill/>
            <a:miter lim="800000"/>
            <a:headEnd/>
            <a:tailEnd/>
          </a:ln>
        </p:spPr>
      </p:pic>
      <p:pic>
        <p:nvPicPr>
          <p:cNvPr id="20486" name="Picture 6" descr="ABI13_FH_00"/>
          <p:cNvPicPr>
            <a:picLocks noChangeAspect="1" noChangeArrowheads="1"/>
          </p:cNvPicPr>
          <p:nvPr/>
        </p:nvPicPr>
        <p:blipFill>
          <a:blip r:embed="rId5"/>
          <a:srcRect l="33437" t="53473" r="37906" b="14819"/>
          <a:stretch>
            <a:fillRect/>
          </a:stretch>
        </p:blipFill>
        <p:spPr bwMode="auto">
          <a:xfrm>
            <a:off x="4648200" y="762000"/>
            <a:ext cx="3810000" cy="2819400"/>
          </a:xfrm>
          <a:prstGeom prst="rect">
            <a:avLst/>
          </a:prstGeom>
          <a:noFill/>
          <a:ln w="9525">
            <a:noFill/>
            <a:miter lim="800000"/>
            <a:headEnd/>
            <a:tailEnd/>
          </a:ln>
        </p:spPr>
      </p:pic>
      <p:sp>
        <p:nvSpPr>
          <p:cNvPr id="20487" name="TextBox 4"/>
          <p:cNvSpPr txBox="1">
            <a:spLocks noChangeArrowheads="1"/>
          </p:cNvSpPr>
          <p:nvPr/>
        </p:nvSpPr>
        <p:spPr bwMode="auto">
          <a:xfrm>
            <a:off x="381000" y="838200"/>
            <a:ext cx="1524000" cy="366713"/>
          </a:xfrm>
          <a:prstGeom prst="rect">
            <a:avLst/>
          </a:prstGeom>
          <a:solidFill>
            <a:schemeClr val="accent1"/>
          </a:solidFill>
          <a:ln w="9525">
            <a:noFill/>
            <a:miter lim="800000"/>
            <a:headEnd/>
            <a:tailEnd/>
          </a:ln>
        </p:spPr>
        <p:txBody>
          <a:bodyPr>
            <a:spAutoFit/>
          </a:bodyPr>
          <a:lstStyle/>
          <a:p>
            <a:pPr defTabSz="457200"/>
            <a:r>
              <a:rPr lang="en-US">
                <a:latin typeface="Calibri" pitchFamily="34" charset="0"/>
              </a:rPr>
              <a:t>“ABI”  21 UTC</a:t>
            </a:r>
          </a:p>
        </p:txBody>
      </p:sp>
      <p:sp>
        <p:nvSpPr>
          <p:cNvPr id="20488" name="TextBox 4"/>
          <p:cNvSpPr txBox="1">
            <a:spLocks noChangeArrowheads="1"/>
          </p:cNvSpPr>
          <p:nvPr/>
        </p:nvSpPr>
        <p:spPr bwMode="auto">
          <a:xfrm>
            <a:off x="4800600" y="838200"/>
            <a:ext cx="1676400" cy="366713"/>
          </a:xfrm>
          <a:prstGeom prst="rect">
            <a:avLst/>
          </a:prstGeom>
          <a:solidFill>
            <a:schemeClr val="accent1"/>
          </a:solidFill>
          <a:ln w="9525">
            <a:noFill/>
            <a:miter lim="800000"/>
            <a:headEnd/>
            <a:tailEnd/>
          </a:ln>
        </p:spPr>
        <p:txBody>
          <a:bodyPr>
            <a:spAutoFit/>
          </a:bodyPr>
          <a:lstStyle/>
          <a:p>
            <a:pPr defTabSz="457200"/>
            <a:r>
              <a:rPr lang="en-US">
                <a:latin typeface="Calibri" pitchFamily="34" charset="0"/>
              </a:rPr>
              <a:t>“ABI”  00 UTC</a:t>
            </a:r>
          </a:p>
        </p:txBody>
      </p:sp>
      <p:sp>
        <p:nvSpPr>
          <p:cNvPr id="20489" name="TextBox 4"/>
          <p:cNvSpPr txBox="1">
            <a:spLocks noChangeArrowheads="1"/>
          </p:cNvSpPr>
          <p:nvPr/>
        </p:nvSpPr>
        <p:spPr bwMode="auto">
          <a:xfrm>
            <a:off x="381000" y="3733800"/>
            <a:ext cx="2286000" cy="366713"/>
          </a:xfrm>
          <a:prstGeom prst="rect">
            <a:avLst/>
          </a:prstGeom>
          <a:solidFill>
            <a:schemeClr val="accent1"/>
          </a:solidFill>
          <a:ln w="9525">
            <a:noFill/>
            <a:miter lim="800000"/>
            <a:headEnd/>
            <a:tailEnd/>
          </a:ln>
        </p:spPr>
        <p:txBody>
          <a:bodyPr>
            <a:spAutoFit/>
          </a:bodyPr>
          <a:lstStyle/>
          <a:p>
            <a:pPr defTabSz="457200"/>
            <a:r>
              <a:rPr lang="en-US">
                <a:latin typeface="Calibri" pitchFamily="34" charset="0"/>
              </a:rPr>
              <a:t>GOES-13  21:15 UTC</a:t>
            </a:r>
          </a:p>
        </p:txBody>
      </p:sp>
      <p:sp>
        <p:nvSpPr>
          <p:cNvPr id="20490" name="TextBox 4"/>
          <p:cNvSpPr txBox="1">
            <a:spLocks noChangeArrowheads="1"/>
          </p:cNvSpPr>
          <p:nvPr/>
        </p:nvSpPr>
        <p:spPr bwMode="auto">
          <a:xfrm>
            <a:off x="4800600" y="3733800"/>
            <a:ext cx="2286000" cy="366713"/>
          </a:xfrm>
          <a:prstGeom prst="rect">
            <a:avLst/>
          </a:prstGeom>
          <a:solidFill>
            <a:schemeClr val="accent1"/>
          </a:solidFill>
          <a:ln w="9525">
            <a:noFill/>
            <a:miter lim="800000"/>
            <a:headEnd/>
            <a:tailEnd/>
          </a:ln>
        </p:spPr>
        <p:txBody>
          <a:bodyPr>
            <a:spAutoFit/>
          </a:bodyPr>
          <a:lstStyle/>
          <a:p>
            <a:pPr defTabSz="457200"/>
            <a:r>
              <a:rPr lang="en-US">
                <a:latin typeface="Calibri" pitchFamily="34" charset="0"/>
              </a:rPr>
              <a:t>GOES-13  23:45 UTC</a:t>
            </a:r>
          </a:p>
        </p:txBody>
      </p:sp>
      <p:sp>
        <p:nvSpPr>
          <p:cNvPr id="11" name="Line 7"/>
          <p:cNvSpPr>
            <a:spLocks noChangeShapeType="1"/>
          </p:cNvSpPr>
          <p:nvPr/>
        </p:nvSpPr>
        <p:spPr bwMode="auto">
          <a:xfrm>
            <a:off x="381000" y="6985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fld id="{CA56D315-3CE8-4F3E-B614-83D7B182678E}" type="slidenum">
              <a:rPr lang="en-US" sz="1400"/>
              <a:pPr algn="r"/>
              <a:t>16</a:t>
            </a:fld>
            <a:endParaRPr lang="en-US" sz="1400"/>
          </a:p>
        </p:txBody>
      </p:sp>
      <p:sp>
        <p:nvSpPr>
          <p:cNvPr id="21507" name="Rectangle 2"/>
          <p:cNvSpPr>
            <a:spLocks noGrp="1" noChangeArrowheads="1"/>
          </p:cNvSpPr>
          <p:nvPr>
            <p:ph type="title" idx="4294967295"/>
          </p:nvPr>
        </p:nvSpPr>
        <p:spPr>
          <a:xfrm>
            <a:off x="152400" y="101600"/>
            <a:ext cx="8991600" cy="1143000"/>
          </a:xfrm>
        </p:spPr>
        <p:txBody>
          <a:bodyPr/>
          <a:lstStyle/>
          <a:p>
            <a:r>
              <a:rPr lang="en-US" dirty="0" smtClean="0"/>
              <a:t>Estimated ABI Emitted-only Bands</a:t>
            </a:r>
          </a:p>
        </p:txBody>
      </p:sp>
      <p:pic>
        <p:nvPicPr>
          <p:cNvPr id="21508" name="Picture 4" descr="G16_9PL_23Z_01MAY10"/>
          <p:cNvPicPr>
            <a:picLocks noChangeAspect="1" noChangeArrowheads="1"/>
          </p:cNvPicPr>
          <p:nvPr/>
        </p:nvPicPr>
        <p:blipFill>
          <a:blip r:embed="rId2"/>
          <a:srcRect/>
          <a:stretch>
            <a:fillRect/>
          </a:stretch>
        </p:blipFill>
        <p:spPr bwMode="auto">
          <a:xfrm>
            <a:off x="285750" y="1371600"/>
            <a:ext cx="8572500" cy="5334000"/>
          </a:xfrm>
          <a:prstGeom prst="rect">
            <a:avLst/>
          </a:prstGeom>
          <a:noFill/>
          <a:ln w="9525">
            <a:noFill/>
            <a:miter lim="800000"/>
            <a:headEnd/>
            <a:tailEnd/>
          </a:ln>
        </p:spPr>
      </p:pic>
      <p:sp>
        <p:nvSpPr>
          <p:cNvPr id="21509" name="Text Box 5"/>
          <p:cNvSpPr txBox="1">
            <a:spLocks noChangeArrowheads="1"/>
          </p:cNvSpPr>
          <p:nvPr/>
        </p:nvSpPr>
        <p:spPr bwMode="auto">
          <a:xfrm>
            <a:off x="669925" y="1004888"/>
            <a:ext cx="1962150" cy="366712"/>
          </a:xfrm>
          <a:prstGeom prst="rect">
            <a:avLst/>
          </a:prstGeom>
          <a:noFill/>
          <a:ln w="9525">
            <a:noFill/>
            <a:miter lim="800000"/>
            <a:headEnd/>
            <a:tailEnd/>
          </a:ln>
        </p:spPr>
        <p:txBody>
          <a:bodyPr wrap="none">
            <a:spAutoFit/>
          </a:bodyPr>
          <a:lstStyle/>
          <a:p>
            <a:r>
              <a:rPr lang="en-US"/>
              <a:t>From NSSL WRF</a:t>
            </a:r>
          </a:p>
        </p:txBody>
      </p:sp>
      <p:sp>
        <p:nvSpPr>
          <p:cNvPr id="6" name="Line 7"/>
          <p:cNvSpPr>
            <a:spLocks noChangeShapeType="1"/>
          </p:cNvSpPr>
          <p:nvPr/>
        </p:nvSpPr>
        <p:spPr bwMode="auto">
          <a:xfrm>
            <a:off x="381000" y="9906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7"/>
          <p:cNvGrpSpPr>
            <a:grpSpLocks/>
          </p:cNvGrpSpPr>
          <p:nvPr/>
        </p:nvGrpSpPr>
        <p:grpSpPr bwMode="auto">
          <a:xfrm>
            <a:off x="0" y="6143625"/>
            <a:ext cx="9086850" cy="714375"/>
            <a:chOff x="0" y="6143625"/>
            <a:chExt cx="9086850" cy="714375"/>
          </a:xfrm>
        </p:grpSpPr>
        <p:pic>
          <p:nvPicPr>
            <p:cNvPr id="23563" name="Picture 4" descr="sportredblue.gif"/>
            <p:cNvPicPr>
              <a:picLocks noChangeAspect="1"/>
            </p:cNvPicPr>
            <p:nvPr/>
          </p:nvPicPr>
          <p:blipFill>
            <a:blip r:embed="rId3"/>
            <a:srcRect/>
            <a:stretch>
              <a:fillRect/>
            </a:stretch>
          </p:blipFill>
          <p:spPr bwMode="auto">
            <a:xfrm>
              <a:off x="0" y="6209772"/>
              <a:ext cx="2286000" cy="648228"/>
            </a:xfrm>
            <a:prstGeom prst="rect">
              <a:avLst/>
            </a:prstGeom>
            <a:noFill/>
            <a:ln w="9525">
              <a:noFill/>
              <a:miter lim="800000"/>
              <a:headEnd/>
              <a:tailEnd/>
            </a:ln>
          </p:spPr>
        </p:pic>
        <p:pic>
          <p:nvPicPr>
            <p:cNvPr id="23564" name="Picture 9" descr="nasa.gif"/>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8229600" y="6143625"/>
              <a:ext cx="857250" cy="714375"/>
            </a:xfrm>
            <a:prstGeom prst="rect">
              <a:avLst/>
            </a:prstGeom>
            <a:noFill/>
            <a:ln w="9525">
              <a:noFill/>
              <a:miter lim="800000"/>
              <a:headEnd/>
              <a:tailEnd/>
            </a:ln>
          </p:spPr>
        </p:pic>
        <p:grpSp>
          <p:nvGrpSpPr>
            <p:cNvPr id="23565" name="Group 11"/>
            <p:cNvGrpSpPr>
              <a:grpSpLocks/>
            </p:cNvGrpSpPr>
            <p:nvPr/>
          </p:nvGrpSpPr>
          <p:grpSpPr bwMode="auto">
            <a:xfrm>
              <a:off x="2286000" y="6525768"/>
              <a:ext cx="5784521" cy="179832"/>
              <a:chOff x="2514600" y="5916168"/>
              <a:chExt cx="5784521" cy="179832"/>
            </a:xfrm>
          </p:grpSpPr>
          <p:sp>
            <p:nvSpPr>
              <p:cNvPr id="23567" name="Line 13"/>
              <p:cNvSpPr>
                <a:spLocks noChangeShapeType="1"/>
              </p:cNvSpPr>
              <p:nvPr/>
            </p:nvSpPr>
            <p:spPr bwMode="auto">
              <a:xfrm>
                <a:off x="2697480" y="5916168"/>
                <a:ext cx="5601641" cy="0"/>
              </a:xfrm>
              <a:prstGeom prst="line">
                <a:avLst/>
              </a:prstGeom>
              <a:noFill/>
              <a:ln w="38100">
                <a:solidFill>
                  <a:srgbClr val="CC0000"/>
                </a:solidFill>
                <a:round/>
                <a:headEnd/>
                <a:tailEnd/>
              </a:ln>
            </p:spPr>
            <p:txBody>
              <a:bodyPr/>
              <a:lstStyle/>
              <a:p>
                <a:endParaRPr lang="en-US"/>
              </a:p>
            </p:txBody>
          </p:sp>
          <p:sp>
            <p:nvSpPr>
              <p:cNvPr id="23568" name="Line 14"/>
              <p:cNvSpPr>
                <a:spLocks noChangeShapeType="1"/>
              </p:cNvSpPr>
              <p:nvPr/>
            </p:nvSpPr>
            <p:spPr bwMode="auto">
              <a:xfrm>
                <a:off x="2603123" y="6007608"/>
                <a:ext cx="5604700" cy="0"/>
              </a:xfrm>
              <a:prstGeom prst="line">
                <a:avLst/>
              </a:prstGeom>
              <a:noFill/>
              <a:ln w="38100">
                <a:solidFill>
                  <a:srgbClr val="CC0000"/>
                </a:solidFill>
                <a:round/>
                <a:headEnd/>
                <a:tailEnd/>
              </a:ln>
            </p:spPr>
            <p:txBody>
              <a:bodyPr/>
              <a:lstStyle/>
              <a:p>
                <a:endParaRPr lang="en-US"/>
              </a:p>
            </p:txBody>
          </p:sp>
          <p:sp>
            <p:nvSpPr>
              <p:cNvPr id="23569" name="Line 15"/>
              <p:cNvSpPr>
                <a:spLocks noChangeShapeType="1"/>
              </p:cNvSpPr>
              <p:nvPr/>
            </p:nvSpPr>
            <p:spPr bwMode="auto">
              <a:xfrm>
                <a:off x="2514600" y="6096000"/>
                <a:ext cx="5601641" cy="0"/>
              </a:xfrm>
              <a:prstGeom prst="line">
                <a:avLst/>
              </a:prstGeom>
              <a:noFill/>
              <a:ln w="38100">
                <a:solidFill>
                  <a:srgbClr val="CC0000"/>
                </a:solidFill>
                <a:round/>
                <a:headEnd/>
                <a:tailEnd/>
              </a:ln>
            </p:spPr>
            <p:txBody>
              <a:bodyPr/>
              <a:lstStyle/>
              <a:p>
                <a:endParaRPr lang="en-US"/>
              </a:p>
            </p:txBody>
          </p:sp>
        </p:grpSp>
        <p:sp>
          <p:nvSpPr>
            <p:cNvPr id="12" name="Text Box 16"/>
            <p:cNvSpPr txBox="1">
              <a:spLocks noChangeArrowheads="1"/>
            </p:cNvSpPr>
            <p:nvPr/>
          </p:nvSpPr>
          <p:spPr bwMode="auto">
            <a:xfrm>
              <a:off x="2667000" y="6245225"/>
              <a:ext cx="5173663" cy="292100"/>
            </a:xfrm>
            <a:prstGeom prst="rect">
              <a:avLst/>
            </a:prstGeom>
            <a:noFill/>
            <a:ln w="9525">
              <a:noFill/>
              <a:miter lim="800000"/>
              <a:headEnd/>
              <a:tailEnd/>
            </a:ln>
            <a:effectLst/>
          </p:spPr>
          <p:txBody>
            <a:bodyPr wrap="none">
              <a:spAutoFit/>
            </a:bodyPr>
            <a:lstStyle/>
            <a:p>
              <a:pPr>
                <a:defRPr/>
              </a:pPr>
              <a:r>
                <a:rPr lang="en-US" sz="1300" b="1" dirty="0">
                  <a:solidFill>
                    <a:schemeClr val="bg1">
                      <a:lumMod val="50000"/>
                    </a:schemeClr>
                  </a:solidFill>
                  <a:latin typeface="+mn-lt"/>
                  <a:ea typeface="+mn-ea"/>
                </a:rPr>
                <a:t>transitioning unique NASA data and research technologies to operations</a:t>
              </a:r>
            </a:p>
          </p:txBody>
        </p:sp>
      </p:grpSp>
      <p:sp>
        <p:nvSpPr>
          <p:cNvPr id="23555" name="Title 15"/>
          <p:cNvSpPr>
            <a:spLocks noGrp="1"/>
          </p:cNvSpPr>
          <p:nvPr>
            <p:ph type="title" idx="4294967295"/>
          </p:nvPr>
        </p:nvSpPr>
        <p:spPr>
          <a:xfrm>
            <a:off x="457200" y="0"/>
            <a:ext cx="8229600" cy="1143000"/>
          </a:xfrm>
        </p:spPr>
        <p:txBody>
          <a:bodyPr/>
          <a:lstStyle/>
          <a:p>
            <a:pPr eaLnBrk="1" hangingPunct="1"/>
            <a:r>
              <a:rPr lang="en-US" sz="3600" b="1" dirty="0" err="1" smtClean="0">
                <a:solidFill>
                  <a:srgbClr val="6600FF"/>
                </a:solidFill>
                <a:latin typeface="Book Antiqua" pitchFamily="18" charset="0"/>
              </a:rPr>
              <a:t>SPoRT</a:t>
            </a:r>
            <a:r>
              <a:rPr lang="en-US" sz="3600" b="1" dirty="0" smtClean="0">
                <a:solidFill>
                  <a:srgbClr val="6600FF"/>
                </a:solidFill>
                <a:latin typeface="Book Antiqua" pitchFamily="18" charset="0"/>
              </a:rPr>
              <a:t> Pseudo GLM Product</a:t>
            </a:r>
          </a:p>
        </p:txBody>
      </p:sp>
      <p:sp>
        <p:nvSpPr>
          <p:cNvPr id="2052" name="Content Placeholder 16"/>
          <p:cNvSpPr>
            <a:spLocks noGrp="1"/>
          </p:cNvSpPr>
          <p:nvPr>
            <p:ph idx="4294967295"/>
          </p:nvPr>
        </p:nvSpPr>
        <p:spPr>
          <a:xfrm>
            <a:off x="304800" y="2438400"/>
            <a:ext cx="3048000" cy="2895600"/>
          </a:xfrm>
        </p:spPr>
        <p:txBody>
          <a:bodyPr/>
          <a:lstStyle/>
          <a:p>
            <a:pPr marL="0" indent="0" eaLnBrk="1" hangingPunct="1">
              <a:lnSpc>
                <a:spcPts val="1900"/>
              </a:lnSpc>
              <a:spcBef>
                <a:spcPts val="0"/>
              </a:spcBef>
              <a:spcAft>
                <a:spcPts val="1200"/>
              </a:spcAft>
              <a:buFontTx/>
              <a:buNone/>
              <a:defRPr/>
            </a:pPr>
            <a:r>
              <a:rPr lang="en-US" sz="2000" dirty="0"/>
              <a:t>Flash Extent Density derived from LMA data at GLM resolution</a:t>
            </a:r>
          </a:p>
          <a:p>
            <a:pPr marL="231775" indent="-115888" eaLnBrk="1" hangingPunct="1">
              <a:lnSpc>
                <a:spcPts val="1900"/>
              </a:lnSpc>
              <a:spcBef>
                <a:spcPts val="0"/>
              </a:spcBef>
              <a:spcAft>
                <a:spcPts val="600"/>
              </a:spcAft>
              <a:defRPr/>
            </a:pPr>
            <a:r>
              <a:rPr lang="en-US" sz="1800" dirty="0"/>
              <a:t>different from AWG proxy - no optical data</a:t>
            </a:r>
          </a:p>
          <a:p>
            <a:pPr marL="231775" indent="-115888" eaLnBrk="1" hangingPunct="1">
              <a:lnSpc>
                <a:spcPts val="1900"/>
              </a:lnSpc>
              <a:spcBef>
                <a:spcPts val="0"/>
              </a:spcBef>
              <a:spcAft>
                <a:spcPts val="600"/>
              </a:spcAft>
              <a:defRPr/>
            </a:pPr>
            <a:r>
              <a:rPr lang="en-US" sz="1800" dirty="0"/>
              <a:t>forecaster demonstration and education</a:t>
            </a:r>
          </a:p>
          <a:p>
            <a:pPr marL="231775" indent="-115888" eaLnBrk="1" hangingPunct="1">
              <a:lnSpc>
                <a:spcPts val="1900"/>
              </a:lnSpc>
              <a:spcBef>
                <a:spcPts val="0"/>
              </a:spcBef>
              <a:spcAft>
                <a:spcPts val="600"/>
              </a:spcAft>
              <a:defRPr/>
            </a:pPr>
            <a:r>
              <a:rPr lang="en-US" sz="1800" dirty="0"/>
              <a:t>applicable to other total lightning networks</a:t>
            </a:r>
          </a:p>
          <a:p>
            <a:pPr marL="231775" indent="-115888" eaLnBrk="1" hangingPunct="1">
              <a:lnSpc>
                <a:spcPts val="1900"/>
              </a:lnSpc>
              <a:spcBef>
                <a:spcPts val="0"/>
              </a:spcBef>
              <a:spcAft>
                <a:spcPts val="600"/>
              </a:spcAft>
              <a:defRPr/>
            </a:pPr>
            <a:r>
              <a:rPr lang="en-US" sz="1800" dirty="0"/>
              <a:t>focus on AWIPS II development with user feedback</a:t>
            </a:r>
          </a:p>
        </p:txBody>
      </p:sp>
      <p:grpSp>
        <p:nvGrpSpPr>
          <p:cNvPr id="23557" name="Group 16"/>
          <p:cNvGrpSpPr>
            <a:grpSpLocks/>
          </p:cNvGrpSpPr>
          <p:nvPr/>
        </p:nvGrpSpPr>
        <p:grpSpPr bwMode="auto">
          <a:xfrm>
            <a:off x="3352800" y="1804988"/>
            <a:ext cx="5514975" cy="4138612"/>
            <a:chOff x="3429000" y="1143000"/>
            <a:chExt cx="5514974" cy="4139133"/>
          </a:xfrm>
        </p:grpSpPr>
        <p:pic>
          <p:nvPicPr>
            <p:cNvPr id="23559" name="Picture 2" descr="C:\Documents and Settings\gstano\My Documents\Liason\Lightning_work\2009_Southern_Thunder\images\glmExtent\glmExtent_loop.gif"/>
            <p:cNvPicPr>
              <a:picLocks noChangeAspect="1" noChangeArrowheads="1" noCrop="1"/>
            </p:cNvPicPr>
            <p:nvPr/>
          </p:nvPicPr>
          <p:blipFill>
            <a:blip r:embed="rId5"/>
            <a:srcRect/>
            <a:stretch>
              <a:fillRect/>
            </a:stretch>
          </p:blipFill>
          <p:spPr bwMode="auto">
            <a:xfrm>
              <a:off x="3429000" y="1143000"/>
              <a:ext cx="5514974" cy="4139133"/>
            </a:xfrm>
            <a:prstGeom prst="rect">
              <a:avLst/>
            </a:prstGeom>
            <a:noFill/>
            <a:ln w="25400">
              <a:noFill/>
              <a:miter lim="800000"/>
              <a:headEnd/>
              <a:tailEnd/>
            </a:ln>
          </p:spPr>
        </p:pic>
        <p:sp>
          <p:nvSpPr>
            <p:cNvPr id="14" name="Rectangle 13"/>
            <p:cNvSpPr/>
            <p:nvPr/>
          </p:nvSpPr>
          <p:spPr>
            <a:xfrm>
              <a:off x="3581400" y="1417672"/>
              <a:ext cx="2590800" cy="411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Pseudo GLM Flash Extent</a:t>
              </a:r>
            </a:p>
          </p:txBody>
        </p:sp>
        <p:sp>
          <p:nvSpPr>
            <p:cNvPr id="15" name="Rectangle 14"/>
            <p:cNvSpPr/>
            <p:nvPr/>
          </p:nvSpPr>
          <p:spPr>
            <a:xfrm>
              <a:off x="3505200" y="4648641"/>
              <a:ext cx="5181599" cy="411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schemeClr val="tx1"/>
                </a:solidFill>
              </a:endParaRPr>
            </a:p>
          </p:txBody>
        </p:sp>
        <p:sp>
          <p:nvSpPr>
            <p:cNvPr id="16" name="Rectangle 15"/>
            <p:cNvSpPr/>
            <p:nvPr/>
          </p:nvSpPr>
          <p:spPr>
            <a:xfrm>
              <a:off x="6324599" y="1417672"/>
              <a:ext cx="2590800" cy="411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LMA Source Densities</a:t>
              </a:r>
            </a:p>
          </p:txBody>
        </p:sp>
      </p:grpSp>
      <p:sp>
        <p:nvSpPr>
          <p:cNvPr id="23558" name="TextBox 17"/>
          <p:cNvSpPr txBox="1">
            <a:spLocks noChangeArrowheads="1"/>
          </p:cNvSpPr>
          <p:nvPr/>
        </p:nvSpPr>
        <p:spPr bwMode="auto">
          <a:xfrm>
            <a:off x="423863" y="1092200"/>
            <a:ext cx="8339137" cy="1016000"/>
          </a:xfrm>
          <a:prstGeom prst="rect">
            <a:avLst/>
          </a:prstGeom>
          <a:noFill/>
          <a:ln w="9525">
            <a:noFill/>
            <a:miter lim="800000"/>
            <a:headEnd/>
            <a:tailEnd/>
          </a:ln>
        </p:spPr>
        <p:txBody>
          <a:bodyPr>
            <a:spAutoFit/>
          </a:bodyPr>
          <a:lstStyle/>
          <a:p>
            <a:r>
              <a:rPr lang="en-US" sz="2000" dirty="0"/>
              <a:t>Provide forecaster exposure to GLM data, differences from LMA, applicability to severe weather forecasting – benefits transition of full AWG proxy when available </a:t>
            </a:r>
          </a:p>
        </p:txBody>
      </p:sp>
      <p:sp>
        <p:nvSpPr>
          <p:cNvPr id="18" name="Line 7"/>
          <p:cNvSpPr>
            <a:spLocks noChangeShapeType="1"/>
          </p:cNvSpPr>
          <p:nvPr/>
        </p:nvSpPr>
        <p:spPr bwMode="auto">
          <a:xfrm>
            <a:off x="381000" y="9906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8"/>
            <a:ext cx="8229600" cy="1143000"/>
          </a:xfrm>
        </p:spPr>
        <p:txBody>
          <a:bodyPr/>
          <a:lstStyle/>
          <a:p>
            <a:r>
              <a:rPr lang="en-US" sz="3600" b="1" dirty="0" smtClean="0">
                <a:solidFill>
                  <a:srgbClr val="6600FF"/>
                </a:solidFill>
                <a:latin typeface="Book Antiqua" pitchFamily="18" charset="0"/>
              </a:rPr>
              <a:t>HWT Spring Experiment Final Report:</a:t>
            </a:r>
            <a:br>
              <a:rPr lang="en-US" sz="3600" b="1" dirty="0" smtClean="0">
                <a:solidFill>
                  <a:srgbClr val="6600FF"/>
                </a:solidFill>
                <a:latin typeface="Book Antiqua" pitchFamily="18" charset="0"/>
              </a:rPr>
            </a:br>
            <a:r>
              <a:rPr lang="en-US" sz="2800" b="1" dirty="0" smtClean="0">
                <a:solidFill>
                  <a:srgbClr val="6600FF"/>
                </a:solidFill>
                <a:latin typeface="Book Antiqua" pitchFamily="18" charset="0"/>
              </a:rPr>
              <a:t>Simulated Satellite Imagery</a:t>
            </a:r>
            <a:endParaRPr lang="en-US" sz="2800" b="1" dirty="0">
              <a:solidFill>
                <a:srgbClr val="6600FF"/>
              </a:solidFill>
              <a:latin typeface="Book Antiqua" pitchFamily="18" charset="0"/>
            </a:endParaRPr>
          </a:p>
        </p:txBody>
      </p:sp>
      <p:sp>
        <p:nvSpPr>
          <p:cNvPr id="3" name="Content Placeholder 2"/>
          <p:cNvSpPr>
            <a:spLocks noGrp="1"/>
          </p:cNvSpPr>
          <p:nvPr>
            <p:ph idx="1"/>
          </p:nvPr>
        </p:nvSpPr>
        <p:spPr>
          <a:xfrm>
            <a:off x="457200" y="1270000"/>
            <a:ext cx="8229600" cy="4856163"/>
          </a:xfrm>
        </p:spPr>
        <p:txBody>
          <a:bodyPr/>
          <a:lstStyle/>
          <a:p>
            <a:r>
              <a:rPr lang="en-US" sz="1600" dirty="0" smtClean="0"/>
              <a:t>We have shown the </a:t>
            </a:r>
            <a:r>
              <a:rPr lang="en-US" sz="1600" dirty="0" smtClean="0">
                <a:solidFill>
                  <a:srgbClr val="6600FF"/>
                </a:solidFill>
              </a:rPr>
              <a:t>simulated satellite imagery </a:t>
            </a:r>
            <a:r>
              <a:rPr lang="en-US" sz="1600" dirty="0" smtClean="0"/>
              <a:t>as a proof-of-concept of what is possible for new methods of displaying model output.  There is much excitement regarding the possibilities of making simulated satellite imagery readily available alongside all the traditional and other experimental model fields.  During the daily EFP briefings, participants were introduced to the idea of being able to sample three levels of water vapor from a geostationary instrument.  While participants were excited by the availability of the three levels of water vapor information, they were unsure as to how this would be utilized operationally.  This is something that we need to communicate further to the operational community during future experiments and demonstrations.</a:t>
            </a:r>
          </a:p>
          <a:p>
            <a:pPr>
              <a:buNone/>
            </a:pPr>
            <a:r>
              <a:rPr lang="en-US" sz="1600" dirty="0" smtClean="0"/>
              <a:t> </a:t>
            </a:r>
          </a:p>
          <a:p>
            <a:r>
              <a:rPr lang="en-US" sz="1600" dirty="0" smtClean="0"/>
              <a:t>There is also a strong push for simulating GOES-R products and channel differences using the simulated satellite imagery as a decision aid.  This is the single most captured comment from the participants regarding the simulated satellite imagery within the 2010 Spring Experiment.  In the future we expect to leverage other high resolution model runs, such as the High Resolution Rapid Refresh (HRRR) model, to better simulate the GOES-R ABI temporal and spatial resolutions.  The participants mentioned they would like to see product developers use this high resolution output to better simulate GOES-R products rather than using current observational datasets which do not have the spatial, temporal or spectral resolutions necessary to provide an in depth demonstration of these products.</a:t>
            </a:r>
          </a:p>
          <a:p>
            <a:endParaRPr lang="en-US" sz="1600" dirty="0"/>
          </a:p>
        </p:txBody>
      </p:sp>
      <p:sp>
        <p:nvSpPr>
          <p:cNvPr id="4" name="Slide Number Placeholder 3"/>
          <p:cNvSpPr>
            <a:spLocks noGrp="1"/>
          </p:cNvSpPr>
          <p:nvPr>
            <p:ph type="sldNum" sz="quarter" idx="12"/>
          </p:nvPr>
        </p:nvSpPr>
        <p:spPr/>
        <p:txBody>
          <a:bodyPr/>
          <a:lstStyle/>
          <a:p>
            <a:pPr>
              <a:defRPr/>
            </a:pPr>
            <a:fld id="{97A6E4AC-682C-4B59-882E-707117A50CC1}" type="slidenum">
              <a:rPr lang="en-US" smtClean="0"/>
              <a:pPr>
                <a:defRPr/>
              </a:pPr>
              <a:t>18</a:t>
            </a:fld>
            <a:endParaRPr lang="en-US"/>
          </a:p>
        </p:txBody>
      </p:sp>
      <p:sp>
        <p:nvSpPr>
          <p:cNvPr id="5" name="Line 7"/>
          <p:cNvSpPr>
            <a:spLocks noChangeShapeType="1"/>
          </p:cNvSpPr>
          <p:nvPr/>
        </p:nvSpPr>
        <p:spPr bwMode="auto">
          <a:xfrm>
            <a:off x="381000" y="1143000"/>
            <a:ext cx="8229600" cy="0"/>
          </a:xfrm>
          <a:prstGeom prst="line">
            <a:avLst/>
          </a:prstGeom>
          <a:noFill/>
          <a:ln w="50800" cmpd="dbl">
            <a:solidFill>
              <a:srgbClr val="003399"/>
            </a:solidFill>
            <a:round/>
            <a:headEnd/>
            <a:tailEnd/>
          </a:ln>
        </p:spPr>
        <p:txBody>
          <a:bodyPr/>
          <a:lstStyle/>
          <a:p>
            <a:endParaRPr lang="en-US"/>
          </a:p>
        </p:txBody>
      </p:sp>
      <p:sp>
        <p:nvSpPr>
          <p:cNvPr id="6" name="TextBox 5"/>
          <p:cNvSpPr txBox="1"/>
          <p:nvPr/>
        </p:nvSpPr>
        <p:spPr>
          <a:xfrm>
            <a:off x="4737100" y="6488668"/>
            <a:ext cx="4325223" cy="307777"/>
          </a:xfrm>
          <a:prstGeom prst="rect">
            <a:avLst/>
          </a:prstGeom>
          <a:noFill/>
        </p:spPr>
        <p:txBody>
          <a:bodyPr wrap="none" rtlCol="0">
            <a:spAutoFit/>
          </a:bodyPr>
          <a:lstStyle/>
          <a:p>
            <a:r>
              <a:rPr lang="en-US" sz="1400" b="1" dirty="0" smtClean="0">
                <a:solidFill>
                  <a:srgbClr val="FF0000"/>
                </a:solidFill>
              </a:rPr>
              <a:t>Chris Siewert, HWT Proving Ground Coordinator</a:t>
            </a:r>
            <a:endParaRPr lang="en-US" sz="1400" b="1" dirty="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a:xfrm>
            <a:off x="457200" y="6245225"/>
            <a:ext cx="2133600" cy="476250"/>
          </a:xfrm>
        </p:spPr>
        <p:txBody>
          <a:bodyPr/>
          <a:lstStyle/>
          <a:p>
            <a:pPr algn="l">
              <a:defRPr/>
            </a:pPr>
            <a:fld id="{F58522B3-81A0-408C-BE1B-D5F7A8569D5B}" type="slidenum">
              <a:rPr lang="en-US"/>
              <a:pPr algn="l">
                <a:defRPr/>
              </a:pPr>
              <a:t>19</a:t>
            </a:fld>
            <a:endParaRPr lang="en-US"/>
          </a:p>
        </p:txBody>
      </p:sp>
      <p:sp>
        <p:nvSpPr>
          <p:cNvPr id="24579" name="Rectangle 2"/>
          <p:cNvSpPr>
            <a:spLocks noGrp="1" noChangeArrowheads="1"/>
          </p:cNvSpPr>
          <p:nvPr>
            <p:ph type="title"/>
          </p:nvPr>
        </p:nvSpPr>
        <p:spPr>
          <a:xfrm>
            <a:off x="76200" y="304800"/>
            <a:ext cx="8915400" cy="609600"/>
          </a:xfrm>
        </p:spPr>
        <p:txBody>
          <a:bodyPr/>
          <a:lstStyle/>
          <a:p>
            <a:r>
              <a:rPr lang="en-US" sz="3600" dirty="0" smtClean="0">
                <a:solidFill>
                  <a:srgbClr val="000099"/>
                </a:solidFill>
              </a:rPr>
              <a:t>DC Regional Storms November 16, 2006</a:t>
            </a:r>
            <a:r>
              <a:rPr lang="en-US" sz="2800" dirty="0" smtClean="0">
                <a:solidFill>
                  <a:srgbClr val="000099"/>
                </a:solidFill>
              </a:rPr>
              <a:t/>
            </a:r>
            <a:br>
              <a:rPr lang="en-US" sz="2800" dirty="0" smtClean="0">
                <a:solidFill>
                  <a:srgbClr val="000099"/>
                </a:solidFill>
              </a:rPr>
            </a:br>
            <a:r>
              <a:rPr lang="en-US" sz="2000" dirty="0" smtClean="0"/>
              <a:t>GLM Proxy: </a:t>
            </a:r>
            <a:r>
              <a:rPr lang="en-US" sz="2000" dirty="0" err="1" smtClean="0"/>
              <a:t>Resampled</a:t>
            </a:r>
            <a:r>
              <a:rPr lang="en-US" sz="2000" dirty="0" smtClean="0"/>
              <a:t> 5-min source density at 1 km and 10 km </a:t>
            </a:r>
          </a:p>
        </p:txBody>
      </p:sp>
      <p:pic>
        <p:nvPicPr>
          <p:cNvPr id="24580" name="Picture 3" descr="2006-11-16_1km_5min"/>
          <p:cNvPicPr>
            <a:picLocks noGrp="1" noChangeAspect="1" noChangeArrowheads="1"/>
          </p:cNvPicPr>
          <p:nvPr>
            <p:ph sz="half" idx="1"/>
          </p:nvPr>
        </p:nvPicPr>
        <p:blipFill>
          <a:blip r:embed="rId3"/>
          <a:srcRect/>
          <a:stretch>
            <a:fillRect/>
          </a:stretch>
        </p:blipFill>
        <p:spPr>
          <a:xfrm>
            <a:off x="228600" y="1595438"/>
            <a:ext cx="4113213" cy="4691062"/>
          </a:xfrm>
        </p:spPr>
      </p:pic>
      <p:pic>
        <p:nvPicPr>
          <p:cNvPr id="24581" name="Picture 4" descr="2006-11-16_10km_5min"/>
          <p:cNvPicPr>
            <a:picLocks noGrp="1" noChangeAspect="1" noChangeArrowheads="1"/>
          </p:cNvPicPr>
          <p:nvPr>
            <p:ph sz="half" idx="2"/>
          </p:nvPr>
        </p:nvPicPr>
        <p:blipFill>
          <a:blip r:embed="rId4"/>
          <a:srcRect/>
          <a:stretch>
            <a:fillRect/>
          </a:stretch>
        </p:blipFill>
        <p:spPr>
          <a:xfrm>
            <a:off x="4560888" y="1590675"/>
            <a:ext cx="4113212" cy="4691063"/>
          </a:xfrm>
        </p:spPr>
      </p:pic>
      <p:sp>
        <p:nvSpPr>
          <p:cNvPr id="24582" name="Text Box 5"/>
          <p:cNvSpPr txBox="1">
            <a:spLocks noChangeArrowheads="1"/>
          </p:cNvSpPr>
          <p:nvPr/>
        </p:nvSpPr>
        <p:spPr bwMode="auto">
          <a:xfrm>
            <a:off x="1219200" y="5954713"/>
            <a:ext cx="2679700" cy="396875"/>
          </a:xfrm>
          <a:prstGeom prst="rect">
            <a:avLst/>
          </a:prstGeom>
          <a:noFill/>
          <a:ln w="9525">
            <a:noFill/>
            <a:miter lim="800000"/>
            <a:headEnd/>
            <a:tailEnd/>
          </a:ln>
        </p:spPr>
        <p:txBody>
          <a:bodyPr wrap="none">
            <a:spAutoFit/>
          </a:bodyPr>
          <a:lstStyle/>
          <a:p>
            <a:r>
              <a:rPr lang="en-US" sz="2000">
                <a:solidFill>
                  <a:srgbClr val="000099"/>
                </a:solidFill>
              </a:rPr>
              <a:t>LMA 1 km resolution</a:t>
            </a:r>
          </a:p>
        </p:txBody>
      </p:sp>
      <p:sp>
        <p:nvSpPr>
          <p:cNvPr id="24583" name="Text Box 6"/>
          <p:cNvSpPr txBox="1">
            <a:spLocks noChangeArrowheads="1"/>
          </p:cNvSpPr>
          <p:nvPr/>
        </p:nvSpPr>
        <p:spPr bwMode="auto">
          <a:xfrm>
            <a:off x="5349875" y="5994400"/>
            <a:ext cx="2820988" cy="396875"/>
          </a:xfrm>
          <a:prstGeom prst="rect">
            <a:avLst/>
          </a:prstGeom>
          <a:noFill/>
          <a:ln w="9525">
            <a:noFill/>
            <a:miter lim="800000"/>
            <a:headEnd/>
            <a:tailEnd/>
          </a:ln>
        </p:spPr>
        <p:txBody>
          <a:bodyPr wrap="none">
            <a:spAutoFit/>
          </a:bodyPr>
          <a:lstStyle/>
          <a:p>
            <a:r>
              <a:rPr lang="en-US" sz="2000">
                <a:solidFill>
                  <a:srgbClr val="000099"/>
                </a:solidFill>
              </a:rPr>
              <a:t>LMA 10 km resolution</a:t>
            </a:r>
          </a:p>
        </p:txBody>
      </p:sp>
      <p:sp>
        <p:nvSpPr>
          <p:cNvPr id="24584" name="Line 7"/>
          <p:cNvSpPr>
            <a:spLocks noChangeShapeType="1"/>
          </p:cNvSpPr>
          <p:nvPr/>
        </p:nvSpPr>
        <p:spPr bwMode="auto">
          <a:xfrm>
            <a:off x="381000" y="1117600"/>
            <a:ext cx="8229600" cy="0"/>
          </a:xfrm>
          <a:prstGeom prst="line">
            <a:avLst/>
          </a:prstGeom>
          <a:noFill/>
          <a:ln w="50800" cmpd="dbl">
            <a:solidFill>
              <a:srgbClr val="003399"/>
            </a:solidFill>
            <a:round/>
            <a:headEnd/>
            <a:tailEnd/>
          </a:ln>
        </p:spPr>
        <p:txBody>
          <a:bodyPr/>
          <a:lstStyle/>
          <a:p>
            <a:endParaRPr lang="en-US"/>
          </a:p>
        </p:txBody>
      </p:sp>
      <p:sp>
        <p:nvSpPr>
          <p:cNvPr id="24585" name="TextBox 8"/>
          <p:cNvSpPr txBox="1">
            <a:spLocks noChangeArrowheads="1"/>
          </p:cNvSpPr>
          <p:nvPr/>
        </p:nvSpPr>
        <p:spPr bwMode="auto">
          <a:xfrm>
            <a:off x="1592263" y="6427788"/>
            <a:ext cx="5959475" cy="430212"/>
          </a:xfrm>
          <a:prstGeom prst="rect">
            <a:avLst/>
          </a:prstGeom>
          <a:noFill/>
          <a:ln w="9525">
            <a:noFill/>
            <a:miter lim="800000"/>
            <a:headEnd/>
            <a:tailEnd/>
          </a:ln>
        </p:spPr>
        <p:txBody>
          <a:bodyPr wrap="none">
            <a:spAutoFit/>
          </a:bodyPr>
          <a:lstStyle/>
          <a:p>
            <a:r>
              <a:rPr lang="en-US"/>
              <a:t>http://branch.nsstc.nasa.gov/PUBLIC/DCLMA/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idx="4294967295"/>
          </p:nvPr>
        </p:nvSpPr>
        <p:spPr>
          <a:xfrm>
            <a:off x="685800" y="0"/>
            <a:ext cx="7772400" cy="1068388"/>
          </a:xfrm>
        </p:spPr>
        <p:txBody>
          <a:bodyPr/>
          <a:lstStyle/>
          <a:p>
            <a:pPr eaLnBrk="1" hangingPunct="1"/>
            <a:r>
              <a:rPr lang="en-US" sz="4400" smtClean="0"/>
              <a:t>Contributors </a:t>
            </a:r>
          </a:p>
        </p:txBody>
      </p:sp>
      <p:sp>
        <p:nvSpPr>
          <p:cNvPr id="9219" name="Rectangle 3"/>
          <p:cNvSpPr>
            <a:spLocks noGrp="1" noChangeArrowheads="1"/>
          </p:cNvSpPr>
          <p:nvPr>
            <p:ph type="subTitle" idx="4294967295"/>
          </p:nvPr>
        </p:nvSpPr>
        <p:spPr>
          <a:xfrm>
            <a:off x="304800" y="1100138"/>
            <a:ext cx="8302625" cy="5194300"/>
          </a:xfrm>
        </p:spPr>
        <p:txBody>
          <a:bodyPr/>
          <a:lstStyle/>
          <a:p>
            <a:pPr marL="0" indent="0" algn="ctr" eaLnBrk="1" hangingPunct="1">
              <a:lnSpc>
                <a:spcPct val="80000"/>
              </a:lnSpc>
              <a:buFontTx/>
              <a:buNone/>
            </a:pPr>
            <a:endParaRPr lang="en-US" sz="1600" dirty="0" smtClean="0"/>
          </a:p>
          <a:p>
            <a:pPr marL="0" indent="0" algn="ctr" eaLnBrk="1" hangingPunct="1">
              <a:lnSpc>
                <a:spcPct val="80000"/>
              </a:lnSpc>
              <a:buFontTx/>
              <a:buNone/>
            </a:pPr>
            <a:r>
              <a:rPr lang="en-US" sz="1600" b="1" dirty="0" smtClean="0"/>
              <a:t>Timothy Schmit</a:t>
            </a:r>
          </a:p>
          <a:p>
            <a:pPr marL="0" indent="0" algn="ctr" eaLnBrk="1" hangingPunct="1">
              <a:lnSpc>
                <a:spcPct val="80000"/>
              </a:lnSpc>
              <a:buFontTx/>
              <a:buNone/>
            </a:pPr>
            <a:r>
              <a:rPr lang="en-US" sz="1600" dirty="0" smtClean="0"/>
              <a:t>NOAA/NESDIS/Center for Satellite Applications and Research, Madison, WI</a:t>
            </a:r>
          </a:p>
          <a:p>
            <a:pPr marL="0" indent="0" algn="ctr" eaLnBrk="1" hangingPunct="1">
              <a:lnSpc>
                <a:spcPct val="80000"/>
              </a:lnSpc>
              <a:buFontTx/>
              <a:buNone/>
            </a:pPr>
            <a:endParaRPr lang="en-US" sz="1600" dirty="0" smtClean="0"/>
          </a:p>
          <a:p>
            <a:pPr marL="0" indent="0" algn="ctr" eaLnBrk="1" hangingPunct="1">
              <a:lnSpc>
                <a:spcPct val="80000"/>
              </a:lnSpc>
              <a:buFontTx/>
              <a:buNone/>
            </a:pPr>
            <a:r>
              <a:rPr lang="en-US" sz="1600" b="1" dirty="0" smtClean="0"/>
              <a:t>Mark DeMaria and Daniel Lindsey</a:t>
            </a:r>
          </a:p>
          <a:p>
            <a:pPr marL="0" indent="0" algn="ctr" eaLnBrk="1" hangingPunct="1">
              <a:lnSpc>
                <a:spcPct val="80000"/>
              </a:lnSpc>
              <a:buFontTx/>
              <a:buNone/>
            </a:pPr>
            <a:r>
              <a:rPr lang="en-US" sz="1600" dirty="0" smtClean="0"/>
              <a:t>NOAA/NESDIS/Center for Satellite Applications and Research, Fort Collins, CO</a:t>
            </a:r>
          </a:p>
          <a:p>
            <a:pPr marL="0" indent="0" algn="ctr" eaLnBrk="1" hangingPunct="1">
              <a:lnSpc>
                <a:spcPct val="80000"/>
              </a:lnSpc>
              <a:buFontTx/>
              <a:buNone/>
            </a:pPr>
            <a:endParaRPr lang="en-US" sz="1600" dirty="0" smtClean="0"/>
          </a:p>
          <a:p>
            <a:pPr marL="0" indent="0" algn="ctr" eaLnBrk="1" hangingPunct="1">
              <a:lnSpc>
                <a:spcPct val="80000"/>
              </a:lnSpc>
              <a:buFontTx/>
              <a:buNone/>
            </a:pPr>
            <a:r>
              <a:rPr lang="en-US" sz="1600" b="1" dirty="0" smtClean="0"/>
              <a:t>Geoffrey Stano and Richard Blakeslee</a:t>
            </a:r>
          </a:p>
          <a:p>
            <a:pPr marL="0" indent="0" algn="ctr" eaLnBrk="1" hangingPunct="1">
              <a:lnSpc>
                <a:spcPct val="80000"/>
              </a:lnSpc>
              <a:buFontTx/>
              <a:buNone/>
            </a:pPr>
            <a:r>
              <a:rPr lang="en-US" sz="1600" dirty="0" smtClean="0"/>
              <a:t>NASA/MSFC Short-term Prediction Research and Transition (</a:t>
            </a:r>
            <a:r>
              <a:rPr lang="en-US" sz="1600" dirty="0" err="1" smtClean="0"/>
              <a:t>SPoRT</a:t>
            </a:r>
            <a:r>
              <a:rPr lang="en-US" sz="1600" dirty="0" smtClean="0"/>
              <a:t>) Center, Huntsville, AL</a:t>
            </a:r>
          </a:p>
          <a:p>
            <a:pPr marL="0" indent="0" algn="ctr" eaLnBrk="1" hangingPunct="1">
              <a:lnSpc>
                <a:spcPct val="80000"/>
              </a:lnSpc>
              <a:buFontTx/>
              <a:buNone/>
            </a:pPr>
            <a:endParaRPr lang="en-US" sz="1600" dirty="0" smtClean="0"/>
          </a:p>
          <a:p>
            <a:pPr marL="0" indent="0" algn="ctr" eaLnBrk="1" hangingPunct="1">
              <a:lnSpc>
                <a:spcPct val="80000"/>
              </a:lnSpc>
              <a:buFontTx/>
              <a:buNone/>
            </a:pPr>
            <a:r>
              <a:rPr lang="en-US" sz="1600" b="1" dirty="0" smtClean="0"/>
              <a:t>Russell Schneider and Chris Siewert</a:t>
            </a:r>
          </a:p>
          <a:p>
            <a:pPr marL="0" indent="0" algn="ctr" eaLnBrk="1" hangingPunct="1">
              <a:lnSpc>
                <a:spcPct val="80000"/>
              </a:lnSpc>
              <a:buFontTx/>
              <a:buNone/>
            </a:pPr>
            <a:r>
              <a:rPr lang="en-US" sz="1600" dirty="0" smtClean="0"/>
              <a:t>Cooperative Institute for </a:t>
            </a:r>
            <a:r>
              <a:rPr lang="en-US" sz="1600" dirty="0" err="1" smtClean="0"/>
              <a:t>Mesoscale</a:t>
            </a:r>
            <a:r>
              <a:rPr lang="en-US" sz="1600" dirty="0" smtClean="0"/>
              <a:t> Meteorological Studies, NOAA/NWS/Storm Prediction Center, Norman, OK</a:t>
            </a:r>
          </a:p>
          <a:p>
            <a:pPr marL="0" indent="0" algn="ctr" eaLnBrk="1" hangingPunct="1">
              <a:lnSpc>
                <a:spcPct val="80000"/>
              </a:lnSpc>
              <a:buFontTx/>
              <a:buNone/>
            </a:pPr>
            <a:endParaRPr lang="en-US" sz="1600" dirty="0" smtClean="0"/>
          </a:p>
          <a:p>
            <a:pPr marL="0" indent="0" algn="ctr" eaLnBrk="1" hangingPunct="1">
              <a:lnSpc>
                <a:spcPct val="80000"/>
              </a:lnSpc>
              <a:buFontTx/>
              <a:buNone/>
            </a:pPr>
            <a:r>
              <a:rPr lang="en-US" sz="1600" b="1" dirty="0" smtClean="0"/>
              <a:t>Donald </a:t>
            </a:r>
            <a:r>
              <a:rPr lang="en-US" sz="1600" b="1" dirty="0" err="1" smtClean="0"/>
              <a:t>MacGorman</a:t>
            </a:r>
            <a:r>
              <a:rPr lang="en-US" sz="1600" b="1" dirty="0" smtClean="0"/>
              <a:t> and Kristin Kuhlman</a:t>
            </a:r>
          </a:p>
          <a:p>
            <a:pPr marL="0" indent="0" algn="ctr" eaLnBrk="1" hangingPunct="1">
              <a:lnSpc>
                <a:spcPct val="80000"/>
              </a:lnSpc>
              <a:buFontTx/>
              <a:buNone/>
            </a:pPr>
            <a:r>
              <a:rPr lang="en-US" sz="1600" dirty="0" smtClean="0"/>
              <a:t>NOAA/ Office of Atmospheric Research/  NSSL</a:t>
            </a:r>
          </a:p>
          <a:p>
            <a:pPr marL="0" indent="0" algn="ctr" eaLnBrk="1" hangingPunct="1">
              <a:lnSpc>
                <a:spcPct val="80000"/>
              </a:lnSpc>
              <a:buFontTx/>
              <a:buNone/>
            </a:pPr>
            <a:endParaRPr lang="en-US" sz="1600" dirty="0" smtClean="0"/>
          </a:p>
          <a:p>
            <a:pPr marL="0" indent="0" algn="ctr" eaLnBrk="1" hangingPunct="1">
              <a:lnSpc>
                <a:spcPct val="80000"/>
              </a:lnSpc>
              <a:buFontTx/>
              <a:buNone/>
            </a:pPr>
            <a:r>
              <a:rPr lang="en-US" sz="1600" b="1" dirty="0" smtClean="0"/>
              <a:t>Wayne Feltz</a:t>
            </a:r>
          </a:p>
          <a:p>
            <a:pPr marL="0" indent="0" algn="ctr" eaLnBrk="1" hangingPunct="1">
              <a:lnSpc>
                <a:spcPct val="80000"/>
              </a:lnSpc>
              <a:buFontTx/>
              <a:buNone/>
            </a:pPr>
            <a:r>
              <a:rPr lang="en-US" sz="1600" dirty="0" smtClean="0"/>
              <a:t>Cooperative Institute for Meteorological Satellite Studies (CIMSS)</a:t>
            </a:r>
          </a:p>
          <a:p>
            <a:pPr marL="0" indent="0" algn="ctr" eaLnBrk="1" hangingPunct="1">
              <a:lnSpc>
                <a:spcPct val="80000"/>
              </a:lnSpc>
              <a:buFontTx/>
              <a:buNone/>
            </a:pPr>
            <a:endParaRPr lang="en-US" sz="1600" dirty="0" smtClean="0"/>
          </a:p>
          <a:p>
            <a:pPr marL="0" indent="0" algn="ctr" eaLnBrk="1" hangingPunct="1">
              <a:lnSpc>
                <a:spcPct val="80000"/>
              </a:lnSpc>
              <a:buFontTx/>
              <a:buNone/>
            </a:pPr>
            <a:endParaRPr lang="en-US" sz="1200" b="1" dirty="0" smtClean="0"/>
          </a:p>
          <a:p>
            <a:pPr marL="0" indent="0" algn="ctr" eaLnBrk="1" hangingPunct="1">
              <a:lnSpc>
                <a:spcPct val="80000"/>
              </a:lnSpc>
              <a:buFontTx/>
              <a:buNone/>
            </a:pPr>
            <a:endParaRPr lang="en-US" sz="1200" dirty="0" smtClean="0"/>
          </a:p>
          <a:p>
            <a:pPr marL="0" indent="0" algn="ctr" eaLnBrk="1" hangingPunct="1">
              <a:lnSpc>
                <a:spcPct val="80000"/>
              </a:lnSpc>
              <a:buFontTx/>
              <a:buNone/>
            </a:pPr>
            <a:endParaRPr lang="en-US" sz="1400" b="1" dirty="0" smtClean="0"/>
          </a:p>
          <a:p>
            <a:pPr marL="0" indent="0" algn="ctr" eaLnBrk="1" hangingPunct="1">
              <a:lnSpc>
                <a:spcPct val="80000"/>
              </a:lnSpc>
              <a:buFontTx/>
              <a:buNone/>
            </a:pPr>
            <a:endParaRPr lang="en-US" sz="1400" dirty="0" smtClean="0"/>
          </a:p>
        </p:txBody>
      </p:sp>
      <p:sp>
        <p:nvSpPr>
          <p:cNvPr id="9220" name="Line 4"/>
          <p:cNvSpPr>
            <a:spLocks noChangeShapeType="1"/>
          </p:cNvSpPr>
          <p:nvPr/>
        </p:nvSpPr>
        <p:spPr bwMode="auto">
          <a:xfrm>
            <a:off x="457200" y="1017588"/>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58738"/>
            <a:ext cx="8229600" cy="1143000"/>
          </a:xfrm>
        </p:spPr>
        <p:txBody>
          <a:bodyPr/>
          <a:lstStyle/>
          <a:p>
            <a:r>
              <a:rPr lang="en-US" b="1" dirty="0" smtClean="0">
                <a:solidFill>
                  <a:srgbClr val="6600FF"/>
                </a:solidFill>
                <a:latin typeface="Book Antiqua" pitchFamily="18" charset="0"/>
              </a:rPr>
              <a:t>Lessons Learned at SPC</a:t>
            </a:r>
          </a:p>
        </p:txBody>
      </p:sp>
      <p:sp>
        <p:nvSpPr>
          <p:cNvPr id="33795" name="Rectangle 3"/>
          <p:cNvSpPr>
            <a:spLocks noGrp="1" noChangeArrowheads="1"/>
          </p:cNvSpPr>
          <p:nvPr>
            <p:ph type="body" idx="1"/>
          </p:nvPr>
        </p:nvSpPr>
        <p:spPr>
          <a:xfrm>
            <a:off x="457200" y="1333500"/>
            <a:ext cx="8229600" cy="4525963"/>
          </a:xfrm>
        </p:spPr>
        <p:txBody>
          <a:bodyPr/>
          <a:lstStyle/>
          <a:p>
            <a:pPr>
              <a:lnSpc>
                <a:spcPct val="80000"/>
              </a:lnSpc>
            </a:pPr>
            <a:r>
              <a:rPr lang="en-US" sz="2000" smtClean="0">
                <a:solidFill>
                  <a:srgbClr val="990000"/>
                </a:solidFill>
              </a:rPr>
              <a:t>Convective Initiation (CI)/Cloud Top Cooling (CTC)</a:t>
            </a:r>
          </a:p>
          <a:p>
            <a:pPr lvl="1">
              <a:lnSpc>
                <a:spcPct val="80000"/>
              </a:lnSpc>
            </a:pPr>
            <a:r>
              <a:rPr lang="en-US" sz="2000" smtClean="0">
                <a:solidFill>
                  <a:srgbClr val="000000"/>
                </a:solidFill>
              </a:rPr>
              <a:t>CTC is valuable product in itself</a:t>
            </a:r>
          </a:p>
          <a:p>
            <a:pPr lvl="1">
              <a:lnSpc>
                <a:spcPct val="80000"/>
              </a:lnSpc>
            </a:pPr>
            <a:r>
              <a:rPr lang="en-US" sz="2000" smtClean="0"/>
              <a:t>Diagnostic tool rather than prognostic over SE warm sector environments</a:t>
            </a:r>
          </a:p>
          <a:p>
            <a:pPr lvl="1">
              <a:lnSpc>
                <a:spcPct val="80000"/>
              </a:lnSpc>
            </a:pPr>
            <a:r>
              <a:rPr lang="en-US" sz="2000" smtClean="0"/>
              <a:t>Masked where thick cirrus present</a:t>
            </a:r>
          </a:p>
          <a:p>
            <a:pPr lvl="1">
              <a:lnSpc>
                <a:spcPct val="80000"/>
              </a:lnSpc>
            </a:pPr>
            <a:r>
              <a:rPr lang="en-US" sz="2000" smtClean="0"/>
              <a:t>Thin cirrus over land/water/water clouds and expanding edge false alarms</a:t>
            </a:r>
          </a:p>
          <a:p>
            <a:pPr lvl="1">
              <a:lnSpc>
                <a:spcPct val="80000"/>
              </a:lnSpc>
            </a:pPr>
            <a:r>
              <a:rPr lang="en-US" sz="2000" smtClean="0"/>
              <a:t>Avg. lead time ~15 minutes over radar (for successful nowcasts)</a:t>
            </a:r>
          </a:p>
          <a:p>
            <a:pPr lvl="1">
              <a:lnSpc>
                <a:spcPct val="80000"/>
              </a:lnSpc>
            </a:pPr>
            <a:r>
              <a:rPr lang="en-US" sz="2000" smtClean="0"/>
              <a:t>Full disk 30 min. scan limitations (false alarms/missed nowcasts)</a:t>
            </a:r>
          </a:p>
          <a:p>
            <a:pPr lvl="1">
              <a:lnSpc>
                <a:spcPct val="80000"/>
              </a:lnSpc>
            </a:pPr>
            <a:r>
              <a:rPr lang="en-US" sz="2000" smtClean="0"/>
              <a:t>Cloud detection limitations due to poor spatial/spectral resolution</a:t>
            </a:r>
          </a:p>
          <a:p>
            <a:pPr lvl="1">
              <a:lnSpc>
                <a:spcPct val="80000"/>
              </a:lnSpc>
            </a:pPr>
            <a:r>
              <a:rPr lang="en-US" sz="2000" smtClean="0"/>
              <a:t>Instantaneous fields more useful to forecasters than accumulated fields</a:t>
            </a:r>
          </a:p>
          <a:p>
            <a:pPr lvl="1">
              <a:lnSpc>
                <a:spcPct val="80000"/>
              </a:lnSpc>
            </a:pPr>
            <a:r>
              <a:rPr lang="en-US" sz="2000" smtClean="0"/>
              <a:t>Overlay on visible/IR essential to forecasters</a:t>
            </a:r>
          </a:p>
          <a:p>
            <a:pPr lvl="1">
              <a:lnSpc>
                <a:spcPct val="80000"/>
              </a:lnSpc>
            </a:pPr>
            <a:r>
              <a:rPr lang="en-US" sz="2000" smtClean="0"/>
              <a:t>Continue CTC after CI occurs (storm severity) interest from forecasters</a:t>
            </a:r>
          </a:p>
          <a:p>
            <a:pPr lvl="1">
              <a:lnSpc>
                <a:spcPct val="80000"/>
              </a:lnSpc>
            </a:pPr>
            <a:r>
              <a:rPr lang="en-US" sz="2000" smtClean="0"/>
              <a:t>Effective for terrain/dryline convection</a:t>
            </a:r>
          </a:p>
          <a:p>
            <a:pPr lvl="1">
              <a:lnSpc>
                <a:spcPct val="80000"/>
              </a:lnSpc>
            </a:pPr>
            <a:r>
              <a:rPr lang="en-US" sz="2000" smtClean="0"/>
              <a:t>CI misses some CTC signals</a:t>
            </a:r>
          </a:p>
          <a:p>
            <a:pPr lvl="1">
              <a:lnSpc>
                <a:spcPct val="80000"/>
              </a:lnSpc>
            </a:pPr>
            <a:r>
              <a:rPr lang="en-US" sz="2000" smtClean="0"/>
              <a:t>Works well in rapid scan operations</a:t>
            </a:r>
          </a:p>
        </p:txBody>
      </p:sp>
      <p:sp>
        <p:nvSpPr>
          <p:cNvPr id="4" name="Line 7"/>
          <p:cNvSpPr>
            <a:spLocks noChangeShapeType="1"/>
          </p:cNvSpPr>
          <p:nvPr/>
        </p:nvSpPr>
        <p:spPr bwMode="auto">
          <a:xfrm>
            <a:off x="381000" y="9906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457200" y="0"/>
            <a:ext cx="8229600" cy="1143000"/>
          </a:xfrm>
        </p:spPr>
        <p:txBody>
          <a:bodyPr/>
          <a:lstStyle/>
          <a:p>
            <a:pPr eaLnBrk="1" hangingPunct="1"/>
            <a:r>
              <a:rPr lang="en-US" sz="3600" b="1" smtClean="0">
                <a:solidFill>
                  <a:srgbClr val="0033CC"/>
                </a:solidFill>
              </a:rPr>
              <a:t>NHC Proving Ground</a:t>
            </a:r>
          </a:p>
        </p:txBody>
      </p:sp>
      <p:sp>
        <p:nvSpPr>
          <p:cNvPr id="28675" name="Content Placeholder 2"/>
          <p:cNvSpPr>
            <a:spLocks noGrp="1"/>
          </p:cNvSpPr>
          <p:nvPr>
            <p:ph idx="4294967295"/>
          </p:nvPr>
        </p:nvSpPr>
        <p:spPr>
          <a:xfrm>
            <a:off x="457200" y="1143000"/>
            <a:ext cx="8229600" cy="4525963"/>
          </a:xfrm>
        </p:spPr>
        <p:txBody>
          <a:bodyPr/>
          <a:lstStyle/>
          <a:p>
            <a:pPr eaLnBrk="1" hangingPunct="1"/>
            <a:r>
              <a:rPr lang="en-US" sz="2800" smtClean="0"/>
              <a:t>Hurricane products for 2010 PG:</a:t>
            </a:r>
          </a:p>
          <a:p>
            <a:pPr lvl="1" eaLnBrk="1" hangingPunct="1"/>
            <a:r>
              <a:rPr lang="en-US" smtClean="0"/>
              <a:t>Hurricane intensity estimate (baseline)</a:t>
            </a:r>
          </a:p>
          <a:p>
            <a:pPr lvl="1" eaLnBrk="1" hangingPunct="1"/>
            <a:r>
              <a:rPr lang="en-US" smtClean="0"/>
              <a:t>Super rapid scan imagery (baseline)</a:t>
            </a:r>
          </a:p>
          <a:p>
            <a:pPr lvl="1" eaLnBrk="1" hangingPunct="1"/>
            <a:r>
              <a:rPr lang="en-US" smtClean="0"/>
              <a:t>RGB aerosol/ dust product </a:t>
            </a:r>
          </a:p>
          <a:p>
            <a:pPr lvl="1" eaLnBrk="1" hangingPunct="1"/>
            <a:r>
              <a:rPr lang="en-US" smtClean="0"/>
              <a:t>Saharan air layer (SAL) </a:t>
            </a:r>
          </a:p>
          <a:p>
            <a:pPr lvl="1" eaLnBrk="1" hangingPunct="1"/>
            <a:r>
              <a:rPr lang="en-US" smtClean="0"/>
              <a:t>Rapid intensification index</a:t>
            </a:r>
          </a:p>
          <a:p>
            <a:pPr lvl="2" eaLnBrk="1" hangingPunct="1"/>
            <a:r>
              <a:rPr lang="en-US" sz="2800" smtClean="0"/>
              <a:t>Based on Global Lightning Detection Network </a:t>
            </a:r>
          </a:p>
          <a:p>
            <a:pPr eaLnBrk="1" hangingPunct="1"/>
            <a:endParaRPr lang="en-US" smtClean="0"/>
          </a:p>
          <a:p>
            <a:pPr eaLnBrk="1" hangingPunct="1"/>
            <a:endParaRPr lang="en-US" smtClean="0"/>
          </a:p>
        </p:txBody>
      </p:sp>
      <p:sp>
        <p:nvSpPr>
          <p:cNvPr id="28676"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591A867B-7067-4026-BDF3-FACBC8DB49EB}" type="slidenum">
              <a:rPr lang="en-US" sz="1400"/>
              <a:pPr algn="r"/>
              <a:t>21</a:t>
            </a:fld>
            <a:endParaRPr lang="en-US" sz="1400"/>
          </a:p>
        </p:txBody>
      </p:sp>
      <p:pic>
        <p:nvPicPr>
          <p:cNvPr id="28677" name="Picture 9" descr="ciracol_pc.gif"/>
          <p:cNvPicPr>
            <a:picLocks noChangeAspect="1"/>
          </p:cNvPicPr>
          <p:nvPr/>
        </p:nvPicPr>
        <p:blipFill>
          <a:blip r:embed="rId3"/>
          <a:srcRect/>
          <a:stretch>
            <a:fillRect/>
          </a:stretch>
        </p:blipFill>
        <p:spPr bwMode="auto">
          <a:xfrm>
            <a:off x="7848600" y="90488"/>
            <a:ext cx="1219200" cy="595312"/>
          </a:xfrm>
          <a:prstGeom prst="rect">
            <a:avLst/>
          </a:prstGeom>
          <a:noFill/>
          <a:ln w="9525">
            <a:noFill/>
            <a:miter lim="800000"/>
            <a:headEnd/>
            <a:tailEnd/>
          </a:ln>
        </p:spPr>
      </p:pic>
      <p:grpSp>
        <p:nvGrpSpPr>
          <p:cNvPr id="28678" name="Group 7"/>
          <p:cNvGrpSpPr>
            <a:grpSpLocks/>
          </p:cNvGrpSpPr>
          <p:nvPr/>
        </p:nvGrpSpPr>
        <p:grpSpPr bwMode="auto">
          <a:xfrm>
            <a:off x="76200" y="76200"/>
            <a:ext cx="685800" cy="685800"/>
            <a:chOff x="3211" y="144"/>
            <a:chExt cx="768" cy="768"/>
          </a:xfrm>
        </p:grpSpPr>
        <p:sp>
          <p:nvSpPr>
            <p:cNvPr id="28679" name="Oval 8"/>
            <p:cNvSpPr>
              <a:spLocks noChangeArrowheads="1"/>
            </p:cNvSpPr>
            <p:nvPr/>
          </p:nvSpPr>
          <p:spPr bwMode="auto">
            <a:xfrm>
              <a:off x="3221" y="154"/>
              <a:ext cx="748" cy="748"/>
            </a:xfrm>
            <a:prstGeom prst="ellipse">
              <a:avLst/>
            </a:prstGeom>
            <a:solidFill>
              <a:srgbClr val="FFFFFF"/>
            </a:solidFill>
            <a:ln w="9525">
              <a:noFill/>
              <a:round/>
              <a:headEnd/>
              <a:tailEnd/>
            </a:ln>
          </p:spPr>
          <p:txBody>
            <a:bodyPr wrap="none" anchor="ctr"/>
            <a:lstStyle/>
            <a:p>
              <a:endParaRPr lang="en-US"/>
            </a:p>
          </p:txBody>
        </p:sp>
        <p:pic>
          <p:nvPicPr>
            <p:cNvPr id="28680" name="Picture 9" descr="noaalogo"/>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211" y="144"/>
              <a:ext cx="768" cy="768"/>
            </a:xfrm>
            <a:prstGeom prst="rect">
              <a:avLst/>
            </a:prstGeom>
            <a:noFill/>
            <a:ln w="9525">
              <a:noFill/>
              <a:miter lim="800000"/>
              <a:headEnd/>
              <a:tailEnd/>
            </a:ln>
          </p:spPr>
        </p:pic>
      </p:grpSp>
      <p:sp>
        <p:nvSpPr>
          <p:cNvPr id="9" name="Line 7"/>
          <p:cNvSpPr>
            <a:spLocks noChangeShapeType="1"/>
          </p:cNvSpPr>
          <p:nvPr/>
        </p:nvSpPr>
        <p:spPr bwMode="auto">
          <a:xfrm>
            <a:off x="381000" y="9906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SEVIRI_dopt"/>
          <p:cNvPicPr>
            <a:picLocks noChangeAspect="1" noChangeArrowheads="1" noCrop="1"/>
          </p:cNvPicPr>
          <p:nvPr/>
        </p:nvPicPr>
        <p:blipFill>
          <a:blip r:embed="rId2"/>
          <a:srcRect/>
          <a:stretch>
            <a:fillRect/>
          </a:stretch>
        </p:blipFill>
        <p:spPr bwMode="auto">
          <a:xfrm>
            <a:off x="90488" y="1066800"/>
            <a:ext cx="7224712" cy="5418138"/>
          </a:xfrm>
          <a:prstGeom prst="rect">
            <a:avLst/>
          </a:prstGeom>
          <a:noFill/>
          <a:ln w="9525">
            <a:noFill/>
            <a:miter lim="800000"/>
            <a:headEnd/>
            <a:tailEnd/>
          </a:ln>
        </p:spPr>
      </p:pic>
      <p:sp>
        <p:nvSpPr>
          <p:cNvPr id="31747" name="Text Box 3"/>
          <p:cNvSpPr txBox="1">
            <a:spLocks noChangeArrowheads="1"/>
          </p:cNvSpPr>
          <p:nvPr/>
        </p:nvSpPr>
        <p:spPr bwMode="auto">
          <a:xfrm>
            <a:off x="895350" y="52388"/>
            <a:ext cx="7335838" cy="892552"/>
          </a:xfrm>
          <a:prstGeom prst="rect">
            <a:avLst/>
          </a:prstGeom>
          <a:noFill/>
          <a:ln w="9525">
            <a:solidFill>
              <a:schemeClr val="bg1"/>
            </a:solidFill>
            <a:miter lim="800000"/>
            <a:headEnd/>
            <a:tailEnd/>
          </a:ln>
        </p:spPr>
        <p:txBody>
          <a:bodyPr>
            <a:spAutoFit/>
          </a:bodyPr>
          <a:lstStyle/>
          <a:p>
            <a:pPr algn="ctr"/>
            <a:r>
              <a:rPr lang="en-US" altLang="zh-CN" sz="2800" b="1" dirty="0">
                <a:solidFill>
                  <a:srgbClr val="6600FF"/>
                </a:solidFill>
                <a:latin typeface="Book Antiqua" pitchFamily="18" charset="0"/>
                <a:ea typeface="SimSun"/>
                <a:cs typeface="SimSun"/>
              </a:rPr>
              <a:t>Aerosol/Dust Optical Thickness Retrieval</a:t>
            </a:r>
          </a:p>
          <a:p>
            <a:pPr algn="ctr"/>
            <a:r>
              <a:rPr lang="en-US" altLang="zh-CN" sz="2400" b="1" dirty="0">
                <a:solidFill>
                  <a:srgbClr val="6600FF"/>
                </a:solidFill>
                <a:latin typeface="Book Antiqua" pitchFamily="18" charset="0"/>
                <a:ea typeface="SimSun"/>
                <a:cs typeface="SimSun"/>
              </a:rPr>
              <a:t>Results from SEVIRI@EUMETSAT</a:t>
            </a:r>
          </a:p>
        </p:txBody>
      </p:sp>
      <p:pic>
        <p:nvPicPr>
          <p:cNvPr id="31748" name="Picture 4"/>
          <p:cNvPicPr>
            <a:picLocks noChangeAspect="1" noChangeArrowheads="1"/>
          </p:cNvPicPr>
          <p:nvPr/>
        </p:nvPicPr>
        <p:blipFill>
          <a:blip r:embed="rId3"/>
          <a:srcRect r="74838"/>
          <a:stretch>
            <a:fillRect/>
          </a:stretch>
        </p:blipFill>
        <p:spPr bwMode="auto">
          <a:xfrm>
            <a:off x="6705600" y="5867400"/>
            <a:ext cx="990600" cy="742950"/>
          </a:xfrm>
          <a:prstGeom prst="rect">
            <a:avLst/>
          </a:prstGeom>
          <a:noFill/>
          <a:ln w="9525">
            <a:noFill/>
            <a:miter lim="800000"/>
            <a:headEnd/>
            <a:tailEnd/>
          </a:ln>
        </p:spPr>
      </p:pic>
      <p:pic>
        <p:nvPicPr>
          <p:cNvPr id="31749" name="Picture 5" descr="The image “http://cimss.ssec.wisc.edu/goes/abi/dust/dust_msg_color.gif” cannot be displayed, because it contains errors."/>
          <p:cNvPicPr>
            <a:picLocks noChangeAspect="1" noChangeArrowheads="1" noCrop="1"/>
          </p:cNvPicPr>
          <p:nvPr/>
        </p:nvPicPr>
        <p:blipFill>
          <a:blip r:embed="rId4"/>
          <a:srcRect/>
          <a:stretch>
            <a:fillRect/>
          </a:stretch>
        </p:blipFill>
        <p:spPr bwMode="auto">
          <a:xfrm>
            <a:off x="5411788" y="2363788"/>
            <a:ext cx="3656012" cy="2741612"/>
          </a:xfrm>
          <a:prstGeom prst="rect">
            <a:avLst/>
          </a:prstGeom>
          <a:noFill/>
          <a:ln w="9525">
            <a:noFill/>
            <a:miter lim="800000"/>
            <a:headEnd/>
            <a:tailEnd/>
          </a:ln>
        </p:spPr>
      </p:pic>
      <p:sp>
        <p:nvSpPr>
          <p:cNvPr id="31750" name="Text Box 6"/>
          <p:cNvSpPr txBox="1">
            <a:spLocks noChangeArrowheads="1"/>
          </p:cNvSpPr>
          <p:nvPr/>
        </p:nvSpPr>
        <p:spPr bwMode="auto">
          <a:xfrm>
            <a:off x="76200" y="6477000"/>
            <a:ext cx="3994150" cy="366713"/>
          </a:xfrm>
          <a:prstGeom prst="rect">
            <a:avLst/>
          </a:prstGeom>
          <a:noFill/>
          <a:ln w="9525">
            <a:noFill/>
            <a:miter lim="800000"/>
            <a:headEnd/>
            <a:tailEnd/>
          </a:ln>
        </p:spPr>
        <p:txBody>
          <a:bodyPr wrap="none">
            <a:spAutoFit/>
          </a:bodyPr>
          <a:lstStyle/>
          <a:p>
            <a:r>
              <a:rPr lang="en-US">
                <a:solidFill>
                  <a:schemeClr val="bg1"/>
                </a:solidFill>
              </a:rPr>
              <a:t>Figure courtesy of J. Li and P. Zhang</a:t>
            </a:r>
            <a:r>
              <a:rPr lang="en-US"/>
              <a:t> </a:t>
            </a:r>
          </a:p>
        </p:txBody>
      </p:sp>
      <p:sp>
        <p:nvSpPr>
          <p:cNvPr id="7" name="Line 7"/>
          <p:cNvSpPr>
            <a:spLocks noChangeShapeType="1"/>
          </p:cNvSpPr>
          <p:nvPr/>
        </p:nvSpPr>
        <p:spPr bwMode="auto">
          <a:xfrm>
            <a:off x="381000" y="9906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317500" y="347663"/>
            <a:ext cx="8509000" cy="563562"/>
          </a:xfrm>
        </p:spPr>
        <p:txBody>
          <a:bodyPr/>
          <a:lstStyle/>
          <a:p>
            <a:pPr eaLnBrk="1" hangingPunct="1"/>
            <a:r>
              <a:rPr lang="en-US" sz="4000" smtClean="0"/>
              <a:t>Summary</a:t>
            </a:r>
          </a:p>
        </p:txBody>
      </p:sp>
      <p:sp>
        <p:nvSpPr>
          <p:cNvPr id="34819" name="Rectangle 3"/>
          <p:cNvSpPr>
            <a:spLocks noGrp="1" noChangeArrowheads="1"/>
          </p:cNvSpPr>
          <p:nvPr>
            <p:ph type="body" idx="4294967295"/>
          </p:nvPr>
        </p:nvSpPr>
        <p:spPr>
          <a:xfrm>
            <a:off x="0" y="1270000"/>
            <a:ext cx="9144000" cy="5588000"/>
          </a:xfrm>
        </p:spPr>
        <p:txBody>
          <a:bodyPr/>
          <a:lstStyle/>
          <a:p>
            <a:r>
              <a:rPr lang="en-US" sz="2800" smtClean="0"/>
              <a:t>GOES-R Proving Ground provides mechanism to:</a:t>
            </a:r>
          </a:p>
          <a:p>
            <a:pPr lvl="1"/>
            <a:r>
              <a:rPr lang="en-US" sz="2400" smtClean="0"/>
              <a:t>Involve CIs, AWG, National Centers, NOAA Testbeds and WFOs in user readiness</a:t>
            </a:r>
          </a:p>
          <a:p>
            <a:pPr lvl="1"/>
            <a:r>
              <a:rPr lang="en-US" sz="2400" smtClean="0"/>
              <a:t>Get prototype GOES-R products in  hands of  forecasters</a:t>
            </a:r>
          </a:p>
          <a:p>
            <a:pPr lvl="1"/>
            <a:r>
              <a:rPr lang="en-US" sz="2400" smtClean="0"/>
              <a:t>Keep lines of communication open between developers and forecasters</a:t>
            </a:r>
          </a:p>
          <a:p>
            <a:pPr lvl="1"/>
            <a:r>
              <a:rPr lang="en-US" sz="2400" smtClean="0"/>
              <a:t>Allow end user to have have say in final product, how it is displayed and integrated into operations</a:t>
            </a:r>
          </a:p>
          <a:p>
            <a:endParaRPr lang="en-US" sz="2400" smtClean="0"/>
          </a:p>
          <a:p>
            <a:r>
              <a:rPr lang="en-US" sz="2800" smtClean="0"/>
              <a:t>For a GOES-R Success…Forecasters must be able to use GOES-R products on Day 1</a:t>
            </a:r>
          </a:p>
          <a:p>
            <a:pPr lvl="2" eaLnBrk="1" hangingPunct="1"/>
            <a:endParaRPr lang="en-US" smtClean="0">
              <a:solidFill>
                <a:srgbClr val="0033CC"/>
              </a:solidFill>
              <a:latin typeface="Times New Roman" pitchFamily="18" charset="0"/>
              <a:sym typeface="WP Greek Century"/>
            </a:endParaRPr>
          </a:p>
        </p:txBody>
      </p:sp>
      <p:sp>
        <p:nvSpPr>
          <p:cNvPr id="34820" name="Line 4"/>
          <p:cNvSpPr>
            <a:spLocks noChangeShapeType="1"/>
          </p:cNvSpPr>
          <p:nvPr/>
        </p:nvSpPr>
        <p:spPr bwMode="auto">
          <a:xfrm>
            <a:off x="381000" y="10541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17500" y="347663"/>
            <a:ext cx="8509000" cy="563562"/>
          </a:xfrm>
        </p:spPr>
        <p:txBody>
          <a:bodyPr/>
          <a:lstStyle/>
          <a:p>
            <a:r>
              <a:rPr lang="en-US" sz="3600" smtClean="0"/>
              <a:t>Outline</a:t>
            </a:r>
          </a:p>
        </p:txBody>
      </p:sp>
      <p:sp>
        <p:nvSpPr>
          <p:cNvPr id="10243" name="Rectangle 3"/>
          <p:cNvSpPr>
            <a:spLocks noGrp="1" noChangeArrowheads="1"/>
          </p:cNvSpPr>
          <p:nvPr>
            <p:ph type="body" idx="1"/>
          </p:nvPr>
        </p:nvSpPr>
        <p:spPr>
          <a:xfrm>
            <a:off x="457200" y="1270000"/>
            <a:ext cx="8229600" cy="5588000"/>
          </a:xfrm>
        </p:spPr>
        <p:txBody>
          <a:bodyPr/>
          <a:lstStyle/>
          <a:p>
            <a:pPr lvl="1"/>
            <a:r>
              <a:rPr lang="en-US" sz="3200" dirty="0" smtClean="0">
                <a:latin typeface="Times New Roman" pitchFamily="18" charset="0"/>
                <a:sym typeface="WP Greek Century"/>
              </a:rPr>
              <a:t>GOES-R Mission</a:t>
            </a:r>
          </a:p>
          <a:p>
            <a:pPr lvl="1"/>
            <a:r>
              <a:rPr lang="en-US" sz="3200" dirty="0" smtClean="0">
                <a:latin typeface="Times New Roman" pitchFamily="18" charset="0"/>
                <a:sym typeface="WP Greek Century"/>
              </a:rPr>
              <a:t>What is the GOES-R Proving Ground?</a:t>
            </a:r>
          </a:p>
          <a:p>
            <a:pPr lvl="1"/>
            <a:r>
              <a:rPr lang="en-US" sz="3200" dirty="0" smtClean="0">
                <a:latin typeface="Times New Roman" pitchFamily="18" charset="0"/>
                <a:sym typeface="WP Greek Century"/>
              </a:rPr>
              <a:t>Examples of GOES-R Proxy Products at:</a:t>
            </a:r>
          </a:p>
          <a:p>
            <a:pPr lvl="2"/>
            <a:r>
              <a:rPr lang="en-US" sz="3200" dirty="0" smtClean="0">
                <a:latin typeface="Times New Roman" pitchFamily="18" charset="0"/>
                <a:sym typeface="WP Greek Century"/>
              </a:rPr>
              <a:t>Cooperative Institutes</a:t>
            </a:r>
          </a:p>
          <a:p>
            <a:pPr lvl="2"/>
            <a:r>
              <a:rPr lang="en-US" sz="3200" dirty="0" smtClean="0">
                <a:latin typeface="Times New Roman" pitchFamily="18" charset="0"/>
                <a:sym typeface="WP Greek Century"/>
              </a:rPr>
              <a:t>SPC Spring Experiment</a:t>
            </a:r>
          </a:p>
          <a:p>
            <a:pPr lvl="2"/>
            <a:r>
              <a:rPr lang="en-US" sz="3200" dirty="0" smtClean="0">
                <a:latin typeface="Times New Roman" pitchFamily="18" charset="0"/>
                <a:sym typeface="WP Greek Century"/>
              </a:rPr>
              <a:t>NHC 2010 Hurricane Season</a:t>
            </a:r>
          </a:p>
          <a:p>
            <a:pPr lvl="1"/>
            <a:r>
              <a:rPr lang="en-US" sz="2800" dirty="0" smtClean="0">
                <a:latin typeface="Times New Roman" pitchFamily="18" charset="0"/>
                <a:sym typeface="WP Greek Century"/>
              </a:rPr>
              <a:t>AWG Issues</a:t>
            </a:r>
          </a:p>
          <a:p>
            <a:pPr lvl="1"/>
            <a:r>
              <a:rPr lang="en-US" sz="3200" dirty="0" smtClean="0">
                <a:latin typeface="Times New Roman" pitchFamily="18" charset="0"/>
                <a:sym typeface="WP Greek Century"/>
              </a:rPr>
              <a:t>Summary</a:t>
            </a:r>
          </a:p>
          <a:p>
            <a:pPr lvl="1">
              <a:buFontTx/>
              <a:buNone/>
            </a:pPr>
            <a:r>
              <a:rPr lang="en-US" sz="2400" dirty="0" smtClean="0">
                <a:latin typeface="Times New Roman" pitchFamily="18" charset="0"/>
                <a:sym typeface="WP Greek Century"/>
              </a:rPr>
              <a:t> </a:t>
            </a:r>
          </a:p>
          <a:p>
            <a:pPr lvl="1">
              <a:buFontTx/>
              <a:buNone/>
            </a:pPr>
            <a:endParaRPr lang="en-US" sz="2400" dirty="0" smtClean="0">
              <a:latin typeface="Times New Roman" pitchFamily="18" charset="0"/>
              <a:sym typeface="WP Greek Century"/>
            </a:endParaRPr>
          </a:p>
        </p:txBody>
      </p:sp>
      <p:sp>
        <p:nvSpPr>
          <p:cNvPr id="10244" name="Line 4"/>
          <p:cNvSpPr>
            <a:spLocks noChangeShapeType="1"/>
          </p:cNvSpPr>
          <p:nvPr/>
        </p:nvSpPr>
        <p:spPr bwMode="auto">
          <a:xfrm>
            <a:off x="381000" y="10541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4"/>
          <p:cNvGrpSpPr>
            <a:grpSpLocks/>
          </p:cNvGrpSpPr>
          <p:nvPr/>
        </p:nvGrpSpPr>
        <p:grpSpPr bwMode="auto">
          <a:xfrm>
            <a:off x="6273800" y="6048375"/>
            <a:ext cx="2566988" cy="153988"/>
            <a:chOff x="3744" y="3696"/>
            <a:chExt cx="1617" cy="97"/>
          </a:xfrm>
        </p:grpSpPr>
        <p:sp>
          <p:nvSpPr>
            <p:cNvPr id="5284" name="Rectangle 3" descr="Light upward diagonal"/>
            <p:cNvSpPr>
              <a:spLocks noChangeArrowheads="1"/>
            </p:cNvSpPr>
            <p:nvPr/>
          </p:nvSpPr>
          <p:spPr bwMode="auto">
            <a:xfrm>
              <a:off x="3744" y="3716"/>
              <a:ext cx="625" cy="75"/>
            </a:xfrm>
            <a:prstGeom prst="rect">
              <a:avLst/>
            </a:prstGeom>
            <a:pattFill prst="ltUpDiag">
              <a:fgClr>
                <a:schemeClr val="accent2"/>
              </a:fgClr>
              <a:bgClr>
                <a:srgbClr val="FFFFFF"/>
              </a:bgClr>
            </a:pattFill>
            <a:ln w="9525">
              <a:noFill/>
              <a:miter lim="800000"/>
              <a:headEnd/>
              <a:tailEnd/>
            </a:ln>
          </p:spPr>
          <p:txBody>
            <a:bodyPr/>
            <a:lstStyle/>
            <a:p>
              <a:endParaRPr lang="en-US" sz="1000"/>
            </a:p>
          </p:txBody>
        </p:sp>
        <p:sp>
          <p:nvSpPr>
            <p:cNvPr id="5285" name="Rectangle 4"/>
            <p:cNvSpPr>
              <a:spLocks noChangeArrowheads="1"/>
            </p:cNvSpPr>
            <p:nvPr/>
          </p:nvSpPr>
          <p:spPr bwMode="auto">
            <a:xfrm>
              <a:off x="4452" y="3696"/>
              <a:ext cx="909" cy="97"/>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 On-orbit GOES storage</a:t>
              </a:r>
              <a:endParaRPr lang="en-US" sz="1000" b="1"/>
            </a:p>
          </p:txBody>
        </p:sp>
      </p:grpSp>
      <p:grpSp>
        <p:nvGrpSpPr>
          <p:cNvPr id="3" name="Group 162"/>
          <p:cNvGrpSpPr>
            <a:grpSpLocks/>
          </p:cNvGrpSpPr>
          <p:nvPr/>
        </p:nvGrpSpPr>
        <p:grpSpPr bwMode="auto">
          <a:xfrm>
            <a:off x="6273800" y="6259513"/>
            <a:ext cx="1882775" cy="153987"/>
            <a:chOff x="3744" y="3877"/>
            <a:chExt cx="1186" cy="97"/>
          </a:xfrm>
        </p:grpSpPr>
        <p:sp>
          <p:nvSpPr>
            <p:cNvPr id="5282" name="Rectangle 5"/>
            <p:cNvSpPr>
              <a:spLocks noChangeArrowheads="1"/>
            </p:cNvSpPr>
            <p:nvPr/>
          </p:nvSpPr>
          <p:spPr bwMode="auto">
            <a:xfrm>
              <a:off x="3744" y="3898"/>
              <a:ext cx="625" cy="75"/>
            </a:xfrm>
            <a:prstGeom prst="rect">
              <a:avLst/>
            </a:prstGeom>
            <a:solidFill>
              <a:srgbClr val="000080"/>
            </a:solidFill>
            <a:ln w="9525">
              <a:noFill/>
              <a:miter lim="800000"/>
              <a:headEnd/>
              <a:tailEnd/>
            </a:ln>
          </p:spPr>
          <p:txBody>
            <a:bodyPr/>
            <a:lstStyle/>
            <a:p>
              <a:endParaRPr lang="en-US" sz="1000"/>
            </a:p>
          </p:txBody>
        </p:sp>
        <p:sp>
          <p:nvSpPr>
            <p:cNvPr id="5283" name="Rectangle 6"/>
            <p:cNvSpPr>
              <a:spLocks noChangeArrowheads="1"/>
            </p:cNvSpPr>
            <p:nvPr/>
          </p:nvSpPr>
          <p:spPr bwMode="auto">
            <a:xfrm>
              <a:off x="4460" y="3877"/>
              <a:ext cx="470" cy="97"/>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rPr>
                <a:t> Operational</a:t>
              </a:r>
              <a:endParaRPr lang="en-US" sz="1000" b="1"/>
            </a:p>
          </p:txBody>
        </p:sp>
      </p:grpSp>
      <p:grpSp>
        <p:nvGrpSpPr>
          <p:cNvPr id="4" name="Group 163"/>
          <p:cNvGrpSpPr>
            <a:grpSpLocks/>
          </p:cNvGrpSpPr>
          <p:nvPr/>
        </p:nvGrpSpPr>
        <p:grpSpPr bwMode="auto">
          <a:xfrm>
            <a:off x="6273800" y="6475413"/>
            <a:ext cx="3048000" cy="153987"/>
            <a:chOff x="3744" y="4042"/>
            <a:chExt cx="1920" cy="97"/>
          </a:xfrm>
        </p:grpSpPr>
        <p:sp>
          <p:nvSpPr>
            <p:cNvPr id="5278" name="Rectangle 151"/>
            <p:cNvSpPr>
              <a:spLocks noChangeArrowheads="1"/>
            </p:cNvSpPr>
            <p:nvPr/>
          </p:nvSpPr>
          <p:spPr bwMode="auto">
            <a:xfrm>
              <a:off x="4464" y="4042"/>
              <a:ext cx="1200" cy="97"/>
            </a:xfrm>
            <a:prstGeom prst="rect">
              <a:avLst/>
            </a:prstGeom>
            <a:noFill/>
            <a:ln w="9525">
              <a:noFill/>
              <a:miter lim="800000"/>
              <a:headEnd/>
              <a:tailEnd/>
            </a:ln>
          </p:spPr>
          <p:txBody>
            <a:bodyPr lIns="0" tIns="0" rIns="0" bIns="0">
              <a:spAutoFit/>
            </a:bodyPr>
            <a:lstStyle/>
            <a:p>
              <a:pPr eaLnBrk="0" hangingPunct="0"/>
              <a:r>
                <a:rPr lang="en-US" sz="1000" b="1">
                  <a:solidFill>
                    <a:srgbClr val="000000"/>
                  </a:solidFill>
                </a:rPr>
                <a:t>Future Options</a:t>
              </a:r>
              <a:endParaRPr lang="en-US" sz="1000" b="1"/>
            </a:p>
          </p:txBody>
        </p:sp>
        <p:grpSp>
          <p:nvGrpSpPr>
            <p:cNvPr id="5" name="Group 161"/>
            <p:cNvGrpSpPr>
              <a:grpSpLocks/>
            </p:cNvGrpSpPr>
            <p:nvPr/>
          </p:nvGrpSpPr>
          <p:grpSpPr bwMode="auto">
            <a:xfrm>
              <a:off x="3744" y="4062"/>
              <a:ext cx="628" cy="75"/>
              <a:chOff x="3744" y="4080"/>
              <a:chExt cx="628" cy="75"/>
            </a:xfrm>
          </p:grpSpPr>
          <p:sp>
            <p:nvSpPr>
              <p:cNvPr id="5280" name="Rectangle 150"/>
              <p:cNvSpPr>
                <a:spLocks noChangeArrowheads="1"/>
              </p:cNvSpPr>
              <p:nvPr/>
            </p:nvSpPr>
            <p:spPr bwMode="auto">
              <a:xfrm>
                <a:off x="3984" y="4080"/>
                <a:ext cx="388" cy="75"/>
              </a:xfrm>
              <a:prstGeom prst="rect">
                <a:avLst/>
              </a:prstGeom>
              <a:solidFill>
                <a:srgbClr val="000080">
                  <a:alpha val="39999"/>
                </a:srgbClr>
              </a:solidFill>
              <a:ln w="9525">
                <a:noFill/>
                <a:miter lim="800000"/>
                <a:headEnd/>
                <a:tailEnd/>
              </a:ln>
            </p:spPr>
            <p:txBody>
              <a:bodyPr/>
              <a:lstStyle/>
              <a:p>
                <a:endParaRPr lang="en-US" sz="1000"/>
              </a:p>
            </p:txBody>
          </p:sp>
          <p:sp>
            <p:nvSpPr>
              <p:cNvPr id="5281" name="Rectangle 154" descr="Light upward diagonal"/>
              <p:cNvSpPr>
                <a:spLocks noChangeArrowheads="1"/>
              </p:cNvSpPr>
              <p:nvPr/>
            </p:nvSpPr>
            <p:spPr bwMode="auto">
              <a:xfrm>
                <a:off x="3744" y="4080"/>
                <a:ext cx="240" cy="75"/>
              </a:xfrm>
              <a:prstGeom prst="rect">
                <a:avLst/>
              </a:prstGeom>
              <a:pattFill prst="ltUpDiag">
                <a:fgClr>
                  <a:schemeClr val="accent2">
                    <a:alpha val="50195"/>
                  </a:schemeClr>
                </a:fgClr>
                <a:bgClr>
                  <a:srgbClr val="FFFFFF">
                    <a:alpha val="50195"/>
                  </a:srgbClr>
                </a:bgClr>
              </a:pattFill>
              <a:ln w="9525">
                <a:noFill/>
                <a:miter lim="800000"/>
                <a:headEnd/>
                <a:tailEnd/>
              </a:ln>
            </p:spPr>
            <p:txBody>
              <a:bodyPr/>
              <a:lstStyle/>
              <a:p>
                <a:endParaRPr lang="en-US" sz="1000"/>
              </a:p>
            </p:txBody>
          </p:sp>
        </p:grpSp>
      </p:grpSp>
      <p:sp>
        <p:nvSpPr>
          <p:cNvPr id="5125" name="Text Box 167"/>
          <p:cNvSpPr txBox="1">
            <a:spLocks noChangeArrowheads="1"/>
          </p:cNvSpPr>
          <p:nvPr/>
        </p:nvSpPr>
        <p:spPr bwMode="auto">
          <a:xfrm>
            <a:off x="419100" y="971550"/>
            <a:ext cx="1042988" cy="246063"/>
          </a:xfrm>
          <a:prstGeom prst="rect">
            <a:avLst/>
          </a:prstGeom>
          <a:noFill/>
          <a:ln w="9525">
            <a:noFill/>
            <a:miter lim="800000"/>
            <a:headEnd/>
            <a:tailEnd/>
          </a:ln>
        </p:spPr>
        <p:txBody>
          <a:bodyPr wrap="none" lIns="91432" tIns="45716" rIns="91432" bIns="45716">
            <a:spAutoFit/>
          </a:bodyPr>
          <a:lstStyle/>
          <a:p>
            <a:pPr defTabSz="841375"/>
            <a:r>
              <a:rPr lang="en-US" sz="1000" b="1"/>
              <a:t>Calendar Year</a:t>
            </a:r>
          </a:p>
        </p:txBody>
      </p:sp>
      <p:grpSp>
        <p:nvGrpSpPr>
          <p:cNvPr id="6" name="Group 168"/>
          <p:cNvGrpSpPr>
            <a:grpSpLocks/>
          </p:cNvGrpSpPr>
          <p:nvPr/>
        </p:nvGrpSpPr>
        <p:grpSpPr bwMode="auto">
          <a:xfrm>
            <a:off x="457200" y="1228725"/>
            <a:ext cx="8534400" cy="4724400"/>
            <a:chOff x="288" y="774"/>
            <a:chExt cx="5376" cy="2976"/>
          </a:xfrm>
        </p:grpSpPr>
        <p:sp>
          <p:nvSpPr>
            <p:cNvPr id="5135" name="Rectangle 10"/>
            <p:cNvSpPr>
              <a:spLocks noChangeArrowheads="1"/>
            </p:cNvSpPr>
            <p:nvPr/>
          </p:nvSpPr>
          <p:spPr bwMode="auto">
            <a:xfrm>
              <a:off x="5128" y="972"/>
              <a:ext cx="179" cy="2773"/>
            </a:xfrm>
            <a:prstGeom prst="rect">
              <a:avLst/>
            </a:prstGeom>
            <a:noFill/>
            <a:ln w="9525">
              <a:noFill/>
              <a:miter lim="800000"/>
              <a:headEnd/>
              <a:tailEnd/>
            </a:ln>
          </p:spPr>
          <p:txBody>
            <a:bodyPr/>
            <a:lstStyle/>
            <a:p>
              <a:pPr>
                <a:spcBef>
                  <a:spcPct val="20000"/>
                </a:spcBef>
              </a:pPr>
              <a:endParaRPr lang="en-US" sz="2000"/>
            </a:p>
          </p:txBody>
        </p:sp>
        <p:sp>
          <p:nvSpPr>
            <p:cNvPr id="5136" name="Rectangle 8"/>
            <p:cNvSpPr>
              <a:spLocks noChangeArrowheads="1"/>
            </p:cNvSpPr>
            <p:nvPr/>
          </p:nvSpPr>
          <p:spPr bwMode="auto">
            <a:xfrm>
              <a:off x="3877" y="972"/>
              <a:ext cx="179" cy="2773"/>
            </a:xfrm>
            <a:prstGeom prst="rect">
              <a:avLst/>
            </a:prstGeom>
            <a:noFill/>
            <a:ln w="9525">
              <a:noFill/>
              <a:miter lim="800000"/>
              <a:headEnd/>
              <a:tailEnd/>
            </a:ln>
          </p:spPr>
          <p:txBody>
            <a:bodyPr/>
            <a:lstStyle/>
            <a:p>
              <a:pPr>
                <a:spcBef>
                  <a:spcPct val="20000"/>
                </a:spcBef>
              </a:pPr>
              <a:endParaRPr lang="en-US" sz="2000"/>
            </a:p>
          </p:txBody>
        </p:sp>
        <p:sp>
          <p:nvSpPr>
            <p:cNvPr id="5137" name="Rectangle 9"/>
            <p:cNvSpPr>
              <a:spLocks noChangeArrowheads="1"/>
            </p:cNvSpPr>
            <p:nvPr/>
          </p:nvSpPr>
          <p:spPr bwMode="auto">
            <a:xfrm>
              <a:off x="3877" y="822"/>
              <a:ext cx="179" cy="198"/>
            </a:xfrm>
            <a:prstGeom prst="rect">
              <a:avLst/>
            </a:prstGeom>
            <a:noFill/>
            <a:ln w="9525">
              <a:noFill/>
              <a:miter lim="800000"/>
              <a:headEnd/>
              <a:tailEnd/>
            </a:ln>
          </p:spPr>
          <p:txBody>
            <a:bodyPr lIns="45720" tIns="0" rIns="45720" anchor="ctr"/>
            <a:lstStyle/>
            <a:p>
              <a:pPr algn="ctr">
                <a:spcBef>
                  <a:spcPct val="20000"/>
                </a:spcBef>
              </a:pPr>
              <a:r>
                <a:rPr lang="en-US" sz="800" b="1"/>
                <a:t>27</a:t>
              </a:r>
            </a:p>
          </p:txBody>
        </p:sp>
        <p:sp>
          <p:nvSpPr>
            <p:cNvPr id="5138" name="Rectangle 11"/>
            <p:cNvSpPr>
              <a:spLocks noChangeArrowheads="1"/>
            </p:cNvSpPr>
            <p:nvPr/>
          </p:nvSpPr>
          <p:spPr bwMode="auto">
            <a:xfrm>
              <a:off x="5128" y="822"/>
              <a:ext cx="179" cy="198"/>
            </a:xfrm>
            <a:prstGeom prst="rect">
              <a:avLst/>
            </a:prstGeom>
            <a:noFill/>
            <a:ln w="9525">
              <a:noFill/>
              <a:miter lim="800000"/>
              <a:headEnd/>
              <a:tailEnd/>
            </a:ln>
          </p:spPr>
          <p:txBody>
            <a:bodyPr lIns="45720" tIns="0" rIns="45720" anchor="ctr"/>
            <a:lstStyle/>
            <a:p>
              <a:pPr algn="ctr">
                <a:spcBef>
                  <a:spcPct val="20000"/>
                </a:spcBef>
              </a:pPr>
              <a:r>
                <a:rPr lang="en-US" sz="800" b="1"/>
                <a:t>34</a:t>
              </a:r>
            </a:p>
          </p:txBody>
        </p:sp>
        <p:sp>
          <p:nvSpPr>
            <p:cNvPr id="5139" name="Rectangle 12"/>
            <p:cNvSpPr>
              <a:spLocks noChangeArrowheads="1"/>
            </p:cNvSpPr>
            <p:nvPr/>
          </p:nvSpPr>
          <p:spPr bwMode="auto">
            <a:xfrm>
              <a:off x="5485" y="972"/>
              <a:ext cx="179" cy="2773"/>
            </a:xfrm>
            <a:prstGeom prst="rect">
              <a:avLst/>
            </a:prstGeom>
            <a:noFill/>
            <a:ln w="9525">
              <a:noFill/>
              <a:miter lim="800000"/>
              <a:headEnd/>
              <a:tailEnd/>
            </a:ln>
          </p:spPr>
          <p:txBody>
            <a:bodyPr/>
            <a:lstStyle/>
            <a:p>
              <a:pPr>
                <a:spcBef>
                  <a:spcPct val="20000"/>
                </a:spcBef>
              </a:pPr>
              <a:endParaRPr lang="en-US" sz="2000"/>
            </a:p>
          </p:txBody>
        </p:sp>
        <p:sp>
          <p:nvSpPr>
            <p:cNvPr id="5140" name="Rectangle 13"/>
            <p:cNvSpPr>
              <a:spLocks noChangeArrowheads="1"/>
            </p:cNvSpPr>
            <p:nvPr/>
          </p:nvSpPr>
          <p:spPr bwMode="auto">
            <a:xfrm>
              <a:off x="5307" y="972"/>
              <a:ext cx="178" cy="2773"/>
            </a:xfrm>
            <a:prstGeom prst="rect">
              <a:avLst/>
            </a:prstGeom>
            <a:noFill/>
            <a:ln w="9525">
              <a:noFill/>
              <a:miter lim="800000"/>
              <a:headEnd/>
              <a:tailEnd/>
            </a:ln>
          </p:spPr>
          <p:txBody>
            <a:bodyPr/>
            <a:lstStyle/>
            <a:p>
              <a:pPr>
                <a:spcBef>
                  <a:spcPct val="20000"/>
                </a:spcBef>
              </a:pPr>
              <a:endParaRPr lang="en-US" sz="2000"/>
            </a:p>
          </p:txBody>
        </p:sp>
        <p:sp>
          <p:nvSpPr>
            <p:cNvPr id="5141" name="Rectangle 14"/>
            <p:cNvSpPr>
              <a:spLocks noChangeArrowheads="1"/>
            </p:cNvSpPr>
            <p:nvPr/>
          </p:nvSpPr>
          <p:spPr bwMode="auto">
            <a:xfrm>
              <a:off x="4949" y="972"/>
              <a:ext cx="179" cy="2773"/>
            </a:xfrm>
            <a:prstGeom prst="rect">
              <a:avLst/>
            </a:prstGeom>
            <a:noFill/>
            <a:ln w="9525">
              <a:noFill/>
              <a:miter lim="800000"/>
              <a:headEnd/>
              <a:tailEnd/>
            </a:ln>
          </p:spPr>
          <p:txBody>
            <a:bodyPr/>
            <a:lstStyle/>
            <a:p>
              <a:pPr>
                <a:spcBef>
                  <a:spcPct val="20000"/>
                </a:spcBef>
              </a:pPr>
              <a:endParaRPr lang="en-US" sz="2000"/>
            </a:p>
          </p:txBody>
        </p:sp>
        <p:sp>
          <p:nvSpPr>
            <p:cNvPr id="5142" name="Rectangle 15"/>
            <p:cNvSpPr>
              <a:spLocks noChangeArrowheads="1"/>
            </p:cNvSpPr>
            <p:nvPr/>
          </p:nvSpPr>
          <p:spPr bwMode="auto">
            <a:xfrm>
              <a:off x="4770" y="972"/>
              <a:ext cx="179" cy="2773"/>
            </a:xfrm>
            <a:prstGeom prst="rect">
              <a:avLst/>
            </a:prstGeom>
            <a:noFill/>
            <a:ln w="9525">
              <a:noFill/>
              <a:miter lim="800000"/>
              <a:headEnd/>
              <a:tailEnd/>
            </a:ln>
          </p:spPr>
          <p:txBody>
            <a:bodyPr/>
            <a:lstStyle/>
            <a:p>
              <a:pPr>
                <a:spcBef>
                  <a:spcPct val="20000"/>
                </a:spcBef>
              </a:pPr>
              <a:endParaRPr lang="en-US" sz="2000"/>
            </a:p>
          </p:txBody>
        </p:sp>
        <p:sp>
          <p:nvSpPr>
            <p:cNvPr id="5143" name="Rectangle 16"/>
            <p:cNvSpPr>
              <a:spLocks noChangeArrowheads="1"/>
            </p:cNvSpPr>
            <p:nvPr/>
          </p:nvSpPr>
          <p:spPr bwMode="auto">
            <a:xfrm>
              <a:off x="4592" y="972"/>
              <a:ext cx="178" cy="2773"/>
            </a:xfrm>
            <a:prstGeom prst="rect">
              <a:avLst/>
            </a:prstGeom>
            <a:noFill/>
            <a:ln w="9525">
              <a:noFill/>
              <a:miter lim="800000"/>
              <a:headEnd/>
              <a:tailEnd/>
            </a:ln>
          </p:spPr>
          <p:txBody>
            <a:bodyPr/>
            <a:lstStyle/>
            <a:p>
              <a:pPr>
                <a:spcBef>
                  <a:spcPct val="20000"/>
                </a:spcBef>
              </a:pPr>
              <a:endParaRPr lang="en-US" sz="2000"/>
            </a:p>
          </p:txBody>
        </p:sp>
        <p:sp>
          <p:nvSpPr>
            <p:cNvPr id="5144" name="Rectangle 17"/>
            <p:cNvSpPr>
              <a:spLocks noChangeArrowheads="1"/>
            </p:cNvSpPr>
            <p:nvPr/>
          </p:nvSpPr>
          <p:spPr bwMode="auto">
            <a:xfrm>
              <a:off x="4413" y="972"/>
              <a:ext cx="179" cy="2773"/>
            </a:xfrm>
            <a:prstGeom prst="rect">
              <a:avLst/>
            </a:prstGeom>
            <a:noFill/>
            <a:ln w="9525">
              <a:noFill/>
              <a:miter lim="800000"/>
              <a:headEnd/>
              <a:tailEnd/>
            </a:ln>
          </p:spPr>
          <p:txBody>
            <a:bodyPr/>
            <a:lstStyle/>
            <a:p>
              <a:pPr>
                <a:spcBef>
                  <a:spcPct val="20000"/>
                </a:spcBef>
              </a:pPr>
              <a:endParaRPr lang="en-US" sz="2000"/>
            </a:p>
          </p:txBody>
        </p:sp>
        <p:sp>
          <p:nvSpPr>
            <p:cNvPr id="5145" name="Rectangle 18"/>
            <p:cNvSpPr>
              <a:spLocks noChangeArrowheads="1"/>
            </p:cNvSpPr>
            <p:nvPr/>
          </p:nvSpPr>
          <p:spPr bwMode="auto">
            <a:xfrm>
              <a:off x="4234" y="972"/>
              <a:ext cx="179" cy="2773"/>
            </a:xfrm>
            <a:prstGeom prst="rect">
              <a:avLst/>
            </a:prstGeom>
            <a:noFill/>
            <a:ln w="9525">
              <a:noFill/>
              <a:miter lim="800000"/>
              <a:headEnd/>
              <a:tailEnd/>
            </a:ln>
          </p:spPr>
          <p:txBody>
            <a:bodyPr/>
            <a:lstStyle/>
            <a:p>
              <a:pPr>
                <a:spcBef>
                  <a:spcPct val="20000"/>
                </a:spcBef>
              </a:pPr>
              <a:endParaRPr lang="en-US" sz="2000"/>
            </a:p>
          </p:txBody>
        </p:sp>
        <p:sp>
          <p:nvSpPr>
            <p:cNvPr id="5146" name="Rectangle 19"/>
            <p:cNvSpPr>
              <a:spLocks noChangeArrowheads="1"/>
            </p:cNvSpPr>
            <p:nvPr/>
          </p:nvSpPr>
          <p:spPr bwMode="auto">
            <a:xfrm>
              <a:off x="4056" y="972"/>
              <a:ext cx="178" cy="2773"/>
            </a:xfrm>
            <a:prstGeom prst="rect">
              <a:avLst/>
            </a:prstGeom>
            <a:noFill/>
            <a:ln w="9525">
              <a:noFill/>
              <a:miter lim="800000"/>
              <a:headEnd/>
              <a:tailEnd/>
            </a:ln>
          </p:spPr>
          <p:txBody>
            <a:bodyPr/>
            <a:lstStyle/>
            <a:p>
              <a:pPr>
                <a:spcBef>
                  <a:spcPct val="20000"/>
                </a:spcBef>
              </a:pPr>
              <a:endParaRPr lang="en-US" sz="2000"/>
            </a:p>
          </p:txBody>
        </p:sp>
        <p:sp>
          <p:nvSpPr>
            <p:cNvPr id="5147" name="Rectangle 20"/>
            <p:cNvSpPr>
              <a:spLocks noChangeArrowheads="1"/>
            </p:cNvSpPr>
            <p:nvPr/>
          </p:nvSpPr>
          <p:spPr bwMode="auto">
            <a:xfrm>
              <a:off x="3698" y="972"/>
              <a:ext cx="179" cy="2773"/>
            </a:xfrm>
            <a:prstGeom prst="rect">
              <a:avLst/>
            </a:prstGeom>
            <a:noFill/>
            <a:ln w="9525">
              <a:noFill/>
              <a:miter lim="800000"/>
              <a:headEnd/>
              <a:tailEnd/>
            </a:ln>
          </p:spPr>
          <p:txBody>
            <a:bodyPr/>
            <a:lstStyle/>
            <a:p>
              <a:pPr>
                <a:spcBef>
                  <a:spcPct val="20000"/>
                </a:spcBef>
              </a:pPr>
              <a:endParaRPr lang="en-US" sz="2000"/>
            </a:p>
          </p:txBody>
        </p:sp>
        <p:sp>
          <p:nvSpPr>
            <p:cNvPr id="5148" name="Rectangle 21"/>
            <p:cNvSpPr>
              <a:spLocks noChangeArrowheads="1"/>
            </p:cNvSpPr>
            <p:nvPr/>
          </p:nvSpPr>
          <p:spPr bwMode="auto">
            <a:xfrm>
              <a:off x="3519" y="972"/>
              <a:ext cx="179" cy="2773"/>
            </a:xfrm>
            <a:prstGeom prst="rect">
              <a:avLst/>
            </a:prstGeom>
            <a:noFill/>
            <a:ln w="9525">
              <a:noFill/>
              <a:miter lim="800000"/>
              <a:headEnd/>
              <a:tailEnd/>
            </a:ln>
          </p:spPr>
          <p:txBody>
            <a:bodyPr/>
            <a:lstStyle/>
            <a:p>
              <a:pPr>
                <a:spcBef>
                  <a:spcPct val="20000"/>
                </a:spcBef>
              </a:pPr>
              <a:endParaRPr lang="en-US" sz="2000"/>
            </a:p>
          </p:txBody>
        </p:sp>
        <p:sp>
          <p:nvSpPr>
            <p:cNvPr id="5149" name="Rectangle 22"/>
            <p:cNvSpPr>
              <a:spLocks noChangeArrowheads="1"/>
            </p:cNvSpPr>
            <p:nvPr/>
          </p:nvSpPr>
          <p:spPr bwMode="auto">
            <a:xfrm>
              <a:off x="3340" y="972"/>
              <a:ext cx="179" cy="2773"/>
            </a:xfrm>
            <a:prstGeom prst="rect">
              <a:avLst/>
            </a:prstGeom>
            <a:noFill/>
            <a:ln w="9525">
              <a:noFill/>
              <a:miter lim="800000"/>
              <a:headEnd/>
              <a:tailEnd/>
            </a:ln>
          </p:spPr>
          <p:txBody>
            <a:bodyPr/>
            <a:lstStyle/>
            <a:p>
              <a:pPr>
                <a:spcBef>
                  <a:spcPct val="20000"/>
                </a:spcBef>
              </a:pPr>
              <a:endParaRPr lang="en-US" sz="2000"/>
            </a:p>
          </p:txBody>
        </p:sp>
        <p:sp>
          <p:nvSpPr>
            <p:cNvPr id="5150" name="Rectangle 23"/>
            <p:cNvSpPr>
              <a:spLocks noChangeArrowheads="1"/>
            </p:cNvSpPr>
            <p:nvPr/>
          </p:nvSpPr>
          <p:spPr bwMode="auto">
            <a:xfrm>
              <a:off x="3162" y="972"/>
              <a:ext cx="178" cy="2773"/>
            </a:xfrm>
            <a:prstGeom prst="rect">
              <a:avLst/>
            </a:prstGeom>
            <a:noFill/>
            <a:ln w="9525">
              <a:noFill/>
              <a:miter lim="800000"/>
              <a:headEnd/>
              <a:tailEnd/>
            </a:ln>
          </p:spPr>
          <p:txBody>
            <a:bodyPr/>
            <a:lstStyle/>
            <a:p>
              <a:pPr>
                <a:spcBef>
                  <a:spcPct val="20000"/>
                </a:spcBef>
              </a:pPr>
              <a:endParaRPr lang="en-US" sz="2000"/>
            </a:p>
          </p:txBody>
        </p:sp>
        <p:sp>
          <p:nvSpPr>
            <p:cNvPr id="5151" name="Rectangle 24"/>
            <p:cNvSpPr>
              <a:spLocks noChangeArrowheads="1"/>
            </p:cNvSpPr>
            <p:nvPr/>
          </p:nvSpPr>
          <p:spPr bwMode="auto">
            <a:xfrm>
              <a:off x="2983" y="972"/>
              <a:ext cx="179" cy="2773"/>
            </a:xfrm>
            <a:prstGeom prst="rect">
              <a:avLst/>
            </a:prstGeom>
            <a:noFill/>
            <a:ln w="9525">
              <a:noFill/>
              <a:miter lim="800000"/>
              <a:headEnd/>
              <a:tailEnd/>
            </a:ln>
          </p:spPr>
          <p:txBody>
            <a:bodyPr/>
            <a:lstStyle/>
            <a:p>
              <a:pPr>
                <a:spcBef>
                  <a:spcPct val="20000"/>
                </a:spcBef>
              </a:pPr>
              <a:endParaRPr lang="en-US" sz="2000"/>
            </a:p>
          </p:txBody>
        </p:sp>
        <p:sp>
          <p:nvSpPr>
            <p:cNvPr id="5152" name="Rectangle 25"/>
            <p:cNvSpPr>
              <a:spLocks noChangeArrowheads="1"/>
            </p:cNvSpPr>
            <p:nvPr/>
          </p:nvSpPr>
          <p:spPr bwMode="auto">
            <a:xfrm>
              <a:off x="2804" y="972"/>
              <a:ext cx="179" cy="2773"/>
            </a:xfrm>
            <a:prstGeom prst="rect">
              <a:avLst/>
            </a:prstGeom>
            <a:noFill/>
            <a:ln w="9525">
              <a:noFill/>
              <a:miter lim="800000"/>
              <a:headEnd/>
              <a:tailEnd/>
            </a:ln>
          </p:spPr>
          <p:txBody>
            <a:bodyPr/>
            <a:lstStyle/>
            <a:p>
              <a:pPr>
                <a:spcBef>
                  <a:spcPct val="20000"/>
                </a:spcBef>
              </a:pPr>
              <a:endParaRPr lang="en-US" sz="2000"/>
            </a:p>
          </p:txBody>
        </p:sp>
        <p:sp>
          <p:nvSpPr>
            <p:cNvPr id="5153" name="Rectangle 26"/>
            <p:cNvSpPr>
              <a:spLocks noChangeArrowheads="1"/>
            </p:cNvSpPr>
            <p:nvPr/>
          </p:nvSpPr>
          <p:spPr bwMode="auto">
            <a:xfrm>
              <a:off x="2625" y="972"/>
              <a:ext cx="179" cy="2773"/>
            </a:xfrm>
            <a:prstGeom prst="rect">
              <a:avLst/>
            </a:prstGeom>
            <a:noFill/>
            <a:ln w="9525">
              <a:noFill/>
              <a:miter lim="800000"/>
              <a:headEnd/>
              <a:tailEnd/>
            </a:ln>
          </p:spPr>
          <p:txBody>
            <a:bodyPr/>
            <a:lstStyle/>
            <a:p>
              <a:pPr>
                <a:spcBef>
                  <a:spcPct val="20000"/>
                </a:spcBef>
              </a:pPr>
              <a:endParaRPr lang="en-US" sz="2000"/>
            </a:p>
          </p:txBody>
        </p:sp>
        <p:sp>
          <p:nvSpPr>
            <p:cNvPr id="5154" name="Rectangle 27"/>
            <p:cNvSpPr>
              <a:spLocks noChangeArrowheads="1"/>
            </p:cNvSpPr>
            <p:nvPr/>
          </p:nvSpPr>
          <p:spPr bwMode="auto">
            <a:xfrm>
              <a:off x="2447" y="972"/>
              <a:ext cx="178" cy="2773"/>
            </a:xfrm>
            <a:prstGeom prst="rect">
              <a:avLst/>
            </a:prstGeom>
            <a:noFill/>
            <a:ln w="9525">
              <a:noFill/>
              <a:miter lim="800000"/>
              <a:headEnd/>
              <a:tailEnd/>
            </a:ln>
          </p:spPr>
          <p:txBody>
            <a:bodyPr/>
            <a:lstStyle/>
            <a:p>
              <a:pPr>
                <a:spcBef>
                  <a:spcPct val="20000"/>
                </a:spcBef>
              </a:pPr>
              <a:endParaRPr lang="en-US" sz="2000"/>
            </a:p>
          </p:txBody>
        </p:sp>
        <p:sp>
          <p:nvSpPr>
            <p:cNvPr id="5155" name="Rectangle 28"/>
            <p:cNvSpPr>
              <a:spLocks noChangeArrowheads="1"/>
            </p:cNvSpPr>
            <p:nvPr/>
          </p:nvSpPr>
          <p:spPr bwMode="auto">
            <a:xfrm>
              <a:off x="2266" y="972"/>
              <a:ext cx="181" cy="2773"/>
            </a:xfrm>
            <a:prstGeom prst="rect">
              <a:avLst/>
            </a:prstGeom>
            <a:noFill/>
            <a:ln w="9525">
              <a:noFill/>
              <a:miter lim="800000"/>
              <a:headEnd/>
              <a:tailEnd/>
            </a:ln>
          </p:spPr>
          <p:txBody>
            <a:bodyPr/>
            <a:lstStyle/>
            <a:p>
              <a:pPr>
                <a:spcBef>
                  <a:spcPct val="20000"/>
                </a:spcBef>
              </a:pPr>
              <a:endParaRPr lang="en-US" sz="2000"/>
            </a:p>
          </p:txBody>
        </p:sp>
        <p:sp>
          <p:nvSpPr>
            <p:cNvPr id="5156" name="Rectangle 29"/>
            <p:cNvSpPr>
              <a:spLocks noChangeArrowheads="1"/>
            </p:cNvSpPr>
            <p:nvPr/>
          </p:nvSpPr>
          <p:spPr bwMode="auto">
            <a:xfrm>
              <a:off x="2087" y="972"/>
              <a:ext cx="179" cy="2773"/>
            </a:xfrm>
            <a:prstGeom prst="rect">
              <a:avLst/>
            </a:prstGeom>
            <a:noFill/>
            <a:ln w="9525">
              <a:noFill/>
              <a:miter lim="800000"/>
              <a:headEnd/>
              <a:tailEnd/>
            </a:ln>
          </p:spPr>
          <p:txBody>
            <a:bodyPr/>
            <a:lstStyle/>
            <a:p>
              <a:pPr>
                <a:spcBef>
                  <a:spcPct val="20000"/>
                </a:spcBef>
              </a:pPr>
              <a:endParaRPr lang="en-US" sz="2000"/>
            </a:p>
          </p:txBody>
        </p:sp>
        <p:sp>
          <p:nvSpPr>
            <p:cNvPr id="5157" name="Rectangle 30"/>
            <p:cNvSpPr>
              <a:spLocks noChangeArrowheads="1"/>
            </p:cNvSpPr>
            <p:nvPr/>
          </p:nvSpPr>
          <p:spPr bwMode="auto">
            <a:xfrm>
              <a:off x="1911" y="972"/>
              <a:ext cx="176" cy="2773"/>
            </a:xfrm>
            <a:prstGeom prst="rect">
              <a:avLst/>
            </a:prstGeom>
            <a:noFill/>
            <a:ln w="9525">
              <a:noFill/>
              <a:miter lim="800000"/>
              <a:headEnd/>
              <a:tailEnd/>
            </a:ln>
          </p:spPr>
          <p:txBody>
            <a:bodyPr/>
            <a:lstStyle/>
            <a:p>
              <a:pPr>
                <a:spcBef>
                  <a:spcPct val="20000"/>
                </a:spcBef>
              </a:pPr>
              <a:endParaRPr lang="en-US" sz="2000"/>
            </a:p>
          </p:txBody>
        </p:sp>
        <p:sp>
          <p:nvSpPr>
            <p:cNvPr id="5158" name="Rectangle 31"/>
            <p:cNvSpPr>
              <a:spLocks noChangeArrowheads="1"/>
            </p:cNvSpPr>
            <p:nvPr/>
          </p:nvSpPr>
          <p:spPr bwMode="auto">
            <a:xfrm>
              <a:off x="1731" y="972"/>
              <a:ext cx="180" cy="2773"/>
            </a:xfrm>
            <a:prstGeom prst="rect">
              <a:avLst/>
            </a:prstGeom>
            <a:noFill/>
            <a:ln w="9525">
              <a:noFill/>
              <a:miter lim="800000"/>
              <a:headEnd/>
              <a:tailEnd/>
            </a:ln>
          </p:spPr>
          <p:txBody>
            <a:bodyPr/>
            <a:lstStyle/>
            <a:p>
              <a:pPr>
                <a:spcBef>
                  <a:spcPct val="20000"/>
                </a:spcBef>
              </a:pPr>
              <a:endParaRPr lang="en-US" sz="2000"/>
            </a:p>
          </p:txBody>
        </p:sp>
        <p:sp>
          <p:nvSpPr>
            <p:cNvPr id="5159" name="Rectangle 32"/>
            <p:cNvSpPr>
              <a:spLocks noChangeArrowheads="1"/>
            </p:cNvSpPr>
            <p:nvPr/>
          </p:nvSpPr>
          <p:spPr bwMode="auto">
            <a:xfrm>
              <a:off x="5485" y="822"/>
              <a:ext cx="179" cy="198"/>
            </a:xfrm>
            <a:prstGeom prst="rect">
              <a:avLst/>
            </a:prstGeom>
            <a:noFill/>
            <a:ln w="9525">
              <a:noFill/>
              <a:miter lim="800000"/>
              <a:headEnd/>
              <a:tailEnd/>
            </a:ln>
          </p:spPr>
          <p:txBody>
            <a:bodyPr lIns="45720" tIns="0" rIns="45720" anchor="ctr"/>
            <a:lstStyle/>
            <a:p>
              <a:pPr algn="ctr">
                <a:spcBef>
                  <a:spcPct val="20000"/>
                </a:spcBef>
              </a:pPr>
              <a:r>
                <a:rPr lang="en-US" sz="800" b="1"/>
                <a:t>36</a:t>
              </a:r>
            </a:p>
          </p:txBody>
        </p:sp>
        <p:sp>
          <p:nvSpPr>
            <p:cNvPr id="5160" name="Rectangle 33"/>
            <p:cNvSpPr>
              <a:spLocks noChangeArrowheads="1"/>
            </p:cNvSpPr>
            <p:nvPr/>
          </p:nvSpPr>
          <p:spPr bwMode="auto">
            <a:xfrm>
              <a:off x="5307" y="822"/>
              <a:ext cx="178" cy="198"/>
            </a:xfrm>
            <a:prstGeom prst="rect">
              <a:avLst/>
            </a:prstGeom>
            <a:noFill/>
            <a:ln w="9525">
              <a:noFill/>
              <a:miter lim="800000"/>
              <a:headEnd/>
              <a:tailEnd/>
            </a:ln>
          </p:spPr>
          <p:txBody>
            <a:bodyPr lIns="45720" tIns="0" rIns="45720" anchor="ctr"/>
            <a:lstStyle/>
            <a:p>
              <a:pPr algn="ctr">
                <a:spcBef>
                  <a:spcPct val="20000"/>
                </a:spcBef>
              </a:pPr>
              <a:r>
                <a:rPr lang="en-US" sz="800" b="1"/>
                <a:t>35</a:t>
              </a:r>
            </a:p>
          </p:txBody>
        </p:sp>
        <p:sp>
          <p:nvSpPr>
            <p:cNvPr id="5161" name="Rectangle 34"/>
            <p:cNvSpPr>
              <a:spLocks noChangeArrowheads="1"/>
            </p:cNvSpPr>
            <p:nvPr/>
          </p:nvSpPr>
          <p:spPr bwMode="auto">
            <a:xfrm>
              <a:off x="4949" y="822"/>
              <a:ext cx="179" cy="198"/>
            </a:xfrm>
            <a:prstGeom prst="rect">
              <a:avLst/>
            </a:prstGeom>
            <a:noFill/>
            <a:ln w="9525">
              <a:noFill/>
              <a:miter lim="800000"/>
              <a:headEnd/>
              <a:tailEnd/>
            </a:ln>
          </p:spPr>
          <p:txBody>
            <a:bodyPr lIns="45720" tIns="0" rIns="45720" anchor="ctr"/>
            <a:lstStyle/>
            <a:p>
              <a:pPr algn="ctr">
                <a:spcBef>
                  <a:spcPct val="20000"/>
                </a:spcBef>
              </a:pPr>
              <a:r>
                <a:rPr lang="en-US" sz="800" b="1"/>
                <a:t>33</a:t>
              </a:r>
            </a:p>
          </p:txBody>
        </p:sp>
        <p:sp>
          <p:nvSpPr>
            <p:cNvPr id="5162" name="Rectangle 35"/>
            <p:cNvSpPr>
              <a:spLocks noChangeArrowheads="1"/>
            </p:cNvSpPr>
            <p:nvPr/>
          </p:nvSpPr>
          <p:spPr bwMode="auto">
            <a:xfrm>
              <a:off x="4770" y="822"/>
              <a:ext cx="179" cy="198"/>
            </a:xfrm>
            <a:prstGeom prst="rect">
              <a:avLst/>
            </a:prstGeom>
            <a:noFill/>
            <a:ln w="9525">
              <a:noFill/>
              <a:miter lim="800000"/>
              <a:headEnd/>
              <a:tailEnd/>
            </a:ln>
          </p:spPr>
          <p:txBody>
            <a:bodyPr lIns="45720" tIns="0" rIns="45720" anchor="ctr"/>
            <a:lstStyle/>
            <a:p>
              <a:pPr algn="ctr">
                <a:spcBef>
                  <a:spcPct val="20000"/>
                </a:spcBef>
              </a:pPr>
              <a:r>
                <a:rPr lang="en-US" sz="800" b="1"/>
                <a:t>32</a:t>
              </a:r>
            </a:p>
          </p:txBody>
        </p:sp>
        <p:sp>
          <p:nvSpPr>
            <p:cNvPr id="5163" name="Rectangle 36"/>
            <p:cNvSpPr>
              <a:spLocks noChangeArrowheads="1"/>
            </p:cNvSpPr>
            <p:nvPr/>
          </p:nvSpPr>
          <p:spPr bwMode="auto">
            <a:xfrm>
              <a:off x="4592" y="822"/>
              <a:ext cx="178" cy="198"/>
            </a:xfrm>
            <a:prstGeom prst="rect">
              <a:avLst/>
            </a:prstGeom>
            <a:noFill/>
            <a:ln w="9525">
              <a:noFill/>
              <a:miter lim="800000"/>
              <a:headEnd/>
              <a:tailEnd/>
            </a:ln>
          </p:spPr>
          <p:txBody>
            <a:bodyPr lIns="45720" tIns="0" rIns="45720" anchor="ctr"/>
            <a:lstStyle/>
            <a:p>
              <a:pPr algn="ctr">
                <a:spcBef>
                  <a:spcPct val="20000"/>
                </a:spcBef>
              </a:pPr>
              <a:r>
                <a:rPr lang="en-US" sz="800" b="1"/>
                <a:t>31</a:t>
              </a:r>
            </a:p>
          </p:txBody>
        </p:sp>
        <p:sp>
          <p:nvSpPr>
            <p:cNvPr id="5164" name="Rectangle 37"/>
            <p:cNvSpPr>
              <a:spLocks noChangeArrowheads="1"/>
            </p:cNvSpPr>
            <p:nvPr/>
          </p:nvSpPr>
          <p:spPr bwMode="auto">
            <a:xfrm>
              <a:off x="4413" y="822"/>
              <a:ext cx="179" cy="198"/>
            </a:xfrm>
            <a:prstGeom prst="rect">
              <a:avLst/>
            </a:prstGeom>
            <a:noFill/>
            <a:ln w="9525">
              <a:noFill/>
              <a:miter lim="800000"/>
              <a:headEnd/>
              <a:tailEnd/>
            </a:ln>
          </p:spPr>
          <p:txBody>
            <a:bodyPr lIns="45720" tIns="0" rIns="45720" anchor="ctr"/>
            <a:lstStyle/>
            <a:p>
              <a:pPr algn="ctr">
                <a:spcBef>
                  <a:spcPct val="20000"/>
                </a:spcBef>
              </a:pPr>
              <a:r>
                <a:rPr lang="en-US" sz="800" b="1"/>
                <a:t>30</a:t>
              </a:r>
            </a:p>
          </p:txBody>
        </p:sp>
        <p:sp>
          <p:nvSpPr>
            <p:cNvPr id="5165" name="Rectangle 38"/>
            <p:cNvSpPr>
              <a:spLocks noChangeArrowheads="1"/>
            </p:cNvSpPr>
            <p:nvPr/>
          </p:nvSpPr>
          <p:spPr bwMode="auto">
            <a:xfrm>
              <a:off x="4234" y="822"/>
              <a:ext cx="179" cy="198"/>
            </a:xfrm>
            <a:prstGeom prst="rect">
              <a:avLst/>
            </a:prstGeom>
            <a:noFill/>
            <a:ln w="9525">
              <a:noFill/>
              <a:miter lim="800000"/>
              <a:headEnd/>
              <a:tailEnd/>
            </a:ln>
          </p:spPr>
          <p:txBody>
            <a:bodyPr lIns="45720" tIns="0" rIns="45720" anchor="ctr"/>
            <a:lstStyle/>
            <a:p>
              <a:pPr algn="ctr">
                <a:spcBef>
                  <a:spcPct val="20000"/>
                </a:spcBef>
              </a:pPr>
              <a:r>
                <a:rPr lang="en-US" sz="800" b="1"/>
                <a:t>29</a:t>
              </a:r>
            </a:p>
          </p:txBody>
        </p:sp>
        <p:sp>
          <p:nvSpPr>
            <p:cNvPr id="5166" name="Rectangle 39"/>
            <p:cNvSpPr>
              <a:spLocks noChangeArrowheads="1"/>
            </p:cNvSpPr>
            <p:nvPr/>
          </p:nvSpPr>
          <p:spPr bwMode="auto">
            <a:xfrm>
              <a:off x="4056" y="822"/>
              <a:ext cx="178" cy="198"/>
            </a:xfrm>
            <a:prstGeom prst="rect">
              <a:avLst/>
            </a:prstGeom>
            <a:noFill/>
            <a:ln w="9525">
              <a:noFill/>
              <a:miter lim="800000"/>
              <a:headEnd/>
              <a:tailEnd/>
            </a:ln>
          </p:spPr>
          <p:txBody>
            <a:bodyPr lIns="45720" tIns="0" rIns="45720" anchor="ctr"/>
            <a:lstStyle/>
            <a:p>
              <a:pPr algn="ctr">
                <a:spcBef>
                  <a:spcPct val="20000"/>
                </a:spcBef>
              </a:pPr>
              <a:r>
                <a:rPr lang="en-US" sz="800" b="1"/>
                <a:t>28</a:t>
              </a:r>
            </a:p>
          </p:txBody>
        </p:sp>
        <p:sp>
          <p:nvSpPr>
            <p:cNvPr id="5167" name="Rectangle 40"/>
            <p:cNvSpPr>
              <a:spLocks noChangeArrowheads="1"/>
            </p:cNvSpPr>
            <p:nvPr/>
          </p:nvSpPr>
          <p:spPr bwMode="auto">
            <a:xfrm>
              <a:off x="3698" y="822"/>
              <a:ext cx="179" cy="198"/>
            </a:xfrm>
            <a:prstGeom prst="rect">
              <a:avLst/>
            </a:prstGeom>
            <a:noFill/>
            <a:ln w="9525">
              <a:noFill/>
              <a:miter lim="800000"/>
              <a:headEnd/>
              <a:tailEnd/>
            </a:ln>
          </p:spPr>
          <p:txBody>
            <a:bodyPr lIns="45720" tIns="0" rIns="45720" anchor="ctr"/>
            <a:lstStyle/>
            <a:p>
              <a:pPr algn="ctr">
                <a:spcBef>
                  <a:spcPct val="20000"/>
                </a:spcBef>
              </a:pPr>
              <a:r>
                <a:rPr lang="en-US" sz="800" b="1"/>
                <a:t>26</a:t>
              </a:r>
            </a:p>
          </p:txBody>
        </p:sp>
        <p:sp>
          <p:nvSpPr>
            <p:cNvPr id="5168" name="Rectangle 41"/>
            <p:cNvSpPr>
              <a:spLocks noChangeArrowheads="1"/>
            </p:cNvSpPr>
            <p:nvPr/>
          </p:nvSpPr>
          <p:spPr bwMode="auto">
            <a:xfrm>
              <a:off x="3519" y="822"/>
              <a:ext cx="179" cy="198"/>
            </a:xfrm>
            <a:prstGeom prst="rect">
              <a:avLst/>
            </a:prstGeom>
            <a:noFill/>
            <a:ln w="9525">
              <a:noFill/>
              <a:miter lim="800000"/>
              <a:headEnd/>
              <a:tailEnd/>
            </a:ln>
          </p:spPr>
          <p:txBody>
            <a:bodyPr lIns="45720" tIns="0" rIns="45720" anchor="ctr"/>
            <a:lstStyle/>
            <a:p>
              <a:pPr algn="ctr">
                <a:spcBef>
                  <a:spcPct val="20000"/>
                </a:spcBef>
              </a:pPr>
              <a:r>
                <a:rPr lang="en-US" sz="800" b="1"/>
                <a:t>25</a:t>
              </a:r>
            </a:p>
          </p:txBody>
        </p:sp>
        <p:sp>
          <p:nvSpPr>
            <p:cNvPr id="5169" name="Rectangle 42"/>
            <p:cNvSpPr>
              <a:spLocks noChangeArrowheads="1"/>
            </p:cNvSpPr>
            <p:nvPr/>
          </p:nvSpPr>
          <p:spPr bwMode="auto">
            <a:xfrm>
              <a:off x="3340" y="822"/>
              <a:ext cx="179" cy="198"/>
            </a:xfrm>
            <a:prstGeom prst="rect">
              <a:avLst/>
            </a:prstGeom>
            <a:noFill/>
            <a:ln w="9525">
              <a:noFill/>
              <a:miter lim="800000"/>
              <a:headEnd/>
              <a:tailEnd/>
            </a:ln>
          </p:spPr>
          <p:txBody>
            <a:bodyPr lIns="45720" tIns="0" rIns="45720" anchor="ctr"/>
            <a:lstStyle/>
            <a:p>
              <a:pPr algn="ctr">
                <a:spcBef>
                  <a:spcPct val="20000"/>
                </a:spcBef>
              </a:pPr>
              <a:r>
                <a:rPr lang="en-US" sz="800" b="1"/>
                <a:t>24</a:t>
              </a:r>
            </a:p>
          </p:txBody>
        </p:sp>
        <p:sp>
          <p:nvSpPr>
            <p:cNvPr id="5170" name="Rectangle 43"/>
            <p:cNvSpPr>
              <a:spLocks noChangeArrowheads="1"/>
            </p:cNvSpPr>
            <p:nvPr/>
          </p:nvSpPr>
          <p:spPr bwMode="auto">
            <a:xfrm>
              <a:off x="3162" y="822"/>
              <a:ext cx="178" cy="198"/>
            </a:xfrm>
            <a:prstGeom prst="rect">
              <a:avLst/>
            </a:prstGeom>
            <a:noFill/>
            <a:ln w="9525">
              <a:noFill/>
              <a:miter lim="800000"/>
              <a:headEnd/>
              <a:tailEnd/>
            </a:ln>
          </p:spPr>
          <p:txBody>
            <a:bodyPr lIns="45720" tIns="0" rIns="45720" anchor="ctr"/>
            <a:lstStyle/>
            <a:p>
              <a:pPr algn="ctr">
                <a:spcBef>
                  <a:spcPct val="20000"/>
                </a:spcBef>
              </a:pPr>
              <a:r>
                <a:rPr lang="en-US" sz="800" b="1"/>
                <a:t>23</a:t>
              </a:r>
            </a:p>
          </p:txBody>
        </p:sp>
        <p:sp>
          <p:nvSpPr>
            <p:cNvPr id="5171" name="Rectangle 44"/>
            <p:cNvSpPr>
              <a:spLocks noChangeArrowheads="1"/>
            </p:cNvSpPr>
            <p:nvPr/>
          </p:nvSpPr>
          <p:spPr bwMode="auto">
            <a:xfrm>
              <a:off x="2983" y="822"/>
              <a:ext cx="179" cy="198"/>
            </a:xfrm>
            <a:prstGeom prst="rect">
              <a:avLst/>
            </a:prstGeom>
            <a:noFill/>
            <a:ln w="9525">
              <a:noFill/>
              <a:miter lim="800000"/>
              <a:headEnd/>
              <a:tailEnd/>
            </a:ln>
          </p:spPr>
          <p:txBody>
            <a:bodyPr lIns="45720" tIns="0" rIns="45720" anchor="ctr"/>
            <a:lstStyle/>
            <a:p>
              <a:pPr algn="ctr">
                <a:spcBef>
                  <a:spcPct val="20000"/>
                </a:spcBef>
              </a:pPr>
              <a:r>
                <a:rPr lang="en-US" sz="800" b="1"/>
                <a:t>22</a:t>
              </a:r>
            </a:p>
          </p:txBody>
        </p:sp>
        <p:sp>
          <p:nvSpPr>
            <p:cNvPr id="5172" name="Rectangle 45"/>
            <p:cNvSpPr>
              <a:spLocks noChangeArrowheads="1"/>
            </p:cNvSpPr>
            <p:nvPr/>
          </p:nvSpPr>
          <p:spPr bwMode="auto">
            <a:xfrm>
              <a:off x="2804" y="822"/>
              <a:ext cx="179" cy="198"/>
            </a:xfrm>
            <a:prstGeom prst="rect">
              <a:avLst/>
            </a:prstGeom>
            <a:noFill/>
            <a:ln w="9525">
              <a:noFill/>
              <a:miter lim="800000"/>
              <a:headEnd/>
              <a:tailEnd/>
            </a:ln>
          </p:spPr>
          <p:txBody>
            <a:bodyPr lIns="45720" tIns="0" rIns="45720" anchor="ctr"/>
            <a:lstStyle/>
            <a:p>
              <a:pPr algn="ctr">
                <a:spcBef>
                  <a:spcPct val="20000"/>
                </a:spcBef>
              </a:pPr>
              <a:r>
                <a:rPr lang="en-US" sz="800" b="1"/>
                <a:t>21</a:t>
              </a:r>
            </a:p>
          </p:txBody>
        </p:sp>
        <p:sp>
          <p:nvSpPr>
            <p:cNvPr id="5173" name="Rectangle 46"/>
            <p:cNvSpPr>
              <a:spLocks noChangeArrowheads="1"/>
            </p:cNvSpPr>
            <p:nvPr/>
          </p:nvSpPr>
          <p:spPr bwMode="auto">
            <a:xfrm>
              <a:off x="2625" y="822"/>
              <a:ext cx="179" cy="198"/>
            </a:xfrm>
            <a:prstGeom prst="rect">
              <a:avLst/>
            </a:prstGeom>
            <a:noFill/>
            <a:ln w="9525">
              <a:noFill/>
              <a:miter lim="800000"/>
              <a:headEnd/>
              <a:tailEnd/>
            </a:ln>
          </p:spPr>
          <p:txBody>
            <a:bodyPr lIns="45720" tIns="0" rIns="45720" anchor="ctr"/>
            <a:lstStyle/>
            <a:p>
              <a:pPr algn="ctr">
                <a:spcBef>
                  <a:spcPct val="20000"/>
                </a:spcBef>
              </a:pPr>
              <a:r>
                <a:rPr lang="en-US" sz="800" b="1"/>
                <a:t>20</a:t>
              </a:r>
            </a:p>
          </p:txBody>
        </p:sp>
        <p:sp>
          <p:nvSpPr>
            <p:cNvPr id="5174" name="Rectangle 47"/>
            <p:cNvSpPr>
              <a:spLocks noChangeArrowheads="1"/>
            </p:cNvSpPr>
            <p:nvPr/>
          </p:nvSpPr>
          <p:spPr bwMode="auto">
            <a:xfrm>
              <a:off x="2447" y="822"/>
              <a:ext cx="178" cy="198"/>
            </a:xfrm>
            <a:prstGeom prst="rect">
              <a:avLst/>
            </a:prstGeom>
            <a:noFill/>
            <a:ln w="9525">
              <a:noFill/>
              <a:miter lim="800000"/>
              <a:headEnd/>
              <a:tailEnd/>
            </a:ln>
          </p:spPr>
          <p:txBody>
            <a:bodyPr lIns="45720" tIns="0" rIns="45720" anchor="ctr"/>
            <a:lstStyle/>
            <a:p>
              <a:pPr algn="ctr">
                <a:spcBef>
                  <a:spcPct val="20000"/>
                </a:spcBef>
              </a:pPr>
              <a:r>
                <a:rPr lang="en-US" sz="800" b="1"/>
                <a:t>19</a:t>
              </a:r>
            </a:p>
          </p:txBody>
        </p:sp>
        <p:sp>
          <p:nvSpPr>
            <p:cNvPr id="5175" name="Rectangle 48"/>
            <p:cNvSpPr>
              <a:spLocks noChangeArrowheads="1"/>
            </p:cNvSpPr>
            <p:nvPr/>
          </p:nvSpPr>
          <p:spPr bwMode="auto">
            <a:xfrm>
              <a:off x="2266" y="822"/>
              <a:ext cx="181" cy="198"/>
            </a:xfrm>
            <a:prstGeom prst="rect">
              <a:avLst/>
            </a:prstGeom>
            <a:noFill/>
            <a:ln w="9525">
              <a:noFill/>
              <a:miter lim="800000"/>
              <a:headEnd/>
              <a:tailEnd/>
            </a:ln>
          </p:spPr>
          <p:txBody>
            <a:bodyPr lIns="45720" tIns="0" rIns="45720" anchor="ctr"/>
            <a:lstStyle/>
            <a:p>
              <a:pPr algn="ctr">
                <a:spcBef>
                  <a:spcPct val="20000"/>
                </a:spcBef>
              </a:pPr>
              <a:r>
                <a:rPr lang="en-US" sz="800" b="1"/>
                <a:t>18</a:t>
              </a:r>
            </a:p>
          </p:txBody>
        </p:sp>
        <p:sp>
          <p:nvSpPr>
            <p:cNvPr id="5176" name="Rectangle 49"/>
            <p:cNvSpPr>
              <a:spLocks noChangeArrowheads="1"/>
            </p:cNvSpPr>
            <p:nvPr/>
          </p:nvSpPr>
          <p:spPr bwMode="auto">
            <a:xfrm>
              <a:off x="2087" y="822"/>
              <a:ext cx="179" cy="198"/>
            </a:xfrm>
            <a:prstGeom prst="rect">
              <a:avLst/>
            </a:prstGeom>
            <a:noFill/>
            <a:ln w="9525">
              <a:noFill/>
              <a:miter lim="800000"/>
              <a:headEnd/>
              <a:tailEnd/>
            </a:ln>
          </p:spPr>
          <p:txBody>
            <a:bodyPr lIns="45720" tIns="0" rIns="45720" anchor="ctr"/>
            <a:lstStyle/>
            <a:p>
              <a:pPr algn="ctr">
                <a:spcBef>
                  <a:spcPct val="20000"/>
                </a:spcBef>
              </a:pPr>
              <a:r>
                <a:rPr lang="en-US" sz="800" b="1"/>
                <a:t>17</a:t>
              </a:r>
            </a:p>
          </p:txBody>
        </p:sp>
        <p:sp>
          <p:nvSpPr>
            <p:cNvPr id="5177" name="Rectangle 50"/>
            <p:cNvSpPr>
              <a:spLocks noChangeArrowheads="1"/>
            </p:cNvSpPr>
            <p:nvPr/>
          </p:nvSpPr>
          <p:spPr bwMode="auto">
            <a:xfrm>
              <a:off x="1911" y="822"/>
              <a:ext cx="176" cy="198"/>
            </a:xfrm>
            <a:prstGeom prst="rect">
              <a:avLst/>
            </a:prstGeom>
            <a:noFill/>
            <a:ln w="9525">
              <a:noFill/>
              <a:miter lim="800000"/>
              <a:headEnd/>
              <a:tailEnd/>
            </a:ln>
          </p:spPr>
          <p:txBody>
            <a:bodyPr lIns="45720" tIns="0" rIns="45720" anchor="ctr"/>
            <a:lstStyle/>
            <a:p>
              <a:pPr algn="ctr">
                <a:spcBef>
                  <a:spcPct val="20000"/>
                </a:spcBef>
              </a:pPr>
              <a:r>
                <a:rPr lang="en-US" sz="800" b="1"/>
                <a:t>16</a:t>
              </a:r>
            </a:p>
          </p:txBody>
        </p:sp>
        <p:sp>
          <p:nvSpPr>
            <p:cNvPr id="5178" name="Rectangle 51"/>
            <p:cNvSpPr>
              <a:spLocks noChangeArrowheads="1"/>
            </p:cNvSpPr>
            <p:nvPr/>
          </p:nvSpPr>
          <p:spPr bwMode="auto">
            <a:xfrm>
              <a:off x="1731" y="822"/>
              <a:ext cx="180" cy="198"/>
            </a:xfrm>
            <a:prstGeom prst="rect">
              <a:avLst/>
            </a:prstGeom>
            <a:noFill/>
            <a:ln w="9525">
              <a:noFill/>
              <a:miter lim="800000"/>
              <a:headEnd/>
              <a:tailEnd/>
            </a:ln>
          </p:spPr>
          <p:txBody>
            <a:bodyPr lIns="45720" tIns="0" rIns="45720" anchor="ctr"/>
            <a:lstStyle/>
            <a:p>
              <a:pPr algn="ctr">
                <a:spcBef>
                  <a:spcPct val="20000"/>
                </a:spcBef>
              </a:pPr>
              <a:r>
                <a:rPr lang="en-US" sz="800" b="1"/>
                <a:t>15</a:t>
              </a:r>
            </a:p>
          </p:txBody>
        </p:sp>
        <p:sp>
          <p:nvSpPr>
            <p:cNvPr id="5179" name="Line 52"/>
            <p:cNvSpPr>
              <a:spLocks noChangeShapeType="1"/>
            </p:cNvSpPr>
            <p:nvPr/>
          </p:nvSpPr>
          <p:spPr bwMode="auto">
            <a:xfrm>
              <a:off x="1731" y="774"/>
              <a:ext cx="180" cy="0"/>
            </a:xfrm>
            <a:prstGeom prst="line">
              <a:avLst/>
            </a:prstGeom>
            <a:noFill/>
            <a:ln w="28575">
              <a:solidFill>
                <a:schemeClr val="tx1"/>
              </a:solidFill>
              <a:round/>
              <a:headEnd/>
              <a:tailEnd/>
            </a:ln>
          </p:spPr>
          <p:txBody>
            <a:bodyPr/>
            <a:lstStyle/>
            <a:p>
              <a:endParaRPr lang="en-US"/>
            </a:p>
          </p:txBody>
        </p:sp>
        <p:sp>
          <p:nvSpPr>
            <p:cNvPr id="5180" name="Line 53"/>
            <p:cNvSpPr>
              <a:spLocks noChangeShapeType="1"/>
            </p:cNvSpPr>
            <p:nvPr/>
          </p:nvSpPr>
          <p:spPr bwMode="auto">
            <a:xfrm>
              <a:off x="288" y="1014"/>
              <a:ext cx="1623" cy="0"/>
            </a:xfrm>
            <a:prstGeom prst="line">
              <a:avLst/>
            </a:prstGeom>
            <a:noFill/>
            <a:ln w="12700">
              <a:solidFill>
                <a:schemeClr val="tx1"/>
              </a:solidFill>
              <a:round/>
              <a:headEnd/>
              <a:tailEnd/>
            </a:ln>
          </p:spPr>
          <p:txBody>
            <a:bodyPr/>
            <a:lstStyle/>
            <a:p>
              <a:endParaRPr lang="en-US"/>
            </a:p>
          </p:txBody>
        </p:sp>
        <p:sp>
          <p:nvSpPr>
            <p:cNvPr id="5181" name="Line 55"/>
            <p:cNvSpPr>
              <a:spLocks noChangeShapeType="1"/>
            </p:cNvSpPr>
            <p:nvPr/>
          </p:nvSpPr>
          <p:spPr bwMode="auto">
            <a:xfrm>
              <a:off x="1911" y="774"/>
              <a:ext cx="0" cy="2971"/>
            </a:xfrm>
            <a:prstGeom prst="line">
              <a:avLst/>
            </a:prstGeom>
            <a:noFill/>
            <a:ln w="12700">
              <a:solidFill>
                <a:schemeClr val="tx1"/>
              </a:solidFill>
              <a:round/>
              <a:headEnd/>
              <a:tailEnd/>
            </a:ln>
          </p:spPr>
          <p:txBody>
            <a:bodyPr/>
            <a:lstStyle/>
            <a:p>
              <a:endParaRPr lang="en-US"/>
            </a:p>
          </p:txBody>
        </p:sp>
        <p:sp>
          <p:nvSpPr>
            <p:cNvPr id="5182" name="Line 56"/>
            <p:cNvSpPr>
              <a:spLocks noChangeShapeType="1"/>
            </p:cNvSpPr>
            <p:nvPr/>
          </p:nvSpPr>
          <p:spPr bwMode="auto">
            <a:xfrm>
              <a:off x="2087" y="774"/>
              <a:ext cx="0" cy="198"/>
            </a:xfrm>
            <a:prstGeom prst="line">
              <a:avLst/>
            </a:prstGeom>
            <a:noFill/>
            <a:ln w="12700" cap="rnd">
              <a:solidFill>
                <a:schemeClr val="tx1"/>
              </a:solidFill>
              <a:round/>
              <a:headEnd/>
              <a:tailEnd/>
            </a:ln>
          </p:spPr>
          <p:txBody>
            <a:bodyPr/>
            <a:lstStyle/>
            <a:p>
              <a:endParaRPr lang="en-US"/>
            </a:p>
          </p:txBody>
        </p:sp>
        <p:sp>
          <p:nvSpPr>
            <p:cNvPr id="5183" name="Line 57"/>
            <p:cNvSpPr>
              <a:spLocks noChangeShapeType="1"/>
            </p:cNvSpPr>
            <p:nvPr/>
          </p:nvSpPr>
          <p:spPr bwMode="auto">
            <a:xfrm>
              <a:off x="2266" y="774"/>
              <a:ext cx="0" cy="198"/>
            </a:xfrm>
            <a:prstGeom prst="line">
              <a:avLst/>
            </a:prstGeom>
            <a:noFill/>
            <a:ln w="12700" cap="rnd">
              <a:solidFill>
                <a:schemeClr val="tx1"/>
              </a:solidFill>
              <a:round/>
              <a:headEnd/>
              <a:tailEnd/>
            </a:ln>
          </p:spPr>
          <p:txBody>
            <a:bodyPr/>
            <a:lstStyle/>
            <a:p>
              <a:endParaRPr lang="en-US"/>
            </a:p>
          </p:txBody>
        </p:sp>
        <p:sp>
          <p:nvSpPr>
            <p:cNvPr id="5184" name="Line 58"/>
            <p:cNvSpPr>
              <a:spLocks noChangeShapeType="1"/>
            </p:cNvSpPr>
            <p:nvPr/>
          </p:nvSpPr>
          <p:spPr bwMode="auto">
            <a:xfrm>
              <a:off x="2447" y="774"/>
              <a:ext cx="0" cy="198"/>
            </a:xfrm>
            <a:prstGeom prst="line">
              <a:avLst/>
            </a:prstGeom>
            <a:noFill/>
            <a:ln w="12700" cap="rnd">
              <a:solidFill>
                <a:schemeClr val="tx1"/>
              </a:solidFill>
              <a:round/>
              <a:headEnd/>
              <a:tailEnd/>
            </a:ln>
          </p:spPr>
          <p:txBody>
            <a:bodyPr/>
            <a:lstStyle/>
            <a:p>
              <a:endParaRPr lang="en-US"/>
            </a:p>
          </p:txBody>
        </p:sp>
        <p:sp>
          <p:nvSpPr>
            <p:cNvPr id="5185" name="Line 59"/>
            <p:cNvSpPr>
              <a:spLocks noChangeShapeType="1"/>
            </p:cNvSpPr>
            <p:nvPr/>
          </p:nvSpPr>
          <p:spPr bwMode="auto">
            <a:xfrm>
              <a:off x="2625" y="774"/>
              <a:ext cx="0" cy="198"/>
            </a:xfrm>
            <a:prstGeom prst="line">
              <a:avLst/>
            </a:prstGeom>
            <a:noFill/>
            <a:ln w="12700" cap="rnd">
              <a:solidFill>
                <a:schemeClr val="tx1"/>
              </a:solidFill>
              <a:round/>
              <a:headEnd/>
              <a:tailEnd/>
            </a:ln>
          </p:spPr>
          <p:txBody>
            <a:bodyPr/>
            <a:lstStyle/>
            <a:p>
              <a:endParaRPr lang="en-US"/>
            </a:p>
          </p:txBody>
        </p:sp>
        <p:sp>
          <p:nvSpPr>
            <p:cNvPr id="5186" name="Line 60"/>
            <p:cNvSpPr>
              <a:spLocks noChangeShapeType="1"/>
            </p:cNvSpPr>
            <p:nvPr/>
          </p:nvSpPr>
          <p:spPr bwMode="auto">
            <a:xfrm>
              <a:off x="2804" y="774"/>
              <a:ext cx="0" cy="198"/>
            </a:xfrm>
            <a:prstGeom prst="line">
              <a:avLst/>
            </a:prstGeom>
            <a:noFill/>
            <a:ln w="12700" cap="rnd">
              <a:solidFill>
                <a:schemeClr val="tx1"/>
              </a:solidFill>
              <a:round/>
              <a:headEnd/>
              <a:tailEnd/>
            </a:ln>
          </p:spPr>
          <p:txBody>
            <a:bodyPr/>
            <a:lstStyle/>
            <a:p>
              <a:endParaRPr lang="en-US"/>
            </a:p>
          </p:txBody>
        </p:sp>
        <p:sp>
          <p:nvSpPr>
            <p:cNvPr id="5187" name="Line 61"/>
            <p:cNvSpPr>
              <a:spLocks noChangeShapeType="1"/>
            </p:cNvSpPr>
            <p:nvPr/>
          </p:nvSpPr>
          <p:spPr bwMode="auto">
            <a:xfrm>
              <a:off x="2983" y="774"/>
              <a:ext cx="0" cy="198"/>
            </a:xfrm>
            <a:prstGeom prst="line">
              <a:avLst/>
            </a:prstGeom>
            <a:noFill/>
            <a:ln w="12700" cap="rnd">
              <a:solidFill>
                <a:schemeClr val="tx1"/>
              </a:solidFill>
              <a:round/>
              <a:headEnd/>
              <a:tailEnd/>
            </a:ln>
          </p:spPr>
          <p:txBody>
            <a:bodyPr/>
            <a:lstStyle/>
            <a:p>
              <a:endParaRPr lang="en-US"/>
            </a:p>
          </p:txBody>
        </p:sp>
        <p:sp>
          <p:nvSpPr>
            <p:cNvPr id="5188" name="Line 62"/>
            <p:cNvSpPr>
              <a:spLocks noChangeShapeType="1"/>
            </p:cNvSpPr>
            <p:nvPr/>
          </p:nvSpPr>
          <p:spPr bwMode="auto">
            <a:xfrm>
              <a:off x="3162" y="774"/>
              <a:ext cx="0" cy="198"/>
            </a:xfrm>
            <a:prstGeom prst="line">
              <a:avLst/>
            </a:prstGeom>
            <a:noFill/>
            <a:ln w="12700" cap="rnd">
              <a:solidFill>
                <a:schemeClr val="tx1"/>
              </a:solidFill>
              <a:round/>
              <a:headEnd/>
              <a:tailEnd/>
            </a:ln>
          </p:spPr>
          <p:txBody>
            <a:bodyPr/>
            <a:lstStyle/>
            <a:p>
              <a:endParaRPr lang="en-US"/>
            </a:p>
          </p:txBody>
        </p:sp>
        <p:sp>
          <p:nvSpPr>
            <p:cNvPr id="5189" name="Line 63"/>
            <p:cNvSpPr>
              <a:spLocks noChangeShapeType="1"/>
            </p:cNvSpPr>
            <p:nvPr/>
          </p:nvSpPr>
          <p:spPr bwMode="auto">
            <a:xfrm>
              <a:off x="3340" y="774"/>
              <a:ext cx="0" cy="198"/>
            </a:xfrm>
            <a:prstGeom prst="line">
              <a:avLst/>
            </a:prstGeom>
            <a:noFill/>
            <a:ln w="12700" cap="rnd">
              <a:solidFill>
                <a:schemeClr val="tx1"/>
              </a:solidFill>
              <a:round/>
              <a:headEnd/>
              <a:tailEnd/>
            </a:ln>
          </p:spPr>
          <p:txBody>
            <a:bodyPr/>
            <a:lstStyle/>
            <a:p>
              <a:endParaRPr lang="en-US"/>
            </a:p>
          </p:txBody>
        </p:sp>
        <p:sp>
          <p:nvSpPr>
            <p:cNvPr id="5190" name="Line 64"/>
            <p:cNvSpPr>
              <a:spLocks noChangeShapeType="1"/>
            </p:cNvSpPr>
            <p:nvPr/>
          </p:nvSpPr>
          <p:spPr bwMode="auto">
            <a:xfrm>
              <a:off x="3519" y="774"/>
              <a:ext cx="0" cy="198"/>
            </a:xfrm>
            <a:prstGeom prst="line">
              <a:avLst/>
            </a:prstGeom>
            <a:noFill/>
            <a:ln w="12700" cap="rnd">
              <a:solidFill>
                <a:schemeClr val="tx1"/>
              </a:solidFill>
              <a:round/>
              <a:headEnd/>
              <a:tailEnd/>
            </a:ln>
          </p:spPr>
          <p:txBody>
            <a:bodyPr/>
            <a:lstStyle/>
            <a:p>
              <a:endParaRPr lang="en-US"/>
            </a:p>
          </p:txBody>
        </p:sp>
        <p:sp>
          <p:nvSpPr>
            <p:cNvPr id="5191" name="Line 65"/>
            <p:cNvSpPr>
              <a:spLocks noChangeShapeType="1"/>
            </p:cNvSpPr>
            <p:nvPr/>
          </p:nvSpPr>
          <p:spPr bwMode="auto">
            <a:xfrm>
              <a:off x="3698" y="774"/>
              <a:ext cx="0" cy="198"/>
            </a:xfrm>
            <a:prstGeom prst="line">
              <a:avLst/>
            </a:prstGeom>
            <a:noFill/>
            <a:ln w="12700" cap="rnd">
              <a:solidFill>
                <a:schemeClr val="tx1"/>
              </a:solidFill>
              <a:round/>
              <a:headEnd/>
              <a:tailEnd/>
            </a:ln>
          </p:spPr>
          <p:txBody>
            <a:bodyPr/>
            <a:lstStyle/>
            <a:p>
              <a:endParaRPr lang="en-US"/>
            </a:p>
          </p:txBody>
        </p:sp>
        <p:sp>
          <p:nvSpPr>
            <p:cNvPr id="5192" name="Line 66"/>
            <p:cNvSpPr>
              <a:spLocks noChangeShapeType="1"/>
            </p:cNvSpPr>
            <p:nvPr/>
          </p:nvSpPr>
          <p:spPr bwMode="auto">
            <a:xfrm>
              <a:off x="3877" y="774"/>
              <a:ext cx="0" cy="198"/>
            </a:xfrm>
            <a:prstGeom prst="line">
              <a:avLst/>
            </a:prstGeom>
            <a:noFill/>
            <a:ln w="12700" cap="rnd">
              <a:solidFill>
                <a:schemeClr val="tx1"/>
              </a:solidFill>
              <a:round/>
              <a:headEnd/>
              <a:tailEnd/>
            </a:ln>
          </p:spPr>
          <p:txBody>
            <a:bodyPr/>
            <a:lstStyle/>
            <a:p>
              <a:endParaRPr lang="en-US"/>
            </a:p>
          </p:txBody>
        </p:sp>
        <p:sp>
          <p:nvSpPr>
            <p:cNvPr id="5193" name="Line 67"/>
            <p:cNvSpPr>
              <a:spLocks noChangeShapeType="1"/>
            </p:cNvSpPr>
            <p:nvPr/>
          </p:nvSpPr>
          <p:spPr bwMode="auto">
            <a:xfrm>
              <a:off x="4234" y="774"/>
              <a:ext cx="0" cy="2971"/>
            </a:xfrm>
            <a:prstGeom prst="line">
              <a:avLst/>
            </a:prstGeom>
            <a:noFill/>
            <a:ln w="12700">
              <a:solidFill>
                <a:schemeClr val="tx1"/>
              </a:solidFill>
              <a:round/>
              <a:headEnd/>
              <a:tailEnd/>
            </a:ln>
          </p:spPr>
          <p:txBody>
            <a:bodyPr/>
            <a:lstStyle/>
            <a:p>
              <a:endParaRPr lang="en-US"/>
            </a:p>
          </p:txBody>
        </p:sp>
        <p:sp>
          <p:nvSpPr>
            <p:cNvPr id="5194" name="Line 68"/>
            <p:cNvSpPr>
              <a:spLocks noChangeShapeType="1"/>
            </p:cNvSpPr>
            <p:nvPr/>
          </p:nvSpPr>
          <p:spPr bwMode="auto">
            <a:xfrm>
              <a:off x="4413" y="774"/>
              <a:ext cx="0" cy="2971"/>
            </a:xfrm>
            <a:prstGeom prst="line">
              <a:avLst/>
            </a:prstGeom>
            <a:noFill/>
            <a:ln w="12700">
              <a:solidFill>
                <a:schemeClr val="tx1"/>
              </a:solidFill>
              <a:round/>
              <a:headEnd/>
              <a:tailEnd/>
            </a:ln>
          </p:spPr>
          <p:txBody>
            <a:bodyPr/>
            <a:lstStyle/>
            <a:p>
              <a:endParaRPr lang="en-US"/>
            </a:p>
          </p:txBody>
        </p:sp>
        <p:sp>
          <p:nvSpPr>
            <p:cNvPr id="5195" name="Line 69"/>
            <p:cNvSpPr>
              <a:spLocks noChangeShapeType="1"/>
            </p:cNvSpPr>
            <p:nvPr/>
          </p:nvSpPr>
          <p:spPr bwMode="auto">
            <a:xfrm>
              <a:off x="4592" y="774"/>
              <a:ext cx="0" cy="198"/>
            </a:xfrm>
            <a:prstGeom prst="line">
              <a:avLst/>
            </a:prstGeom>
            <a:noFill/>
            <a:ln w="12700" cap="rnd">
              <a:solidFill>
                <a:schemeClr val="tx1"/>
              </a:solidFill>
              <a:round/>
              <a:headEnd/>
              <a:tailEnd/>
            </a:ln>
          </p:spPr>
          <p:txBody>
            <a:bodyPr/>
            <a:lstStyle/>
            <a:p>
              <a:endParaRPr lang="en-US"/>
            </a:p>
          </p:txBody>
        </p:sp>
        <p:sp>
          <p:nvSpPr>
            <p:cNvPr id="5196" name="Line 70"/>
            <p:cNvSpPr>
              <a:spLocks noChangeShapeType="1"/>
            </p:cNvSpPr>
            <p:nvPr/>
          </p:nvSpPr>
          <p:spPr bwMode="auto">
            <a:xfrm>
              <a:off x="4770" y="774"/>
              <a:ext cx="0" cy="198"/>
            </a:xfrm>
            <a:prstGeom prst="line">
              <a:avLst/>
            </a:prstGeom>
            <a:noFill/>
            <a:ln w="12700" cap="rnd">
              <a:solidFill>
                <a:schemeClr val="tx1"/>
              </a:solidFill>
              <a:round/>
              <a:headEnd/>
              <a:tailEnd/>
            </a:ln>
          </p:spPr>
          <p:txBody>
            <a:bodyPr/>
            <a:lstStyle/>
            <a:p>
              <a:endParaRPr lang="en-US"/>
            </a:p>
          </p:txBody>
        </p:sp>
        <p:sp>
          <p:nvSpPr>
            <p:cNvPr id="5197" name="Line 71"/>
            <p:cNvSpPr>
              <a:spLocks noChangeShapeType="1"/>
            </p:cNvSpPr>
            <p:nvPr/>
          </p:nvSpPr>
          <p:spPr bwMode="auto">
            <a:xfrm>
              <a:off x="4949" y="774"/>
              <a:ext cx="0" cy="198"/>
            </a:xfrm>
            <a:prstGeom prst="line">
              <a:avLst/>
            </a:prstGeom>
            <a:noFill/>
            <a:ln w="12700" cap="rnd">
              <a:solidFill>
                <a:schemeClr val="tx1"/>
              </a:solidFill>
              <a:round/>
              <a:headEnd/>
              <a:tailEnd/>
            </a:ln>
          </p:spPr>
          <p:txBody>
            <a:bodyPr/>
            <a:lstStyle/>
            <a:p>
              <a:endParaRPr lang="en-US"/>
            </a:p>
          </p:txBody>
        </p:sp>
        <p:sp>
          <p:nvSpPr>
            <p:cNvPr id="5198" name="Line 72"/>
            <p:cNvSpPr>
              <a:spLocks noChangeShapeType="1"/>
            </p:cNvSpPr>
            <p:nvPr/>
          </p:nvSpPr>
          <p:spPr bwMode="auto">
            <a:xfrm>
              <a:off x="5128" y="774"/>
              <a:ext cx="0" cy="198"/>
            </a:xfrm>
            <a:prstGeom prst="line">
              <a:avLst/>
            </a:prstGeom>
            <a:noFill/>
            <a:ln w="12700" cap="rnd">
              <a:solidFill>
                <a:schemeClr val="tx1"/>
              </a:solidFill>
              <a:round/>
              <a:headEnd/>
              <a:tailEnd/>
            </a:ln>
          </p:spPr>
          <p:txBody>
            <a:bodyPr/>
            <a:lstStyle/>
            <a:p>
              <a:endParaRPr lang="en-US"/>
            </a:p>
          </p:txBody>
        </p:sp>
        <p:sp>
          <p:nvSpPr>
            <p:cNvPr id="5199" name="Line 73"/>
            <p:cNvSpPr>
              <a:spLocks noChangeShapeType="1"/>
            </p:cNvSpPr>
            <p:nvPr/>
          </p:nvSpPr>
          <p:spPr bwMode="auto">
            <a:xfrm>
              <a:off x="5485" y="774"/>
              <a:ext cx="0" cy="2971"/>
            </a:xfrm>
            <a:prstGeom prst="line">
              <a:avLst/>
            </a:prstGeom>
            <a:noFill/>
            <a:ln w="12700">
              <a:solidFill>
                <a:schemeClr val="tx1"/>
              </a:solidFill>
              <a:round/>
              <a:headEnd/>
              <a:tailEnd/>
            </a:ln>
          </p:spPr>
          <p:txBody>
            <a:bodyPr/>
            <a:lstStyle/>
            <a:p>
              <a:endParaRPr lang="en-US"/>
            </a:p>
          </p:txBody>
        </p:sp>
        <p:sp>
          <p:nvSpPr>
            <p:cNvPr id="5200" name="Line 74"/>
            <p:cNvSpPr>
              <a:spLocks noChangeShapeType="1"/>
            </p:cNvSpPr>
            <p:nvPr/>
          </p:nvSpPr>
          <p:spPr bwMode="auto">
            <a:xfrm>
              <a:off x="5664" y="774"/>
              <a:ext cx="0" cy="2971"/>
            </a:xfrm>
            <a:prstGeom prst="line">
              <a:avLst/>
            </a:prstGeom>
            <a:noFill/>
            <a:ln w="28575" cap="sq">
              <a:solidFill>
                <a:schemeClr val="tx1"/>
              </a:solidFill>
              <a:round/>
              <a:headEnd/>
              <a:tailEnd/>
            </a:ln>
          </p:spPr>
          <p:txBody>
            <a:bodyPr/>
            <a:lstStyle/>
            <a:p>
              <a:endParaRPr lang="en-US"/>
            </a:p>
          </p:txBody>
        </p:sp>
        <p:sp>
          <p:nvSpPr>
            <p:cNvPr id="5201" name="Line 75"/>
            <p:cNvSpPr>
              <a:spLocks noChangeShapeType="1"/>
            </p:cNvSpPr>
            <p:nvPr/>
          </p:nvSpPr>
          <p:spPr bwMode="auto">
            <a:xfrm>
              <a:off x="5307" y="774"/>
              <a:ext cx="0" cy="198"/>
            </a:xfrm>
            <a:prstGeom prst="line">
              <a:avLst/>
            </a:prstGeom>
            <a:noFill/>
            <a:ln w="12700" cap="rnd">
              <a:solidFill>
                <a:schemeClr val="tx1"/>
              </a:solidFill>
              <a:round/>
              <a:headEnd/>
              <a:tailEnd/>
            </a:ln>
          </p:spPr>
          <p:txBody>
            <a:bodyPr/>
            <a:lstStyle/>
            <a:p>
              <a:endParaRPr lang="en-US"/>
            </a:p>
          </p:txBody>
        </p:sp>
        <p:sp>
          <p:nvSpPr>
            <p:cNvPr id="5202" name="Line 76"/>
            <p:cNvSpPr>
              <a:spLocks noChangeShapeType="1"/>
            </p:cNvSpPr>
            <p:nvPr/>
          </p:nvSpPr>
          <p:spPr bwMode="auto">
            <a:xfrm>
              <a:off x="2087" y="972"/>
              <a:ext cx="0" cy="2773"/>
            </a:xfrm>
            <a:prstGeom prst="line">
              <a:avLst/>
            </a:prstGeom>
            <a:noFill/>
            <a:ln w="12700">
              <a:solidFill>
                <a:schemeClr val="tx1"/>
              </a:solidFill>
              <a:round/>
              <a:headEnd/>
              <a:tailEnd/>
            </a:ln>
          </p:spPr>
          <p:txBody>
            <a:bodyPr/>
            <a:lstStyle/>
            <a:p>
              <a:endParaRPr lang="en-US"/>
            </a:p>
          </p:txBody>
        </p:sp>
        <p:sp>
          <p:nvSpPr>
            <p:cNvPr id="5203" name="Line 77"/>
            <p:cNvSpPr>
              <a:spLocks noChangeShapeType="1"/>
            </p:cNvSpPr>
            <p:nvPr/>
          </p:nvSpPr>
          <p:spPr bwMode="auto">
            <a:xfrm>
              <a:off x="2266" y="972"/>
              <a:ext cx="0" cy="2773"/>
            </a:xfrm>
            <a:prstGeom prst="line">
              <a:avLst/>
            </a:prstGeom>
            <a:noFill/>
            <a:ln w="12700">
              <a:solidFill>
                <a:schemeClr val="tx1"/>
              </a:solidFill>
              <a:round/>
              <a:headEnd/>
              <a:tailEnd/>
            </a:ln>
          </p:spPr>
          <p:txBody>
            <a:bodyPr/>
            <a:lstStyle/>
            <a:p>
              <a:endParaRPr lang="en-US"/>
            </a:p>
          </p:txBody>
        </p:sp>
        <p:sp>
          <p:nvSpPr>
            <p:cNvPr id="5204" name="Line 78"/>
            <p:cNvSpPr>
              <a:spLocks noChangeShapeType="1"/>
            </p:cNvSpPr>
            <p:nvPr/>
          </p:nvSpPr>
          <p:spPr bwMode="auto">
            <a:xfrm>
              <a:off x="2447" y="972"/>
              <a:ext cx="0" cy="2773"/>
            </a:xfrm>
            <a:prstGeom prst="line">
              <a:avLst/>
            </a:prstGeom>
            <a:noFill/>
            <a:ln w="12700">
              <a:solidFill>
                <a:schemeClr val="tx1"/>
              </a:solidFill>
              <a:round/>
              <a:headEnd/>
              <a:tailEnd/>
            </a:ln>
          </p:spPr>
          <p:txBody>
            <a:bodyPr/>
            <a:lstStyle/>
            <a:p>
              <a:endParaRPr lang="en-US"/>
            </a:p>
          </p:txBody>
        </p:sp>
        <p:sp>
          <p:nvSpPr>
            <p:cNvPr id="5205" name="Line 79"/>
            <p:cNvSpPr>
              <a:spLocks noChangeShapeType="1"/>
            </p:cNvSpPr>
            <p:nvPr/>
          </p:nvSpPr>
          <p:spPr bwMode="auto">
            <a:xfrm>
              <a:off x="2625" y="972"/>
              <a:ext cx="0" cy="2773"/>
            </a:xfrm>
            <a:prstGeom prst="line">
              <a:avLst/>
            </a:prstGeom>
            <a:noFill/>
            <a:ln w="12700">
              <a:solidFill>
                <a:schemeClr val="tx1"/>
              </a:solidFill>
              <a:round/>
              <a:headEnd/>
              <a:tailEnd/>
            </a:ln>
          </p:spPr>
          <p:txBody>
            <a:bodyPr/>
            <a:lstStyle/>
            <a:p>
              <a:endParaRPr lang="en-US"/>
            </a:p>
          </p:txBody>
        </p:sp>
        <p:sp>
          <p:nvSpPr>
            <p:cNvPr id="5206" name="Line 80"/>
            <p:cNvSpPr>
              <a:spLocks noChangeShapeType="1"/>
            </p:cNvSpPr>
            <p:nvPr/>
          </p:nvSpPr>
          <p:spPr bwMode="auto">
            <a:xfrm>
              <a:off x="2804" y="972"/>
              <a:ext cx="0" cy="2773"/>
            </a:xfrm>
            <a:prstGeom prst="line">
              <a:avLst/>
            </a:prstGeom>
            <a:noFill/>
            <a:ln w="12700">
              <a:solidFill>
                <a:schemeClr val="tx1"/>
              </a:solidFill>
              <a:round/>
              <a:headEnd/>
              <a:tailEnd/>
            </a:ln>
          </p:spPr>
          <p:txBody>
            <a:bodyPr/>
            <a:lstStyle/>
            <a:p>
              <a:endParaRPr lang="en-US"/>
            </a:p>
          </p:txBody>
        </p:sp>
        <p:sp>
          <p:nvSpPr>
            <p:cNvPr id="5207" name="Line 81"/>
            <p:cNvSpPr>
              <a:spLocks noChangeShapeType="1"/>
            </p:cNvSpPr>
            <p:nvPr/>
          </p:nvSpPr>
          <p:spPr bwMode="auto">
            <a:xfrm>
              <a:off x="2983" y="972"/>
              <a:ext cx="0" cy="2773"/>
            </a:xfrm>
            <a:prstGeom prst="line">
              <a:avLst/>
            </a:prstGeom>
            <a:noFill/>
            <a:ln w="12700">
              <a:solidFill>
                <a:schemeClr val="tx1"/>
              </a:solidFill>
              <a:round/>
              <a:headEnd/>
              <a:tailEnd/>
            </a:ln>
          </p:spPr>
          <p:txBody>
            <a:bodyPr/>
            <a:lstStyle/>
            <a:p>
              <a:endParaRPr lang="en-US"/>
            </a:p>
          </p:txBody>
        </p:sp>
        <p:sp>
          <p:nvSpPr>
            <p:cNvPr id="5208" name="Line 82"/>
            <p:cNvSpPr>
              <a:spLocks noChangeShapeType="1"/>
            </p:cNvSpPr>
            <p:nvPr/>
          </p:nvSpPr>
          <p:spPr bwMode="auto">
            <a:xfrm>
              <a:off x="3162" y="972"/>
              <a:ext cx="0" cy="2773"/>
            </a:xfrm>
            <a:prstGeom prst="line">
              <a:avLst/>
            </a:prstGeom>
            <a:noFill/>
            <a:ln w="12700">
              <a:solidFill>
                <a:schemeClr val="tx1"/>
              </a:solidFill>
              <a:round/>
              <a:headEnd/>
              <a:tailEnd/>
            </a:ln>
          </p:spPr>
          <p:txBody>
            <a:bodyPr/>
            <a:lstStyle/>
            <a:p>
              <a:endParaRPr lang="en-US"/>
            </a:p>
          </p:txBody>
        </p:sp>
        <p:sp>
          <p:nvSpPr>
            <p:cNvPr id="5209" name="Line 83"/>
            <p:cNvSpPr>
              <a:spLocks noChangeShapeType="1"/>
            </p:cNvSpPr>
            <p:nvPr/>
          </p:nvSpPr>
          <p:spPr bwMode="auto">
            <a:xfrm>
              <a:off x="3340" y="972"/>
              <a:ext cx="0" cy="2773"/>
            </a:xfrm>
            <a:prstGeom prst="line">
              <a:avLst/>
            </a:prstGeom>
            <a:noFill/>
            <a:ln w="12700">
              <a:solidFill>
                <a:schemeClr val="tx1"/>
              </a:solidFill>
              <a:round/>
              <a:headEnd/>
              <a:tailEnd/>
            </a:ln>
          </p:spPr>
          <p:txBody>
            <a:bodyPr/>
            <a:lstStyle/>
            <a:p>
              <a:endParaRPr lang="en-US"/>
            </a:p>
          </p:txBody>
        </p:sp>
        <p:sp>
          <p:nvSpPr>
            <p:cNvPr id="5210" name="Line 84"/>
            <p:cNvSpPr>
              <a:spLocks noChangeShapeType="1"/>
            </p:cNvSpPr>
            <p:nvPr/>
          </p:nvSpPr>
          <p:spPr bwMode="auto">
            <a:xfrm>
              <a:off x="3519" y="972"/>
              <a:ext cx="0" cy="2773"/>
            </a:xfrm>
            <a:prstGeom prst="line">
              <a:avLst/>
            </a:prstGeom>
            <a:noFill/>
            <a:ln w="12700">
              <a:solidFill>
                <a:schemeClr val="tx1"/>
              </a:solidFill>
              <a:round/>
              <a:headEnd/>
              <a:tailEnd/>
            </a:ln>
          </p:spPr>
          <p:txBody>
            <a:bodyPr/>
            <a:lstStyle/>
            <a:p>
              <a:endParaRPr lang="en-US"/>
            </a:p>
          </p:txBody>
        </p:sp>
        <p:sp>
          <p:nvSpPr>
            <p:cNvPr id="5211" name="Line 85"/>
            <p:cNvSpPr>
              <a:spLocks noChangeShapeType="1"/>
            </p:cNvSpPr>
            <p:nvPr/>
          </p:nvSpPr>
          <p:spPr bwMode="auto">
            <a:xfrm>
              <a:off x="3698" y="972"/>
              <a:ext cx="0" cy="2773"/>
            </a:xfrm>
            <a:prstGeom prst="line">
              <a:avLst/>
            </a:prstGeom>
            <a:noFill/>
            <a:ln w="12700">
              <a:solidFill>
                <a:schemeClr val="tx1"/>
              </a:solidFill>
              <a:round/>
              <a:headEnd/>
              <a:tailEnd/>
            </a:ln>
          </p:spPr>
          <p:txBody>
            <a:bodyPr/>
            <a:lstStyle/>
            <a:p>
              <a:endParaRPr lang="en-US"/>
            </a:p>
          </p:txBody>
        </p:sp>
        <p:sp>
          <p:nvSpPr>
            <p:cNvPr id="5212" name="Line 86"/>
            <p:cNvSpPr>
              <a:spLocks noChangeShapeType="1"/>
            </p:cNvSpPr>
            <p:nvPr/>
          </p:nvSpPr>
          <p:spPr bwMode="auto">
            <a:xfrm>
              <a:off x="3877" y="972"/>
              <a:ext cx="0" cy="2773"/>
            </a:xfrm>
            <a:prstGeom prst="line">
              <a:avLst/>
            </a:prstGeom>
            <a:noFill/>
            <a:ln w="12700">
              <a:solidFill>
                <a:schemeClr val="tx1"/>
              </a:solidFill>
              <a:round/>
              <a:headEnd/>
              <a:tailEnd/>
            </a:ln>
          </p:spPr>
          <p:txBody>
            <a:bodyPr/>
            <a:lstStyle/>
            <a:p>
              <a:endParaRPr lang="en-US"/>
            </a:p>
          </p:txBody>
        </p:sp>
        <p:sp>
          <p:nvSpPr>
            <p:cNvPr id="5213" name="Line 87"/>
            <p:cNvSpPr>
              <a:spLocks noChangeShapeType="1"/>
            </p:cNvSpPr>
            <p:nvPr/>
          </p:nvSpPr>
          <p:spPr bwMode="auto">
            <a:xfrm>
              <a:off x="4056" y="774"/>
              <a:ext cx="0" cy="2971"/>
            </a:xfrm>
            <a:prstGeom prst="line">
              <a:avLst/>
            </a:prstGeom>
            <a:noFill/>
            <a:ln w="12700">
              <a:solidFill>
                <a:schemeClr val="tx1"/>
              </a:solidFill>
              <a:round/>
              <a:headEnd/>
              <a:tailEnd/>
            </a:ln>
          </p:spPr>
          <p:txBody>
            <a:bodyPr/>
            <a:lstStyle/>
            <a:p>
              <a:endParaRPr lang="en-US"/>
            </a:p>
          </p:txBody>
        </p:sp>
        <p:sp>
          <p:nvSpPr>
            <p:cNvPr id="5214" name="Line 88"/>
            <p:cNvSpPr>
              <a:spLocks noChangeShapeType="1"/>
            </p:cNvSpPr>
            <p:nvPr/>
          </p:nvSpPr>
          <p:spPr bwMode="auto">
            <a:xfrm>
              <a:off x="4592" y="972"/>
              <a:ext cx="0" cy="2773"/>
            </a:xfrm>
            <a:prstGeom prst="line">
              <a:avLst/>
            </a:prstGeom>
            <a:noFill/>
            <a:ln w="12700">
              <a:solidFill>
                <a:schemeClr val="tx1"/>
              </a:solidFill>
              <a:round/>
              <a:headEnd/>
              <a:tailEnd/>
            </a:ln>
          </p:spPr>
          <p:txBody>
            <a:bodyPr/>
            <a:lstStyle/>
            <a:p>
              <a:endParaRPr lang="en-US"/>
            </a:p>
          </p:txBody>
        </p:sp>
        <p:sp>
          <p:nvSpPr>
            <p:cNvPr id="5215" name="Line 89"/>
            <p:cNvSpPr>
              <a:spLocks noChangeShapeType="1"/>
            </p:cNvSpPr>
            <p:nvPr/>
          </p:nvSpPr>
          <p:spPr bwMode="auto">
            <a:xfrm>
              <a:off x="4770" y="972"/>
              <a:ext cx="0" cy="2773"/>
            </a:xfrm>
            <a:prstGeom prst="line">
              <a:avLst/>
            </a:prstGeom>
            <a:noFill/>
            <a:ln w="12700">
              <a:solidFill>
                <a:schemeClr val="tx1"/>
              </a:solidFill>
              <a:round/>
              <a:headEnd/>
              <a:tailEnd/>
            </a:ln>
          </p:spPr>
          <p:txBody>
            <a:bodyPr/>
            <a:lstStyle/>
            <a:p>
              <a:endParaRPr lang="en-US"/>
            </a:p>
          </p:txBody>
        </p:sp>
        <p:sp>
          <p:nvSpPr>
            <p:cNvPr id="5216" name="Line 90"/>
            <p:cNvSpPr>
              <a:spLocks noChangeShapeType="1"/>
            </p:cNvSpPr>
            <p:nvPr/>
          </p:nvSpPr>
          <p:spPr bwMode="auto">
            <a:xfrm>
              <a:off x="4949" y="972"/>
              <a:ext cx="0" cy="2773"/>
            </a:xfrm>
            <a:prstGeom prst="line">
              <a:avLst/>
            </a:prstGeom>
            <a:noFill/>
            <a:ln w="12700">
              <a:solidFill>
                <a:schemeClr val="tx1"/>
              </a:solidFill>
              <a:round/>
              <a:headEnd/>
              <a:tailEnd/>
            </a:ln>
          </p:spPr>
          <p:txBody>
            <a:bodyPr/>
            <a:lstStyle/>
            <a:p>
              <a:endParaRPr lang="en-US"/>
            </a:p>
          </p:txBody>
        </p:sp>
        <p:sp>
          <p:nvSpPr>
            <p:cNvPr id="5217" name="Line 91"/>
            <p:cNvSpPr>
              <a:spLocks noChangeShapeType="1"/>
            </p:cNvSpPr>
            <p:nvPr/>
          </p:nvSpPr>
          <p:spPr bwMode="auto">
            <a:xfrm>
              <a:off x="5128" y="972"/>
              <a:ext cx="0" cy="2773"/>
            </a:xfrm>
            <a:prstGeom prst="line">
              <a:avLst/>
            </a:prstGeom>
            <a:noFill/>
            <a:ln w="12700">
              <a:solidFill>
                <a:schemeClr val="tx1"/>
              </a:solidFill>
              <a:round/>
              <a:headEnd/>
              <a:tailEnd/>
            </a:ln>
          </p:spPr>
          <p:txBody>
            <a:bodyPr/>
            <a:lstStyle/>
            <a:p>
              <a:endParaRPr lang="en-US"/>
            </a:p>
          </p:txBody>
        </p:sp>
        <p:sp>
          <p:nvSpPr>
            <p:cNvPr id="5218" name="Line 92"/>
            <p:cNvSpPr>
              <a:spLocks noChangeShapeType="1"/>
            </p:cNvSpPr>
            <p:nvPr/>
          </p:nvSpPr>
          <p:spPr bwMode="auto">
            <a:xfrm>
              <a:off x="5307" y="774"/>
              <a:ext cx="357" cy="0"/>
            </a:xfrm>
            <a:prstGeom prst="line">
              <a:avLst/>
            </a:prstGeom>
            <a:noFill/>
            <a:ln w="28575" cap="sq">
              <a:solidFill>
                <a:schemeClr val="tx1"/>
              </a:solidFill>
              <a:round/>
              <a:headEnd/>
              <a:tailEnd/>
            </a:ln>
          </p:spPr>
          <p:txBody>
            <a:bodyPr/>
            <a:lstStyle/>
            <a:p>
              <a:endParaRPr lang="en-US"/>
            </a:p>
          </p:txBody>
        </p:sp>
        <p:sp>
          <p:nvSpPr>
            <p:cNvPr id="5219" name="Line 93"/>
            <p:cNvSpPr>
              <a:spLocks noChangeShapeType="1"/>
            </p:cNvSpPr>
            <p:nvPr/>
          </p:nvSpPr>
          <p:spPr bwMode="auto">
            <a:xfrm>
              <a:off x="5307" y="1014"/>
              <a:ext cx="357" cy="0"/>
            </a:xfrm>
            <a:prstGeom prst="line">
              <a:avLst/>
            </a:prstGeom>
            <a:noFill/>
            <a:ln w="12700">
              <a:solidFill>
                <a:schemeClr val="tx1"/>
              </a:solidFill>
              <a:round/>
              <a:headEnd/>
              <a:tailEnd/>
            </a:ln>
          </p:spPr>
          <p:txBody>
            <a:bodyPr/>
            <a:lstStyle/>
            <a:p>
              <a:endParaRPr lang="en-US"/>
            </a:p>
          </p:txBody>
        </p:sp>
        <p:sp>
          <p:nvSpPr>
            <p:cNvPr id="5220" name="Line 94"/>
            <p:cNvSpPr>
              <a:spLocks noChangeShapeType="1"/>
            </p:cNvSpPr>
            <p:nvPr/>
          </p:nvSpPr>
          <p:spPr bwMode="auto">
            <a:xfrm>
              <a:off x="5307" y="972"/>
              <a:ext cx="0" cy="2773"/>
            </a:xfrm>
            <a:prstGeom prst="line">
              <a:avLst/>
            </a:prstGeom>
            <a:noFill/>
            <a:ln w="12700">
              <a:solidFill>
                <a:schemeClr val="tx1"/>
              </a:solidFill>
              <a:round/>
              <a:headEnd/>
              <a:tailEnd/>
            </a:ln>
          </p:spPr>
          <p:txBody>
            <a:bodyPr/>
            <a:lstStyle/>
            <a:p>
              <a:endParaRPr lang="en-US"/>
            </a:p>
          </p:txBody>
        </p:sp>
        <p:sp>
          <p:nvSpPr>
            <p:cNvPr id="5221" name="Line 95"/>
            <p:cNvSpPr>
              <a:spLocks noChangeShapeType="1"/>
            </p:cNvSpPr>
            <p:nvPr/>
          </p:nvSpPr>
          <p:spPr bwMode="auto">
            <a:xfrm>
              <a:off x="4056" y="774"/>
              <a:ext cx="357" cy="0"/>
            </a:xfrm>
            <a:prstGeom prst="line">
              <a:avLst/>
            </a:prstGeom>
            <a:noFill/>
            <a:ln w="28575">
              <a:solidFill>
                <a:schemeClr val="tx1"/>
              </a:solidFill>
              <a:round/>
              <a:headEnd/>
              <a:tailEnd/>
            </a:ln>
          </p:spPr>
          <p:txBody>
            <a:bodyPr/>
            <a:lstStyle/>
            <a:p>
              <a:endParaRPr lang="en-US"/>
            </a:p>
          </p:txBody>
        </p:sp>
        <p:sp>
          <p:nvSpPr>
            <p:cNvPr id="5222" name="Line 96"/>
            <p:cNvSpPr>
              <a:spLocks noChangeShapeType="1"/>
            </p:cNvSpPr>
            <p:nvPr/>
          </p:nvSpPr>
          <p:spPr bwMode="auto">
            <a:xfrm>
              <a:off x="4413" y="774"/>
              <a:ext cx="894" cy="0"/>
            </a:xfrm>
            <a:prstGeom prst="line">
              <a:avLst/>
            </a:prstGeom>
            <a:noFill/>
            <a:ln w="28575" cap="rnd">
              <a:solidFill>
                <a:schemeClr val="tx1"/>
              </a:solidFill>
              <a:round/>
              <a:headEnd/>
              <a:tailEnd/>
            </a:ln>
          </p:spPr>
          <p:txBody>
            <a:bodyPr/>
            <a:lstStyle/>
            <a:p>
              <a:endParaRPr lang="en-US"/>
            </a:p>
          </p:txBody>
        </p:sp>
        <p:sp>
          <p:nvSpPr>
            <p:cNvPr id="5223" name="Line 97"/>
            <p:cNvSpPr>
              <a:spLocks noChangeShapeType="1"/>
            </p:cNvSpPr>
            <p:nvPr/>
          </p:nvSpPr>
          <p:spPr bwMode="auto">
            <a:xfrm>
              <a:off x="4056" y="1014"/>
              <a:ext cx="357" cy="0"/>
            </a:xfrm>
            <a:prstGeom prst="line">
              <a:avLst/>
            </a:prstGeom>
            <a:noFill/>
            <a:ln w="12700">
              <a:solidFill>
                <a:schemeClr val="tx1"/>
              </a:solidFill>
              <a:round/>
              <a:headEnd/>
              <a:tailEnd/>
            </a:ln>
          </p:spPr>
          <p:txBody>
            <a:bodyPr/>
            <a:lstStyle/>
            <a:p>
              <a:endParaRPr lang="en-US"/>
            </a:p>
          </p:txBody>
        </p:sp>
        <p:sp>
          <p:nvSpPr>
            <p:cNvPr id="5224" name="Line 98"/>
            <p:cNvSpPr>
              <a:spLocks noChangeShapeType="1"/>
            </p:cNvSpPr>
            <p:nvPr/>
          </p:nvSpPr>
          <p:spPr bwMode="auto">
            <a:xfrm>
              <a:off x="4413" y="1014"/>
              <a:ext cx="894" cy="0"/>
            </a:xfrm>
            <a:prstGeom prst="line">
              <a:avLst/>
            </a:prstGeom>
            <a:noFill/>
            <a:ln w="12700" cap="rnd">
              <a:solidFill>
                <a:schemeClr val="tx1"/>
              </a:solidFill>
              <a:round/>
              <a:headEnd/>
              <a:tailEnd/>
            </a:ln>
          </p:spPr>
          <p:txBody>
            <a:bodyPr/>
            <a:lstStyle/>
            <a:p>
              <a:endParaRPr lang="en-US"/>
            </a:p>
          </p:txBody>
        </p:sp>
        <p:sp>
          <p:nvSpPr>
            <p:cNvPr id="5225" name="Line 99"/>
            <p:cNvSpPr>
              <a:spLocks noChangeShapeType="1"/>
            </p:cNvSpPr>
            <p:nvPr/>
          </p:nvSpPr>
          <p:spPr bwMode="auto">
            <a:xfrm>
              <a:off x="667" y="774"/>
              <a:ext cx="3389" cy="0"/>
            </a:xfrm>
            <a:prstGeom prst="line">
              <a:avLst/>
            </a:prstGeom>
            <a:noFill/>
            <a:ln w="28575" cap="rnd">
              <a:solidFill>
                <a:schemeClr val="tx1"/>
              </a:solidFill>
              <a:round/>
              <a:headEnd/>
              <a:tailEnd/>
            </a:ln>
          </p:spPr>
          <p:txBody>
            <a:bodyPr/>
            <a:lstStyle/>
            <a:p>
              <a:endParaRPr lang="en-US"/>
            </a:p>
          </p:txBody>
        </p:sp>
        <p:sp>
          <p:nvSpPr>
            <p:cNvPr id="5226" name="Line 100"/>
            <p:cNvSpPr>
              <a:spLocks noChangeShapeType="1"/>
            </p:cNvSpPr>
            <p:nvPr/>
          </p:nvSpPr>
          <p:spPr bwMode="auto">
            <a:xfrm>
              <a:off x="1911" y="1014"/>
              <a:ext cx="2145" cy="0"/>
            </a:xfrm>
            <a:prstGeom prst="line">
              <a:avLst/>
            </a:prstGeom>
            <a:noFill/>
            <a:ln w="12700" cap="rnd">
              <a:solidFill>
                <a:schemeClr val="tx1"/>
              </a:solidFill>
              <a:round/>
              <a:headEnd/>
              <a:tailEnd/>
            </a:ln>
          </p:spPr>
          <p:txBody>
            <a:bodyPr/>
            <a:lstStyle/>
            <a:p>
              <a:endParaRPr lang="en-US"/>
            </a:p>
          </p:txBody>
        </p:sp>
        <p:sp>
          <p:nvSpPr>
            <p:cNvPr id="5227" name="Rectangle 103" descr="Light upward diagonal"/>
            <p:cNvSpPr>
              <a:spLocks noChangeArrowheads="1"/>
            </p:cNvSpPr>
            <p:nvPr/>
          </p:nvSpPr>
          <p:spPr bwMode="auto">
            <a:xfrm>
              <a:off x="1861" y="2679"/>
              <a:ext cx="290" cy="127"/>
            </a:xfrm>
            <a:prstGeom prst="rect">
              <a:avLst/>
            </a:prstGeom>
            <a:pattFill prst="ltUpDiag">
              <a:fgClr>
                <a:schemeClr val="accent2"/>
              </a:fgClr>
              <a:bgClr>
                <a:srgbClr val="FFFFFF"/>
              </a:bgClr>
            </a:pattFill>
            <a:ln w="9525">
              <a:noFill/>
              <a:miter lim="800000"/>
              <a:headEnd/>
              <a:tailEnd/>
            </a:ln>
          </p:spPr>
          <p:txBody>
            <a:bodyPr/>
            <a:lstStyle/>
            <a:p>
              <a:endParaRPr lang="en-US"/>
            </a:p>
          </p:txBody>
        </p:sp>
        <p:sp>
          <p:nvSpPr>
            <p:cNvPr id="5228" name="Rectangle 105" descr="Light upward diagonal"/>
            <p:cNvSpPr>
              <a:spLocks noChangeArrowheads="1"/>
            </p:cNvSpPr>
            <p:nvPr/>
          </p:nvSpPr>
          <p:spPr bwMode="auto">
            <a:xfrm>
              <a:off x="2115" y="2976"/>
              <a:ext cx="573" cy="133"/>
            </a:xfrm>
            <a:prstGeom prst="rect">
              <a:avLst/>
            </a:prstGeom>
            <a:pattFill prst="ltUpDiag">
              <a:fgClr>
                <a:schemeClr val="accent2"/>
              </a:fgClr>
              <a:bgClr>
                <a:srgbClr val="FFFFFF"/>
              </a:bgClr>
            </a:pattFill>
            <a:ln w="9525">
              <a:noFill/>
              <a:miter lim="800000"/>
              <a:headEnd/>
              <a:tailEnd/>
            </a:ln>
          </p:spPr>
          <p:txBody>
            <a:bodyPr/>
            <a:lstStyle/>
            <a:p>
              <a:endParaRPr lang="en-US"/>
            </a:p>
          </p:txBody>
        </p:sp>
        <p:sp>
          <p:nvSpPr>
            <p:cNvPr id="5229" name="Rectangle 106"/>
            <p:cNvSpPr>
              <a:spLocks noChangeArrowheads="1"/>
            </p:cNvSpPr>
            <p:nvPr/>
          </p:nvSpPr>
          <p:spPr bwMode="auto">
            <a:xfrm>
              <a:off x="2689" y="2975"/>
              <a:ext cx="1492" cy="140"/>
            </a:xfrm>
            <a:prstGeom prst="rect">
              <a:avLst/>
            </a:prstGeom>
            <a:solidFill>
              <a:srgbClr val="000080"/>
            </a:solidFill>
            <a:ln w="9525">
              <a:noFill/>
              <a:miter lim="800000"/>
              <a:headEnd/>
              <a:tailEnd/>
            </a:ln>
          </p:spPr>
          <p:txBody>
            <a:bodyPr/>
            <a:lstStyle/>
            <a:p>
              <a:endParaRPr lang="en-US"/>
            </a:p>
          </p:txBody>
        </p:sp>
        <p:sp>
          <p:nvSpPr>
            <p:cNvPr id="5230" name="Rectangle 107"/>
            <p:cNvSpPr>
              <a:spLocks noChangeArrowheads="1"/>
            </p:cNvSpPr>
            <p:nvPr/>
          </p:nvSpPr>
          <p:spPr bwMode="auto">
            <a:xfrm>
              <a:off x="2145" y="2115"/>
              <a:ext cx="514" cy="136"/>
            </a:xfrm>
            <a:prstGeom prst="rect">
              <a:avLst/>
            </a:prstGeom>
            <a:solidFill>
              <a:schemeClr val="bg1"/>
            </a:solidFill>
            <a:ln w="9525">
              <a:noFill/>
              <a:miter lim="800000"/>
              <a:headEnd/>
              <a:tailEnd/>
            </a:ln>
          </p:spPr>
          <p:txBody>
            <a:bodyPr wrap="none" lIns="0" tIns="0" rIns="0" bIns="0">
              <a:spAutoFit/>
            </a:bodyPr>
            <a:lstStyle/>
            <a:p>
              <a:pPr eaLnBrk="0" hangingPunct="0"/>
              <a:r>
                <a:rPr lang="en-US" sz="1100" b="1">
                  <a:solidFill>
                    <a:srgbClr val="000000"/>
                  </a:solidFill>
                </a:rPr>
                <a:t> </a:t>
              </a:r>
              <a:r>
                <a:rPr lang="en-US" sz="1400" b="1">
                  <a:solidFill>
                    <a:srgbClr val="000000"/>
                  </a:solidFill>
                </a:rPr>
                <a:t>GOES-14</a:t>
              </a:r>
              <a:endParaRPr lang="en-US" sz="1400" b="1"/>
            </a:p>
          </p:txBody>
        </p:sp>
        <p:sp>
          <p:nvSpPr>
            <p:cNvPr id="5231" name="Rectangle 108"/>
            <p:cNvSpPr>
              <a:spLocks noChangeArrowheads="1"/>
            </p:cNvSpPr>
            <p:nvPr/>
          </p:nvSpPr>
          <p:spPr bwMode="auto">
            <a:xfrm>
              <a:off x="2846" y="2395"/>
              <a:ext cx="514" cy="136"/>
            </a:xfrm>
            <a:prstGeom prst="rect">
              <a:avLst/>
            </a:prstGeom>
            <a:solidFill>
              <a:schemeClr val="bg1"/>
            </a:solidFill>
            <a:ln w="9525">
              <a:noFill/>
              <a:miter lim="800000"/>
              <a:headEnd/>
              <a:tailEnd/>
            </a:ln>
          </p:spPr>
          <p:txBody>
            <a:bodyPr wrap="none" lIns="0" tIns="0" rIns="0" bIns="0">
              <a:spAutoFit/>
            </a:bodyPr>
            <a:lstStyle/>
            <a:p>
              <a:pPr eaLnBrk="0" hangingPunct="0"/>
              <a:r>
                <a:rPr lang="en-US" sz="1100" b="1">
                  <a:solidFill>
                    <a:srgbClr val="000000"/>
                  </a:solidFill>
                </a:rPr>
                <a:t> </a:t>
              </a:r>
              <a:r>
                <a:rPr lang="en-US" sz="1400" b="1">
                  <a:solidFill>
                    <a:srgbClr val="000000"/>
                  </a:solidFill>
                </a:rPr>
                <a:t>GOES-15</a:t>
              </a:r>
              <a:endParaRPr lang="en-US" sz="1400" b="1"/>
            </a:p>
          </p:txBody>
        </p:sp>
        <p:sp>
          <p:nvSpPr>
            <p:cNvPr id="5232" name="Rectangle 109"/>
            <p:cNvSpPr>
              <a:spLocks noChangeArrowheads="1"/>
            </p:cNvSpPr>
            <p:nvPr/>
          </p:nvSpPr>
          <p:spPr bwMode="auto">
            <a:xfrm>
              <a:off x="3650" y="2668"/>
              <a:ext cx="478" cy="136"/>
            </a:xfrm>
            <a:prstGeom prst="rect">
              <a:avLst/>
            </a:prstGeom>
            <a:solidFill>
              <a:schemeClr val="bg1"/>
            </a:solidFill>
            <a:ln w="9525">
              <a:noFill/>
              <a:miter lim="800000"/>
              <a:headEnd/>
              <a:tailEnd/>
            </a:ln>
          </p:spPr>
          <p:txBody>
            <a:bodyPr wrap="none" lIns="0" tIns="0" rIns="0" bIns="0">
              <a:spAutoFit/>
            </a:bodyPr>
            <a:lstStyle/>
            <a:p>
              <a:pPr eaLnBrk="0" hangingPunct="0"/>
              <a:r>
                <a:rPr lang="en-US" sz="1400" b="1">
                  <a:solidFill>
                    <a:srgbClr val="000000"/>
                  </a:solidFill>
                </a:rPr>
                <a:t> GOES-R</a:t>
              </a:r>
              <a:endParaRPr lang="en-US" sz="1400" b="1"/>
            </a:p>
          </p:txBody>
        </p:sp>
        <p:sp>
          <p:nvSpPr>
            <p:cNvPr id="5233" name="Rectangle 110"/>
            <p:cNvSpPr>
              <a:spLocks noChangeArrowheads="1"/>
            </p:cNvSpPr>
            <p:nvPr/>
          </p:nvSpPr>
          <p:spPr bwMode="auto">
            <a:xfrm>
              <a:off x="4242" y="2971"/>
              <a:ext cx="472" cy="136"/>
            </a:xfrm>
            <a:prstGeom prst="rect">
              <a:avLst/>
            </a:prstGeom>
            <a:solidFill>
              <a:schemeClr val="bg1"/>
            </a:solidFill>
            <a:ln w="9525">
              <a:noFill/>
              <a:miter lim="800000"/>
              <a:headEnd/>
              <a:tailEnd/>
            </a:ln>
          </p:spPr>
          <p:txBody>
            <a:bodyPr wrap="none" lIns="0" tIns="0" rIns="0" bIns="0">
              <a:spAutoFit/>
            </a:bodyPr>
            <a:lstStyle/>
            <a:p>
              <a:pPr eaLnBrk="0" hangingPunct="0"/>
              <a:r>
                <a:rPr lang="en-US" sz="1400" b="1">
                  <a:solidFill>
                    <a:srgbClr val="000000"/>
                  </a:solidFill>
                </a:rPr>
                <a:t> GOES-S</a:t>
              </a:r>
              <a:endParaRPr lang="en-US" sz="1400" b="1"/>
            </a:p>
          </p:txBody>
        </p:sp>
        <p:sp>
          <p:nvSpPr>
            <p:cNvPr id="5234" name="Rectangle 111" descr="Light upward diagonal"/>
            <p:cNvSpPr>
              <a:spLocks noChangeArrowheads="1"/>
            </p:cNvSpPr>
            <p:nvPr/>
          </p:nvSpPr>
          <p:spPr bwMode="auto">
            <a:xfrm>
              <a:off x="2535" y="3258"/>
              <a:ext cx="1076" cy="140"/>
            </a:xfrm>
            <a:prstGeom prst="rect">
              <a:avLst/>
            </a:prstGeom>
            <a:pattFill prst="ltUpDiag">
              <a:fgClr>
                <a:schemeClr val="accent2">
                  <a:alpha val="50195"/>
                </a:schemeClr>
              </a:fgClr>
              <a:bgClr>
                <a:srgbClr val="FFFFFF">
                  <a:alpha val="50195"/>
                </a:srgbClr>
              </a:bgClr>
            </a:pattFill>
            <a:ln w="9525">
              <a:noFill/>
              <a:miter lim="800000"/>
              <a:headEnd/>
              <a:tailEnd/>
            </a:ln>
          </p:spPr>
          <p:txBody>
            <a:bodyPr/>
            <a:lstStyle/>
            <a:p>
              <a:endParaRPr lang="en-US"/>
            </a:p>
          </p:txBody>
        </p:sp>
        <p:sp>
          <p:nvSpPr>
            <p:cNvPr id="5235" name="Rectangle 112"/>
            <p:cNvSpPr>
              <a:spLocks noChangeArrowheads="1"/>
            </p:cNvSpPr>
            <p:nvPr/>
          </p:nvSpPr>
          <p:spPr bwMode="auto">
            <a:xfrm>
              <a:off x="3611" y="3261"/>
              <a:ext cx="1441" cy="129"/>
            </a:xfrm>
            <a:prstGeom prst="rect">
              <a:avLst/>
            </a:prstGeom>
            <a:solidFill>
              <a:srgbClr val="000080">
                <a:alpha val="39999"/>
              </a:srgbClr>
            </a:solidFill>
            <a:ln w="9525">
              <a:noFill/>
              <a:miter lim="800000"/>
              <a:headEnd/>
              <a:tailEnd/>
            </a:ln>
          </p:spPr>
          <p:txBody>
            <a:bodyPr/>
            <a:lstStyle/>
            <a:p>
              <a:endParaRPr lang="en-US"/>
            </a:p>
          </p:txBody>
        </p:sp>
        <p:sp>
          <p:nvSpPr>
            <p:cNvPr id="5236" name="Rectangle 113" descr="Light upward diagonal"/>
            <p:cNvSpPr>
              <a:spLocks noChangeArrowheads="1"/>
            </p:cNvSpPr>
            <p:nvPr/>
          </p:nvSpPr>
          <p:spPr bwMode="auto">
            <a:xfrm>
              <a:off x="3489" y="3510"/>
              <a:ext cx="681" cy="126"/>
            </a:xfrm>
            <a:prstGeom prst="rect">
              <a:avLst/>
            </a:prstGeom>
            <a:pattFill prst="ltUpDiag">
              <a:fgClr>
                <a:schemeClr val="accent2">
                  <a:alpha val="39999"/>
                </a:schemeClr>
              </a:fgClr>
              <a:bgClr>
                <a:srgbClr val="FFFFFF"/>
              </a:bgClr>
            </a:pattFill>
            <a:ln w="9525">
              <a:noFill/>
              <a:miter lim="800000"/>
              <a:headEnd/>
              <a:tailEnd/>
            </a:ln>
          </p:spPr>
          <p:txBody>
            <a:bodyPr/>
            <a:lstStyle/>
            <a:p>
              <a:endParaRPr lang="en-US"/>
            </a:p>
          </p:txBody>
        </p:sp>
        <p:sp>
          <p:nvSpPr>
            <p:cNvPr id="5237" name="Rectangle 114"/>
            <p:cNvSpPr>
              <a:spLocks noChangeArrowheads="1"/>
            </p:cNvSpPr>
            <p:nvPr/>
          </p:nvSpPr>
          <p:spPr bwMode="auto">
            <a:xfrm>
              <a:off x="4158" y="3510"/>
              <a:ext cx="1470" cy="132"/>
            </a:xfrm>
            <a:prstGeom prst="rect">
              <a:avLst/>
            </a:prstGeom>
            <a:solidFill>
              <a:srgbClr val="000080">
                <a:alpha val="39999"/>
              </a:srgbClr>
            </a:solidFill>
            <a:ln w="9525">
              <a:noFill/>
              <a:miter lim="800000"/>
              <a:headEnd/>
              <a:tailEnd/>
            </a:ln>
          </p:spPr>
          <p:txBody>
            <a:bodyPr/>
            <a:lstStyle/>
            <a:p>
              <a:endParaRPr lang="en-US"/>
            </a:p>
          </p:txBody>
        </p:sp>
        <p:sp>
          <p:nvSpPr>
            <p:cNvPr id="5238" name="Rectangle 115"/>
            <p:cNvSpPr>
              <a:spLocks noChangeArrowheads="1"/>
            </p:cNvSpPr>
            <p:nvPr/>
          </p:nvSpPr>
          <p:spPr bwMode="auto">
            <a:xfrm>
              <a:off x="5146" y="3253"/>
              <a:ext cx="464" cy="136"/>
            </a:xfrm>
            <a:prstGeom prst="rect">
              <a:avLst/>
            </a:prstGeom>
            <a:solidFill>
              <a:schemeClr val="bg1"/>
            </a:solidFill>
            <a:ln w="9525">
              <a:noFill/>
              <a:miter lim="800000"/>
              <a:headEnd/>
              <a:tailEnd/>
            </a:ln>
          </p:spPr>
          <p:txBody>
            <a:bodyPr wrap="none" lIns="0" tIns="0" rIns="0" bIns="0">
              <a:spAutoFit/>
            </a:bodyPr>
            <a:lstStyle/>
            <a:p>
              <a:pPr eaLnBrk="0" hangingPunct="0"/>
              <a:r>
                <a:rPr lang="en-US" sz="1400" b="1">
                  <a:solidFill>
                    <a:srgbClr val="000000"/>
                  </a:solidFill>
                </a:rPr>
                <a:t> GOES-T</a:t>
              </a:r>
              <a:endParaRPr lang="en-US" sz="1400" b="1"/>
            </a:p>
          </p:txBody>
        </p:sp>
        <p:sp>
          <p:nvSpPr>
            <p:cNvPr id="5239" name="Rectangle 116"/>
            <p:cNvSpPr>
              <a:spLocks noChangeArrowheads="1"/>
            </p:cNvSpPr>
            <p:nvPr/>
          </p:nvSpPr>
          <p:spPr bwMode="auto">
            <a:xfrm>
              <a:off x="2939" y="3504"/>
              <a:ext cx="478" cy="136"/>
            </a:xfrm>
            <a:prstGeom prst="rect">
              <a:avLst/>
            </a:prstGeom>
            <a:solidFill>
              <a:schemeClr val="bg1"/>
            </a:solidFill>
            <a:ln w="9525">
              <a:noFill/>
              <a:miter lim="800000"/>
              <a:headEnd/>
              <a:tailEnd/>
            </a:ln>
          </p:spPr>
          <p:txBody>
            <a:bodyPr wrap="none" lIns="0" tIns="0" rIns="0" bIns="0">
              <a:spAutoFit/>
            </a:bodyPr>
            <a:lstStyle/>
            <a:p>
              <a:pPr eaLnBrk="0" hangingPunct="0"/>
              <a:r>
                <a:rPr lang="en-US" sz="1400" b="1">
                  <a:solidFill>
                    <a:srgbClr val="000000"/>
                  </a:solidFill>
                </a:rPr>
                <a:t> GOES-U</a:t>
              </a:r>
              <a:endParaRPr lang="en-US" sz="1400" b="1"/>
            </a:p>
          </p:txBody>
        </p:sp>
        <p:sp>
          <p:nvSpPr>
            <p:cNvPr id="5240" name="Line 118"/>
            <p:cNvSpPr>
              <a:spLocks noChangeShapeType="1"/>
            </p:cNvSpPr>
            <p:nvPr/>
          </p:nvSpPr>
          <p:spPr bwMode="auto">
            <a:xfrm>
              <a:off x="288" y="774"/>
              <a:ext cx="559" cy="0"/>
            </a:xfrm>
            <a:prstGeom prst="line">
              <a:avLst/>
            </a:prstGeom>
            <a:noFill/>
            <a:ln w="28575">
              <a:solidFill>
                <a:schemeClr val="tx1"/>
              </a:solidFill>
              <a:round/>
              <a:headEnd/>
              <a:tailEnd/>
            </a:ln>
          </p:spPr>
          <p:txBody>
            <a:bodyPr/>
            <a:lstStyle/>
            <a:p>
              <a:endParaRPr lang="en-US"/>
            </a:p>
          </p:txBody>
        </p:sp>
        <p:sp>
          <p:nvSpPr>
            <p:cNvPr id="5241" name="Line 119"/>
            <p:cNvSpPr>
              <a:spLocks noChangeShapeType="1"/>
            </p:cNvSpPr>
            <p:nvPr/>
          </p:nvSpPr>
          <p:spPr bwMode="auto">
            <a:xfrm>
              <a:off x="847" y="774"/>
              <a:ext cx="0" cy="2971"/>
            </a:xfrm>
            <a:prstGeom prst="line">
              <a:avLst/>
            </a:prstGeom>
            <a:noFill/>
            <a:ln w="12700">
              <a:solidFill>
                <a:schemeClr val="tx1"/>
              </a:solidFill>
              <a:round/>
              <a:headEnd/>
              <a:tailEnd/>
            </a:ln>
          </p:spPr>
          <p:txBody>
            <a:bodyPr/>
            <a:lstStyle/>
            <a:p>
              <a:endParaRPr lang="en-US"/>
            </a:p>
          </p:txBody>
        </p:sp>
        <p:grpSp>
          <p:nvGrpSpPr>
            <p:cNvPr id="7" name="Group 120"/>
            <p:cNvGrpSpPr>
              <a:grpSpLocks/>
            </p:cNvGrpSpPr>
            <p:nvPr/>
          </p:nvGrpSpPr>
          <p:grpSpPr bwMode="auto">
            <a:xfrm>
              <a:off x="288" y="774"/>
              <a:ext cx="0" cy="2971"/>
              <a:chOff x="240" y="624"/>
              <a:chExt cx="0" cy="2971"/>
            </a:xfrm>
          </p:grpSpPr>
          <p:sp>
            <p:nvSpPr>
              <p:cNvPr id="5276" name="Line 121"/>
              <p:cNvSpPr>
                <a:spLocks noChangeShapeType="1"/>
              </p:cNvSpPr>
              <p:nvPr/>
            </p:nvSpPr>
            <p:spPr bwMode="auto">
              <a:xfrm>
                <a:off x="240" y="624"/>
                <a:ext cx="0" cy="198"/>
              </a:xfrm>
              <a:prstGeom prst="line">
                <a:avLst/>
              </a:prstGeom>
              <a:noFill/>
              <a:ln w="28575">
                <a:solidFill>
                  <a:schemeClr val="tx1"/>
                </a:solidFill>
                <a:round/>
                <a:headEnd/>
                <a:tailEnd/>
              </a:ln>
            </p:spPr>
            <p:txBody>
              <a:bodyPr/>
              <a:lstStyle/>
              <a:p>
                <a:endParaRPr lang="en-US"/>
              </a:p>
            </p:txBody>
          </p:sp>
          <p:sp>
            <p:nvSpPr>
              <p:cNvPr id="5277" name="Line 122"/>
              <p:cNvSpPr>
                <a:spLocks noChangeShapeType="1"/>
              </p:cNvSpPr>
              <p:nvPr/>
            </p:nvSpPr>
            <p:spPr bwMode="auto">
              <a:xfrm>
                <a:off x="240" y="822"/>
                <a:ext cx="0" cy="2773"/>
              </a:xfrm>
              <a:prstGeom prst="line">
                <a:avLst/>
              </a:prstGeom>
              <a:noFill/>
              <a:ln w="28575" cap="sq">
                <a:solidFill>
                  <a:schemeClr val="tx1"/>
                </a:solidFill>
                <a:round/>
                <a:headEnd/>
                <a:tailEnd/>
              </a:ln>
            </p:spPr>
            <p:txBody>
              <a:bodyPr/>
              <a:lstStyle/>
              <a:p>
                <a:endParaRPr lang="en-US"/>
              </a:p>
            </p:txBody>
          </p:sp>
        </p:grpSp>
        <p:sp>
          <p:nvSpPr>
            <p:cNvPr id="5243" name="Line 123"/>
            <p:cNvSpPr>
              <a:spLocks noChangeShapeType="1"/>
            </p:cNvSpPr>
            <p:nvPr/>
          </p:nvSpPr>
          <p:spPr bwMode="auto">
            <a:xfrm>
              <a:off x="1729" y="774"/>
              <a:ext cx="0" cy="2971"/>
            </a:xfrm>
            <a:prstGeom prst="line">
              <a:avLst/>
            </a:prstGeom>
            <a:noFill/>
            <a:ln w="12700">
              <a:solidFill>
                <a:schemeClr val="tx1"/>
              </a:solidFill>
              <a:round/>
              <a:headEnd/>
              <a:tailEnd/>
            </a:ln>
          </p:spPr>
          <p:txBody>
            <a:bodyPr/>
            <a:lstStyle/>
            <a:p>
              <a:endParaRPr lang="en-US"/>
            </a:p>
          </p:txBody>
        </p:sp>
        <p:sp>
          <p:nvSpPr>
            <p:cNvPr id="5244" name="Line 124"/>
            <p:cNvSpPr>
              <a:spLocks noChangeShapeType="1"/>
            </p:cNvSpPr>
            <p:nvPr/>
          </p:nvSpPr>
          <p:spPr bwMode="auto">
            <a:xfrm>
              <a:off x="1552" y="774"/>
              <a:ext cx="0" cy="2971"/>
            </a:xfrm>
            <a:prstGeom prst="line">
              <a:avLst/>
            </a:prstGeom>
            <a:noFill/>
            <a:ln w="12700">
              <a:solidFill>
                <a:schemeClr val="tx1"/>
              </a:solidFill>
              <a:round/>
              <a:headEnd/>
              <a:tailEnd/>
            </a:ln>
          </p:spPr>
          <p:txBody>
            <a:bodyPr/>
            <a:lstStyle/>
            <a:p>
              <a:endParaRPr lang="en-US"/>
            </a:p>
          </p:txBody>
        </p:sp>
        <p:sp>
          <p:nvSpPr>
            <p:cNvPr id="5245" name="Line 126"/>
            <p:cNvSpPr>
              <a:spLocks noChangeShapeType="1"/>
            </p:cNvSpPr>
            <p:nvPr/>
          </p:nvSpPr>
          <p:spPr bwMode="auto">
            <a:xfrm>
              <a:off x="1198" y="774"/>
              <a:ext cx="0" cy="2971"/>
            </a:xfrm>
            <a:prstGeom prst="line">
              <a:avLst/>
            </a:prstGeom>
            <a:noFill/>
            <a:ln w="12700">
              <a:solidFill>
                <a:schemeClr val="tx1"/>
              </a:solidFill>
              <a:round/>
              <a:headEnd/>
              <a:tailEnd/>
            </a:ln>
          </p:spPr>
          <p:txBody>
            <a:bodyPr/>
            <a:lstStyle/>
            <a:p>
              <a:endParaRPr lang="en-US"/>
            </a:p>
          </p:txBody>
        </p:sp>
        <p:sp>
          <p:nvSpPr>
            <p:cNvPr id="5246" name="Line 127"/>
            <p:cNvSpPr>
              <a:spLocks noChangeShapeType="1"/>
            </p:cNvSpPr>
            <p:nvPr/>
          </p:nvSpPr>
          <p:spPr bwMode="auto">
            <a:xfrm>
              <a:off x="1021" y="774"/>
              <a:ext cx="0" cy="2971"/>
            </a:xfrm>
            <a:prstGeom prst="line">
              <a:avLst/>
            </a:prstGeom>
            <a:noFill/>
            <a:ln w="12700">
              <a:solidFill>
                <a:schemeClr val="tx1"/>
              </a:solidFill>
              <a:round/>
              <a:headEnd/>
              <a:tailEnd/>
            </a:ln>
          </p:spPr>
          <p:txBody>
            <a:bodyPr/>
            <a:lstStyle/>
            <a:p>
              <a:endParaRPr lang="en-US"/>
            </a:p>
          </p:txBody>
        </p:sp>
        <p:sp>
          <p:nvSpPr>
            <p:cNvPr id="5247" name="Line 125"/>
            <p:cNvSpPr>
              <a:spLocks noChangeShapeType="1"/>
            </p:cNvSpPr>
            <p:nvPr/>
          </p:nvSpPr>
          <p:spPr bwMode="auto">
            <a:xfrm>
              <a:off x="1375" y="774"/>
              <a:ext cx="0" cy="2971"/>
            </a:xfrm>
            <a:prstGeom prst="line">
              <a:avLst/>
            </a:prstGeom>
            <a:noFill/>
            <a:ln w="12700">
              <a:solidFill>
                <a:schemeClr val="tx1"/>
              </a:solidFill>
              <a:round/>
              <a:headEnd/>
              <a:tailEnd/>
            </a:ln>
          </p:spPr>
          <p:txBody>
            <a:bodyPr/>
            <a:lstStyle/>
            <a:p>
              <a:endParaRPr lang="en-US"/>
            </a:p>
          </p:txBody>
        </p:sp>
        <p:sp>
          <p:nvSpPr>
            <p:cNvPr id="5248" name="Rectangle 128"/>
            <p:cNvSpPr>
              <a:spLocks noChangeArrowheads="1"/>
            </p:cNvSpPr>
            <p:nvPr/>
          </p:nvSpPr>
          <p:spPr bwMode="auto">
            <a:xfrm>
              <a:off x="1552" y="822"/>
              <a:ext cx="180" cy="198"/>
            </a:xfrm>
            <a:prstGeom prst="rect">
              <a:avLst/>
            </a:prstGeom>
            <a:noFill/>
            <a:ln w="9525">
              <a:noFill/>
              <a:miter lim="800000"/>
              <a:headEnd/>
              <a:tailEnd/>
            </a:ln>
          </p:spPr>
          <p:txBody>
            <a:bodyPr lIns="45720" tIns="0" rIns="45720" anchor="ctr"/>
            <a:lstStyle/>
            <a:p>
              <a:pPr algn="ctr">
                <a:spcBef>
                  <a:spcPct val="20000"/>
                </a:spcBef>
              </a:pPr>
              <a:r>
                <a:rPr lang="en-US" sz="800" b="1"/>
                <a:t>14</a:t>
              </a:r>
            </a:p>
          </p:txBody>
        </p:sp>
        <p:sp>
          <p:nvSpPr>
            <p:cNvPr id="5249" name="Rectangle 129"/>
            <p:cNvSpPr>
              <a:spLocks noChangeArrowheads="1"/>
            </p:cNvSpPr>
            <p:nvPr/>
          </p:nvSpPr>
          <p:spPr bwMode="auto">
            <a:xfrm>
              <a:off x="1375" y="822"/>
              <a:ext cx="180" cy="198"/>
            </a:xfrm>
            <a:prstGeom prst="rect">
              <a:avLst/>
            </a:prstGeom>
            <a:noFill/>
            <a:ln w="9525">
              <a:noFill/>
              <a:miter lim="800000"/>
              <a:headEnd/>
              <a:tailEnd/>
            </a:ln>
          </p:spPr>
          <p:txBody>
            <a:bodyPr lIns="45720" tIns="0" rIns="45720" anchor="ctr"/>
            <a:lstStyle/>
            <a:p>
              <a:pPr algn="ctr">
                <a:spcBef>
                  <a:spcPct val="20000"/>
                </a:spcBef>
              </a:pPr>
              <a:r>
                <a:rPr lang="en-US" sz="800" b="1"/>
                <a:t>13</a:t>
              </a:r>
            </a:p>
          </p:txBody>
        </p:sp>
        <p:sp>
          <p:nvSpPr>
            <p:cNvPr id="5250" name="Rectangle 130"/>
            <p:cNvSpPr>
              <a:spLocks noChangeArrowheads="1"/>
            </p:cNvSpPr>
            <p:nvPr/>
          </p:nvSpPr>
          <p:spPr bwMode="auto">
            <a:xfrm>
              <a:off x="1198" y="822"/>
              <a:ext cx="180" cy="198"/>
            </a:xfrm>
            <a:prstGeom prst="rect">
              <a:avLst/>
            </a:prstGeom>
            <a:noFill/>
            <a:ln w="9525">
              <a:noFill/>
              <a:miter lim="800000"/>
              <a:headEnd/>
              <a:tailEnd/>
            </a:ln>
          </p:spPr>
          <p:txBody>
            <a:bodyPr lIns="45720" tIns="0" rIns="45720" anchor="ctr"/>
            <a:lstStyle/>
            <a:p>
              <a:pPr algn="ctr">
                <a:spcBef>
                  <a:spcPct val="20000"/>
                </a:spcBef>
              </a:pPr>
              <a:r>
                <a:rPr lang="en-US" sz="800" b="1"/>
                <a:t>12</a:t>
              </a:r>
            </a:p>
          </p:txBody>
        </p:sp>
        <p:sp>
          <p:nvSpPr>
            <p:cNvPr id="5251" name="Rectangle 131"/>
            <p:cNvSpPr>
              <a:spLocks noChangeArrowheads="1"/>
            </p:cNvSpPr>
            <p:nvPr/>
          </p:nvSpPr>
          <p:spPr bwMode="auto">
            <a:xfrm>
              <a:off x="1021" y="822"/>
              <a:ext cx="180" cy="198"/>
            </a:xfrm>
            <a:prstGeom prst="rect">
              <a:avLst/>
            </a:prstGeom>
            <a:noFill/>
            <a:ln w="9525">
              <a:noFill/>
              <a:miter lim="800000"/>
              <a:headEnd/>
              <a:tailEnd/>
            </a:ln>
          </p:spPr>
          <p:txBody>
            <a:bodyPr lIns="45720" tIns="0" rIns="45720" anchor="ctr"/>
            <a:lstStyle/>
            <a:p>
              <a:pPr algn="ctr">
                <a:spcBef>
                  <a:spcPct val="20000"/>
                </a:spcBef>
              </a:pPr>
              <a:r>
                <a:rPr lang="en-US" sz="800" b="1"/>
                <a:t>11</a:t>
              </a:r>
            </a:p>
          </p:txBody>
        </p:sp>
        <p:sp>
          <p:nvSpPr>
            <p:cNvPr id="5252" name="Rectangle 132"/>
            <p:cNvSpPr>
              <a:spLocks noChangeArrowheads="1"/>
            </p:cNvSpPr>
            <p:nvPr/>
          </p:nvSpPr>
          <p:spPr bwMode="auto">
            <a:xfrm>
              <a:off x="844" y="822"/>
              <a:ext cx="180" cy="198"/>
            </a:xfrm>
            <a:prstGeom prst="rect">
              <a:avLst/>
            </a:prstGeom>
            <a:noFill/>
            <a:ln w="9525">
              <a:noFill/>
              <a:miter lim="800000"/>
              <a:headEnd/>
              <a:tailEnd/>
            </a:ln>
          </p:spPr>
          <p:txBody>
            <a:bodyPr lIns="45720" tIns="0" rIns="45720" anchor="ctr"/>
            <a:lstStyle/>
            <a:p>
              <a:pPr algn="ctr">
                <a:spcBef>
                  <a:spcPct val="20000"/>
                </a:spcBef>
              </a:pPr>
              <a:r>
                <a:rPr lang="en-US" sz="800" b="1"/>
                <a:t>10</a:t>
              </a:r>
            </a:p>
          </p:txBody>
        </p:sp>
        <p:sp>
          <p:nvSpPr>
            <p:cNvPr id="5253" name="Rectangle 133"/>
            <p:cNvSpPr>
              <a:spLocks noChangeArrowheads="1"/>
            </p:cNvSpPr>
            <p:nvPr/>
          </p:nvSpPr>
          <p:spPr bwMode="auto">
            <a:xfrm>
              <a:off x="667" y="822"/>
              <a:ext cx="180" cy="198"/>
            </a:xfrm>
            <a:prstGeom prst="rect">
              <a:avLst/>
            </a:prstGeom>
            <a:noFill/>
            <a:ln w="9525">
              <a:noFill/>
              <a:miter lim="800000"/>
              <a:headEnd/>
              <a:tailEnd/>
            </a:ln>
          </p:spPr>
          <p:txBody>
            <a:bodyPr lIns="45720" tIns="0" rIns="45720" anchor="ctr"/>
            <a:lstStyle/>
            <a:p>
              <a:pPr algn="ctr">
                <a:spcBef>
                  <a:spcPct val="20000"/>
                </a:spcBef>
              </a:pPr>
              <a:r>
                <a:rPr lang="en-US" sz="800" b="1"/>
                <a:t>09</a:t>
              </a:r>
            </a:p>
          </p:txBody>
        </p:sp>
        <p:grpSp>
          <p:nvGrpSpPr>
            <p:cNvPr id="8" name="Group 159"/>
            <p:cNvGrpSpPr>
              <a:grpSpLocks/>
            </p:cNvGrpSpPr>
            <p:nvPr/>
          </p:nvGrpSpPr>
          <p:grpSpPr bwMode="auto">
            <a:xfrm>
              <a:off x="756" y="2112"/>
              <a:ext cx="1335" cy="128"/>
              <a:chOff x="756" y="1962"/>
              <a:chExt cx="1335" cy="128"/>
            </a:xfrm>
          </p:grpSpPr>
          <p:sp>
            <p:nvSpPr>
              <p:cNvPr id="5274" name="Rectangle 101"/>
              <p:cNvSpPr>
                <a:spLocks noChangeArrowheads="1"/>
              </p:cNvSpPr>
              <p:nvPr/>
            </p:nvSpPr>
            <p:spPr bwMode="auto">
              <a:xfrm>
                <a:off x="1182" y="1963"/>
                <a:ext cx="909" cy="127"/>
              </a:xfrm>
              <a:prstGeom prst="rect">
                <a:avLst/>
              </a:prstGeom>
              <a:solidFill>
                <a:srgbClr val="000080"/>
              </a:solidFill>
              <a:ln w="9525">
                <a:noFill/>
                <a:miter lim="800000"/>
                <a:headEnd/>
                <a:tailEnd/>
              </a:ln>
            </p:spPr>
            <p:txBody>
              <a:bodyPr/>
              <a:lstStyle/>
              <a:p>
                <a:endParaRPr lang="en-US"/>
              </a:p>
            </p:txBody>
          </p:sp>
          <p:sp>
            <p:nvSpPr>
              <p:cNvPr id="5275" name="Rectangle 137" descr="Light upward diagonal"/>
              <p:cNvSpPr>
                <a:spLocks noChangeArrowheads="1"/>
              </p:cNvSpPr>
              <p:nvPr/>
            </p:nvSpPr>
            <p:spPr bwMode="auto">
              <a:xfrm>
                <a:off x="756" y="1962"/>
                <a:ext cx="442" cy="127"/>
              </a:xfrm>
              <a:prstGeom prst="rect">
                <a:avLst/>
              </a:prstGeom>
              <a:pattFill prst="ltUpDiag">
                <a:fgClr>
                  <a:schemeClr val="accent2"/>
                </a:fgClr>
                <a:bgClr>
                  <a:srgbClr val="FFFFFF"/>
                </a:bgClr>
              </a:pattFill>
              <a:ln w="9525">
                <a:noFill/>
                <a:miter lim="800000"/>
                <a:headEnd/>
                <a:tailEnd/>
              </a:ln>
            </p:spPr>
            <p:txBody>
              <a:bodyPr/>
              <a:lstStyle/>
              <a:p>
                <a:endParaRPr lang="en-US"/>
              </a:p>
            </p:txBody>
          </p:sp>
        </p:grpSp>
        <p:sp>
          <p:nvSpPr>
            <p:cNvPr id="5255" name="Rectangle 138" descr="Light upward diagonal"/>
            <p:cNvSpPr>
              <a:spLocks noChangeArrowheads="1"/>
            </p:cNvSpPr>
            <p:nvPr/>
          </p:nvSpPr>
          <p:spPr bwMode="auto">
            <a:xfrm>
              <a:off x="955" y="2398"/>
              <a:ext cx="837" cy="141"/>
            </a:xfrm>
            <a:prstGeom prst="rect">
              <a:avLst/>
            </a:prstGeom>
            <a:pattFill prst="ltUpDiag">
              <a:fgClr>
                <a:schemeClr val="accent2"/>
              </a:fgClr>
              <a:bgClr>
                <a:srgbClr val="FFFFFF"/>
              </a:bgClr>
            </a:pattFill>
            <a:ln w="9525">
              <a:noFill/>
              <a:miter lim="800000"/>
              <a:headEnd/>
              <a:tailEnd/>
            </a:ln>
          </p:spPr>
          <p:txBody>
            <a:bodyPr/>
            <a:lstStyle/>
            <a:p>
              <a:endParaRPr lang="en-US"/>
            </a:p>
          </p:txBody>
        </p:sp>
        <p:sp>
          <p:nvSpPr>
            <p:cNvPr id="5256" name="Rectangle 139"/>
            <p:cNvSpPr>
              <a:spLocks noChangeArrowheads="1"/>
            </p:cNvSpPr>
            <p:nvPr/>
          </p:nvSpPr>
          <p:spPr bwMode="auto">
            <a:xfrm>
              <a:off x="914" y="1853"/>
              <a:ext cx="894" cy="121"/>
            </a:xfrm>
            <a:prstGeom prst="rect">
              <a:avLst/>
            </a:prstGeom>
            <a:solidFill>
              <a:srgbClr val="000080"/>
            </a:solidFill>
            <a:ln w="9525">
              <a:noFill/>
              <a:miter lim="800000"/>
              <a:headEnd/>
              <a:tailEnd/>
            </a:ln>
          </p:spPr>
          <p:txBody>
            <a:bodyPr/>
            <a:lstStyle/>
            <a:p>
              <a:endParaRPr lang="en-US"/>
            </a:p>
          </p:txBody>
        </p:sp>
        <p:sp>
          <p:nvSpPr>
            <p:cNvPr id="5257" name="Rectangle 140"/>
            <p:cNvSpPr>
              <a:spLocks noChangeArrowheads="1"/>
            </p:cNvSpPr>
            <p:nvPr/>
          </p:nvSpPr>
          <p:spPr bwMode="auto">
            <a:xfrm>
              <a:off x="1825" y="1847"/>
              <a:ext cx="514" cy="136"/>
            </a:xfrm>
            <a:prstGeom prst="rect">
              <a:avLst/>
            </a:prstGeom>
            <a:solidFill>
              <a:schemeClr val="bg1"/>
            </a:solidFill>
            <a:ln w="9525">
              <a:noFill/>
              <a:miter lim="800000"/>
              <a:headEnd/>
              <a:tailEnd/>
            </a:ln>
          </p:spPr>
          <p:txBody>
            <a:bodyPr wrap="none" lIns="0" tIns="0" rIns="0" bIns="0">
              <a:spAutoFit/>
            </a:bodyPr>
            <a:lstStyle/>
            <a:p>
              <a:pPr eaLnBrk="0" hangingPunct="0"/>
              <a:r>
                <a:rPr lang="en-US" sz="1100" b="1">
                  <a:solidFill>
                    <a:srgbClr val="000000"/>
                  </a:solidFill>
                </a:rPr>
                <a:t> </a:t>
              </a:r>
              <a:r>
                <a:rPr lang="en-US" sz="1400" b="1">
                  <a:solidFill>
                    <a:srgbClr val="000000"/>
                  </a:solidFill>
                </a:rPr>
                <a:t>GOES-13</a:t>
              </a:r>
              <a:endParaRPr lang="en-US" sz="1400" b="1"/>
            </a:p>
          </p:txBody>
        </p:sp>
        <p:sp>
          <p:nvSpPr>
            <p:cNvPr id="5258" name="Rectangle 141" descr="Light upward diagonal"/>
            <p:cNvSpPr>
              <a:spLocks noChangeArrowheads="1"/>
            </p:cNvSpPr>
            <p:nvPr/>
          </p:nvSpPr>
          <p:spPr bwMode="auto">
            <a:xfrm>
              <a:off x="288" y="1853"/>
              <a:ext cx="624" cy="115"/>
            </a:xfrm>
            <a:prstGeom prst="rect">
              <a:avLst/>
            </a:prstGeom>
            <a:pattFill prst="ltUpDiag">
              <a:fgClr>
                <a:schemeClr val="accent2"/>
              </a:fgClr>
              <a:bgClr>
                <a:srgbClr val="FFFFFF"/>
              </a:bgClr>
            </a:pattFill>
            <a:ln w="9525">
              <a:noFill/>
              <a:miter lim="800000"/>
              <a:headEnd/>
              <a:tailEnd/>
            </a:ln>
          </p:spPr>
          <p:txBody>
            <a:bodyPr/>
            <a:lstStyle/>
            <a:p>
              <a:endParaRPr lang="en-US"/>
            </a:p>
          </p:txBody>
        </p:sp>
        <p:sp>
          <p:nvSpPr>
            <p:cNvPr id="5259" name="Rectangle 142"/>
            <p:cNvSpPr>
              <a:spLocks noChangeArrowheads="1"/>
            </p:cNvSpPr>
            <p:nvPr/>
          </p:nvSpPr>
          <p:spPr bwMode="auto">
            <a:xfrm>
              <a:off x="288" y="1590"/>
              <a:ext cx="651" cy="122"/>
            </a:xfrm>
            <a:prstGeom prst="rect">
              <a:avLst/>
            </a:prstGeom>
            <a:solidFill>
              <a:srgbClr val="000080"/>
            </a:solidFill>
            <a:ln w="9525">
              <a:noFill/>
              <a:miter lim="800000"/>
              <a:headEnd/>
              <a:tailEnd/>
            </a:ln>
          </p:spPr>
          <p:txBody>
            <a:bodyPr/>
            <a:lstStyle/>
            <a:p>
              <a:endParaRPr lang="en-US"/>
            </a:p>
          </p:txBody>
        </p:sp>
        <p:sp>
          <p:nvSpPr>
            <p:cNvPr id="5260" name="Rectangle 143"/>
            <p:cNvSpPr>
              <a:spLocks noChangeArrowheads="1"/>
            </p:cNvSpPr>
            <p:nvPr/>
          </p:nvSpPr>
          <p:spPr bwMode="auto">
            <a:xfrm>
              <a:off x="288" y="1302"/>
              <a:ext cx="910" cy="127"/>
            </a:xfrm>
            <a:prstGeom prst="rect">
              <a:avLst/>
            </a:prstGeom>
            <a:solidFill>
              <a:srgbClr val="000080"/>
            </a:solidFill>
            <a:ln w="9525">
              <a:noFill/>
              <a:miter lim="800000"/>
              <a:headEnd/>
              <a:tailEnd/>
            </a:ln>
          </p:spPr>
          <p:txBody>
            <a:bodyPr/>
            <a:lstStyle/>
            <a:p>
              <a:endParaRPr lang="en-US"/>
            </a:p>
          </p:txBody>
        </p:sp>
        <p:sp>
          <p:nvSpPr>
            <p:cNvPr id="5261" name="Rectangle 144"/>
            <p:cNvSpPr>
              <a:spLocks noChangeArrowheads="1"/>
            </p:cNvSpPr>
            <p:nvPr/>
          </p:nvSpPr>
          <p:spPr bwMode="auto">
            <a:xfrm>
              <a:off x="982" y="1590"/>
              <a:ext cx="558" cy="136"/>
            </a:xfrm>
            <a:prstGeom prst="rect">
              <a:avLst/>
            </a:prstGeom>
            <a:solidFill>
              <a:schemeClr val="bg1"/>
            </a:solidFill>
            <a:ln w="9525">
              <a:noFill/>
              <a:miter lim="800000"/>
              <a:headEnd/>
              <a:tailEnd/>
            </a:ln>
          </p:spPr>
          <p:txBody>
            <a:bodyPr wrap="none" lIns="0" tIns="0" rIns="0" bIns="0">
              <a:spAutoFit/>
            </a:bodyPr>
            <a:lstStyle/>
            <a:p>
              <a:pPr eaLnBrk="0" hangingPunct="0"/>
              <a:r>
                <a:rPr lang="en-US" sz="1100" b="1">
                  <a:solidFill>
                    <a:srgbClr val="000000"/>
                  </a:solidFill>
                </a:rPr>
                <a:t> </a:t>
              </a:r>
              <a:r>
                <a:rPr lang="en-US" sz="1400" b="1">
                  <a:solidFill>
                    <a:srgbClr val="000000"/>
                  </a:solidFill>
                </a:rPr>
                <a:t>GOES-12*</a:t>
              </a:r>
              <a:endParaRPr lang="en-US" sz="1400" b="1"/>
            </a:p>
          </p:txBody>
        </p:sp>
        <p:sp>
          <p:nvSpPr>
            <p:cNvPr id="5262" name="Rectangle 145"/>
            <p:cNvSpPr>
              <a:spLocks noChangeArrowheads="1"/>
            </p:cNvSpPr>
            <p:nvPr/>
          </p:nvSpPr>
          <p:spPr bwMode="auto">
            <a:xfrm>
              <a:off x="1331" y="1302"/>
              <a:ext cx="508" cy="136"/>
            </a:xfrm>
            <a:prstGeom prst="rect">
              <a:avLst/>
            </a:prstGeom>
            <a:solidFill>
              <a:schemeClr val="bg1"/>
            </a:solidFill>
            <a:ln w="9525">
              <a:noFill/>
              <a:miter lim="800000"/>
              <a:headEnd/>
              <a:tailEnd/>
            </a:ln>
          </p:spPr>
          <p:txBody>
            <a:bodyPr wrap="none" lIns="0" tIns="0" rIns="0" bIns="0">
              <a:spAutoFit/>
            </a:bodyPr>
            <a:lstStyle/>
            <a:p>
              <a:pPr eaLnBrk="0" hangingPunct="0"/>
              <a:r>
                <a:rPr lang="en-US" sz="1100" b="1">
                  <a:solidFill>
                    <a:srgbClr val="000000"/>
                  </a:solidFill>
                </a:rPr>
                <a:t> </a:t>
              </a:r>
              <a:r>
                <a:rPr lang="en-US" sz="1400" b="1">
                  <a:solidFill>
                    <a:srgbClr val="000000"/>
                  </a:solidFill>
                </a:rPr>
                <a:t>GOES-11</a:t>
              </a:r>
              <a:endParaRPr lang="en-US" sz="1400" b="1"/>
            </a:p>
          </p:txBody>
        </p:sp>
        <p:sp>
          <p:nvSpPr>
            <p:cNvPr id="5263" name="Rectangle 146"/>
            <p:cNvSpPr>
              <a:spLocks noChangeArrowheads="1"/>
            </p:cNvSpPr>
            <p:nvPr/>
          </p:nvSpPr>
          <p:spPr bwMode="auto">
            <a:xfrm>
              <a:off x="300" y="822"/>
              <a:ext cx="180" cy="198"/>
            </a:xfrm>
            <a:prstGeom prst="rect">
              <a:avLst/>
            </a:prstGeom>
            <a:noFill/>
            <a:ln w="9525">
              <a:noFill/>
              <a:miter lim="800000"/>
              <a:headEnd/>
              <a:tailEnd/>
            </a:ln>
          </p:spPr>
          <p:txBody>
            <a:bodyPr lIns="45720" tIns="0" rIns="45720" anchor="ctr"/>
            <a:lstStyle/>
            <a:p>
              <a:pPr algn="ctr">
                <a:spcBef>
                  <a:spcPct val="20000"/>
                </a:spcBef>
              </a:pPr>
              <a:r>
                <a:rPr lang="en-US" sz="800" b="1"/>
                <a:t>07</a:t>
              </a:r>
            </a:p>
          </p:txBody>
        </p:sp>
        <p:sp>
          <p:nvSpPr>
            <p:cNvPr id="5264" name="Rectangle 147"/>
            <p:cNvSpPr>
              <a:spLocks noChangeArrowheads="1"/>
            </p:cNvSpPr>
            <p:nvPr/>
          </p:nvSpPr>
          <p:spPr bwMode="auto">
            <a:xfrm>
              <a:off x="492" y="822"/>
              <a:ext cx="180" cy="198"/>
            </a:xfrm>
            <a:prstGeom prst="rect">
              <a:avLst/>
            </a:prstGeom>
            <a:noFill/>
            <a:ln w="9525">
              <a:noFill/>
              <a:miter lim="800000"/>
              <a:headEnd/>
              <a:tailEnd/>
            </a:ln>
          </p:spPr>
          <p:txBody>
            <a:bodyPr lIns="45720" tIns="0" rIns="45720" anchor="ctr"/>
            <a:lstStyle/>
            <a:p>
              <a:pPr algn="ctr">
                <a:spcBef>
                  <a:spcPct val="20000"/>
                </a:spcBef>
              </a:pPr>
              <a:r>
                <a:rPr lang="en-US" sz="800" b="1"/>
                <a:t>08</a:t>
              </a:r>
            </a:p>
          </p:txBody>
        </p:sp>
        <p:sp>
          <p:nvSpPr>
            <p:cNvPr id="5265" name="Line 148"/>
            <p:cNvSpPr>
              <a:spLocks noChangeShapeType="1"/>
            </p:cNvSpPr>
            <p:nvPr/>
          </p:nvSpPr>
          <p:spPr bwMode="auto">
            <a:xfrm>
              <a:off x="480" y="774"/>
              <a:ext cx="0" cy="2971"/>
            </a:xfrm>
            <a:prstGeom prst="line">
              <a:avLst/>
            </a:prstGeom>
            <a:noFill/>
            <a:ln w="12700">
              <a:solidFill>
                <a:schemeClr val="tx1"/>
              </a:solidFill>
              <a:round/>
              <a:headEnd/>
              <a:tailEnd/>
            </a:ln>
          </p:spPr>
          <p:txBody>
            <a:bodyPr/>
            <a:lstStyle/>
            <a:p>
              <a:endParaRPr lang="en-US"/>
            </a:p>
          </p:txBody>
        </p:sp>
        <p:sp>
          <p:nvSpPr>
            <p:cNvPr id="5266" name="Line 149"/>
            <p:cNvSpPr>
              <a:spLocks noChangeShapeType="1"/>
            </p:cNvSpPr>
            <p:nvPr/>
          </p:nvSpPr>
          <p:spPr bwMode="auto">
            <a:xfrm>
              <a:off x="672" y="774"/>
              <a:ext cx="0" cy="127"/>
            </a:xfrm>
            <a:prstGeom prst="line">
              <a:avLst/>
            </a:prstGeom>
            <a:noFill/>
            <a:ln w="12700">
              <a:solidFill>
                <a:schemeClr val="tx1"/>
              </a:solidFill>
              <a:round/>
              <a:headEnd/>
              <a:tailEnd/>
            </a:ln>
          </p:spPr>
          <p:txBody>
            <a:bodyPr/>
            <a:lstStyle/>
            <a:p>
              <a:endParaRPr lang="en-US"/>
            </a:p>
          </p:txBody>
        </p:sp>
        <p:sp>
          <p:nvSpPr>
            <p:cNvPr id="5267" name="Rectangle 156"/>
            <p:cNvSpPr>
              <a:spLocks noChangeArrowheads="1"/>
            </p:cNvSpPr>
            <p:nvPr/>
          </p:nvSpPr>
          <p:spPr bwMode="auto">
            <a:xfrm>
              <a:off x="1557" y="1602"/>
              <a:ext cx="1943" cy="107"/>
            </a:xfrm>
            <a:prstGeom prst="rect">
              <a:avLst/>
            </a:prstGeom>
            <a:solidFill>
              <a:schemeClr val="bg1"/>
            </a:solidFill>
            <a:ln w="9525">
              <a:noFill/>
              <a:miter lim="800000"/>
              <a:headEnd/>
              <a:tailEnd/>
            </a:ln>
          </p:spPr>
          <p:txBody>
            <a:bodyPr wrap="none" lIns="0" tIns="0" rIns="0" bIns="0">
              <a:spAutoFit/>
            </a:bodyPr>
            <a:lstStyle/>
            <a:p>
              <a:pPr eaLnBrk="0" hangingPunct="0"/>
              <a:r>
                <a:rPr lang="en-US" sz="1100" b="1" i="1">
                  <a:solidFill>
                    <a:schemeClr val="accent2"/>
                  </a:solidFill>
                </a:rPr>
                <a:t> Transitioning to South American Operations</a:t>
              </a:r>
              <a:endParaRPr lang="en-US" sz="1600" b="1" i="1">
                <a:solidFill>
                  <a:schemeClr val="accent2"/>
                </a:solidFill>
              </a:endParaRPr>
            </a:p>
          </p:txBody>
        </p:sp>
        <p:sp>
          <p:nvSpPr>
            <p:cNvPr id="5268" name="Rectangle 157"/>
            <p:cNvSpPr>
              <a:spLocks noChangeArrowheads="1"/>
            </p:cNvSpPr>
            <p:nvPr/>
          </p:nvSpPr>
          <p:spPr bwMode="auto">
            <a:xfrm>
              <a:off x="1860" y="1319"/>
              <a:ext cx="674" cy="106"/>
            </a:xfrm>
            <a:prstGeom prst="rect">
              <a:avLst/>
            </a:prstGeom>
            <a:solidFill>
              <a:schemeClr val="bg1"/>
            </a:solidFill>
            <a:ln w="9525">
              <a:noFill/>
              <a:miter lim="800000"/>
              <a:headEnd/>
              <a:tailEnd/>
            </a:ln>
          </p:spPr>
          <p:txBody>
            <a:bodyPr lIns="0" tIns="0" rIns="0" bIns="0">
              <a:spAutoFit/>
            </a:bodyPr>
            <a:lstStyle/>
            <a:p>
              <a:pPr eaLnBrk="0" hangingPunct="0"/>
              <a:r>
                <a:rPr lang="en-US" sz="1100" b="1" i="1">
                  <a:solidFill>
                    <a:schemeClr val="accent2"/>
                  </a:solidFill>
                </a:rPr>
                <a:t> GOES West</a:t>
              </a:r>
              <a:endParaRPr lang="en-US" sz="1600" b="1" i="1">
                <a:solidFill>
                  <a:schemeClr val="accent2"/>
                </a:solidFill>
              </a:endParaRPr>
            </a:p>
          </p:txBody>
        </p:sp>
        <p:sp>
          <p:nvSpPr>
            <p:cNvPr id="5269" name="Rectangle 158"/>
            <p:cNvSpPr>
              <a:spLocks noChangeArrowheads="1"/>
            </p:cNvSpPr>
            <p:nvPr/>
          </p:nvSpPr>
          <p:spPr bwMode="auto">
            <a:xfrm>
              <a:off x="2693" y="2131"/>
              <a:ext cx="674" cy="106"/>
            </a:xfrm>
            <a:prstGeom prst="rect">
              <a:avLst/>
            </a:prstGeom>
            <a:solidFill>
              <a:schemeClr val="bg1"/>
            </a:solidFill>
            <a:ln w="9525">
              <a:noFill/>
              <a:miter lim="800000"/>
              <a:headEnd/>
              <a:tailEnd/>
            </a:ln>
          </p:spPr>
          <p:txBody>
            <a:bodyPr lIns="0" tIns="0" rIns="0" bIns="0">
              <a:spAutoFit/>
            </a:bodyPr>
            <a:lstStyle/>
            <a:p>
              <a:pPr eaLnBrk="0" hangingPunct="0"/>
              <a:r>
                <a:rPr lang="en-US" sz="1100" b="1" i="1">
                  <a:solidFill>
                    <a:schemeClr val="accent2"/>
                  </a:solidFill>
                </a:rPr>
                <a:t>On-orbit spare</a:t>
              </a:r>
              <a:endParaRPr lang="en-US" sz="1600" b="1" i="1">
                <a:solidFill>
                  <a:schemeClr val="accent2"/>
                </a:solidFill>
              </a:endParaRPr>
            </a:p>
          </p:txBody>
        </p:sp>
        <p:sp>
          <p:nvSpPr>
            <p:cNvPr id="5270" name="Line 54"/>
            <p:cNvSpPr>
              <a:spLocks noChangeShapeType="1"/>
            </p:cNvSpPr>
            <p:nvPr/>
          </p:nvSpPr>
          <p:spPr bwMode="auto">
            <a:xfrm flipV="1">
              <a:off x="288" y="3745"/>
              <a:ext cx="5376" cy="5"/>
            </a:xfrm>
            <a:prstGeom prst="line">
              <a:avLst/>
            </a:prstGeom>
            <a:noFill/>
            <a:ln w="28575" cap="sq">
              <a:solidFill>
                <a:schemeClr val="tx1"/>
              </a:solidFill>
              <a:round/>
              <a:headEnd/>
              <a:tailEnd/>
            </a:ln>
          </p:spPr>
          <p:txBody>
            <a:bodyPr/>
            <a:lstStyle/>
            <a:p>
              <a:endParaRPr lang="en-US"/>
            </a:p>
          </p:txBody>
        </p:sp>
        <p:sp>
          <p:nvSpPr>
            <p:cNvPr id="5271" name="Line 160"/>
            <p:cNvSpPr>
              <a:spLocks noChangeShapeType="1"/>
            </p:cNvSpPr>
            <p:nvPr/>
          </p:nvSpPr>
          <p:spPr bwMode="auto">
            <a:xfrm>
              <a:off x="672" y="774"/>
              <a:ext cx="0" cy="2971"/>
            </a:xfrm>
            <a:prstGeom prst="line">
              <a:avLst/>
            </a:prstGeom>
            <a:noFill/>
            <a:ln w="12700">
              <a:solidFill>
                <a:schemeClr val="tx1"/>
              </a:solidFill>
              <a:round/>
              <a:headEnd/>
              <a:tailEnd/>
            </a:ln>
          </p:spPr>
          <p:txBody>
            <a:bodyPr/>
            <a:lstStyle/>
            <a:p>
              <a:endParaRPr lang="en-US"/>
            </a:p>
          </p:txBody>
        </p:sp>
        <p:sp>
          <p:nvSpPr>
            <p:cNvPr id="5272" name="Rectangle 102"/>
            <p:cNvSpPr>
              <a:spLocks noChangeArrowheads="1"/>
            </p:cNvSpPr>
            <p:nvPr/>
          </p:nvSpPr>
          <p:spPr bwMode="auto">
            <a:xfrm>
              <a:off x="1797" y="2398"/>
              <a:ext cx="928" cy="135"/>
            </a:xfrm>
            <a:prstGeom prst="rect">
              <a:avLst/>
            </a:prstGeom>
            <a:solidFill>
              <a:srgbClr val="000080"/>
            </a:solidFill>
            <a:ln w="9525">
              <a:noFill/>
              <a:miter lim="800000"/>
              <a:headEnd/>
              <a:tailEnd/>
            </a:ln>
          </p:spPr>
          <p:txBody>
            <a:bodyPr/>
            <a:lstStyle/>
            <a:p>
              <a:endParaRPr lang="en-US"/>
            </a:p>
          </p:txBody>
        </p:sp>
        <p:sp>
          <p:nvSpPr>
            <p:cNvPr id="5273" name="Rectangle 104"/>
            <p:cNvSpPr>
              <a:spLocks noChangeArrowheads="1"/>
            </p:cNvSpPr>
            <p:nvPr/>
          </p:nvSpPr>
          <p:spPr bwMode="auto">
            <a:xfrm>
              <a:off x="2085" y="2678"/>
              <a:ext cx="1488" cy="138"/>
            </a:xfrm>
            <a:prstGeom prst="rect">
              <a:avLst/>
            </a:prstGeom>
            <a:solidFill>
              <a:srgbClr val="000080"/>
            </a:solidFill>
            <a:ln w="9525">
              <a:noFill/>
              <a:miter lim="800000"/>
              <a:headEnd/>
              <a:tailEnd/>
            </a:ln>
          </p:spPr>
          <p:txBody>
            <a:bodyPr/>
            <a:lstStyle/>
            <a:p>
              <a:endParaRPr lang="en-US"/>
            </a:p>
          </p:txBody>
        </p:sp>
      </p:grpSp>
      <p:sp>
        <p:nvSpPr>
          <p:cNvPr id="5127" name="Text Box 8"/>
          <p:cNvSpPr txBox="1">
            <a:spLocks noChangeArrowheads="1"/>
          </p:cNvSpPr>
          <p:nvPr/>
        </p:nvSpPr>
        <p:spPr bwMode="auto">
          <a:xfrm>
            <a:off x="6750050" y="942975"/>
            <a:ext cx="1662113" cy="246063"/>
          </a:xfrm>
          <a:prstGeom prst="rect">
            <a:avLst/>
          </a:prstGeom>
          <a:noFill/>
          <a:ln w="9525">
            <a:noFill/>
            <a:miter lim="800000"/>
            <a:headEnd/>
            <a:tailEnd/>
          </a:ln>
        </p:spPr>
        <p:txBody>
          <a:bodyPr>
            <a:spAutoFit/>
          </a:bodyPr>
          <a:lstStyle/>
          <a:p>
            <a:pPr>
              <a:spcBef>
                <a:spcPct val="50000"/>
              </a:spcBef>
            </a:pPr>
            <a:r>
              <a:rPr lang="en-US" sz="1000" i="1"/>
              <a:t>As of May 10, 2010</a:t>
            </a:r>
          </a:p>
        </p:txBody>
      </p:sp>
      <p:pic>
        <p:nvPicPr>
          <p:cNvPr id="5128" name="Picture 2" descr="http://www.lockheedmartin.com/data/assets/ssc/GOESR/GOES-R-satellite_dayearth.jpg"/>
          <p:cNvPicPr>
            <a:picLocks noChangeAspect="1" noChangeArrowheads="1"/>
          </p:cNvPicPr>
          <p:nvPr/>
        </p:nvPicPr>
        <p:blipFill>
          <a:blip r:embed="rId3"/>
          <a:srcRect/>
          <a:stretch>
            <a:fillRect/>
          </a:stretch>
        </p:blipFill>
        <p:spPr bwMode="auto">
          <a:xfrm>
            <a:off x="6599238" y="1811338"/>
            <a:ext cx="1944687" cy="1941512"/>
          </a:xfrm>
          <a:prstGeom prst="rect">
            <a:avLst/>
          </a:prstGeom>
          <a:noFill/>
          <a:ln w="9525">
            <a:noFill/>
            <a:miter lim="800000"/>
            <a:headEnd/>
            <a:tailEnd/>
          </a:ln>
        </p:spPr>
      </p:pic>
      <p:sp>
        <p:nvSpPr>
          <p:cNvPr id="5129" name="Rectangle 108"/>
          <p:cNvSpPr>
            <a:spLocks noChangeArrowheads="1"/>
          </p:cNvSpPr>
          <p:nvPr/>
        </p:nvSpPr>
        <p:spPr bwMode="auto">
          <a:xfrm>
            <a:off x="4735513" y="6061075"/>
            <a:ext cx="1354137" cy="307975"/>
          </a:xfrm>
          <a:prstGeom prst="rect">
            <a:avLst/>
          </a:prstGeom>
          <a:noFill/>
          <a:ln w="9525">
            <a:noFill/>
            <a:miter lim="800000"/>
            <a:headEnd/>
            <a:tailEnd/>
          </a:ln>
        </p:spPr>
        <p:txBody>
          <a:bodyPr wrap="none" lIns="0" tIns="0" rIns="0" bIns="0">
            <a:spAutoFit/>
          </a:bodyPr>
          <a:lstStyle/>
          <a:p>
            <a:r>
              <a:rPr lang="en-US" sz="1000" b="1">
                <a:solidFill>
                  <a:srgbClr val="000000"/>
                </a:solidFill>
              </a:rPr>
              <a:t>Satellite is operational</a:t>
            </a:r>
          </a:p>
          <a:p>
            <a:r>
              <a:rPr lang="en-US" sz="1000" b="1">
                <a:solidFill>
                  <a:srgbClr val="000000"/>
                </a:solidFill>
              </a:rPr>
              <a:t>beyond design life </a:t>
            </a:r>
            <a:endParaRPr lang="en-US" b="1"/>
          </a:p>
        </p:txBody>
      </p:sp>
      <p:sp>
        <p:nvSpPr>
          <p:cNvPr id="5130" name="Line 152"/>
          <p:cNvSpPr>
            <a:spLocks noChangeShapeType="1"/>
          </p:cNvSpPr>
          <p:nvPr/>
        </p:nvSpPr>
        <p:spPr bwMode="auto">
          <a:xfrm flipV="1">
            <a:off x="3727450" y="6196013"/>
            <a:ext cx="881063" cy="1587"/>
          </a:xfrm>
          <a:prstGeom prst="line">
            <a:avLst/>
          </a:prstGeom>
          <a:noFill/>
          <a:ln w="38100">
            <a:solidFill>
              <a:schemeClr val="accent2"/>
            </a:solidFill>
            <a:prstDash val="sysDot"/>
            <a:round/>
            <a:headEnd/>
            <a:tailEnd type="triangle" w="med" len="med"/>
          </a:ln>
        </p:spPr>
        <p:txBody>
          <a:bodyPr/>
          <a:lstStyle/>
          <a:p>
            <a:endParaRPr lang="en-US"/>
          </a:p>
        </p:txBody>
      </p:sp>
      <p:sp>
        <p:nvSpPr>
          <p:cNvPr id="5131" name="TextBox 92"/>
          <p:cNvSpPr txBox="1">
            <a:spLocks noChangeArrowheads="1"/>
          </p:cNvSpPr>
          <p:nvPr/>
        </p:nvSpPr>
        <p:spPr bwMode="auto">
          <a:xfrm>
            <a:off x="3443288" y="6324600"/>
            <a:ext cx="2505075" cy="400050"/>
          </a:xfrm>
          <a:prstGeom prst="rect">
            <a:avLst/>
          </a:prstGeom>
          <a:noFill/>
          <a:ln w="9525">
            <a:noFill/>
            <a:miter lim="800000"/>
            <a:headEnd/>
            <a:tailEnd/>
          </a:ln>
        </p:spPr>
        <p:txBody>
          <a:bodyPr>
            <a:spAutoFit/>
          </a:bodyPr>
          <a:lstStyle/>
          <a:p>
            <a:r>
              <a:rPr lang="en-US" sz="1000"/>
              <a:t>* Backup and South American Coverage beginning June 2010</a:t>
            </a:r>
          </a:p>
        </p:txBody>
      </p:sp>
      <p:sp>
        <p:nvSpPr>
          <p:cNvPr id="5132" name="Rectangle 158"/>
          <p:cNvSpPr>
            <a:spLocks noChangeArrowheads="1"/>
          </p:cNvSpPr>
          <p:nvPr/>
        </p:nvSpPr>
        <p:spPr bwMode="auto">
          <a:xfrm>
            <a:off x="3771900" y="2954338"/>
            <a:ext cx="2667000" cy="169862"/>
          </a:xfrm>
          <a:prstGeom prst="rect">
            <a:avLst/>
          </a:prstGeom>
          <a:solidFill>
            <a:schemeClr val="bg1"/>
          </a:solidFill>
          <a:ln w="9525">
            <a:noFill/>
            <a:miter lim="800000"/>
            <a:headEnd/>
            <a:tailEnd/>
          </a:ln>
        </p:spPr>
        <p:txBody>
          <a:bodyPr lIns="0" tIns="0" rIns="0" bIns="0">
            <a:spAutoFit/>
          </a:bodyPr>
          <a:lstStyle/>
          <a:p>
            <a:pPr eaLnBrk="0" hangingPunct="0"/>
            <a:r>
              <a:rPr lang="en-US" sz="1100" b="1" i="1">
                <a:solidFill>
                  <a:schemeClr val="accent2"/>
                </a:solidFill>
              </a:rPr>
              <a:t>GOES East</a:t>
            </a:r>
            <a:endParaRPr lang="en-US" sz="1600" b="1" i="1">
              <a:solidFill>
                <a:schemeClr val="accent2"/>
              </a:solidFill>
            </a:endParaRPr>
          </a:p>
        </p:txBody>
      </p:sp>
      <p:sp>
        <p:nvSpPr>
          <p:cNvPr id="5133" name="Rectangle 158"/>
          <p:cNvSpPr>
            <a:spLocks noChangeArrowheads="1"/>
          </p:cNvSpPr>
          <p:nvPr/>
        </p:nvSpPr>
        <p:spPr bwMode="auto">
          <a:xfrm>
            <a:off x="5446713" y="3821113"/>
            <a:ext cx="1611312" cy="169862"/>
          </a:xfrm>
          <a:prstGeom prst="rect">
            <a:avLst/>
          </a:prstGeom>
          <a:solidFill>
            <a:schemeClr val="bg1"/>
          </a:solidFill>
          <a:ln w="9525">
            <a:noFill/>
            <a:miter lim="800000"/>
            <a:headEnd/>
            <a:tailEnd/>
          </a:ln>
        </p:spPr>
        <p:txBody>
          <a:bodyPr lIns="0" tIns="0" rIns="0" bIns="0">
            <a:spAutoFit/>
          </a:bodyPr>
          <a:lstStyle/>
          <a:p>
            <a:pPr eaLnBrk="0" hangingPunct="0"/>
            <a:r>
              <a:rPr lang="en-US" sz="1100" b="1" i="1">
                <a:solidFill>
                  <a:schemeClr val="accent2"/>
                </a:solidFill>
              </a:rPr>
              <a:t>In post launch checkout</a:t>
            </a:r>
            <a:endParaRPr lang="en-US" sz="1600" b="1" i="1">
              <a:solidFill>
                <a:schemeClr val="accent2"/>
              </a:solidFill>
            </a:endParaRPr>
          </a:p>
        </p:txBody>
      </p:sp>
      <p:sp>
        <p:nvSpPr>
          <p:cNvPr id="5134" name="Title 166"/>
          <p:cNvSpPr>
            <a:spLocks noGrp="1"/>
          </p:cNvSpPr>
          <p:nvPr>
            <p:ph type="title"/>
          </p:nvPr>
        </p:nvSpPr>
        <p:spPr>
          <a:xfrm>
            <a:off x="0" y="0"/>
            <a:ext cx="9144000" cy="1143000"/>
          </a:xfrm>
        </p:spPr>
        <p:txBody>
          <a:bodyPr/>
          <a:lstStyle/>
          <a:p>
            <a:pPr eaLnBrk="1" hangingPunct="1"/>
            <a:r>
              <a:rPr lang="en-US" sz="3200" b="1" smtClean="0">
                <a:ea typeface="ＭＳ Ｐゴシック"/>
                <a:cs typeface="ＭＳ Ｐゴシック"/>
              </a:rPr>
              <a:t>Continuity of GOES Operational Satellite Program</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88900"/>
            <a:ext cx="8229600" cy="1447800"/>
          </a:xfrm>
        </p:spPr>
        <p:txBody>
          <a:bodyPr/>
          <a:lstStyle/>
          <a:p>
            <a:pPr eaLnBrk="1" hangingPunct="1">
              <a:defRPr/>
            </a:pPr>
            <a:r>
              <a:rPr lang="en-US" sz="4000" b="1" dirty="0" smtClean="0"/>
              <a:t>GOES-R Spacecraft</a:t>
            </a:r>
          </a:p>
        </p:txBody>
      </p:sp>
      <p:sp>
        <p:nvSpPr>
          <p:cNvPr id="6147" name="TextBox 9"/>
          <p:cNvSpPr txBox="1">
            <a:spLocks noChangeArrowheads="1"/>
          </p:cNvSpPr>
          <p:nvPr/>
        </p:nvSpPr>
        <p:spPr bwMode="auto">
          <a:xfrm>
            <a:off x="163513" y="1614488"/>
            <a:ext cx="3743325" cy="2062162"/>
          </a:xfrm>
          <a:prstGeom prst="rect">
            <a:avLst/>
          </a:prstGeom>
          <a:noFill/>
          <a:ln w="9525">
            <a:noFill/>
            <a:miter lim="800000"/>
            <a:headEnd/>
            <a:tailEnd/>
          </a:ln>
        </p:spPr>
        <p:txBody>
          <a:bodyPr>
            <a:spAutoFit/>
          </a:bodyPr>
          <a:lstStyle/>
          <a:p>
            <a:r>
              <a:rPr lang="en-US" sz="1600" b="1" u="sng">
                <a:latin typeface="Calibri" pitchFamily="34" charset="0"/>
              </a:rPr>
              <a:t>Specifications</a:t>
            </a:r>
          </a:p>
          <a:p>
            <a:endParaRPr lang="en-US" sz="800">
              <a:latin typeface="Calibri" pitchFamily="34" charset="0"/>
            </a:endParaRPr>
          </a:p>
          <a:p>
            <a:pPr>
              <a:spcAft>
                <a:spcPts val="1200"/>
              </a:spcAft>
            </a:pPr>
            <a:r>
              <a:rPr lang="en-US" sz="1400">
                <a:latin typeface="Calibri" pitchFamily="34" charset="0"/>
              </a:rPr>
              <a:t>Size: ~5.5 meters (from launch vehicle interface to top of ABI)</a:t>
            </a:r>
          </a:p>
          <a:p>
            <a:pPr>
              <a:spcAft>
                <a:spcPts val="1200"/>
              </a:spcAft>
            </a:pPr>
            <a:r>
              <a:rPr lang="en-US" sz="1400">
                <a:latin typeface="Calibri" pitchFamily="34" charset="0"/>
              </a:rPr>
              <a:t>Mass: Satellite (spacecraft and payloads) dry mass &lt;2800kg</a:t>
            </a:r>
          </a:p>
          <a:p>
            <a:pPr>
              <a:spcAft>
                <a:spcPts val="1200"/>
              </a:spcAft>
            </a:pPr>
            <a:r>
              <a:rPr lang="en-US" sz="1400">
                <a:latin typeface="Calibri" pitchFamily="34" charset="0"/>
              </a:rPr>
              <a:t>Power Capacity: &gt;4000W at end-of-life (includes accounting for limited array degradation)</a:t>
            </a:r>
          </a:p>
        </p:txBody>
      </p:sp>
      <p:sp>
        <p:nvSpPr>
          <p:cNvPr id="16388" name="Slide Number Placeholder 36"/>
          <p:cNvSpPr>
            <a:spLocks noGrp="1"/>
          </p:cNvSpPr>
          <p:nvPr>
            <p:ph type="sldNum" sz="quarter" idx="12"/>
          </p:nvPr>
        </p:nvSpPr>
        <p:spPr bwMode="auto">
          <a:xfrm>
            <a:off x="7010400" y="6569075"/>
            <a:ext cx="2133600" cy="365125"/>
          </a:xfrm>
          <a:ln>
            <a:miter lim="800000"/>
            <a:headEnd/>
            <a:tailEnd/>
          </a:ln>
        </p:spPr>
        <p:txBody>
          <a:bodyPr/>
          <a:lstStyle/>
          <a:p>
            <a:pPr>
              <a:defRPr/>
            </a:pPr>
            <a:fld id="{195A6544-104A-4382-8559-6564F3CEBA19}" type="slidenum">
              <a:rPr lang="en-US" smtClean="0">
                <a:ea typeface="ＭＳ Ｐゴシック"/>
                <a:cs typeface="ＭＳ Ｐゴシック"/>
              </a:rPr>
              <a:pPr>
                <a:defRPr/>
              </a:pPr>
              <a:t>5</a:t>
            </a:fld>
            <a:endParaRPr lang="en-US" smtClean="0">
              <a:ea typeface="ＭＳ Ｐゴシック"/>
              <a:cs typeface="ＭＳ Ｐゴシック"/>
            </a:endParaRPr>
          </a:p>
        </p:txBody>
      </p:sp>
      <p:sp>
        <p:nvSpPr>
          <p:cNvPr id="45" name="Rectangle 44"/>
          <p:cNvSpPr/>
          <p:nvPr/>
        </p:nvSpPr>
        <p:spPr>
          <a:xfrm>
            <a:off x="4038600" y="1676400"/>
            <a:ext cx="4953000" cy="45735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 name="Shape 21"/>
          <p:cNvCxnSpPr/>
          <p:nvPr/>
        </p:nvCxnSpPr>
        <p:spPr>
          <a:xfrm>
            <a:off x="5024438" y="2733675"/>
            <a:ext cx="1452562" cy="847725"/>
          </a:xfrm>
          <a:prstGeom prst="curved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hape 23"/>
          <p:cNvCxnSpPr/>
          <p:nvPr/>
        </p:nvCxnSpPr>
        <p:spPr>
          <a:xfrm rot="10800000" flipV="1">
            <a:off x="6858000" y="4495800"/>
            <a:ext cx="685800" cy="228600"/>
          </a:xfrm>
          <a:prstGeom prst="curved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hape 25"/>
          <p:cNvCxnSpPr/>
          <p:nvPr/>
        </p:nvCxnSpPr>
        <p:spPr>
          <a:xfrm>
            <a:off x="5715000" y="3733800"/>
            <a:ext cx="990600" cy="215900"/>
          </a:xfrm>
          <a:prstGeom prst="curvedConnector3">
            <a:avLst>
              <a:gd name="adj1" fmla="val 50000"/>
            </a:avLst>
          </a:prstGeom>
          <a:ln w="285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613650" y="4114800"/>
            <a:ext cx="1530350" cy="738188"/>
          </a:xfrm>
          <a:prstGeom prst="rect">
            <a:avLst/>
          </a:prstGeom>
          <a:noFill/>
        </p:spPr>
        <p:txBody>
          <a:bodyPr>
            <a:spAutoFit/>
          </a:bodyPr>
          <a:lstStyle/>
          <a:p>
            <a:pPr fontAlgn="auto">
              <a:spcBef>
                <a:spcPts val="0"/>
              </a:spcBef>
              <a:spcAft>
                <a:spcPts val="0"/>
              </a:spcAft>
              <a:defRPr/>
            </a:pPr>
            <a:r>
              <a:rPr lang="en-US" sz="1400" b="1" dirty="0">
                <a:latin typeface="+mn-lt"/>
                <a:ea typeface="ＭＳ Ｐゴシック" pitchFamily="34" charset="-128"/>
                <a:cs typeface="+mn-cs"/>
              </a:rPr>
              <a:t>Advanced Baseline Imager (ABI)</a:t>
            </a:r>
          </a:p>
        </p:txBody>
      </p:sp>
      <p:sp>
        <p:nvSpPr>
          <p:cNvPr id="13" name="TextBox 12"/>
          <p:cNvSpPr txBox="1"/>
          <p:nvPr/>
        </p:nvSpPr>
        <p:spPr>
          <a:xfrm>
            <a:off x="4038600" y="4038600"/>
            <a:ext cx="2209800" cy="523875"/>
          </a:xfrm>
          <a:prstGeom prst="rect">
            <a:avLst/>
          </a:prstGeom>
          <a:noFill/>
        </p:spPr>
        <p:txBody>
          <a:bodyPr>
            <a:spAutoFit/>
          </a:bodyPr>
          <a:lstStyle/>
          <a:p>
            <a:pPr fontAlgn="auto">
              <a:spcBef>
                <a:spcPts val="0"/>
              </a:spcBef>
              <a:spcAft>
                <a:spcPts val="0"/>
              </a:spcAft>
              <a:defRPr/>
            </a:pPr>
            <a:r>
              <a:rPr lang="en-US" sz="1400" b="1" dirty="0">
                <a:latin typeface="+mn-lt"/>
                <a:ea typeface="ＭＳ Ｐゴシック" pitchFamily="34" charset="-128"/>
                <a:cs typeface="+mn-cs"/>
              </a:rPr>
              <a:t>Geostationary Lightning </a:t>
            </a:r>
            <a:r>
              <a:rPr lang="en-US" sz="1400" b="1" dirty="0" err="1">
                <a:latin typeface="+mn-lt"/>
                <a:ea typeface="ＭＳ Ｐゴシック" pitchFamily="34" charset="-128"/>
                <a:cs typeface="+mn-cs"/>
              </a:rPr>
              <a:t>Mapper</a:t>
            </a:r>
            <a:r>
              <a:rPr lang="en-US" sz="1400" b="1" dirty="0">
                <a:latin typeface="+mn-lt"/>
                <a:ea typeface="ＭＳ Ｐゴシック" pitchFamily="34" charset="-128"/>
                <a:cs typeface="+mn-cs"/>
              </a:rPr>
              <a:t> (GLM)</a:t>
            </a:r>
          </a:p>
        </p:txBody>
      </p:sp>
      <p:sp>
        <p:nvSpPr>
          <p:cNvPr id="14" name="TextBox 13"/>
          <p:cNvSpPr txBox="1"/>
          <p:nvPr/>
        </p:nvSpPr>
        <p:spPr>
          <a:xfrm>
            <a:off x="4064000" y="2192338"/>
            <a:ext cx="1447800" cy="523875"/>
          </a:xfrm>
          <a:prstGeom prst="rect">
            <a:avLst/>
          </a:prstGeom>
          <a:noFill/>
        </p:spPr>
        <p:txBody>
          <a:bodyPr>
            <a:spAutoFit/>
          </a:bodyPr>
          <a:lstStyle/>
          <a:p>
            <a:pPr fontAlgn="auto">
              <a:spcBef>
                <a:spcPts val="0"/>
              </a:spcBef>
              <a:spcAft>
                <a:spcPts val="0"/>
              </a:spcAft>
              <a:defRPr/>
            </a:pPr>
            <a:r>
              <a:rPr lang="en-US" sz="1400" b="1" dirty="0">
                <a:latin typeface="+mn-lt"/>
                <a:ea typeface="ＭＳ Ｐゴシック" pitchFamily="34" charset="-128"/>
                <a:cs typeface="+mn-cs"/>
              </a:rPr>
              <a:t>Solar UV Imager (SUVI)</a:t>
            </a:r>
          </a:p>
        </p:txBody>
      </p:sp>
      <p:sp>
        <p:nvSpPr>
          <p:cNvPr id="15" name="TextBox 14"/>
          <p:cNvSpPr txBox="1"/>
          <p:nvPr/>
        </p:nvSpPr>
        <p:spPr>
          <a:xfrm>
            <a:off x="7467600" y="2819400"/>
            <a:ext cx="1524000" cy="307975"/>
          </a:xfrm>
          <a:prstGeom prst="rect">
            <a:avLst/>
          </a:prstGeom>
          <a:noFill/>
        </p:spPr>
        <p:txBody>
          <a:bodyPr>
            <a:spAutoFit/>
          </a:bodyPr>
          <a:lstStyle/>
          <a:p>
            <a:pPr fontAlgn="auto">
              <a:spcBef>
                <a:spcPts val="0"/>
              </a:spcBef>
              <a:spcAft>
                <a:spcPts val="0"/>
              </a:spcAft>
              <a:defRPr/>
            </a:pPr>
            <a:r>
              <a:rPr lang="en-US" sz="1400" b="1" dirty="0">
                <a:latin typeface="+mn-lt"/>
                <a:ea typeface="ＭＳ Ｐゴシック" pitchFamily="34" charset="-128"/>
                <a:cs typeface="+mn-cs"/>
              </a:rPr>
              <a:t>Magnetometer</a:t>
            </a:r>
          </a:p>
        </p:txBody>
      </p:sp>
      <p:sp>
        <p:nvSpPr>
          <p:cNvPr id="16" name="TextBox 15"/>
          <p:cNvSpPr txBox="1"/>
          <p:nvPr/>
        </p:nvSpPr>
        <p:spPr>
          <a:xfrm>
            <a:off x="4037013" y="3219450"/>
            <a:ext cx="1905000" cy="522288"/>
          </a:xfrm>
          <a:prstGeom prst="rect">
            <a:avLst/>
          </a:prstGeom>
          <a:noFill/>
        </p:spPr>
        <p:txBody>
          <a:bodyPr>
            <a:spAutoFit/>
          </a:bodyPr>
          <a:lstStyle/>
          <a:p>
            <a:pPr fontAlgn="auto">
              <a:spcBef>
                <a:spcPts val="0"/>
              </a:spcBef>
              <a:spcAft>
                <a:spcPts val="0"/>
              </a:spcAft>
              <a:defRPr/>
            </a:pPr>
            <a:r>
              <a:rPr lang="en-US" sz="1400" b="1" dirty="0">
                <a:latin typeface="+mn-lt"/>
                <a:ea typeface="ＭＳ Ｐゴシック" pitchFamily="34" charset="-128"/>
                <a:cs typeface="+mn-cs"/>
              </a:rPr>
              <a:t>Space Environment</a:t>
            </a:r>
            <a:br>
              <a:rPr lang="en-US" sz="1400" b="1" dirty="0">
                <a:latin typeface="+mn-lt"/>
                <a:ea typeface="ＭＳ Ｐゴシック" pitchFamily="34" charset="-128"/>
                <a:cs typeface="+mn-cs"/>
              </a:rPr>
            </a:br>
            <a:r>
              <a:rPr lang="en-US" sz="1400" b="1" dirty="0">
                <a:latin typeface="+mn-lt"/>
                <a:ea typeface="ＭＳ Ｐゴシック" pitchFamily="34" charset="-128"/>
                <a:cs typeface="+mn-cs"/>
              </a:rPr>
              <a:t>In-situ Suite (SEISS)</a:t>
            </a:r>
          </a:p>
        </p:txBody>
      </p:sp>
      <p:sp>
        <p:nvSpPr>
          <p:cNvPr id="17" name="TextBox 16"/>
          <p:cNvSpPr txBox="1"/>
          <p:nvPr/>
        </p:nvSpPr>
        <p:spPr>
          <a:xfrm>
            <a:off x="6816725" y="1890713"/>
            <a:ext cx="1981200" cy="523875"/>
          </a:xfrm>
          <a:prstGeom prst="rect">
            <a:avLst/>
          </a:prstGeom>
          <a:noFill/>
        </p:spPr>
        <p:txBody>
          <a:bodyPr>
            <a:spAutoFit/>
          </a:bodyPr>
          <a:lstStyle/>
          <a:p>
            <a:pPr fontAlgn="auto">
              <a:spcBef>
                <a:spcPts val="0"/>
              </a:spcBef>
              <a:spcAft>
                <a:spcPts val="0"/>
              </a:spcAft>
              <a:defRPr/>
            </a:pPr>
            <a:r>
              <a:rPr lang="en-US" sz="1400" b="1" dirty="0">
                <a:latin typeface="+mn-lt"/>
                <a:ea typeface="ＭＳ Ｐゴシック" pitchFamily="34" charset="-128"/>
                <a:cs typeface="+mn-cs"/>
              </a:rPr>
              <a:t>Extreme UV/X-ray Irradiance Sensor (EXIS)</a:t>
            </a:r>
          </a:p>
        </p:txBody>
      </p:sp>
      <p:cxnSp>
        <p:nvCxnSpPr>
          <p:cNvPr id="18" name="Shape 31"/>
          <p:cNvCxnSpPr/>
          <p:nvPr/>
        </p:nvCxnSpPr>
        <p:spPr>
          <a:xfrm rot="5400000">
            <a:off x="6500019" y="2796381"/>
            <a:ext cx="990600" cy="427038"/>
          </a:xfrm>
          <a:prstGeom prst="curved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hape 33"/>
          <p:cNvCxnSpPr>
            <a:stCxn id="15" idx="2"/>
          </p:cNvCxnSpPr>
          <p:nvPr/>
        </p:nvCxnSpPr>
        <p:spPr>
          <a:xfrm rot="5400000">
            <a:off x="7773987" y="3278188"/>
            <a:ext cx="606425" cy="304800"/>
          </a:xfrm>
          <a:prstGeom prst="curved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a:off x="5638800" y="4343400"/>
            <a:ext cx="762000" cy="182563"/>
          </a:xfrm>
          <a:prstGeom prst="curved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162" name="Picture 52" descr="sattranstest.png"/>
          <p:cNvPicPr>
            <a:picLocks noChangeAspect="1"/>
          </p:cNvPicPr>
          <p:nvPr/>
        </p:nvPicPr>
        <p:blipFill>
          <a:blip r:embed="rId3"/>
          <a:srcRect/>
          <a:stretch>
            <a:fillRect/>
          </a:stretch>
        </p:blipFill>
        <p:spPr bwMode="auto">
          <a:xfrm>
            <a:off x="5181600" y="1714500"/>
            <a:ext cx="3200400" cy="3200400"/>
          </a:xfrm>
          <a:prstGeom prst="rect">
            <a:avLst/>
          </a:prstGeom>
          <a:noFill/>
          <a:ln w="9525">
            <a:noFill/>
            <a:miter lim="800000"/>
            <a:headEnd/>
            <a:tailEnd/>
          </a:ln>
        </p:spPr>
      </p:pic>
      <p:sp>
        <p:nvSpPr>
          <p:cNvPr id="21" name="Rectangle 20"/>
          <p:cNvSpPr/>
          <p:nvPr/>
        </p:nvSpPr>
        <p:spPr>
          <a:xfrm>
            <a:off x="4038600" y="4832350"/>
            <a:ext cx="4800600" cy="1292225"/>
          </a:xfrm>
          <a:prstGeom prst="rect">
            <a:avLst/>
          </a:prstGeom>
        </p:spPr>
        <p:txBody>
          <a:bodyPr>
            <a:spAutoFit/>
          </a:bodyPr>
          <a:lstStyle/>
          <a:p>
            <a:pPr>
              <a:defRPr/>
            </a:pPr>
            <a:r>
              <a:rPr lang="en-US" sz="1400" b="1" dirty="0">
                <a:latin typeface="+mj-lt"/>
                <a:ea typeface="ＭＳ Ｐゴシック" pitchFamily="34" charset="-128"/>
                <a:cs typeface="+mn-cs"/>
              </a:rPr>
              <a:t>Unique Payload Services:</a:t>
            </a:r>
          </a:p>
          <a:p>
            <a:pPr>
              <a:buSzPct val="78000"/>
              <a:buFont typeface="Arial" pitchFamily="34" charset="0"/>
              <a:buChar char="•"/>
              <a:defRPr/>
            </a:pPr>
            <a:r>
              <a:rPr lang="en-US" sz="1400" dirty="0">
                <a:latin typeface="+mj-lt"/>
                <a:ea typeface="ＭＳ Ｐゴシック" pitchFamily="34" charset="-128"/>
                <a:cs typeface="+mn-cs"/>
              </a:rPr>
              <a:t>  </a:t>
            </a:r>
            <a:r>
              <a:rPr lang="en-US" sz="1200" dirty="0">
                <a:latin typeface="+mj-lt"/>
                <a:ea typeface="ＭＳ Ｐゴシック" pitchFamily="34" charset="-128"/>
                <a:cs typeface="+mn-cs"/>
              </a:rPr>
              <a:t>High Rate Information Transmission/Emergency Managers Weather </a:t>
            </a:r>
            <a:br>
              <a:rPr lang="en-US" sz="1200" dirty="0">
                <a:latin typeface="+mj-lt"/>
                <a:ea typeface="ＭＳ Ｐゴシック" pitchFamily="34" charset="-128"/>
                <a:cs typeface="+mn-cs"/>
              </a:rPr>
            </a:br>
            <a:r>
              <a:rPr lang="en-US" sz="1200" dirty="0">
                <a:latin typeface="+mj-lt"/>
                <a:ea typeface="ＭＳ Ｐゴシック" pitchFamily="34" charset="-128"/>
                <a:cs typeface="+mn-cs"/>
              </a:rPr>
              <a:t>    Information Network (HRIT/EMWIN)</a:t>
            </a:r>
          </a:p>
          <a:p>
            <a:pPr>
              <a:buSzPct val="78000"/>
              <a:buFont typeface="Arial" pitchFamily="34" charset="0"/>
              <a:buChar char="•"/>
              <a:defRPr/>
            </a:pPr>
            <a:r>
              <a:rPr lang="en-US" sz="1200" dirty="0">
                <a:latin typeface="+mj-lt"/>
                <a:ea typeface="ＭＳ Ｐゴシック" pitchFamily="34" charset="-128"/>
                <a:cs typeface="+mn-cs"/>
              </a:rPr>
              <a:t>  Data Collection System (DCS)</a:t>
            </a:r>
          </a:p>
          <a:p>
            <a:pPr>
              <a:buSzPct val="78000"/>
              <a:buFont typeface="Arial" pitchFamily="34" charset="0"/>
              <a:buChar char="•"/>
              <a:defRPr/>
            </a:pPr>
            <a:r>
              <a:rPr lang="en-US" sz="1200" dirty="0">
                <a:latin typeface="+mj-lt"/>
                <a:ea typeface="ＭＳ Ｐゴシック" pitchFamily="34" charset="-128"/>
                <a:cs typeface="+mn-cs"/>
              </a:rPr>
              <a:t>  Search and Rescue Satellite Aided Tracking (SARSAT) Repeater</a:t>
            </a:r>
          </a:p>
          <a:p>
            <a:pPr>
              <a:buSzPct val="78000"/>
              <a:buFont typeface="Arial" pitchFamily="34" charset="0"/>
              <a:buChar char="•"/>
              <a:defRPr/>
            </a:pPr>
            <a:r>
              <a:rPr lang="en-US" sz="1200" dirty="0">
                <a:latin typeface="+mj-lt"/>
                <a:ea typeface="ＭＳ Ｐゴシック" pitchFamily="34" charset="-128"/>
                <a:cs typeface="+mn-cs"/>
              </a:rPr>
              <a:t>  GOES-R Re-Broadcast (GRB)</a:t>
            </a:r>
          </a:p>
        </p:txBody>
      </p:sp>
      <p:sp>
        <p:nvSpPr>
          <p:cNvPr id="22" name="TextBox 21"/>
          <p:cNvSpPr txBox="1"/>
          <p:nvPr/>
        </p:nvSpPr>
        <p:spPr>
          <a:xfrm>
            <a:off x="166688" y="3903663"/>
            <a:ext cx="3759200" cy="2092325"/>
          </a:xfrm>
          <a:prstGeom prst="rect">
            <a:avLst/>
          </a:prstGeom>
          <a:noFill/>
        </p:spPr>
        <p:txBody>
          <a:bodyPr>
            <a:spAutoFit/>
          </a:bodyPr>
          <a:lstStyle/>
          <a:p>
            <a:pPr>
              <a:defRPr/>
            </a:pPr>
            <a:r>
              <a:rPr lang="en-US" sz="1600" b="1" u="sng" dirty="0">
                <a:latin typeface="Calibri" pitchFamily="34" charset="0"/>
                <a:ea typeface="ＭＳ Ｐゴシック" pitchFamily="34" charset="-128"/>
                <a:cs typeface="+mn-cs"/>
              </a:rPr>
              <a:t>Current Status</a:t>
            </a:r>
          </a:p>
          <a:p>
            <a:pPr>
              <a:defRPr/>
            </a:pPr>
            <a:endParaRPr lang="en-US" sz="800" dirty="0">
              <a:latin typeface="Calibri" pitchFamily="34" charset="0"/>
              <a:ea typeface="ＭＳ Ｐゴシック" pitchFamily="34" charset="-128"/>
              <a:cs typeface="+mn-cs"/>
            </a:endParaRPr>
          </a:p>
          <a:p>
            <a:pPr>
              <a:spcAft>
                <a:spcPts val="1200"/>
              </a:spcAft>
              <a:buFont typeface="Arial" pitchFamily="34" charset="0"/>
              <a:buChar char="•"/>
              <a:defRPr/>
            </a:pPr>
            <a:r>
              <a:rPr lang="en-US" sz="1600" dirty="0">
                <a:latin typeface="Calibri" pitchFamily="34" charset="0"/>
                <a:ea typeface="ＭＳ Ｐゴシック" pitchFamily="34" charset="-128"/>
                <a:cs typeface="+mn-cs"/>
              </a:rPr>
              <a:t>  </a:t>
            </a:r>
            <a:r>
              <a:rPr lang="en-US" sz="1400" dirty="0">
                <a:latin typeface="Calibri" pitchFamily="34" charset="0"/>
                <a:ea typeface="ＭＳ Ｐゴシック" pitchFamily="34" charset="-128"/>
                <a:cs typeface="+mn-cs"/>
              </a:rPr>
              <a:t>Lockheed-Martin Space Systems Co (LMSSC) began work on July 22, 2009</a:t>
            </a:r>
          </a:p>
          <a:p>
            <a:pPr>
              <a:spcAft>
                <a:spcPts val="1200"/>
              </a:spcAft>
              <a:buFont typeface="Arial" pitchFamily="34" charset="0"/>
              <a:buChar char="•"/>
              <a:defRPr/>
            </a:pPr>
            <a:r>
              <a:rPr lang="en-US" sz="1400" dirty="0">
                <a:latin typeface="Calibri" pitchFamily="34" charset="0"/>
                <a:ea typeface="ＭＳ Ｐゴシック" pitchFamily="34" charset="-128"/>
                <a:cs typeface="+mn-cs"/>
              </a:rPr>
              <a:t>  Spacecraft System Definition Review (SDR)  completed March 9-10, 2010 </a:t>
            </a:r>
          </a:p>
          <a:p>
            <a:pPr>
              <a:spcAft>
                <a:spcPts val="1200"/>
              </a:spcAft>
              <a:buFont typeface="Arial" pitchFamily="34" charset="0"/>
              <a:buChar char="•"/>
              <a:defRPr/>
            </a:pPr>
            <a:r>
              <a:rPr lang="en-US" sz="1400" dirty="0">
                <a:latin typeface="Calibri" pitchFamily="34" charset="0"/>
                <a:ea typeface="ＭＳ Ｐゴシック" pitchFamily="34" charset="-128"/>
                <a:cs typeface="+mn-cs"/>
              </a:rPr>
              <a:t>  </a:t>
            </a:r>
            <a:r>
              <a:rPr lang="en-US" sz="1400" dirty="0">
                <a:latin typeface="+mj-lt"/>
                <a:ea typeface="ＭＳ Ｐゴシック" pitchFamily="34" charset="-128"/>
                <a:cs typeface="+mn-cs"/>
              </a:rPr>
              <a:t>Conducted Integrated Baseline Review (IBR) </a:t>
            </a:r>
            <a:br>
              <a:rPr lang="en-US" sz="1400" dirty="0">
                <a:latin typeface="+mj-lt"/>
                <a:ea typeface="ＭＳ Ｐゴシック" pitchFamily="34" charset="-128"/>
                <a:cs typeface="+mn-cs"/>
              </a:rPr>
            </a:br>
            <a:r>
              <a:rPr lang="en-US" sz="1400" dirty="0">
                <a:latin typeface="+mj-lt"/>
                <a:ea typeface="ＭＳ Ｐゴシック" pitchFamily="34" charset="-128"/>
                <a:cs typeface="+mn-cs"/>
              </a:rPr>
              <a:t>   Apr 27, 2010</a:t>
            </a:r>
            <a:endParaRPr lang="en-US" sz="1600" dirty="0">
              <a:latin typeface="Arial" charset="0"/>
              <a:ea typeface="ＭＳ Ｐゴシック" pitchFamily="34" charset="-128"/>
              <a:cs typeface="+mn-cs"/>
            </a:endParaRPr>
          </a:p>
        </p:txBody>
      </p:sp>
      <p:sp>
        <p:nvSpPr>
          <p:cNvPr id="24" name="Line 4"/>
          <p:cNvSpPr>
            <a:spLocks noChangeShapeType="1"/>
          </p:cNvSpPr>
          <p:nvPr/>
        </p:nvSpPr>
        <p:spPr bwMode="auto">
          <a:xfrm>
            <a:off x="381000" y="10541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5"/>
          <p:cNvSpPr>
            <a:spLocks noGrp="1" noChangeArrowheads="1"/>
          </p:cNvSpPr>
          <p:nvPr>
            <p:ph type="ftr" sz="quarter" idx="11"/>
          </p:nvPr>
        </p:nvSpPr>
        <p:spPr>
          <a:xfrm>
            <a:off x="457200" y="6356350"/>
            <a:ext cx="2133600" cy="365125"/>
          </a:xfrm>
        </p:spPr>
        <p:txBody>
          <a:bodyPr/>
          <a:lstStyle/>
          <a:p>
            <a:pPr algn="l">
              <a:defRPr/>
            </a:pPr>
            <a:endParaRPr lang="en-US"/>
          </a:p>
          <a:p>
            <a:pPr algn="l">
              <a:defRPr/>
            </a:pPr>
            <a:endParaRPr lang="en-US"/>
          </a:p>
        </p:txBody>
      </p:sp>
      <p:sp>
        <p:nvSpPr>
          <p:cNvPr id="11" name="Rectangle 6"/>
          <p:cNvSpPr>
            <a:spLocks noGrp="1" noChangeArrowheads="1"/>
          </p:cNvSpPr>
          <p:nvPr>
            <p:ph type="sldNum" sz="quarter" idx="12"/>
          </p:nvPr>
        </p:nvSpPr>
        <p:spPr>
          <a:xfrm>
            <a:off x="3124200" y="6356350"/>
            <a:ext cx="2895600" cy="365125"/>
          </a:xfrm>
        </p:spPr>
        <p:txBody>
          <a:bodyPr/>
          <a:lstStyle/>
          <a:p>
            <a:pPr algn="ctr">
              <a:defRPr/>
            </a:pPr>
            <a:endParaRPr lang="en-US" dirty="0"/>
          </a:p>
        </p:txBody>
      </p:sp>
      <p:sp>
        <p:nvSpPr>
          <p:cNvPr id="8196" name="Rectangle 4"/>
          <p:cNvSpPr>
            <a:spLocks noGrp="1" noChangeArrowheads="1"/>
          </p:cNvSpPr>
          <p:nvPr>
            <p:ph type="title"/>
          </p:nvPr>
        </p:nvSpPr>
        <p:spPr>
          <a:xfrm>
            <a:off x="393700" y="63500"/>
            <a:ext cx="8229600" cy="1143000"/>
          </a:xfrm>
        </p:spPr>
        <p:txBody>
          <a:bodyPr/>
          <a:lstStyle/>
          <a:p>
            <a:pPr eaLnBrk="1" hangingPunct="1"/>
            <a:r>
              <a:rPr lang="en-US" b="1" dirty="0" smtClean="0"/>
              <a:t>GOES-R OPERATIONAL PRODUCTS</a:t>
            </a:r>
          </a:p>
        </p:txBody>
      </p:sp>
      <p:sp>
        <p:nvSpPr>
          <p:cNvPr id="433157" name="Rectangle 5"/>
          <p:cNvSpPr>
            <a:spLocks noGrp="1" noChangeArrowheads="1"/>
          </p:cNvSpPr>
          <p:nvPr>
            <p:ph type="body" sz="half" idx="1"/>
          </p:nvPr>
        </p:nvSpPr>
        <p:spPr>
          <a:xfrm>
            <a:off x="457200" y="1579563"/>
            <a:ext cx="4038600" cy="4525962"/>
          </a:xfrm>
        </p:spPr>
        <p:txBody>
          <a:bodyPr rtlCol="0">
            <a:normAutofit lnSpcReduction="10000"/>
          </a:bodyPr>
          <a:lstStyle/>
          <a:p>
            <a:pPr eaLnBrk="1" fontAlgn="auto" hangingPunct="1">
              <a:lnSpc>
                <a:spcPct val="80000"/>
              </a:lnSpc>
              <a:spcAft>
                <a:spcPts val="0"/>
              </a:spcAft>
              <a:defRPr/>
            </a:pPr>
            <a:r>
              <a:rPr lang="en-US" sz="1600" dirty="0" smtClean="0"/>
              <a:t>Clouds and Moisture Imagery</a:t>
            </a:r>
          </a:p>
          <a:p>
            <a:pPr eaLnBrk="1" fontAlgn="auto" hangingPunct="1">
              <a:lnSpc>
                <a:spcPct val="80000"/>
              </a:lnSpc>
              <a:spcAft>
                <a:spcPts val="0"/>
              </a:spcAft>
              <a:defRPr/>
            </a:pPr>
            <a:r>
              <a:rPr lang="en-US" sz="1600" dirty="0" smtClean="0"/>
              <a:t>Clear Sky Mask</a:t>
            </a:r>
          </a:p>
          <a:p>
            <a:pPr eaLnBrk="1" fontAlgn="auto" hangingPunct="1">
              <a:lnSpc>
                <a:spcPct val="80000"/>
              </a:lnSpc>
              <a:spcAft>
                <a:spcPts val="0"/>
              </a:spcAft>
              <a:defRPr/>
            </a:pPr>
            <a:r>
              <a:rPr lang="en-US" sz="1600" dirty="0" smtClean="0"/>
              <a:t>Temperature and Moisture Profiles</a:t>
            </a:r>
          </a:p>
          <a:p>
            <a:pPr eaLnBrk="1" fontAlgn="auto" hangingPunct="1">
              <a:lnSpc>
                <a:spcPct val="80000"/>
              </a:lnSpc>
              <a:spcAft>
                <a:spcPts val="0"/>
              </a:spcAft>
              <a:defRPr/>
            </a:pPr>
            <a:r>
              <a:rPr lang="en-US" sz="1600" dirty="0" smtClean="0"/>
              <a:t>Total </a:t>
            </a:r>
            <a:r>
              <a:rPr lang="en-US" sz="1600" dirty="0" err="1" smtClean="0"/>
              <a:t>Precipitable</a:t>
            </a:r>
            <a:r>
              <a:rPr lang="en-US" sz="1600" dirty="0" smtClean="0"/>
              <a:t> Water</a:t>
            </a:r>
          </a:p>
          <a:p>
            <a:pPr eaLnBrk="1" fontAlgn="auto" hangingPunct="1">
              <a:lnSpc>
                <a:spcPct val="80000"/>
              </a:lnSpc>
              <a:spcAft>
                <a:spcPts val="0"/>
              </a:spcAft>
              <a:defRPr/>
            </a:pPr>
            <a:r>
              <a:rPr lang="en-US" sz="1600" dirty="0" smtClean="0"/>
              <a:t>Stability Parameters (Lifted Index)</a:t>
            </a:r>
          </a:p>
          <a:p>
            <a:pPr eaLnBrk="1" fontAlgn="auto" hangingPunct="1">
              <a:lnSpc>
                <a:spcPct val="80000"/>
              </a:lnSpc>
              <a:spcAft>
                <a:spcPts val="0"/>
              </a:spcAft>
              <a:defRPr/>
            </a:pPr>
            <a:r>
              <a:rPr lang="en-US" sz="1600" dirty="0" smtClean="0"/>
              <a:t>Cloud Top Pressure and Height</a:t>
            </a:r>
          </a:p>
          <a:p>
            <a:pPr eaLnBrk="1" fontAlgn="auto" hangingPunct="1">
              <a:lnSpc>
                <a:spcPct val="80000"/>
              </a:lnSpc>
              <a:spcAft>
                <a:spcPts val="0"/>
              </a:spcAft>
              <a:defRPr/>
            </a:pPr>
            <a:r>
              <a:rPr lang="en-US" sz="1600" dirty="0" smtClean="0"/>
              <a:t>Cloud Top Phase</a:t>
            </a:r>
          </a:p>
          <a:p>
            <a:pPr eaLnBrk="1" fontAlgn="auto" hangingPunct="1">
              <a:lnSpc>
                <a:spcPct val="80000"/>
              </a:lnSpc>
              <a:spcAft>
                <a:spcPts val="0"/>
              </a:spcAft>
              <a:defRPr/>
            </a:pPr>
            <a:r>
              <a:rPr lang="en-US" sz="1600" dirty="0" smtClean="0"/>
              <a:t>Cloud Particle Size Distribution</a:t>
            </a:r>
          </a:p>
          <a:p>
            <a:pPr eaLnBrk="1" fontAlgn="auto" hangingPunct="1">
              <a:lnSpc>
                <a:spcPct val="80000"/>
              </a:lnSpc>
              <a:spcAft>
                <a:spcPts val="0"/>
              </a:spcAft>
              <a:defRPr/>
            </a:pPr>
            <a:r>
              <a:rPr lang="en-US" sz="1600" dirty="0" smtClean="0"/>
              <a:t>Cloud Optical Path</a:t>
            </a:r>
          </a:p>
          <a:p>
            <a:pPr eaLnBrk="1" fontAlgn="auto" hangingPunct="1">
              <a:lnSpc>
                <a:spcPct val="80000"/>
              </a:lnSpc>
              <a:spcAft>
                <a:spcPts val="0"/>
              </a:spcAft>
              <a:defRPr/>
            </a:pPr>
            <a:r>
              <a:rPr lang="en-US" sz="1600" dirty="0" smtClean="0"/>
              <a:t>Rainfall Rate</a:t>
            </a:r>
          </a:p>
          <a:p>
            <a:pPr eaLnBrk="1" fontAlgn="auto" hangingPunct="1">
              <a:lnSpc>
                <a:spcPct val="80000"/>
              </a:lnSpc>
              <a:spcAft>
                <a:spcPts val="0"/>
              </a:spcAft>
              <a:defRPr/>
            </a:pPr>
            <a:r>
              <a:rPr lang="en-US" sz="1600" dirty="0" smtClean="0"/>
              <a:t>Aerosols Optical Depth</a:t>
            </a:r>
          </a:p>
          <a:p>
            <a:pPr eaLnBrk="1" fontAlgn="auto" hangingPunct="1">
              <a:lnSpc>
                <a:spcPct val="80000"/>
              </a:lnSpc>
              <a:spcAft>
                <a:spcPts val="0"/>
              </a:spcAft>
              <a:defRPr/>
            </a:pPr>
            <a:r>
              <a:rPr lang="en-US" sz="1600" dirty="0" smtClean="0"/>
              <a:t>Derived Motion Winds</a:t>
            </a:r>
          </a:p>
          <a:p>
            <a:pPr eaLnBrk="1" fontAlgn="auto" hangingPunct="1">
              <a:lnSpc>
                <a:spcPct val="80000"/>
              </a:lnSpc>
              <a:spcAft>
                <a:spcPts val="0"/>
              </a:spcAft>
              <a:defRPr/>
            </a:pPr>
            <a:r>
              <a:rPr lang="en-US" sz="1600" dirty="0" smtClean="0"/>
              <a:t>Hurricane Intensity</a:t>
            </a:r>
          </a:p>
          <a:p>
            <a:pPr eaLnBrk="1" fontAlgn="auto" hangingPunct="1">
              <a:lnSpc>
                <a:spcPct val="80000"/>
              </a:lnSpc>
              <a:spcAft>
                <a:spcPts val="0"/>
              </a:spcAft>
              <a:defRPr/>
            </a:pPr>
            <a:r>
              <a:rPr lang="en-US" sz="1600" dirty="0" smtClean="0"/>
              <a:t>Volcanic Ash</a:t>
            </a:r>
          </a:p>
          <a:p>
            <a:pPr eaLnBrk="1" fontAlgn="auto" hangingPunct="1">
              <a:lnSpc>
                <a:spcPct val="80000"/>
              </a:lnSpc>
              <a:spcAft>
                <a:spcPts val="0"/>
              </a:spcAft>
              <a:defRPr/>
            </a:pPr>
            <a:r>
              <a:rPr lang="en-US" sz="1600" dirty="0" smtClean="0"/>
              <a:t>Fire/Hot Spot Characterization</a:t>
            </a:r>
          </a:p>
          <a:p>
            <a:pPr eaLnBrk="1" fontAlgn="auto" hangingPunct="1">
              <a:lnSpc>
                <a:spcPct val="80000"/>
              </a:lnSpc>
              <a:spcAft>
                <a:spcPts val="0"/>
              </a:spcAft>
              <a:defRPr/>
            </a:pPr>
            <a:r>
              <a:rPr lang="en-US" sz="1600" dirty="0" smtClean="0"/>
              <a:t>Land and Sea Surface Temperature</a:t>
            </a:r>
          </a:p>
          <a:p>
            <a:pPr eaLnBrk="1" fontAlgn="auto" hangingPunct="1">
              <a:lnSpc>
                <a:spcPct val="80000"/>
              </a:lnSpc>
              <a:spcAft>
                <a:spcPts val="0"/>
              </a:spcAft>
              <a:defRPr/>
            </a:pPr>
            <a:r>
              <a:rPr lang="en-US" sz="1600" dirty="0" smtClean="0"/>
              <a:t>Snow Cover</a:t>
            </a:r>
          </a:p>
          <a:p>
            <a:pPr eaLnBrk="1" fontAlgn="auto" hangingPunct="1">
              <a:lnSpc>
                <a:spcPct val="80000"/>
              </a:lnSpc>
              <a:spcAft>
                <a:spcPts val="0"/>
              </a:spcAft>
              <a:defRPr/>
            </a:pPr>
            <a:r>
              <a:rPr lang="en-US" sz="1600" dirty="0" smtClean="0"/>
              <a:t>Downward Surface </a:t>
            </a:r>
            <a:r>
              <a:rPr lang="en-US" sz="1600" dirty="0" err="1" smtClean="0"/>
              <a:t>Insolation</a:t>
            </a:r>
            <a:endParaRPr lang="en-US" sz="1600" dirty="0" smtClean="0"/>
          </a:p>
          <a:p>
            <a:pPr eaLnBrk="1" fontAlgn="auto" hangingPunct="1">
              <a:lnSpc>
                <a:spcPct val="80000"/>
              </a:lnSpc>
              <a:spcAft>
                <a:spcPts val="0"/>
              </a:spcAft>
              <a:defRPr/>
            </a:pPr>
            <a:endParaRPr lang="en-US" sz="1600" dirty="0" smtClean="0"/>
          </a:p>
          <a:p>
            <a:pPr eaLnBrk="1" fontAlgn="auto" hangingPunct="1">
              <a:lnSpc>
                <a:spcPct val="80000"/>
              </a:lnSpc>
              <a:spcAft>
                <a:spcPts val="0"/>
              </a:spcAft>
              <a:defRPr/>
            </a:pPr>
            <a:r>
              <a:rPr lang="en-US" sz="1600" dirty="0" smtClean="0"/>
              <a:t>Lightning Detection</a:t>
            </a:r>
          </a:p>
          <a:p>
            <a:pPr eaLnBrk="1" fontAlgn="auto" hangingPunct="1">
              <a:lnSpc>
                <a:spcPct val="80000"/>
              </a:lnSpc>
              <a:spcAft>
                <a:spcPts val="0"/>
              </a:spcAft>
              <a:defRPr/>
            </a:pPr>
            <a:endParaRPr lang="en-US" sz="1600" dirty="0" smtClean="0"/>
          </a:p>
        </p:txBody>
      </p:sp>
      <p:sp>
        <p:nvSpPr>
          <p:cNvPr id="433158" name="Rectangle 6"/>
          <p:cNvSpPr>
            <a:spLocks noGrp="1" noChangeArrowheads="1"/>
          </p:cNvSpPr>
          <p:nvPr>
            <p:ph type="body" sz="half" idx="2"/>
          </p:nvPr>
        </p:nvSpPr>
        <p:spPr>
          <a:xfrm>
            <a:off x="4572000" y="1511300"/>
            <a:ext cx="4406900" cy="4597400"/>
          </a:xfrm>
        </p:spPr>
        <p:txBody>
          <a:bodyPr>
            <a:normAutofit fontScale="92500" lnSpcReduction="20000"/>
          </a:bodyPr>
          <a:lstStyle/>
          <a:p>
            <a:pPr marL="365760" eaLnBrk="1" hangingPunct="1">
              <a:lnSpc>
                <a:spcPct val="70000"/>
              </a:lnSpc>
              <a:spcBef>
                <a:spcPts val="600"/>
              </a:spcBef>
              <a:defRPr/>
            </a:pPr>
            <a:r>
              <a:rPr lang="en-US" sz="1400" dirty="0" smtClean="0"/>
              <a:t>Cloud Layer/Heights</a:t>
            </a:r>
          </a:p>
          <a:p>
            <a:pPr marL="365760" eaLnBrk="1" hangingPunct="1">
              <a:lnSpc>
                <a:spcPct val="70000"/>
              </a:lnSpc>
              <a:spcBef>
                <a:spcPts val="600"/>
              </a:spcBef>
              <a:defRPr/>
            </a:pPr>
            <a:r>
              <a:rPr lang="en-US" sz="1400" dirty="0" smtClean="0"/>
              <a:t>Cloud Ice Water Path</a:t>
            </a:r>
          </a:p>
          <a:p>
            <a:pPr marL="365760" eaLnBrk="1" hangingPunct="1">
              <a:lnSpc>
                <a:spcPct val="70000"/>
              </a:lnSpc>
              <a:spcBef>
                <a:spcPts val="600"/>
              </a:spcBef>
              <a:defRPr/>
            </a:pPr>
            <a:r>
              <a:rPr lang="en-US" sz="1400" dirty="0" smtClean="0"/>
              <a:t>Cloud Liquid Water</a:t>
            </a:r>
          </a:p>
          <a:p>
            <a:pPr marL="365760" eaLnBrk="1" hangingPunct="1">
              <a:lnSpc>
                <a:spcPct val="70000"/>
              </a:lnSpc>
              <a:spcBef>
                <a:spcPts val="600"/>
              </a:spcBef>
              <a:defRPr/>
            </a:pPr>
            <a:r>
              <a:rPr lang="en-US" sz="1400" dirty="0" smtClean="0"/>
              <a:t>Cloud Type</a:t>
            </a:r>
          </a:p>
          <a:p>
            <a:pPr marL="365760" eaLnBrk="1" hangingPunct="1">
              <a:lnSpc>
                <a:spcPct val="70000"/>
              </a:lnSpc>
              <a:spcBef>
                <a:spcPts val="600"/>
              </a:spcBef>
              <a:defRPr/>
            </a:pPr>
            <a:r>
              <a:rPr lang="en-US" sz="1400" dirty="0" smtClean="0"/>
              <a:t>Convective Initiation</a:t>
            </a:r>
          </a:p>
          <a:p>
            <a:pPr marL="365760" eaLnBrk="1" hangingPunct="1">
              <a:lnSpc>
                <a:spcPct val="70000"/>
              </a:lnSpc>
              <a:spcBef>
                <a:spcPts val="600"/>
              </a:spcBef>
              <a:defRPr/>
            </a:pPr>
            <a:r>
              <a:rPr lang="en-US" sz="1400" dirty="0" smtClean="0"/>
              <a:t>Turbulence</a:t>
            </a:r>
          </a:p>
          <a:p>
            <a:pPr marL="365760" eaLnBrk="1" hangingPunct="1">
              <a:lnSpc>
                <a:spcPct val="70000"/>
              </a:lnSpc>
              <a:spcBef>
                <a:spcPts val="600"/>
              </a:spcBef>
              <a:defRPr/>
            </a:pPr>
            <a:r>
              <a:rPr lang="en-US" sz="1400" dirty="0" smtClean="0"/>
              <a:t>Low Cloud and Fog</a:t>
            </a:r>
          </a:p>
          <a:p>
            <a:pPr marL="365760" eaLnBrk="1" hangingPunct="1">
              <a:lnSpc>
                <a:spcPct val="70000"/>
              </a:lnSpc>
              <a:spcBef>
                <a:spcPts val="600"/>
              </a:spcBef>
              <a:defRPr/>
            </a:pPr>
            <a:r>
              <a:rPr lang="en-US" sz="1400" dirty="0" smtClean="0"/>
              <a:t>Visibility</a:t>
            </a:r>
          </a:p>
          <a:p>
            <a:pPr marL="365760" eaLnBrk="1" hangingPunct="1">
              <a:lnSpc>
                <a:spcPct val="70000"/>
              </a:lnSpc>
              <a:spcBef>
                <a:spcPts val="600"/>
              </a:spcBef>
              <a:defRPr/>
            </a:pPr>
            <a:r>
              <a:rPr lang="en-US" sz="1400" dirty="0" smtClean="0"/>
              <a:t>Surface </a:t>
            </a:r>
            <a:r>
              <a:rPr lang="en-US" sz="1400" dirty="0" err="1" smtClean="0"/>
              <a:t>Albedo</a:t>
            </a:r>
            <a:endParaRPr lang="en-US" sz="1400" dirty="0" smtClean="0"/>
          </a:p>
          <a:p>
            <a:pPr marL="365760" eaLnBrk="1" hangingPunct="1">
              <a:lnSpc>
                <a:spcPct val="70000"/>
              </a:lnSpc>
              <a:spcBef>
                <a:spcPts val="600"/>
              </a:spcBef>
              <a:defRPr/>
            </a:pPr>
            <a:r>
              <a:rPr lang="en-US" sz="1400" dirty="0" smtClean="0"/>
              <a:t>Upward and Downward </a:t>
            </a:r>
            <a:r>
              <a:rPr lang="en-US" sz="1400" dirty="0" err="1" smtClean="0"/>
              <a:t>Longwave</a:t>
            </a:r>
            <a:r>
              <a:rPr lang="en-US" sz="1400" dirty="0" smtClean="0"/>
              <a:t> Radiation</a:t>
            </a:r>
          </a:p>
          <a:p>
            <a:pPr marL="365760" eaLnBrk="1" hangingPunct="1">
              <a:lnSpc>
                <a:spcPct val="70000"/>
              </a:lnSpc>
              <a:spcBef>
                <a:spcPts val="600"/>
              </a:spcBef>
              <a:defRPr/>
            </a:pPr>
            <a:r>
              <a:rPr lang="en-US" sz="1400" dirty="0" smtClean="0"/>
              <a:t>Reflected and Absorbed Shortwave Radiation</a:t>
            </a:r>
          </a:p>
          <a:p>
            <a:pPr marL="365760" eaLnBrk="1" hangingPunct="1">
              <a:lnSpc>
                <a:spcPct val="70000"/>
              </a:lnSpc>
              <a:spcBef>
                <a:spcPts val="600"/>
              </a:spcBef>
              <a:defRPr/>
            </a:pPr>
            <a:r>
              <a:rPr lang="en-US" sz="1400" dirty="0" smtClean="0"/>
              <a:t>Total Ozone</a:t>
            </a:r>
          </a:p>
          <a:p>
            <a:pPr marL="365760" eaLnBrk="1" hangingPunct="1">
              <a:lnSpc>
                <a:spcPct val="70000"/>
              </a:lnSpc>
              <a:spcBef>
                <a:spcPts val="600"/>
              </a:spcBef>
              <a:defRPr/>
            </a:pPr>
            <a:r>
              <a:rPr lang="en-US" sz="1400" dirty="0" smtClean="0"/>
              <a:t>SO2 Detections (Volcanoes)</a:t>
            </a:r>
          </a:p>
          <a:p>
            <a:pPr marL="365760" eaLnBrk="1" hangingPunct="1">
              <a:lnSpc>
                <a:spcPct val="70000"/>
              </a:lnSpc>
              <a:spcBef>
                <a:spcPts val="600"/>
              </a:spcBef>
              <a:defRPr/>
            </a:pPr>
            <a:r>
              <a:rPr lang="en-US" sz="1400" dirty="0" smtClean="0"/>
              <a:t>Surface Emissivity</a:t>
            </a:r>
          </a:p>
          <a:p>
            <a:pPr marL="365760" eaLnBrk="1" hangingPunct="1">
              <a:lnSpc>
                <a:spcPct val="70000"/>
              </a:lnSpc>
              <a:spcBef>
                <a:spcPts val="600"/>
              </a:spcBef>
              <a:defRPr/>
            </a:pPr>
            <a:r>
              <a:rPr lang="en-US" sz="1400" dirty="0" smtClean="0"/>
              <a:t>Aerosol Particle Size</a:t>
            </a:r>
          </a:p>
          <a:p>
            <a:pPr marL="365760" eaLnBrk="1" hangingPunct="1">
              <a:lnSpc>
                <a:spcPct val="70000"/>
              </a:lnSpc>
              <a:spcBef>
                <a:spcPts val="600"/>
              </a:spcBef>
              <a:defRPr/>
            </a:pPr>
            <a:r>
              <a:rPr lang="en-US" sz="1400" dirty="0" smtClean="0"/>
              <a:t>Vegetation Index</a:t>
            </a:r>
          </a:p>
          <a:p>
            <a:pPr marL="365760" eaLnBrk="1" hangingPunct="1">
              <a:lnSpc>
                <a:spcPct val="70000"/>
              </a:lnSpc>
              <a:spcBef>
                <a:spcPts val="600"/>
              </a:spcBef>
              <a:defRPr/>
            </a:pPr>
            <a:r>
              <a:rPr lang="en-US" sz="1400" dirty="0" smtClean="0"/>
              <a:t>Vegetation Fraction</a:t>
            </a:r>
          </a:p>
          <a:p>
            <a:pPr marL="365760" eaLnBrk="1" hangingPunct="1">
              <a:lnSpc>
                <a:spcPct val="70000"/>
              </a:lnSpc>
              <a:spcBef>
                <a:spcPts val="600"/>
              </a:spcBef>
              <a:defRPr/>
            </a:pPr>
            <a:r>
              <a:rPr lang="en-US" sz="1400" dirty="0" smtClean="0"/>
              <a:t>Snow Depth</a:t>
            </a:r>
          </a:p>
          <a:p>
            <a:pPr marL="365760" eaLnBrk="1" hangingPunct="1">
              <a:lnSpc>
                <a:spcPct val="70000"/>
              </a:lnSpc>
              <a:spcBef>
                <a:spcPts val="600"/>
              </a:spcBef>
              <a:defRPr/>
            </a:pPr>
            <a:r>
              <a:rPr lang="en-US" sz="1400" dirty="0" smtClean="0"/>
              <a:t>Flood Standing Water</a:t>
            </a:r>
          </a:p>
          <a:p>
            <a:pPr marL="365760" eaLnBrk="1" hangingPunct="1">
              <a:lnSpc>
                <a:spcPct val="70000"/>
              </a:lnSpc>
              <a:spcBef>
                <a:spcPts val="600"/>
              </a:spcBef>
              <a:defRPr/>
            </a:pPr>
            <a:r>
              <a:rPr lang="en-US" sz="1400" dirty="0" smtClean="0"/>
              <a:t>Rainfall probability and potential</a:t>
            </a:r>
          </a:p>
          <a:p>
            <a:pPr marL="365760" eaLnBrk="1" hangingPunct="1">
              <a:lnSpc>
                <a:spcPct val="70000"/>
              </a:lnSpc>
              <a:spcBef>
                <a:spcPts val="600"/>
              </a:spcBef>
              <a:defRPr/>
            </a:pPr>
            <a:r>
              <a:rPr lang="en-US" sz="1400" dirty="0" smtClean="0"/>
              <a:t>Enhanced “V”/Overshooting Top</a:t>
            </a:r>
          </a:p>
          <a:p>
            <a:pPr marL="365760" eaLnBrk="1" hangingPunct="1">
              <a:lnSpc>
                <a:spcPct val="70000"/>
              </a:lnSpc>
              <a:spcBef>
                <a:spcPts val="600"/>
              </a:spcBef>
              <a:defRPr/>
            </a:pPr>
            <a:r>
              <a:rPr lang="en-US" sz="1400" dirty="0" smtClean="0"/>
              <a:t>Aircraft Icing Threat</a:t>
            </a:r>
          </a:p>
          <a:p>
            <a:pPr marL="365760" eaLnBrk="1" hangingPunct="1">
              <a:lnSpc>
                <a:spcPct val="70000"/>
              </a:lnSpc>
              <a:spcBef>
                <a:spcPts val="600"/>
              </a:spcBef>
              <a:defRPr/>
            </a:pPr>
            <a:r>
              <a:rPr lang="en-US" sz="1400" dirty="0" smtClean="0"/>
              <a:t>Ice Cover</a:t>
            </a:r>
          </a:p>
          <a:p>
            <a:pPr marL="365760" eaLnBrk="1" hangingPunct="1">
              <a:lnSpc>
                <a:spcPct val="70000"/>
              </a:lnSpc>
              <a:spcBef>
                <a:spcPts val="600"/>
              </a:spcBef>
              <a:defRPr/>
            </a:pPr>
            <a:r>
              <a:rPr lang="en-US" sz="1400" dirty="0" smtClean="0"/>
              <a:t>Sea &amp; Lake Ice Concentration, Age, Extent, Motion</a:t>
            </a:r>
          </a:p>
          <a:p>
            <a:pPr marL="365760" eaLnBrk="1" hangingPunct="1">
              <a:lnSpc>
                <a:spcPct val="70000"/>
              </a:lnSpc>
              <a:spcBef>
                <a:spcPts val="600"/>
              </a:spcBef>
              <a:defRPr/>
            </a:pPr>
            <a:r>
              <a:rPr lang="en-US" sz="1400" dirty="0" smtClean="0"/>
              <a:t>Ocean Currents (vectors)</a:t>
            </a:r>
          </a:p>
          <a:p>
            <a:pPr marL="365760" eaLnBrk="1" hangingPunct="1">
              <a:lnSpc>
                <a:spcPct val="70000"/>
              </a:lnSpc>
              <a:spcBef>
                <a:spcPts val="600"/>
              </a:spcBef>
              <a:defRPr/>
            </a:pPr>
            <a:endParaRPr lang="en-US" sz="1400" dirty="0" smtClean="0"/>
          </a:p>
        </p:txBody>
      </p:sp>
      <p:sp>
        <p:nvSpPr>
          <p:cNvPr id="8199" name="Text Box 7"/>
          <p:cNvSpPr txBox="1">
            <a:spLocks noChangeArrowheads="1"/>
          </p:cNvSpPr>
          <p:nvPr/>
        </p:nvSpPr>
        <p:spPr bwMode="auto">
          <a:xfrm>
            <a:off x="1122363" y="1162050"/>
            <a:ext cx="1527341" cy="369332"/>
          </a:xfrm>
          <a:prstGeom prst="rect">
            <a:avLst/>
          </a:prstGeom>
          <a:noFill/>
          <a:ln w="9525">
            <a:noFill/>
            <a:miter lim="800000"/>
            <a:headEnd/>
            <a:tailEnd/>
          </a:ln>
        </p:spPr>
        <p:txBody>
          <a:bodyPr wrap="none">
            <a:spAutoFit/>
          </a:bodyPr>
          <a:lstStyle/>
          <a:p>
            <a:r>
              <a:rPr lang="en-US" b="1" u="sng" dirty="0">
                <a:latin typeface="Calibri" pitchFamily="34" charset="0"/>
              </a:rPr>
              <a:t>BASELINE (25)</a:t>
            </a:r>
          </a:p>
        </p:txBody>
      </p:sp>
      <p:sp>
        <p:nvSpPr>
          <p:cNvPr id="8200" name="Text Box 9"/>
          <p:cNvSpPr txBox="1">
            <a:spLocks noChangeArrowheads="1"/>
          </p:cNvSpPr>
          <p:nvPr/>
        </p:nvSpPr>
        <p:spPr bwMode="auto">
          <a:xfrm>
            <a:off x="5202238" y="1155700"/>
            <a:ext cx="1546514" cy="369332"/>
          </a:xfrm>
          <a:prstGeom prst="rect">
            <a:avLst/>
          </a:prstGeom>
          <a:noFill/>
          <a:ln w="9525">
            <a:noFill/>
            <a:miter lim="800000"/>
            <a:headEnd/>
            <a:tailEnd/>
          </a:ln>
        </p:spPr>
        <p:txBody>
          <a:bodyPr wrap="none">
            <a:spAutoFit/>
          </a:bodyPr>
          <a:lstStyle/>
          <a:p>
            <a:r>
              <a:rPr lang="en-US" b="1" u="sng">
                <a:latin typeface="Calibri" pitchFamily="34" charset="0"/>
              </a:rPr>
              <a:t>OPTION 2 (34)</a:t>
            </a:r>
          </a:p>
        </p:txBody>
      </p:sp>
      <p:sp>
        <p:nvSpPr>
          <p:cNvPr id="8201" name="Text Box 10"/>
          <p:cNvSpPr txBox="1">
            <a:spLocks noChangeArrowheads="1"/>
          </p:cNvSpPr>
          <p:nvPr/>
        </p:nvSpPr>
        <p:spPr bwMode="auto">
          <a:xfrm rot="-5400000">
            <a:off x="-1540669" y="3320257"/>
            <a:ext cx="3679825" cy="366712"/>
          </a:xfrm>
          <a:prstGeom prst="rect">
            <a:avLst/>
          </a:prstGeom>
          <a:noFill/>
          <a:ln w="9525">
            <a:noFill/>
            <a:miter lim="800000"/>
            <a:headEnd/>
            <a:tailEnd/>
          </a:ln>
        </p:spPr>
        <p:txBody>
          <a:bodyPr>
            <a:spAutoFit/>
          </a:bodyPr>
          <a:lstStyle/>
          <a:p>
            <a:pPr algn="ctr">
              <a:spcBef>
                <a:spcPct val="50000"/>
              </a:spcBef>
            </a:pPr>
            <a:r>
              <a:rPr lang="en-US" dirty="0">
                <a:solidFill>
                  <a:srgbClr val="0033CC"/>
                </a:solidFill>
                <a:latin typeface="Calibri" pitchFamily="34" charset="0"/>
              </a:rPr>
              <a:t>Advanced Baseline Imager (ABI)</a:t>
            </a:r>
          </a:p>
        </p:txBody>
      </p:sp>
      <p:sp>
        <p:nvSpPr>
          <p:cNvPr id="8202" name="Text Box 11"/>
          <p:cNvSpPr txBox="1">
            <a:spLocks noChangeArrowheads="1"/>
          </p:cNvSpPr>
          <p:nvPr/>
        </p:nvSpPr>
        <p:spPr bwMode="auto">
          <a:xfrm rot="-5400000">
            <a:off x="2078832" y="3398043"/>
            <a:ext cx="4724400" cy="366713"/>
          </a:xfrm>
          <a:prstGeom prst="rect">
            <a:avLst/>
          </a:prstGeom>
          <a:noFill/>
          <a:ln w="9525">
            <a:noFill/>
            <a:miter lim="800000"/>
            <a:headEnd/>
            <a:tailEnd/>
          </a:ln>
        </p:spPr>
        <p:txBody>
          <a:bodyPr>
            <a:spAutoFit/>
          </a:bodyPr>
          <a:lstStyle/>
          <a:p>
            <a:pPr algn="ctr">
              <a:spcBef>
                <a:spcPct val="50000"/>
              </a:spcBef>
            </a:pPr>
            <a:r>
              <a:rPr lang="en-US">
                <a:solidFill>
                  <a:srgbClr val="0033CC"/>
                </a:solidFill>
                <a:latin typeface="Calibri" pitchFamily="34" charset="0"/>
              </a:rPr>
              <a:t>Advanced Baseline Imager (ABI)</a:t>
            </a:r>
          </a:p>
        </p:txBody>
      </p:sp>
      <p:sp>
        <p:nvSpPr>
          <p:cNvPr id="8203" name="Text Box 12"/>
          <p:cNvSpPr txBox="1">
            <a:spLocks noChangeArrowheads="1"/>
          </p:cNvSpPr>
          <p:nvPr/>
        </p:nvSpPr>
        <p:spPr bwMode="auto">
          <a:xfrm rot="-5400000">
            <a:off x="-61912" y="5665788"/>
            <a:ext cx="741362" cy="366712"/>
          </a:xfrm>
          <a:prstGeom prst="rect">
            <a:avLst/>
          </a:prstGeom>
          <a:noFill/>
          <a:ln w="9525">
            <a:noFill/>
            <a:miter lim="800000"/>
            <a:headEnd/>
            <a:tailEnd/>
          </a:ln>
        </p:spPr>
        <p:txBody>
          <a:bodyPr>
            <a:spAutoFit/>
          </a:bodyPr>
          <a:lstStyle/>
          <a:p>
            <a:pPr>
              <a:spcBef>
                <a:spcPct val="50000"/>
              </a:spcBef>
            </a:pPr>
            <a:r>
              <a:rPr lang="en-US" dirty="0">
                <a:solidFill>
                  <a:srgbClr val="0033CC"/>
                </a:solidFill>
                <a:latin typeface="Calibri" pitchFamily="34" charset="0"/>
              </a:rPr>
              <a:t>GLM</a:t>
            </a:r>
          </a:p>
        </p:txBody>
      </p:sp>
      <p:sp>
        <p:nvSpPr>
          <p:cNvPr id="13" name="Line 4"/>
          <p:cNvSpPr>
            <a:spLocks noChangeShapeType="1"/>
          </p:cNvSpPr>
          <p:nvPr/>
        </p:nvSpPr>
        <p:spPr bwMode="auto">
          <a:xfrm>
            <a:off x="381000" y="10541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17500" y="347663"/>
            <a:ext cx="8509000" cy="563562"/>
          </a:xfrm>
        </p:spPr>
        <p:txBody>
          <a:bodyPr/>
          <a:lstStyle/>
          <a:p>
            <a:r>
              <a:rPr lang="en-US" sz="3600" dirty="0" smtClean="0"/>
              <a:t>What is the GOES-R Proving Ground?</a:t>
            </a:r>
          </a:p>
        </p:txBody>
      </p:sp>
      <p:sp>
        <p:nvSpPr>
          <p:cNvPr id="11267" name="Rectangle 3"/>
          <p:cNvSpPr>
            <a:spLocks noGrp="1" noChangeArrowheads="1"/>
          </p:cNvSpPr>
          <p:nvPr>
            <p:ph type="body" idx="1"/>
          </p:nvPr>
        </p:nvSpPr>
        <p:spPr>
          <a:xfrm>
            <a:off x="457200" y="1270000"/>
            <a:ext cx="8229600" cy="5588000"/>
          </a:xfrm>
        </p:spPr>
        <p:txBody>
          <a:bodyPr/>
          <a:lstStyle/>
          <a:p>
            <a:pPr lvl="2"/>
            <a:endParaRPr lang="en-US" sz="2200" dirty="0" smtClean="0">
              <a:latin typeface="Times New Roman" pitchFamily="18" charset="0"/>
              <a:sym typeface="WP Greek Century"/>
            </a:endParaRPr>
          </a:p>
          <a:p>
            <a:pPr lvl="2"/>
            <a:r>
              <a:rPr lang="en-US" sz="2200" dirty="0" smtClean="0">
                <a:latin typeface="Times New Roman" pitchFamily="18" charset="0"/>
                <a:sym typeface="WP Greek Century"/>
              </a:rPr>
              <a:t>Collaborative effort between the GOES-R Program Office, selected NOAA/ NASA Cooperative Institutes, NWS forecast offices, NCEP National Centers, and NOAA </a:t>
            </a:r>
            <a:r>
              <a:rPr lang="en-US" sz="2200" dirty="0" err="1" smtClean="0">
                <a:latin typeface="Times New Roman" pitchFamily="18" charset="0"/>
                <a:sym typeface="WP Greek Century"/>
              </a:rPr>
              <a:t>Testbeds</a:t>
            </a:r>
            <a:r>
              <a:rPr lang="en-US" sz="2200" dirty="0" smtClean="0">
                <a:latin typeface="Times New Roman" pitchFamily="18" charset="0"/>
                <a:sym typeface="WP Greek Century"/>
              </a:rPr>
              <a:t>.</a:t>
            </a:r>
          </a:p>
          <a:p>
            <a:pPr lvl="2">
              <a:buFontTx/>
              <a:buNone/>
            </a:pPr>
            <a:endParaRPr lang="en-US" sz="2200" dirty="0" smtClean="0">
              <a:latin typeface="Times New Roman" pitchFamily="18" charset="0"/>
              <a:sym typeface="WP Greek Century"/>
            </a:endParaRPr>
          </a:p>
          <a:p>
            <a:pPr lvl="2"/>
            <a:r>
              <a:rPr lang="en-US" sz="2200" dirty="0" smtClean="0">
                <a:latin typeface="Times New Roman" pitchFamily="18" charset="0"/>
                <a:sym typeface="WP Greek Century"/>
              </a:rPr>
              <a:t>Where proxy and simulated GOES-R products are tested, evaluated and integrated into operations before the GOES-R launch</a:t>
            </a:r>
          </a:p>
          <a:p>
            <a:pPr lvl="2"/>
            <a:endParaRPr lang="en-US" sz="2200" dirty="0" smtClean="0">
              <a:latin typeface="Times New Roman" pitchFamily="18" charset="0"/>
              <a:sym typeface="WP Greek Century"/>
            </a:endParaRPr>
          </a:p>
          <a:p>
            <a:pPr lvl="2"/>
            <a:r>
              <a:rPr lang="en-US" sz="2200" dirty="0" smtClean="0">
                <a:latin typeface="Times New Roman" pitchFamily="18" charset="0"/>
                <a:sym typeface="WP Greek Century"/>
              </a:rPr>
              <a:t>A key element of GOES-R User Readiness (Risk Mitigation)</a:t>
            </a:r>
          </a:p>
        </p:txBody>
      </p:sp>
      <p:sp>
        <p:nvSpPr>
          <p:cNvPr id="11268" name="Line 4"/>
          <p:cNvSpPr>
            <a:spLocks noChangeShapeType="1"/>
          </p:cNvSpPr>
          <p:nvPr/>
        </p:nvSpPr>
        <p:spPr bwMode="auto">
          <a:xfrm>
            <a:off x="381000" y="10541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317500" y="347663"/>
            <a:ext cx="8509000" cy="563562"/>
          </a:xfrm>
        </p:spPr>
        <p:txBody>
          <a:bodyPr/>
          <a:lstStyle/>
          <a:p>
            <a:pPr eaLnBrk="1" hangingPunct="1"/>
            <a:r>
              <a:rPr lang="en-US" sz="3600" smtClean="0"/>
              <a:t>Proving Ground Mission Statement</a:t>
            </a:r>
          </a:p>
        </p:txBody>
      </p:sp>
      <p:sp>
        <p:nvSpPr>
          <p:cNvPr id="12291" name="Line 4"/>
          <p:cNvSpPr>
            <a:spLocks noChangeShapeType="1"/>
          </p:cNvSpPr>
          <p:nvPr/>
        </p:nvSpPr>
        <p:spPr bwMode="auto">
          <a:xfrm>
            <a:off x="457200" y="966788"/>
            <a:ext cx="8229600" cy="0"/>
          </a:xfrm>
          <a:prstGeom prst="line">
            <a:avLst/>
          </a:prstGeom>
          <a:noFill/>
          <a:ln w="50800" cmpd="dbl">
            <a:solidFill>
              <a:srgbClr val="003399"/>
            </a:solidFill>
            <a:round/>
            <a:headEnd/>
            <a:tailEnd/>
          </a:ln>
        </p:spPr>
        <p:txBody>
          <a:bodyPr/>
          <a:lstStyle/>
          <a:p>
            <a:endParaRPr lang="en-US"/>
          </a:p>
        </p:txBody>
      </p:sp>
      <p:sp>
        <p:nvSpPr>
          <p:cNvPr id="12292" name="Rectangle 5"/>
          <p:cNvSpPr>
            <a:spLocks noChangeArrowheads="1"/>
          </p:cNvSpPr>
          <p:nvPr/>
        </p:nvSpPr>
        <p:spPr bwMode="auto">
          <a:xfrm>
            <a:off x="220663" y="1101725"/>
            <a:ext cx="8702675" cy="5995988"/>
          </a:xfrm>
          <a:prstGeom prst="rect">
            <a:avLst/>
          </a:prstGeom>
          <a:noFill/>
          <a:ln w="9525">
            <a:noFill/>
            <a:miter lim="800000"/>
            <a:headEnd/>
            <a:tailEnd/>
          </a:ln>
        </p:spPr>
        <p:txBody>
          <a:bodyPr/>
          <a:lstStyle/>
          <a:p>
            <a:pPr marL="342900" indent="-342900" algn="ctr" eaLnBrk="0" hangingPunct="0">
              <a:lnSpc>
                <a:spcPct val="80000"/>
              </a:lnSpc>
            </a:pPr>
            <a:r>
              <a:rPr lang="en-US" sz="2000">
                <a:sym typeface="WP Greek Century"/>
              </a:rPr>
              <a:t>The GOES-R Proving Ground engages NWS in pre-operational demonstrations of selected capabilities of next generation GOES</a:t>
            </a:r>
          </a:p>
          <a:p>
            <a:pPr marL="342900" indent="-342900" eaLnBrk="0" hangingPunct="0">
              <a:lnSpc>
                <a:spcPct val="90000"/>
              </a:lnSpc>
            </a:pPr>
            <a:endParaRPr lang="en-US" sz="2000">
              <a:sym typeface="WP Greek Century"/>
            </a:endParaRPr>
          </a:p>
          <a:p>
            <a:pPr marL="342900" indent="-342900" eaLnBrk="0" hangingPunct="0">
              <a:lnSpc>
                <a:spcPct val="90000"/>
              </a:lnSpc>
              <a:spcBef>
                <a:spcPct val="20000"/>
              </a:spcBef>
              <a:buFontTx/>
              <a:buChar char="•"/>
            </a:pPr>
            <a:r>
              <a:rPr lang="en-US" sz="2000">
                <a:solidFill>
                  <a:srgbClr val="FF0000"/>
                </a:solidFill>
                <a:sym typeface="WP Greek Century"/>
              </a:rPr>
              <a:t>Objective is to bridge the gap between research and operations by:</a:t>
            </a:r>
            <a:r>
              <a:rPr lang="en-US" sz="2400">
                <a:solidFill>
                  <a:srgbClr val="FF0000"/>
                </a:solidFill>
                <a:sym typeface="WP Greek Century"/>
              </a:rPr>
              <a:t> </a:t>
            </a:r>
          </a:p>
          <a:p>
            <a:pPr marL="742950" lvl="1" indent="-285750" eaLnBrk="0" hangingPunct="0">
              <a:spcBef>
                <a:spcPct val="20000"/>
              </a:spcBef>
              <a:buFontTx/>
              <a:buChar char="–"/>
            </a:pPr>
            <a:r>
              <a:rPr lang="en-US">
                <a:sym typeface="WP Greek Century"/>
              </a:rPr>
              <a:t>Utilizing current systems (satellite, terrestrial, or model/synthetic) to emulate  future GOES-R capabilities</a:t>
            </a:r>
            <a:endParaRPr lang="en-US">
              <a:solidFill>
                <a:srgbClr val="FF0000"/>
              </a:solidFill>
              <a:sym typeface="WP Greek Century"/>
            </a:endParaRPr>
          </a:p>
          <a:p>
            <a:pPr marL="742950" lvl="1" indent="-285750" eaLnBrk="0" hangingPunct="0">
              <a:lnSpc>
                <a:spcPct val="90000"/>
              </a:lnSpc>
              <a:spcBef>
                <a:spcPct val="20000"/>
              </a:spcBef>
              <a:buFontTx/>
              <a:buChar char="–"/>
            </a:pPr>
            <a:r>
              <a:rPr lang="en-US">
                <a:sym typeface="WP Greek Century"/>
              </a:rPr>
              <a:t>Infusing GOES-R products and techniques into NWS operations with emphasis on AWIPS and transitioning to AWIPS-II. </a:t>
            </a:r>
          </a:p>
          <a:p>
            <a:pPr marL="742950" lvl="1" indent="-285750" eaLnBrk="0" hangingPunct="0">
              <a:lnSpc>
                <a:spcPct val="90000"/>
              </a:lnSpc>
              <a:spcBef>
                <a:spcPct val="20000"/>
              </a:spcBef>
              <a:buFontTx/>
              <a:buChar char="–"/>
            </a:pPr>
            <a:r>
              <a:rPr lang="en-US">
                <a:sym typeface="WP Greek Century"/>
              </a:rPr>
              <a:t>Engaging in a dialogue to provide feedback to developers from users </a:t>
            </a:r>
          </a:p>
          <a:p>
            <a:pPr marL="742950" lvl="1" indent="-285750" eaLnBrk="0" hangingPunct="0">
              <a:lnSpc>
                <a:spcPct val="90000"/>
              </a:lnSpc>
              <a:spcBef>
                <a:spcPct val="20000"/>
              </a:spcBef>
              <a:buFontTx/>
              <a:buChar char="–"/>
            </a:pPr>
            <a:endParaRPr lang="en-US">
              <a:sym typeface="WP Greek Century"/>
            </a:endParaRPr>
          </a:p>
          <a:p>
            <a:pPr marL="342900" indent="-342900" eaLnBrk="0" hangingPunct="0">
              <a:lnSpc>
                <a:spcPct val="90000"/>
              </a:lnSpc>
              <a:spcBef>
                <a:spcPct val="20000"/>
              </a:spcBef>
              <a:buFontTx/>
              <a:buChar char="•"/>
            </a:pPr>
            <a:r>
              <a:rPr lang="en-US" sz="2000">
                <a:solidFill>
                  <a:srgbClr val="FF0000"/>
                </a:solidFill>
                <a:sym typeface="WP Greek Century"/>
              </a:rPr>
              <a:t>The Proving Ground accomplishes its mission through:</a:t>
            </a:r>
          </a:p>
          <a:p>
            <a:pPr marL="742950" lvl="1" indent="-285750" eaLnBrk="0" hangingPunct="0">
              <a:spcBef>
                <a:spcPct val="20000"/>
              </a:spcBef>
              <a:buFontTx/>
              <a:buChar char="–"/>
            </a:pPr>
            <a:r>
              <a:rPr lang="en-US">
                <a:sym typeface="WP Greek Century"/>
              </a:rPr>
              <a:t>Sustained interaction between developers and end users for training, product evaluation, and solicitation of user feedback.</a:t>
            </a:r>
          </a:p>
          <a:p>
            <a:pPr marL="742950" lvl="1" indent="-285750" eaLnBrk="0" hangingPunct="0">
              <a:lnSpc>
                <a:spcPct val="90000"/>
              </a:lnSpc>
              <a:spcBef>
                <a:spcPct val="20000"/>
              </a:spcBef>
              <a:buFontTx/>
              <a:buChar char="–"/>
            </a:pPr>
            <a:r>
              <a:rPr lang="en-US">
                <a:sym typeface="WP Greek Century"/>
              </a:rPr>
              <a:t>Close coordination with GOES-R Algorithm Working Group (AWG) and Risk Reduction programs as sources of demonstration products, promoting a smooth transition to operations</a:t>
            </a:r>
          </a:p>
          <a:p>
            <a:pPr marL="342900" indent="-342900" eaLnBrk="0" hangingPunct="0">
              <a:lnSpc>
                <a:spcPct val="90000"/>
              </a:lnSpc>
              <a:spcBef>
                <a:spcPct val="20000"/>
              </a:spcBef>
            </a:pPr>
            <a:endParaRPr lang="en-US" sz="2400">
              <a:sym typeface="WP Greek Century"/>
            </a:endParaRPr>
          </a:p>
        </p:txBody>
      </p:sp>
      <p:sp>
        <p:nvSpPr>
          <p:cNvPr id="12293" name="Text Box 7"/>
          <p:cNvSpPr txBox="1">
            <a:spLocks noChangeArrowheads="1"/>
          </p:cNvSpPr>
          <p:nvPr/>
        </p:nvSpPr>
        <p:spPr bwMode="auto">
          <a:xfrm>
            <a:off x="187325" y="5951538"/>
            <a:ext cx="8785225" cy="650875"/>
          </a:xfrm>
          <a:prstGeom prst="rect">
            <a:avLst/>
          </a:prstGeom>
          <a:solidFill>
            <a:srgbClr val="00FFFF"/>
          </a:solidFill>
          <a:ln w="9525">
            <a:solidFill>
              <a:srgbClr val="00FFFF"/>
            </a:solidFill>
            <a:miter lim="800000"/>
            <a:headEnd/>
            <a:tailEnd/>
          </a:ln>
        </p:spPr>
        <p:txBody>
          <a:bodyPr>
            <a:spAutoFit/>
          </a:bodyPr>
          <a:lstStyle/>
          <a:p>
            <a:r>
              <a:rPr lang="en-US">
                <a:sym typeface="WP Greek Century"/>
              </a:rPr>
              <a:t>Intended outcomes are Day-1 readiness and maximum utilization for both the developers and users of GOES-R products, and an effective transition to operations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17500" y="347663"/>
            <a:ext cx="8509000" cy="563562"/>
          </a:xfrm>
        </p:spPr>
        <p:txBody>
          <a:bodyPr/>
          <a:lstStyle/>
          <a:p>
            <a:r>
              <a:rPr lang="en-US" sz="3600" smtClean="0"/>
              <a:t>PG Program Plan</a:t>
            </a:r>
          </a:p>
        </p:txBody>
      </p:sp>
      <p:sp>
        <p:nvSpPr>
          <p:cNvPr id="13315" name="Rectangle 3"/>
          <p:cNvSpPr>
            <a:spLocks noGrp="1" noChangeArrowheads="1"/>
          </p:cNvSpPr>
          <p:nvPr>
            <p:ph type="body" idx="1"/>
          </p:nvPr>
        </p:nvSpPr>
        <p:spPr>
          <a:xfrm>
            <a:off x="457200" y="1270000"/>
            <a:ext cx="8229600" cy="5588000"/>
          </a:xfrm>
        </p:spPr>
        <p:txBody>
          <a:bodyPr/>
          <a:lstStyle/>
          <a:p>
            <a:pPr lvl="1"/>
            <a:r>
              <a:rPr lang="en-US" sz="2400" dirty="0" smtClean="0">
                <a:latin typeface="Times New Roman" pitchFamily="18" charset="0"/>
                <a:sym typeface="WP Greek Century"/>
              </a:rPr>
              <a:t>Program Plan Published in Feb. 2010 </a:t>
            </a:r>
          </a:p>
          <a:p>
            <a:pPr lvl="2"/>
            <a:r>
              <a:rPr lang="en-US" sz="2800" dirty="0" smtClean="0">
                <a:latin typeface="Times New Roman" pitchFamily="18" charset="0"/>
                <a:sym typeface="WP Greek Century"/>
                <a:hlinkClick r:id="rId3"/>
              </a:rPr>
              <a:t>http://www.goes-r.gov</a:t>
            </a:r>
            <a:endParaRPr lang="en-US" sz="2800" dirty="0" smtClean="0">
              <a:latin typeface="Times New Roman" pitchFamily="18" charset="0"/>
              <a:sym typeface="WP Greek Century"/>
            </a:endParaRPr>
          </a:p>
          <a:p>
            <a:pPr lvl="1"/>
            <a:r>
              <a:rPr lang="en-US" sz="2400" dirty="0" smtClean="0">
                <a:latin typeface="Times New Roman" pitchFamily="18" charset="0"/>
                <a:sym typeface="WP Greek Century"/>
              </a:rPr>
              <a:t>Provides framework and guiding principles for PG to provide early use of GOES-R capabilities</a:t>
            </a:r>
          </a:p>
          <a:p>
            <a:pPr lvl="1"/>
            <a:r>
              <a:rPr lang="en-US" sz="2400" dirty="0" smtClean="0">
                <a:latin typeface="Times New Roman" pitchFamily="18" charset="0"/>
                <a:sym typeface="WP Greek Century"/>
              </a:rPr>
              <a:t>Purpose of plan:</a:t>
            </a:r>
          </a:p>
          <a:p>
            <a:pPr lvl="2"/>
            <a:r>
              <a:rPr lang="en-US" dirty="0" smtClean="0">
                <a:latin typeface="Times New Roman" pitchFamily="18" charset="0"/>
                <a:sym typeface="WP Greek Century"/>
              </a:rPr>
              <a:t>Document vision and objectives of PG Program and concepts</a:t>
            </a:r>
          </a:p>
          <a:p>
            <a:pPr lvl="2"/>
            <a:r>
              <a:rPr lang="en-US" dirty="0" smtClean="0">
                <a:latin typeface="Times New Roman" pitchFamily="18" charset="0"/>
                <a:sym typeface="WP Greek Century"/>
              </a:rPr>
              <a:t>Describe overall scope and management approach</a:t>
            </a:r>
          </a:p>
          <a:p>
            <a:pPr lvl="2"/>
            <a:r>
              <a:rPr lang="en-US" dirty="0" smtClean="0">
                <a:latin typeface="Times New Roman" pitchFamily="18" charset="0"/>
                <a:sym typeface="WP Greek Century"/>
              </a:rPr>
              <a:t>Identify key decision points and checkpoints for effective management control</a:t>
            </a:r>
          </a:p>
          <a:p>
            <a:pPr lvl="2">
              <a:buFontTx/>
              <a:buNone/>
            </a:pPr>
            <a:endParaRPr lang="en-US" dirty="0" smtClean="0">
              <a:latin typeface="Times New Roman" pitchFamily="18" charset="0"/>
              <a:sym typeface="WP Greek Century"/>
            </a:endParaRPr>
          </a:p>
          <a:p>
            <a:pPr lvl="2">
              <a:buFontTx/>
              <a:buNone/>
            </a:pPr>
            <a:r>
              <a:rPr lang="en-US" dirty="0" smtClean="0">
                <a:latin typeface="Times New Roman" pitchFamily="18" charset="0"/>
                <a:sym typeface="WP Greek Century"/>
              </a:rPr>
              <a:t>		</a:t>
            </a:r>
          </a:p>
          <a:p>
            <a:pPr lvl="2">
              <a:buFontTx/>
              <a:buNone/>
            </a:pPr>
            <a:endParaRPr lang="en-US" dirty="0" smtClean="0">
              <a:latin typeface="Times New Roman" pitchFamily="18" charset="0"/>
              <a:sym typeface="WP Greek Century"/>
            </a:endParaRPr>
          </a:p>
          <a:p>
            <a:pPr lvl="1"/>
            <a:endParaRPr lang="en-US" sz="2400" dirty="0" smtClean="0">
              <a:latin typeface="Times New Roman" pitchFamily="18" charset="0"/>
              <a:sym typeface="WP Greek Century"/>
            </a:endParaRPr>
          </a:p>
          <a:p>
            <a:pPr lvl="1"/>
            <a:endParaRPr lang="en-US" sz="2400" dirty="0" smtClean="0">
              <a:latin typeface="Times New Roman" pitchFamily="18" charset="0"/>
              <a:sym typeface="WP Greek Century"/>
            </a:endParaRPr>
          </a:p>
          <a:p>
            <a:pPr lvl="1">
              <a:buFontTx/>
              <a:buNone/>
            </a:pPr>
            <a:r>
              <a:rPr lang="en-US" sz="2400" dirty="0" smtClean="0">
                <a:latin typeface="Times New Roman" pitchFamily="18" charset="0"/>
                <a:sym typeface="WP Greek Century"/>
              </a:rPr>
              <a:t> </a:t>
            </a:r>
          </a:p>
          <a:p>
            <a:pPr lvl="1">
              <a:buFontTx/>
              <a:buNone/>
            </a:pPr>
            <a:endParaRPr lang="en-US" sz="2400" dirty="0" smtClean="0">
              <a:latin typeface="Times New Roman" pitchFamily="18" charset="0"/>
              <a:sym typeface="WP Greek Century"/>
            </a:endParaRPr>
          </a:p>
        </p:txBody>
      </p:sp>
      <p:sp>
        <p:nvSpPr>
          <p:cNvPr id="13316" name="Line 4"/>
          <p:cNvSpPr>
            <a:spLocks noChangeShapeType="1"/>
          </p:cNvSpPr>
          <p:nvPr/>
        </p:nvSpPr>
        <p:spPr bwMode="auto">
          <a:xfrm>
            <a:off x="381000" y="10541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Book Antiqua"/>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3592</TotalTime>
  <Words>1836</Words>
  <Application>Microsoft Office PowerPoint</Application>
  <PresentationFormat>Overhead</PresentationFormat>
  <Paragraphs>483</Paragraphs>
  <Slides>23</Slides>
  <Notes>18</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1_Default Design</vt:lpstr>
      <vt:lpstr>2_Default Design</vt:lpstr>
      <vt:lpstr>GOES-R Proving Ground</vt:lpstr>
      <vt:lpstr>Contributors </vt:lpstr>
      <vt:lpstr>Outline</vt:lpstr>
      <vt:lpstr>Continuity of GOES Operational Satellite Program</vt:lpstr>
      <vt:lpstr>GOES-R Spacecraft</vt:lpstr>
      <vt:lpstr>GOES-R OPERATIONAL PRODUCTS</vt:lpstr>
      <vt:lpstr>What is the GOES-R Proving Ground?</vt:lpstr>
      <vt:lpstr>Proving Ground Mission Statement</vt:lpstr>
      <vt:lpstr>PG Program Plan</vt:lpstr>
      <vt:lpstr>Proving Ground Organization</vt:lpstr>
      <vt:lpstr>Slide 11</vt:lpstr>
      <vt:lpstr>Slide 12</vt:lpstr>
      <vt:lpstr>GOES-R Warning Product Set</vt:lpstr>
      <vt:lpstr>SPC Spring Experiment</vt:lpstr>
      <vt:lpstr>NSSL WRF and GOES Imager</vt:lpstr>
      <vt:lpstr>Estimated ABI Emitted-only Bands</vt:lpstr>
      <vt:lpstr>SPoRT Pseudo GLM Product</vt:lpstr>
      <vt:lpstr>HWT Spring Experiment Final Report: Simulated Satellite Imagery</vt:lpstr>
      <vt:lpstr>DC Regional Storms November 16, 2006 GLM Proxy: Resampled 5-min source density at 1 km and 10 km </vt:lpstr>
      <vt:lpstr>Lessons Learned at SPC</vt:lpstr>
      <vt:lpstr>NHC Proving Ground</vt:lpstr>
      <vt:lpstr>Slide 22</vt:lpstr>
      <vt:lpstr>Summary</vt:lpstr>
    </vt:vector>
  </TitlesOfParts>
  <Company>NOAA NESDIS GOES-R Program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GOES-R Proving Ground Overview</dc:title>
  <dc:creator>Steve Goodman</dc:creator>
  <dc:description>AQPG Workshop_x000d_
UMBC Sept 14, 2010</dc:description>
  <cp:lastModifiedBy>Steve Goodman</cp:lastModifiedBy>
  <cp:revision>605</cp:revision>
  <cp:lastPrinted>2009-12-07T17:45:46Z</cp:lastPrinted>
  <dcterms:created xsi:type="dcterms:W3CDTF">2009-12-07T16:26:40Z</dcterms:created>
  <dcterms:modified xsi:type="dcterms:W3CDTF">2010-08-23T13:35:07Z</dcterms:modified>
</cp:coreProperties>
</file>