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74" r:id="rId5"/>
    <p:sldId id="278" r:id="rId6"/>
    <p:sldId id="275" r:id="rId7"/>
    <p:sldId id="279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9210E-FC2B-1E40-AAA2-34741B4CD0E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1AD24-3B25-C04A-8C27-E470822BF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1AD24-3B25-C04A-8C27-E470822BFC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EA293-B07C-F449-B5D9-7D56AB8A0AC5}" type="slidenum">
              <a:rPr lang="en-US"/>
              <a:pPr/>
              <a:t>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A21F-D066-5B43-B334-3BAE52ED36C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5860-858D-F444-8FB4-651918C8B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 on Delivery System Options for ABI and VIIRS Air Quality Products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Ray Hoff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Ground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0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Proving Ground brings together NOAA and its partners to bridge the gap between research and operations and provide a rich source of information contributing to user education and training on GOES-R applications through: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Utilizing current systems (satellite, terrestrial, or model/synthetic) to emulate various aspects of future GOES-R capabilities</a:t>
            </a:r>
          </a:p>
          <a:p>
            <a:pPr lvl="1"/>
            <a:r>
              <a:rPr lang="en-US" dirty="0" smtClean="0"/>
              <a:t>Infusing GOES-R products and techniques into the NWS operational environment, with emphasis on the Advanced Weather Information Processing System (AWIPS) and transitioning from AWIPS-I ("AWIPS Legacy") to AWIPS-II ("AWIPS Migration")</a:t>
            </a:r>
          </a:p>
          <a:p>
            <a:pPr lvl="1"/>
            <a:r>
              <a:rPr lang="en-US" dirty="0" smtClean="0"/>
              <a:t>Engaging in a two-way dialogue to provide feedback to the developers from the 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497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Ideal World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36586" r="-36586"/>
              <a:stretch>
                <a:fillRect/>
              </a:stretch>
            </p:blipFill>
          </mc:Choice>
          <mc:Fallback>
            <p:blipFill>
              <a:blip r:embed="rId3"/>
              <a:srcRect l="-36586" r="-36586"/>
              <a:stretch>
                <a:fillRect/>
              </a:stretch>
            </p:blipFill>
          </mc:Fallback>
        </mc:AlternateContent>
        <p:spPr>
          <a:xfrm flipH="1">
            <a:off x="5020122" y="3546531"/>
            <a:ext cx="3915119" cy="266099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8890" y="2432923"/>
            <a:ext cx="1588747" cy="2227215"/>
          </a:xfrm>
          <a:prstGeom prst="rect">
            <a:avLst/>
          </a:prstGeom>
        </p:spPr>
      </p:pic>
      <p:pic>
        <p:nvPicPr>
          <p:cNvPr id="7" name="Picture 6" descr="goes-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00" y="890401"/>
            <a:ext cx="2656130" cy="265613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904230" y="2867456"/>
            <a:ext cx="864660" cy="67907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57637" y="3546531"/>
            <a:ext cx="1237923" cy="65541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4" y="48858"/>
            <a:ext cx="7941733" cy="1001006"/>
          </a:xfrm>
        </p:spPr>
        <p:txBody>
          <a:bodyPr/>
          <a:lstStyle/>
          <a:p>
            <a:r>
              <a:rPr lang="en-US" dirty="0" smtClean="0"/>
              <a:t>GOES-R Data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4278" y="1264356"/>
            <a:ext cx="2449680" cy="5350933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800" dirty="0" smtClean="0"/>
              <a:t>All Level 2 products including air quality products:</a:t>
            </a:r>
          </a:p>
          <a:p>
            <a:pPr lvl="1"/>
            <a:r>
              <a:rPr lang="en-US" sz="1800" dirty="0" smtClean="0"/>
              <a:t>Aerosol Optical Depth</a:t>
            </a:r>
          </a:p>
          <a:p>
            <a:pPr lvl="1"/>
            <a:r>
              <a:rPr lang="en-US" sz="1800" dirty="0" smtClean="0"/>
              <a:t>Suspended Matter </a:t>
            </a:r>
          </a:p>
          <a:p>
            <a:pPr lvl="1"/>
            <a:r>
              <a:rPr lang="en-US" sz="1800" dirty="0" smtClean="0"/>
              <a:t>Aerosol type (urban, generic, dust, smoke)</a:t>
            </a:r>
          </a:p>
          <a:p>
            <a:pPr lvl="1"/>
            <a:r>
              <a:rPr lang="en-US" sz="1800" dirty="0" smtClean="0"/>
              <a:t>Aerosol detection (smoke/dust mask)</a:t>
            </a:r>
          </a:p>
          <a:p>
            <a:pPr lvl="1"/>
            <a:r>
              <a:rPr lang="en-US" sz="1800" dirty="0" smtClean="0"/>
              <a:t>Fires and emissions</a:t>
            </a:r>
          </a:p>
          <a:p>
            <a:pPr lvl="1"/>
            <a:r>
              <a:rPr lang="en-US" sz="1800" dirty="0" smtClean="0"/>
              <a:t>Burned area</a:t>
            </a:r>
          </a:p>
          <a:p>
            <a:pPr lvl="1"/>
            <a:r>
              <a:rPr lang="en-US" sz="1800" dirty="0" smtClean="0"/>
              <a:t> cloud mask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2880" y="1667935"/>
            <a:ext cx="3175000" cy="142522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Operational product users with a capability to use AWIPS-II</a:t>
            </a:r>
            <a:r>
              <a:rPr lang="en-US" dirty="0" smtClean="0"/>
              <a:t>       (e.g., WFOs)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00600" y="3547552"/>
            <a:ext cx="4038600" cy="223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974656" y="3694309"/>
            <a:ext cx="3175000" cy="24920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dirty="0" smtClean="0"/>
              <a:t>Environmental Protection Agency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dirty="0" smtClean="0"/>
              <a:t>United States Forest Service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Weather Prediction (NWP) centers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459120" y="2223911"/>
            <a:ext cx="1546576" cy="654756"/>
          </a:xfrm>
          <a:prstGeom prst="homePlat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AWIPS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4459120" y="4385753"/>
            <a:ext cx="1490134" cy="654756"/>
          </a:xfrm>
          <a:prstGeom prst="homePlat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OSDPD Data Distribution Server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112888" y="2731911"/>
            <a:ext cx="1873967" cy="1653842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GOES-R Ground System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86736" y="2908490"/>
            <a:ext cx="1587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(closed non-IP)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86736" y="5040509"/>
            <a:ext cx="168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(open IP access)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67200" y="3277822"/>
            <a:ext cx="4882456" cy="31947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Since Last Year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8404" y="1021658"/>
            <a:ext cx="77057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Proving Ground Executive requested that the UMBC AQPG invest in an AWIPS-II workstation and server and investigate mechanisms to put ABI Proving Ground products on AWIPS-II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UMBC is not a WFO so we are not within the normal AWIPS-II data distribution stream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Data will come from NCAR </a:t>
            </a:r>
            <a:r>
              <a:rPr lang="en-US" sz="2400" dirty="0" err="1" smtClean="0"/>
              <a:t>Unidata</a:t>
            </a:r>
            <a:r>
              <a:rPr lang="en-US" sz="2400" dirty="0" smtClean="0"/>
              <a:t> via ftp pull and LDM (Local Data Manager)  .. This is the mechanism being used by CIMSS at University of Wisconsin for their access to GOES-R Proxy products that they don’t produce.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To date (1/11/12), UMBC has not received the AWIPS-II distribution as some ITAR related features (Lightning Data </a:t>
            </a:r>
            <a:r>
              <a:rPr lang="en-US" sz="2400" dirty="0" err="1" smtClean="0"/>
              <a:t>Mapper</a:t>
            </a:r>
            <a:r>
              <a:rPr lang="en-US" sz="2400" dirty="0" smtClean="0"/>
              <a:t>) have to be stripped out of the code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We expect to have AWIPS-II up and running within 90 days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4" y="48858"/>
            <a:ext cx="7941733" cy="1001006"/>
          </a:xfrm>
        </p:spPr>
        <p:txBody>
          <a:bodyPr/>
          <a:lstStyle/>
          <a:p>
            <a:r>
              <a:rPr lang="en-US" dirty="0" smtClean="0"/>
              <a:t>Air Quality Data Dissemination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6408" y="3067771"/>
            <a:ext cx="1083731" cy="11130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Air quality forecasters</a:t>
            </a:r>
            <a:endParaRPr lang="en-US" sz="15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00600" y="3547552"/>
            <a:ext cx="4038600" cy="223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4402674" y="2246480"/>
            <a:ext cx="3623734" cy="2743209"/>
          </a:xfrm>
          <a:prstGeom prst="rightArrowCallou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Product Tailoring: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compositing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zooming capabilities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time series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remapped to a pre-defined grid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 overpass data for specific stations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overlays of different but related products (e.g., wind vectors over AOD)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geotiff</a:t>
            </a:r>
            <a:r>
              <a:rPr lang="en-US" sz="1400" dirty="0" smtClean="0">
                <a:solidFill>
                  <a:schemeClr val="bg1"/>
                </a:solidFill>
              </a:rPr>
              <a:t>, KML, etc.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4004" y="3375358"/>
            <a:ext cx="1388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Visualization System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1964278" y="1264356"/>
            <a:ext cx="1740588" cy="5350933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228600" indent="-228600"/>
            <a:r>
              <a:rPr lang="en-US" sz="1800" dirty="0" smtClean="0"/>
              <a:t>Air quality products:</a:t>
            </a:r>
          </a:p>
          <a:p>
            <a:pPr marL="228600" lvl="1" indent="-228600"/>
            <a:r>
              <a:rPr lang="en-US" sz="1800" dirty="0" smtClean="0"/>
              <a:t>Aerosol Optical Depth</a:t>
            </a:r>
          </a:p>
          <a:p>
            <a:pPr marL="228600" lvl="1" indent="-228600"/>
            <a:r>
              <a:rPr lang="en-US" sz="1800" dirty="0" smtClean="0"/>
              <a:t>Suspended Matter </a:t>
            </a:r>
          </a:p>
          <a:p>
            <a:pPr marL="228600" lvl="1" indent="-228600"/>
            <a:r>
              <a:rPr lang="en-US" sz="1800" dirty="0" smtClean="0"/>
              <a:t>Aerosol type (urban, generic, dust, smoke)</a:t>
            </a:r>
          </a:p>
          <a:p>
            <a:pPr marL="228600" lvl="1" indent="-228600"/>
            <a:r>
              <a:rPr lang="en-US" sz="1800" dirty="0" smtClean="0"/>
              <a:t>Aerosol detection (smoke/dust mask)</a:t>
            </a:r>
          </a:p>
          <a:p>
            <a:pPr marL="228600" lvl="1" indent="-228600"/>
            <a:r>
              <a:rPr lang="en-US" sz="1800" dirty="0" smtClean="0"/>
              <a:t>Fires and emissions</a:t>
            </a:r>
          </a:p>
          <a:p>
            <a:pPr marL="228600" lvl="1" indent="-228600"/>
            <a:r>
              <a:rPr lang="en-US" sz="1800" dirty="0" smtClean="0"/>
              <a:t>Burned area</a:t>
            </a:r>
          </a:p>
          <a:p>
            <a:pPr marL="228600" lvl="1" indent="-228600"/>
            <a:r>
              <a:rPr lang="en-US" sz="1800" dirty="0" smtClean="0"/>
              <a:t> cloud mask</a:t>
            </a:r>
            <a:endParaRPr lang="en-US" sz="1600" dirty="0"/>
          </a:p>
        </p:txBody>
      </p:sp>
      <p:sp>
        <p:nvSpPr>
          <p:cNvPr id="15" name="Right Arrow Callout 14"/>
          <p:cNvSpPr/>
          <p:nvPr/>
        </p:nvSpPr>
        <p:spPr>
          <a:xfrm>
            <a:off x="112888" y="2731911"/>
            <a:ext cx="1873967" cy="1653842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GOES-R Ground System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216027" y="1718564"/>
            <a:ext cx="3612450" cy="4225406"/>
            <a:chOff x="4216027" y="1718564"/>
            <a:chExt cx="3612450" cy="4225406"/>
          </a:xfrm>
        </p:grpSpPr>
        <p:sp>
          <p:nvSpPr>
            <p:cNvPr id="9" name="Oval 8"/>
            <p:cNvSpPr/>
            <p:nvPr/>
          </p:nvSpPr>
          <p:spPr>
            <a:xfrm>
              <a:off x="4216027" y="1718564"/>
              <a:ext cx="3612450" cy="36579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0600" y="5574638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31113" y="1395398"/>
            <a:ext cx="2172891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NESDIS Development</a:t>
            </a:r>
          </a:p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704866" y="5943970"/>
            <a:ext cx="1095734" cy="671319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00600" y="5574638"/>
            <a:ext cx="2274930" cy="9233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UMBC AWIPS-II</a:t>
            </a:r>
          </a:p>
          <a:p>
            <a:r>
              <a:rPr lang="en-US" dirty="0" smtClean="0"/>
              <a:t>Development Workstation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3706356" y="1395398"/>
            <a:ext cx="724757" cy="671319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5237164" y="4942805"/>
            <a:ext cx="577553" cy="671319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VIIRS Data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45588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Official Path</a:t>
            </a:r>
          </a:p>
          <a:p>
            <a:r>
              <a:rPr lang="en-US" dirty="0" smtClean="0"/>
              <a:t>Users will get the data via requests to NCDC via the CLASS system</a:t>
            </a:r>
          </a:p>
          <a:p>
            <a:r>
              <a:rPr lang="en-US" dirty="0" smtClean="0"/>
              <a:t>Data will be available in February</a:t>
            </a:r>
          </a:p>
          <a:p>
            <a:r>
              <a:rPr lang="en-US" dirty="0" smtClean="0"/>
              <a:t>Product is an HDF5 file which can be subset for variables of interest</a:t>
            </a:r>
          </a:p>
          <a:p>
            <a:r>
              <a:rPr lang="en-US" sz="1600" dirty="0" err="1" smtClean="0"/>
              <a:t>http://www.nsof.class.noaa.gov/saa/products/search?datatype_family</a:t>
            </a:r>
            <a:r>
              <a:rPr lang="en-US" sz="1600" dirty="0" smtClean="0"/>
              <a:t>=VIIRS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0371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expect to add a VIIRS Tab to IDEA</a:t>
            </a:r>
            <a:endParaRPr lang="en-US" sz="2800" dirty="0"/>
          </a:p>
        </p:txBody>
      </p:sp>
      <p:pic>
        <p:nvPicPr>
          <p:cNvPr id="5124" name="Picture 15" descr="Idea_2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6305" y="774353"/>
            <a:ext cx="7184736" cy="55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04797" y="57399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4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(http://star.nesdis.noaa.gov/smcd/spb/aq/)</a:t>
            </a:r>
            <a:endParaRPr kumimoji="0" lang="en-US" sz="1846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89416" y="553796"/>
            <a:ext cx="2434899" cy="1718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495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Update on Delivery System Options for ABI and VIIRS Air Quality Products </vt:lpstr>
      <vt:lpstr>Proving Ground Goals</vt:lpstr>
      <vt:lpstr>The Ideal World</vt:lpstr>
      <vt:lpstr>GOES-R Data Dissemination</vt:lpstr>
      <vt:lpstr>Since Last Year</vt:lpstr>
      <vt:lpstr>Air Quality Data Dissemination</vt:lpstr>
      <vt:lpstr>VIIRS Data Dissemination</vt:lpstr>
      <vt:lpstr>We expect to add a VIIRS Tab to IDEA</vt:lpstr>
    </vt:vector>
  </TitlesOfParts>
  <Company>Joint Center for Earth Systems Technology (JCET)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 Hoff</dc:creator>
  <cp:lastModifiedBy>Amy Huff</cp:lastModifiedBy>
  <cp:revision>25</cp:revision>
  <dcterms:created xsi:type="dcterms:W3CDTF">2012-01-09T21:36:09Z</dcterms:created>
  <dcterms:modified xsi:type="dcterms:W3CDTF">2012-01-10T15:48:05Z</dcterms:modified>
</cp:coreProperties>
</file>