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Layouts/slideLayout15.xml" ContentType="application/vnd.openxmlformats-officedocument.presentationml.slideLayout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slideLayouts/slideLayout16.xml" ContentType="application/vnd.openxmlformats-officedocument.presentationml.slideLayout+xml"/>
  <Override PartName="/ppt/tableStyles.xml" ContentType="application/vnd.openxmlformats-officedocument.presentationml.tableStyles+xml"/>
  <Override PartName="/ppt/notesSlides/notesSlide5.xml" ContentType="application/vnd.openxmlformats-officedocument.presentationml.notesSlide+xml"/>
  <Override PartName="/ppt/slides/slide15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Layouts/slideLayout17.xml" ContentType="application/vnd.openxmlformats-officedocument.presentationml.slideLayout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slideLayouts/slideLayout14.xml" ContentType="application/vnd.openxmlformats-officedocument.presentationml.slideLayout+xml"/>
  <Override PartName="/ppt/notesSlides/notesSlide3.xml" ContentType="application/vnd.openxmlformats-officedocument.presentationml.notesSlide+xml"/>
  <Override PartName="/ppt/slides/slide8.xml" ContentType="application/vnd.openxmlformats-officedocument.presentationml.slide+xml"/>
  <Override PartName="/ppt/notesSlides/notesSlide10.xml" ContentType="application/vnd.openxmlformats-officedocument.presentationml.notes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notesSlides/notesSlide8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87" r:id="rId1"/>
  </p:sldMasterIdLst>
  <p:notesMasterIdLst>
    <p:notesMasterId r:id="rId28"/>
  </p:notesMasterIdLst>
  <p:handoutMasterIdLst>
    <p:handoutMasterId r:id="rId29"/>
  </p:handoutMasterIdLst>
  <p:sldIdLst>
    <p:sldId id="286" r:id="rId2"/>
    <p:sldId id="271" r:id="rId3"/>
    <p:sldId id="258" r:id="rId4"/>
    <p:sldId id="284" r:id="rId5"/>
    <p:sldId id="268" r:id="rId6"/>
    <p:sldId id="285" r:id="rId7"/>
    <p:sldId id="287" r:id="rId8"/>
    <p:sldId id="288" r:id="rId9"/>
    <p:sldId id="289" r:id="rId10"/>
    <p:sldId id="290" r:id="rId11"/>
    <p:sldId id="291" r:id="rId12"/>
    <p:sldId id="292" r:id="rId13"/>
    <p:sldId id="293" r:id="rId14"/>
    <p:sldId id="294" r:id="rId15"/>
    <p:sldId id="295" r:id="rId16"/>
    <p:sldId id="296" r:id="rId17"/>
    <p:sldId id="262" r:id="rId18"/>
    <p:sldId id="275" r:id="rId19"/>
    <p:sldId id="279" r:id="rId20"/>
    <p:sldId id="259" r:id="rId21"/>
    <p:sldId id="264" r:id="rId22"/>
    <p:sldId id="265" r:id="rId23"/>
    <p:sldId id="278" r:id="rId24"/>
    <p:sldId id="280" r:id="rId25"/>
    <p:sldId id="283" r:id="rId26"/>
    <p:sldId id="298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lrMru>
    <a:srgbClr val="FF8000"/>
    <a:srgbClr val="00FF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>
    <p:restoredLeft sz="15620"/>
    <p:restoredTop sz="94660"/>
  </p:normalViewPr>
  <p:slideViewPr>
    <p:cSldViewPr snapToGrid="0" snapToObjects="1">
      <p:cViewPr varScale="1">
        <p:scale>
          <a:sx n="142" d="100"/>
          <a:sy n="142" d="100"/>
        </p:scale>
        <p:origin x="-112" y="-1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notesMaster" Target="notesMasters/notesMaster1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B9E671-72D0-C042-A25B-71A4FEACB239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C7E99D-2E27-E144-A760-7260093D9924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7E36CB-E36F-4B48-A500-046C8E46DA21}" type="datetimeFigureOut">
              <a:rPr lang="en-US" smtClean="0"/>
              <a:t>1/4/12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6D2B7E-3706-B848-B6F6-ACEE0E87E3F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C00B81D-D4F9-7047-A3E4-1515C70CEF04}" type="slidenum">
              <a:rPr lang="en-US"/>
              <a:pPr/>
              <a:t>7</a:t>
            </a:fld>
            <a:endParaRPr lang="en-US"/>
          </a:p>
        </p:txBody>
      </p:sp>
      <p:sp>
        <p:nvSpPr>
          <p:cNvPr id="8192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F56A1D1-90A5-CE4B-BAD0-96D992183D83}" type="slidenum">
              <a:rPr lang="en-US"/>
              <a:pPr/>
              <a:t>16</a:t>
            </a:fld>
            <a:endParaRPr lang="en-US"/>
          </a:p>
        </p:txBody>
      </p:sp>
      <p:sp>
        <p:nvSpPr>
          <p:cNvPr id="10445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682D9DD-2879-1D4E-AD8B-B83AEF3EB25E}" type="slidenum">
              <a:rPr lang="en-US"/>
              <a:pPr/>
              <a:t>8</a:t>
            </a:fld>
            <a:endParaRPr lang="en-US"/>
          </a:p>
        </p:txBody>
      </p:sp>
      <p:sp>
        <p:nvSpPr>
          <p:cNvPr id="8294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2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8267509-BBE6-B046-A981-822D117844E2}" type="slidenum">
              <a:rPr lang="en-US"/>
              <a:pPr/>
              <a:t>9</a:t>
            </a:fld>
            <a:endParaRPr lang="en-US"/>
          </a:p>
        </p:txBody>
      </p:sp>
      <p:sp>
        <p:nvSpPr>
          <p:cNvPr id="69634" name="Rectangle 2"/>
          <p:cNvSpPr>
            <a:spLocks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Rectangle 3"/>
          <p:cNvSpPr>
            <a:spLocks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F5516FB-1D86-434F-A248-A265D1A03BAD}" type="slidenum">
              <a:rPr lang="en-US"/>
              <a:pPr/>
              <a:t>10</a:t>
            </a:fld>
            <a:endParaRPr lang="en-US"/>
          </a:p>
        </p:txBody>
      </p:sp>
      <p:sp>
        <p:nvSpPr>
          <p:cNvPr id="4710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129061D-564B-5F43-B623-8CD23775FEA0}" type="slidenum">
              <a:rPr lang="en-US"/>
              <a:pPr/>
              <a:t>11</a:t>
            </a:fld>
            <a:endParaRPr lang="en-US"/>
          </a:p>
        </p:txBody>
      </p:sp>
      <p:sp>
        <p:nvSpPr>
          <p:cNvPr id="83970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3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F3724A7-C936-CB47-BFFA-33C351C30C34}" type="slidenum">
              <a:rPr lang="en-US"/>
              <a:pPr/>
              <a:t>12</a:t>
            </a:fld>
            <a:endParaRPr lang="en-US"/>
          </a:p>
        </p:txBody>
      </p:sp>
      <p:sp>
        <p:nvSpPr>
          <p:cNvPr id="84994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4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AF9CC9-9C43-A941-ABAC-D20CF6755E1B}" type="slidenum">
              <a:rPr lang="en-US"/>
              <a:pPr/>
              <a:t>13</a:t>
            </a:fld>
            <a:endParaRPr lang="en-US"/>
          </a:p>
        </p:txBody>
      </p:sp>
      <p:sp>
        <p:nvSpPr>
          <p:cNvPr id="86018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4761558-6050-3A48-A1A8-2617BC53E8CE}" type="slidenum">
              <a:rPr lang="en-US"/>
              <a:pPr/>
              <a:t>14</a:t>
            </a:fld>
            <a:endParaRPr lang="en-US"/>
          </a:p>
        </p:txBody>
      </p:sp>
      <p:sp>
        <p:nvSpPr>
          <p:cNvPr id="102402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8FAA3CF-8E4A-2544-9AA9-3B94DC43A938}" type="slidenum">
              <a:rPr lang="en-US"/>
              <a:pPr/>
              <a:t>15</a:t>
            </a:fld>
            <a:endParaRPr lang="en-US"/>
          </a:p>
        </p:txBody>
      </p:sp>
      <p:sp>
        <p:nvSpPr>
          <p:cNvPr id="103426" name="Rectangle 2"/>
          <p:cNvSpPr>
            <a:spLocks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9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0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1.jpe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199" y="1295400"/>
            <a:ext cx="8228013" cy="1927225"/>
          </a:xfrm>
          <a:prstGeom prst="rect">
            <a:avLst/>
          </a:prstGeom>
        </p:spPr>
        <p:txBody>
          <a:bodyPr tIns="0" bIns="0" anchor="b" anchorCtr="0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199" y="3307976"/>
            <a:ext cx="8228013" cy="1066800"/>
          </a:xfrm>
          <a:prstGeom prst="rect">
            <a:avLst/>
          </a:prstGeom>
        </p:spPr>
        <p:txBody>
          <a:bodyPr tIns="0" bIns="0"/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381001"/>
            <a:ext cx="3509683" cy="2209800"/>
          </a:xfrm>
          <a:prstGeom prst="rect">
            <a:avLst/>
          </a:prstGeom>
        </p:spPr>
        <p:txBody>
          <a:bodyPr anchor="b"/>
          <a:lstStyle>
            <a:lvl1pPr algn="l">
              <a:defRPr sz="44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29200" y="273050"/>
            <a:ext cx="3657600" cy="58531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199" y="2649071"/>
            <a:ext cx="3509683" cy="338819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228600" y="1143000"/>
            <a:ext cx="4267200" cy="4267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Pictures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51425" y="381001"/>
            <a:ext cx="3635375" cy="2209800"/>
          </a:xfrm>
          <a:prstGeom prst="rect">
            <a:avLst/>
          </a:prstGeom>
        </p:spPr>
        <p:txBody>
          <a:bodyPr anchor="b"/>
          <a:lstStyle>
            <a:lvl1pPr algn="l">
              <a:defRPr sz="4400" b="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51425" y="2649070"/>
            <a:ext cx="3635375" cy="3505667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E387F-D1E7-9041-ACA6-9C4DB08CC361}" type="datetimeFigureOut">
              <a:rPr lang="en-US" smtClean="0"/>
              <a:pPr/>
              <a:t>1/4/12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AGU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990600" y="2590800"/>
            <a:ext cx="3505200" cy="3505200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8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2479675" y="1260475"/>
            <a:ext cx="1254125" cy="12541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269875" y="762000"/>
            <a:ext cx="2092325" cy="2092325"/>
          </a:xfrm>
          <a:prstGeom prst="ellipse">
            <a:avLst/>
          </a:prstGeom>
          <a:ln w="28575">
            <a:solidFill>
              <a:schemeClr val="accent1"/>
            </a:solidFill>
          </a:ln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icon to add picture</a:t>
            </a:r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568388"/>
            <a:ext cx="8228013" cy="34688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74638"/>
            <a:ext cx="1524000" cy="5851525"/>
          </a:xfrm>
          <a:prstGeom prst="rect">
            <a:avLst/>
          </a:prstGeom>
        </p:spPr>
        <p:txBody>
          <a:bodyPr vert="eaVert" anchor="t" anchorCtr="0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416859"/>
            <a:ext cx="6019800" cy="5615642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Closing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AGU 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x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10588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76400"/>
            <a:ext cx="4194175" cy="44227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6245225"/>
            <a:ext cx="2286000" cy="47625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July 17, 2009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AWMA 39th Critical Review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286000" cy="476250"/>
          </a:xfrm>
        </p:spPr>
        <p:txBody>
          <a:bodyPr/>
          <a:lstStyle>
            <a:lvl1pPr>
              <a:defRPr smtClean="0"/>
            </a:lvl1pPr>
          </a:lstStyle>
          <a:p>
            <a:fld id="{DFB5D74A-91D0-8B4B-BA8F-3C6A2AD0247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770094"/>
            <a:ext cx="7662864" cy="326716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36694"/>
            <a:ext cx="6400800" cy="1362075"/>
          </a:xfrm>
          <a:prstGeom prst="rect">
            <a:avLst/>
          </a:prstGeom>
        </p:spPr>
        <p:txBody>
          <a:bodyPr anchor="b" anchorCtr="0"/>
          <a:lstStyle>
            <a:lvl1pPr algn="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76399" y="3609695"/>
            <a:ext cx="5181601" cy="1500187"/>
          </a:xfrm>
          <a:prstGeom prst="rect">
            <a:avLst/>
          </a:prstGeom>
        </p:spPr>
        <p:txBody>
          <a:bodyPr anchor="t" anchorCtr="0"/>
          <a:lstStyle>
            <a:lvl1pPr marL="0" indent="0" algn="r">
              <a:spcBef>
                <a:spcPts val="300"/>
              </a:spcBef>
              <a:buNone/>
              <a:defRPr sz="1800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7238999" y="6356350"/>
            <a:ext cx="144621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92818" y="5804647"/>
            <a:ext cx="367088" cy="677108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sz="4400">
                <a:solidFill>
                  <a:schemeClr val="accent1"/>
                </a:solidFill>
                <a:latin typeface="Wingdings" pitchFamily="2" charset="2"/>
              </a:rPr>
              <a:t>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40664" y="2784475"/>
            <a:ext cx="3767328" cy="32527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34753" y="2784475"/>
            <a:ext cx="3767328" cy="32527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2232211"/>
            <a:ext cx="3767328" cy="762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40664" y="3160059"/>
            <a:ext cx="3767328" cy="28914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31578" y="2232211"/>
            <a:ext cx="3767328" cy="76200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 algn="ctr">
              <a:lnSpc>
                <a:spcPts val="2600"/>
              </a:lnSpc>
              <a:spcBef>
                <a:spcPts val="0"/>
              </a:spcBef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31578" y="3160059"/>
            <a:ext cx="3767328" cy="2891491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2784475"/>
            <a:ext cx="7656512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AGU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762000" y="4497070"/>
            <a:ext cx="7656512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AGU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740664" y="2784475"/>
            <a:ext cx="3767328" cy="3252788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36008" y="2784475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AGU 2011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36008" y="4497070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739775" y="2784475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739775" y="4497070"/>
            <a:ext cx="3767328" cy="1554480"/>
          </a:xfrm>
          <a:prstGeom prst="rect">
            <a:avLst/>
          </a:prstGeom>
        </p:spPr>
        <p:txBody>
          <a:bodyPr/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45141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BEE387F-D1E7-9041-ACA6-9C4DB08CC361}" type="datetimeFigureOut">
              <a:rPr lang="en-US" smtClean="0"/>
              <a:pPr/>
              <a:t>1/4/12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image" Target="../media/image5.png"/><Relationship Id="rId21" Type="http://schemas.openxmlformats.org/officeDocument/2006/relationships/image" Target="../media/image6.png"/><Relationship Id="rId22" Type="http://schemas.openxmlformats.org/officeDocument/2006/relationships/image" Target="../media/image7.png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356350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1A8813B7-8410-2E4E-9431-F34EEB8C4B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DISCOVER-AQ_logo.pn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204600" y="6367761"/>
            <a:ext cx="1241608" cy="353714"/>
          </a:xfrm>
          <a:prstGeom prst="rect">
            <a:avLst/>
          </a:prstGeom>
        </p:spPr>
      </p:pic>
      <p:pic>
        <p:nvPicPr>
          <p:cNvPr id="8" name="Picture 7" descr="noaa_logo.png"/>
          <p:cNvPicPr>
            <a:picLocks noChangeAspect="1"/>
          </p:cNvPicPr>
          <p:nvPr userDrawn="1"/>
        </p:nvPicPr>
        <p:blipFill>
          <a:blip r:embed="rId20"/>
          <a:stretch>
            <a:fillRect/>
          </a:stretch>
        </p:blipFill>
        <p:spPr>
          <a:xfrm>
            <a:off x="21031" y="26832"/>
            <a:ext cx="638248" cy="638248"/>
          </a:xfrm>
          <a:prstGeom prst="rect">
            <a:avLst/>
          </a:prstGeom>
        </p:spPr>
      </p:pic>
      <p:pic>
        <p:nvPicPr>
          <p:cNvPr id="9" name="Picture 8" descr="umbc_logo.png"/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8301256" y="84629"/>
            <a:ext cx="767913" cy="260512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405656" y="636776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 dirty="0" smtClean="0"/>
              <a:t>AQPG Workshop Jan 12, 2012</a:t>
            </a:r>
            <a:endParaRPr lang="en-US" dirty="0"/>
          </a:p>
        </p:txBody>
      </p:sp>
      <p:pic>
        <p:nvPicPr>
          <p:cNvPr id="12" name="Picture 11" descr="PG_Logo.png"/>
          <p:cNvPicPr>
            <a:picLocks noChangeAspect="1"/>
          </p:cNvPicPr>
          <p:nvPr userDrawn="1"/>
        </p:nvPicPr>
        <p:blipFill>
          <a:blip r:embed="rId22"/>
          <a:stretch>
            <a:fillRect/>
          </a:stretch>
        </p:blipFill>
        <p:spPr>
          <a:xfrm>
            <a:off x="8383369" y="6047086"/>
            <a:ext cx="685800" cy="6858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Clr>
          <a:schemeClr val="accent1"/>
        </a:buClr>
        <a:buSzPct val="90000"/>
        <a:buFont typeface="Wingdings" pitchFamily="2" charset="2"/>
        <a:buChar char="S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Clr>
          <a:schemeClr val="accent1"/>
        </a:buClr>
        <a:buSzPct val="90000"/>
        <a:buFont typeface="Wingdings" pitchFamily="2" charset="2"/>
        <a:buChar char="S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jpeg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 of PM2.5/AOD Relationships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>
              <a:buNone/>
            </a:pPr>
            <a:r>
              <a:rPr lang="en-US" sz="2400" dirty="0" smtClean="0"/>
              <a:t>Ray Hoff, UMBC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2385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Linking optical properties and mass concentration</a:t>
            </a:r>
          </a:p>
        </p:txBody>
      </p:sp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AQPG 2012 Annual </a:t>
            </a:r>
            <a:r>
              <a:rPr lang="en-US" dirty="0" smtClean="0"/>
              <a:t>Meeting</a:t>
            </a:r>
            <a:endParaRPr lang="en-US" dirty="0" smtClean="0"/>
          </a:p>
        </p:txBody>
      </p:sp>
      <p:sp>
        <p:nvSpPr>
          <p:cNvPr id="8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B50E37-882B-B745-98C3-8DA157CE095D}" type="slidenum">
              <a:rPr lang="en-US"/>
              <a:pPr/>
              <a:t>10</a:t>
            </a:fld>
            <a:endParaRPr lang="en-US"/>
          </a:p>
        </p:txBody>
      </p:sp>
      <p:sp>
        <p:nvSpPr>
          <p:cNvPr id="31747" name="Rectangle 3"/>
          <p:cNvSpPr>
            <a:spLocks noChangeArrowheads="1"/>
          </p:cNvSpPr>
          <p:nvPr/>
        </p:nvSpPr>
        <p:spPr bwMode="auto">
          <a:xfrm>
            <a:off x="1919288" y="13906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31748" name="Picture 4" descr="PMSatellite_AtmosEnv#11685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59693" y="1699407"/>
            <a:ext cx="5891213" cy="4527423"/>
          </a:xfrm>
          <a:prstGeom prst="rect">
            <a:avLst/>
          </a:prstGeom>
          <a:noFill/>
        </p:spPr>
      </p:pic>
      <p:sp>
        <p:nvSpPr>
          <p:cNvPr id="31749" name="Rectangle 5"/>
          <p:cNvSpPr>
            <a:spLocks noChangeArrowheads="1"/>
          </p:cNvSpPr>
          <p:nvPr/>
        </p:nvSpPr>
        <p:spPr bwMode="auto">
          <a:xfrm>
            <a:off x="7086600" y="5223439"/>
            <a:ext cx="19669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en-US" sz="1600" dirty="0">
                <a:latin typeface="Times New Roman" pitchFamily="1" charset="0"/>
              </a:rPr>
              <a:t>Engel-Cox et al. 2004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914400"/>
          </a:xfrm>
        </p:spPr>
        <p:txBody>
          <a:bodyPr/>
          <a:lstStyle/>
          <a:p>
            <a:r>
              <a:rPr lang="en-US"/>
              <a:t>PM - AOD Relationships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838700" y="6356350"/>
            <a:ext cx="2895600" cy="365125"/>
          </a:xfrm>
        </p:spPr>
        <p:txBody>
          <a:bodyPr/>
          <a:lstStyle/>
          <a:p>
            <a:r>
              <a:rPr lang="en-US" dirty="0" smtClean="0"/>
              <a:t>Hoff &amp; Christopher</a:t>
            </a:r>
          </a:p>
          <a:p>
            <a:r>
              <a:rPr lang="en-US" dirty="0" smtClean="0"/>
              <a:t>AWMA 39th Critical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EBC660-3FF0-3D42-BFDD-7B8D3D5C706B}" type="slidenum">
              <a:rPr lang="en-US"/>
              <a:pPr/>
              <a:t>11</a:t>
            </a:fld>
            <a:endParaRPr lang="en-US"/>
          </a:p>
        </p:txBody>
      </p:sp>
      <p:pic>
        <p:nvPicPr>
          <p:cNvPr id="79876" name="Picture 4" descr="Table_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6200" y="914400"/>
            <a:ext cx="8904288" cy="5124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</p:spPr>
        <p:txBody>
          <a:bodyPr/>
          <a:lstStyle/>
          <a:p>
            <a:r>
              <a:rPr lang="en-US" sz="3200"/>
              <a:t>Review of PM to AOD relationships</a:t>
            </a:r>
            <a:endParaRPr lang="en-US"/>
          </a:p>
        </p:txBody>
      </p:sp>
      <p:sp>
        <p:nvSpPr>
          <p:cNvPr id="76803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381000" y="2435225"/>
            <a:ext cx="8540750" cy="4422775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dirty="0"/>
              <a:t>Widely (wildly) varying slopes on this regression</a:t>
            </a:r>
          </a:p>
          <a:p>
            <a:pPr>
              <a:lnSpc>
                <a:spcPct val="90000"/>
              </a:lnSpc>
            </a:pPr>
            <a:r>
              <a:rPr lang="en-US" dirty="0"/>
              <a:t>Seasonal dependence, humidity dependence, PBL dependence, regional dependence,</a:t>
            </a:r>
          </a:p>
          <a:p>
            <a:pPr>
              <a:lnSpc>
                <a:spcPct val="90000"/>
              </a:lnSpc>
            </a:pPr>
            <a:r>
              <a:rPr lang="en-US" dirty="0"/>
              <a:t>May not in fact be a linear relationship at all</a:t>
            </a:r>
          </a:p>
          <a:p>
            <a:pPr>
              <a:lnSpc>
                <a:spcPct val="90000"/>
              </a:lnSpc>
            </a:pPr>
            <a:r>
              <a:rPr lang="en-US" dirty="0"/>
              <a:t>Error in the slopes lead to propagated error in the PM</a:t>
            </a:r>
            <a:r>
              <a:rPr lang="en-US" baseline="-25000" dirty="0"/>
              <a:t>2.5</a:t>
            </a:r>
            <a:r>
              <a:rPr lang="en-US" dirty="0"/>
              <a:t> predictions</a:t>
            </a:r>
          </a:p>
          <a:p>
            <a:pPr>
              <a:lnSpc>
                <a:spcPct val="90000"/>
              </a:lnSpc>
            </a:pPr>
            <a:r>
              <a:rPr lang="en-US" dirty="0"/>
              <a:t>Likely not useful for regulatory compliance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AWMA 39th Critical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2969BF-A2B0-3143-84F9-DF722B353408}" type="slidenum">
              <a:rPr lang="en-US"/>
              <a:pPr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</p:spPr>
        <p:txBody>
          <a:bodyPr>
            <a:normAutofit fontScale="90000"/>
          </a:bodyPr>
          <a:lstStyle/>
          <a:p>
            <a:r>
              <a:rPr lang="en-US"/>
              <a:t>Back to the aerosol microphysics</a:t>
            </a:r>
          </a:p>
        </p:txBody>
      </p:sp>
      <p:sp>
        <p:nvSpPr>
          <p:cNvPr id="1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AWMA 39th Critical Review</a:t>
            </a:r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5142F3-8A17-E843-8BBA-A35B43D3BE97}" type="slidenum">
              <a:rPr lang="en-US"/>
              <a:pPr/>
              <a:t>13</a:t>
            </a:fld>
            <a:endParaRPr lang="en-US"/>
          </a:p>
        </p:txBody>
      </p:sp>
      <p:pic>
        <p:nvPicPr>
          <p:cNvPr id="78852" name="Picture 4" descr="Equation_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657600" y="1371600"/>
            <a:ext cx="5183188" cy="957263"/>
          </a:xfrm>
          <a:prstGeom prst="rect">
            <a:avLst/>
          </a:prstGeom>
          <a:noFill/>
        </p:spPr>
      </p:pic>
      <p:sp>
        <p:nvSpPr>
          <p:cNvPr id="78853" name="Rectangle 5"/>
          <p:cNvSpPr>
            <a:spLocks noChangeArrowheads="1"/>
          </p:cNvSpPr>
          <p:nvPr/>
        </p:nvSpPr>
        <p:spPr bwMode="auto">
          <a:xfrm>
            <a:off x="152400" y="914400"/>
            <a:ext cx="3429000" cy="2286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en-US" dirty="0" smtClean="0">
                <a:solidFill>
                  <a:srgbClr val="060000"/>
                </a:solidFill>
              </a:rPr>
              <a:t>RH</a:t>
            </a:r>
            <a:endParaRPr lang="en-US" dirty="0">
              <a:solidFill>
                <a:srgbClr val="060000"/>
              </a:solidFill>
            </a:endParaRPr>
          </a:p>
        </p:txBody>
      </p:sp>
      <p:sp>
        <p:nvSpPr>
          <p:cNvPr id="78854" name="Rectangle 6"/>
          <p:cNvSpPr>
            <a:spLocks noChangeArrowheads="1"/>
          </p:cNvSpPr>
          <p:nvPr/>
        </p:nvSpPr>
        <p:spPr bwMode="auto">
          <a:xfrm>
            <a:off x="304800" y="1905000"/>
            <a:ext cx="2667000" cy="609600"/>
          </a:xfrm>
          <a:prstGeom prst="rect">
            <a:avLst/>
          </a:prstGeom>
          <a:solidFill>
            <a:schemeClr val="bg2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5" name="Line 7"/>
          <p:cNvSpPr>
            <a:spLocks noChangeShapeType="1"/>
          </p:cNvSpPr>
          <p:nvPr/>
        </p:nvSpPr>
        <p:spPr bwMode="auto">
          <a:xfrm>
            <a:off x="1600200" y="1066800"/>
            <a:ext cx="0" cy="1447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8857" name="Rectangle 9"/>
          <p:cNvSpPr>
            <a:spLocks noChangeArrowheads="1"/>
          </p:cNvSpPr>
          <p:nvPr/>
        </p:nvSpPr>
        <p:spPr bwMode="auto">
          <a:xfrm>
            <a:off x="2971800" y="1981200"/>
            <a:ext cx="4048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i="1">
                <a:solidFill>
                  <a:srgbClr val="060000"/>
                </a:solidFill>
                <a:latin typeface="Times New Roman" pitchFamily="1" charset="0"/>
              </a:rPr>
              <a:t>H</a:t>
            </a:r>
          </a:p>
        </p:txBody>
      </p:sp>
      <p:sp>
        <p:nvSpPr>
          <p:cNvPr id="78858" name="Text Box 10"/>
          <p:cNvSpPr txBox="1">
            <a:spLocks noChangeArrowheads="1"/>
          </p:cNvSpPr>
          <p:nvPr/>
        </p:nvSpPr>
        <p:spPr bwMode="auto">
          <a:xfrm>
            <a:off x="4419600" y="2590800"/>
            <a:ext cx="2209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err="1">
                <a:sym typeface="Symbol" pitchFamily="1" charset="2"/>
              </a:rPr>
              <a:t></a:t>
            </a:r>
            <a:r>
              <a:rPr lang="en-US" dirty="0">
                <a:sym typeface="Symbol" pitchFamily="1" charset="2"/>
              </a:rPr>
              <a:t> = PM</a:t>
            </a:r>
            <a:r>
              <a:rPr lang="en-US" baseline="-25000" dirty="0">
                <a:sym typeface="Symbol" pitchFamily="1" charset="2"/>
              </a:rPr>
              <a:t>2.5</a:t>
            </a:r>
            <a:r>
              <a:rPr lang="en-US" dirty="0">
                <a:sym typeface="Symbol" pitchFamily="1" charset="2"/>
              </a:rPr>
              <a:t> S</a:t>
            </a:r>
            <a:endParaRPr lang="en-US" dirty="0"/>
          </a:p>
        </p:txBody>
      </p:sp>
      <p:sp>
        <p:nvSpPr>
          <p:cNvPr id="78859" name="Text Box 11"/>
          <p:cNvSpPr txBox="1">
            <a:spLocks noChangeArrowheads="1"/>
          </p:cNvSpPr>
          <p:nvPr/>
        </p:nvSpPr>
        <p:spPr bwMode="auto">
          <a:xfrm>
            <a:off x="6934200" y="2514600"/>
            <a:ext cx="2530475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000" dirty="0"/>
              <a:t>Specific extinction efficiency at RH</a:t>
            </a:r>
            <a:endParaRPr lang="en-US" dirty="0"/>
          </a:p>
        </p:txBody>
      </p:sp>
      <p:sp>
        <p:nvSpPr>
          <p:cNvPr id="78860" name="Line 12"/>
          <p:cNvSpPr>
            <a:spLocks noChangeShapeType="1"/>
          </p:cNvSpPr>
          <p:nvPr/>
        </p:nvSpPr>
        <p:spPr bwMode="auto">
          <a:xfrm flipV="1">
            <a:off x="8229600" y="1981200"/>
            <a:ext cx="304800" cy="609600"/>
          </a:xfrm>
          <a:prstGeom prst="line">
            <a:avLst/>
          </a:prstGeom>
          <a:noFill/>
          <a:ln w="28575">
            <a:solidFill>
              <a:srgbClr val="00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8862" name="Picture 14" descr="Watson2002JAWMACritRevVisibility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6200" y="3276600"/>
            <a:ext cx="4316413" cy="2971800"/>
          </a:xfrm>
          <a:prstGeom prst="rect">
            <a:avLst/>
          </a:prstGeom>
          <a:noFill/>
        </p:spPr>
      </p:pic>
      <p:sp>
        <p:nvSpPr>
          <p:cNvPr id="78863" name="Text Box 15"/>
          <p:cNvSpPr txBox="1">
            <a:spLocks noChangeArrowheads="1"/>
          </p:cNvSpPr>
          <p:nvPr/>
        </p:nvSpPr>
        <p:spPr bwMode="auto">
          <a:xfrm>
            <a:off x="1812925" y="3581400"/>
            <a:ext cx="20653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60000"/>
                </a:solidFill>
              </a:rPr>
              <a:t>Watson, 2002</a:t>
            </a:r>
            <a:endParaRPr lang="en-US"/>
          </a:p>
        </p:txBody>
      </p:sp>
      <p:pic>
        <p:nvPicPr>
          <p:cNvPr id="78865" name="Picture 17" descr="Figure_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3352800"/>
            <a:ext cx="4495800" cy="2832100"/>
          </a:xfrm>
          <a:prstGeom prst="rect">
            <a:avLst/>
          </a:prstGeom>
          <a:noFill/>
        </p:spPr>
      </p:pic>
      <p:sp>
        <p:nvSpPr>
          <p:cNvPr id="78866" name="Text Box 18"/>
          <p:cNvSpPr txBox="1">
            <a:spLocks noChangeArrowheads="1"/>
          </p:cNvSpPr>
          <p:nvPr/>
        </p:nvSpPr>
        <p:spPr bwMode="auto">
          <a:xfrm>
            <a:off x="7299325" y="4619625"/>
            <a:ext cx="133667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060000"/>
                </a:solidFill>
              </a:rPr>
              <a:t>Liu et al.</a:t>
            </a:r>
          </a:p>
          <a:p>
            <a:r>
              <a:rPr lang="en-US">
                <a:solidFill>
                  <a:srgbClr val="060000"/>
                </a:solidFill>
              </a:rPr>
              <a:t>2005</a:t>
            </a:r>
            <a:endParaRPr lang="en-US"/>
          </a:p>
        </p:txBody>
      </p:sp>
      <p:sp>
        <p:nvSpPr>
          <p:cNvPr id="78867" name="Line 19"/>
          <p:cNvSpPr>
            <a:spLocks noChangeShapeType="1"/>
          </p:cNvSpPr>
          <p:nvPr/>
        </p:nvSpPr>
        <p:spPr bwMode="auto">
          <a:xfrm flipH="1" flipV="1">
            <a:off x="6781800" y="4419600"/>
            <a:ext cx="609600" cy="457200"/>
          </a:xfrm>
          <a:prstGeom prst="line">
            <a:avLst/>
          </a:prstGeom>
          <a:noFill/>
          <a:ln w="28575">
            <a:solidFill>
              <a:srgbClr val="060000"/>
            </a:solidFill>
            <a:round/>
            <a:headEnd/>
            <a:tailEnd type="arrow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18"/>
          <p:cNvSpPr/>
          <p:nvPr/>
        </p:nvSpPr>
        <p:spPr>
          <a:xfrm>
            <a:off x="1626744" y="1323748"/>
            <a:ext cx="886486" cy="1189585"/>
          </a:xfrm>
          <a:custGeom>
            <a:avLst/>
            <a:gdLst>
              <a:gd name="connsiteX0" fmla="*/ 296190 w 886486"/>
              <a:gd name="connsiteY0" fmla="*/ 1189585 h 1189585"/>
              <a:gd name="connsiteX1" fmla="*/ 331966 w 886486"/>
              <a:gd name="connsiteY1" fmla="*/ 1109087 h 1189585"/>
              <a:gd name="connsiteX2" fmla="*/ 349854 w 886486"/>
              <a:gd name="connsiteY2" fmla="*/ 1091198 h 1189585"/>
              <a:gd name="connsiteX3" fmla="*/ 412461 w 886486"/>
              <a:gd name="connsiteY3" fmla="*/ 1028588 h 1189585"/>
              <a:gd name="connsiteX4" fmla="*/ 448236 w 886486"/>
              <a:gd name="connsiteY4" fmla="*/ 983867 h 1189585"/>
              <a:gd name="connsiteX5" fmla="*/ 501900 w 886486"/>
              <a:gd name="connsiteY5" fmla="*/ 957035 h 1189585"/>
              <a:gd name="connsiteX6" fmla="*/ 519787 w 886486"/>
              <a:gd name="connsiteY6" fmla="*/ 939146 h 1189585"/>
              <a:gd name="connsiteX7" fmla="*/ 537675 w 886486"/>
              <a:gd name="connsiteY7" fmla="*/ 912313 h 1189585"/>
              <a:gd name="connsiteX8" fmla="*/ 573451 w 886486"/>
              <a:gd name="connsiteY8" fmla="*/ 903369 h 1189585"/>
              <a:gd name="connsiteX9" fmla="*/ 618170 w 886486"/>
              <a:gd name="connsiteY9" fmla="*/ 867592 h 1189585"/>
              <a:gd name="connsiteX10" fmla="*/ 645002 w 886486"/>
              <a:gd name="connsiteY10" fmla="*/ 849704 h 1189585"/>
              <a:gd name="connsiteX11" fmla="*/ 662889 w 886486"/>
              <a:gd name="connsiteY11" fmla="*/ 831815 h 1189585"/>
              <a:gd name="connsiteX12" fmla="*/ 689721 w 886486"/>
              <a:gd name="connsiteY12" fmla="*/ 813927 h 1189585"/>
              <a:gd name="connsiteX13" fmla="*/ 734440 w 886486"/>
              <a:gd name="connsiteY13" fmla="*/ 778150 h 1189585"/>
              <a:gd name="connsiteX14" fmla="*/ 797048 w 886486"/>
              <a:gd name="connsiteY14" fmla="*/ 715540 h 1189585"/>
              <a:gd name="connsiteX15" fmla="*/ 832823 w 886486"/>
              <a:gd name="connsiteY15" fmla="*/ 670819 h 1189585"/>
              <a:gd name="connsiteX16" fmla="*/ 868599 w 886486"/>
              <a:gd name="connsiteY16" fmla="*/ 626097 h 1189585"/>
              <a:gd name="connsiteX17" fmla="*/ 886486 w 886486"/>
              <a:gd name="connsiteY17" fmla="*/ 572432 h 1189585"/>
              <a:gd name="connsiteX18" fmla="*/ 868599 w 886486"/>
              <a:gd name="connsiteY18" fmla="*/ 554543 h 1189585"/>
              <a:gd name="connsiteX19" fmla="*/ 814935 w 886486"/>
              <a:gd name="connsiteY19" fmla="*/ 545599 h 1189585"/>
              <a:gd name="connsiteX20" fmla="*/ 564507 w 886486"/>
              <a:gd name="connsiteY20" fmla="*/ 536655 h 1189585"/>
              <a:gd name="connsiteX21" fmla="*/ 421405 w 886486"/>
              <a:gd name="connsiteY21" fmla="*/ 518767 h 1189585"/>
              <a:gd name="connsiteX22" fmla="*/ 367741 w 886486"/>
              <a:gd name="connsiteY22" fmla="*/ 509822 h 1189585"/>
              <a:gd name="connsiteX23" fmla="*/ 287246 w 886486"/>
              <a:gd name="connsiteY23" fmla="*/ 500878 h 1189585"/>
              <a:gd name="connsiteX24" fmla="*/ 251471 w 886486"/>
              <a:gd name="connsiteY24" fmla="*/ 491934 h 1189585"/>
              <a:gd name="connsiteX25" fmla="*/ 197808 w 886486"/>
              <a:gd name="connsiteY25" fmla="*/ 482990 h 1189585"/>
              <a:gd name="connsiteX26" fmla="*/ 170976 w 886486"/>
              <a:gd name="connsiteY26" fmla="*/ 474045 h 1189585"/>
              <a:gd name="connsiteX27" fmla="*/ 135200 w 886486"/>
              <a:gd name="connsiteY27" fmla="*/ 465101 h 1189585"/>
              <a:gd name="connsiteX28" fmla="*/ 108369 w 886486"/>
              <a:gd name="connsiteY28" fmla="*/ 447213 h 1189585"/>
              <a:gd name="connsiteX29" fmla="*/ 90481 w 886486"/>
              <a:gd name="connsiteY29" fmla="*/ 429324 h 1189585"/>
              <a:gd name="connsiteX30" fmla="*/ 63649 w 886486"/>
              <a:gd name="connsiteY30" fmla="*/ 420380 h 1189585"/>
              <a:gd name="connsiteX31" fmla="*/ 45762 w 886486"/>
              <a:gd name="connsiteY31" fmla="*/ 402491 h 1189585"/>
              <a:gd name="connsiteX32" fmla="*/ 27874 w 886486"/>
              <a:gd name="connsiteY32" fmla="*/ 348826 h 1189585"/>
              <a:gd name="connsiteX33" fmla="*/ 9986 w 886486"/>
              <a:gd name="connsiteY33" fmla="*/ 178885 h 1189585"/>
              <a:gd name="connsiteX34" fmla="*/ 1042 w 886486"/>
              <a:gd name="connsiteY34" fmla="*/ 62610 h 1189585"/>
              <a:gd name="connsiteX35" fmla="*/ 1042 w 886486"/>
              <a:gd name="connsiteY35" fmla="*/ 0 h 11895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886486" h="1189585">
                <a:moveTo>
                  <a:pt x="296190" y="1189585"/>
                </a:moveTo>
                <a:cubicBezTo>
                  <a:pt x="310374" y="1147030"/>
                  <a:pt x="307667" y="1139461"/>
                  <a:pt x="331966" y="1109087"/>
                </a:cubicBezTo>
                <a:cubicBezTo>
                  <a:pt x="337234" y="1102502"/>
                  <a:pt x="344795" y="1097944"/>
                  <a:pt x="349854" y="1091198"/>
                </a:cubicBezTo>
                <a:cubicBezTo>
                  <a:pt x="397693" y="1027410"/>
                  <a:pt x="362237" y="1045331"/>
                  <a:pt x="412461" y="1028588"/>
                </a:cubicBezTo>
                <a:cubicBezTo>
                  <a:pt x="420583" y="1016405"/>
                  <a:pt x="434079" y="992362"/>
                  <a:pt x="448236" y="983867"/>
                </a:cubicBezTo>
                <a:cubicBezTo>
                  <a:pt x="514363" y="944188"/>
                  <a:pt x="434048" y="1011320"/>
                  <a:pt x="501900" y="957035"/>
                </a:cubicBezTo>
                <a:cubicBezTo>
                  <a:pt x="508485" y="951767"/>
                  <a:pt x="514520" y="945731"/>
                  <a:pt x="519787" y="939146"/>
                </a:cubicBezTo>
                <a:cubicBezTo>
                  <a:pt x="526502" y="930752"/>
                  <a:pt x="528731" y="918276"/>
                  <a:pt x="537675" y="912313"/>
                </a:cubicBezTo>
                <a:cubicBezTo>
                  <a:pt x="547903" y="905494"/>
                  <a:pt x="561526" y="906350"/>
                  <a:pt x="573451" y="903369"/>
                </a:cubicBezTo>
                <a:cubicBezTo>
                  <a:pt x="656042" y="848306"/>
                  <a:pt x="554442" y="918576"/>
                  <a:pt x="618170" y="867592"/>
                </a:cubicBezTo>
                <a:cubicBezTo>
                  <a:pt x="626564" y="860877"/>
                  <a:pt x="636608" y="856419"/>
                  <a:pt x="645002" y="849704"/>
                </a:cubicBezTo>
                <a:cubicBezTo>
                  <a:pt x="651587" y="844436"/>
                  <a:pt x="656304" y="837083"/>
                  <a:pt x="662889" y="831815"/>
                </a:cubicBezTo>
                <a:cubicBezTo>
                  <a:pt x="671283" y="825100"/>
                  <a:pt x="681327" y="820642"/>
                  <a:pt x="689721" y="813927"/>
                </a:cubicBezTo>
                <a:cubicBezTo>
                  <a:pt x="753449" y="762943"/>
                  <a:pt x="651849" y="833213"/>
                  <a:pt x="734440" y="778150"/>
                </a:cubicBezTo>
                <a:cubicBezTo>
                  <a:pt x="775445" y="716640"/>
                  <a:pt x="749820" y="731283"/>
                  <a:pt x="797048" y="715540"/>
                </a:cubicBezTo>
                <a:cubicBezTo>
                  <a:pt x="840241" y="672342"/>
                  <a:pt x="787687" y="727240"/>
                  <a:pt x="832823" y="670819"/>
                </a:cubicBezTo>
                <a:cubicBezTo>
                  <a:pt x="851407" y="647589"/>
                  <a:pt x="854836" y="657065"/>
                  <a:pt x="868599" y="626097"/>
                </a:cubicBezTo>
                <a:cubicBezTo>
                  <a:pt x="876257" y="608866"/>
                  <a:pt x="886486" y="572432"/>
                  <a:pt x="886486" y="572432"/>
                </a:cubicBezTo>
                <a:cubicBezTo>
                  <a:pt x="880524" y="566469"/>
                  <a:pt x="876495" y="557504"/>
                  <a:pt x="868599" y="554543"/>
                </a:cubicBezTo>
                <a:cubicBezTo>
                  <a:pt x="851619" y="548175"/>
                  <a:pt x="833038" y="546664"/>
                  <a:pt x="814935" y="545599"/>
                </a:cubicBezTo>
                <a:cubicBezTo>
                  <a:pt x="731550" y="540694"/>
                  <a:pt x="647983" y="539636"/>
                  <a:pt x="564507" y="536655"/>
                </a:cubicBezTo>
                <a:cubicBezTo>
                  <a:pt x="470476" y="517849"/>
                  <a:pt x="571796" y="536461"/>
                  <a:pt x="421405" y="518767"/>
                </a:cubicBezTo>
                <a:cubicBezTo>
                  <a:pt x="403394" y="516648"/>
                  <a:pt x="385717" y="512219"/>
                  <a:pt x="367741" y="509822"/>
                </a:cubicBezTo>
                <a:cubicBezTo>
                  <a:pt x="340981" y="506254"/>
                  <a:pt x="314078" y="503859"/>
                  <a:pt x="287246" y="500878"/>
                </a:cubicBezTo>
                <a:cubicBezTo>
                  <a:pt x="275321" y="497897"/>
                  <a:pt x="263524" y="494345"/>
                  <a:pt x="251471" y="491934"/>
                </a:cubicBezTo>
                <a:cubicBezTo>
                  <a:pt x="233689" y="488377"/>
                  <a:pt x="215511" y="486924"/>
                  <a:pt x="197808" y="482990"/>
                </a:cubicBezTo>
                <a:cubicBezTo>
                  <a:pt x="188605" y="480945"/>
                  <a:pt x="180041" y="476635"/>
                  <a:pt x="170976" y="474045"/>
                </a:cubicBezTo>
                <a:cubicBezTo>
                  <a:pt x="159157" y="470668"/>
                  <a:pt x="147125" y="468082"/>
                  <a:pt x="135200" y="465101"/>
                </a:cubicBezTo>
                <a:cubicBezTo>
                  <a:pt x="126256" y="459138"/>
                  <a:pt x="116762" y="453928"/>
                  <a:pt x="108369" y="447213"/>
                </a:cubicBezTo>
                <a:cubicBezTo>
                  <a:pt x="101784" y="441945"/>
                  <a:pt x="97712" y="433663"/>
                  <a:pt x="90481" y="429324"/>
                </a:cubicBezTo>
                <a:cubicBezTo>
                  <a:pt x="82397" y="424473"/>
                  <a:pt x="72593" y="423361"/>
                  <a:pt x="63649" y="420380"/>
                </a:cubicBezTo>
                <a:cubicBezTo>
                  <a:pt x="57687" y="414417"/>
                  <a:pt x="49533" y="410033"/>
                  <a:pt x="45762" y="402491"/>
                </a:cubicBezTo>
                <a:cubicBezTo>
                  <a:pt x="37330" y="385626"/>
                  <a:pt x="27874" y="348826"/>
                  <a:pt x="27874" y="348826"/>
                </a:cubicBezTo>
                <a:cubicBezTo>
                  <a:pt x="21909" y="295135"/>
                  <a:pt x="14638" y="232389"/>
                  <a:pt x="9986" y="178885"/>
                </a:cubicBezTo>
                <a:cubicBezTo>
                  <a:pt x="6619" y="140158"/>
                  <a:pt x="2983" y="101434"/>
                  <a:pt x="1042" y="62610"/>
                </a:cubicBezTo>
                <a:cubicBezTo>
                  <a:pt x="0" y="41766"/>
                  <a:pt x="1042" y="20870"/>
                  <a:pt x="1042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Cloud 19"/>
          <p:cNvSpPr/>
          <p:nvPr/>
        </p:nvSpPr>
        <p:spPr>
          <a:xfrm>
            <a:off x="474026" y="1663630"/>
            <a:ext cx="867556" cy="24137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1977469" y="1478964"/>
            <a:ext cx="5850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smtClean="0"/>
              <a:t>RH</a:t>
            </a:r>
            <a:endParaRPr lang="en-US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1625" y="228600"/>
            <a:ext cx="8510588" cy="381000"/>
          </a:xfrm>
        </p:spPr>
        <p:txBody>
          <a:bodyPr>
            <a:normAutofit fontScale="90000"/>
          </a:bodyPr>
          <a:lstStyle/>
          <a:p>
            <a:r>
              <a:rPr lang="en-US"/>
              <a:t>How do we improve the science?</a:t>
            </a:r>
          </a:p>
        </p:txBody>
      </p:sp>
      <p:sp>
        <p:nvSpPr>
          <p:cNvPr id="88067" name="Rectangle 3"/>
          <p:cNvSpPr>
            <a:spLocks noGrp="1" noRot="1" noChangeArrowheads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Add more</a:t>
            </a:r>
            <a:r>
              <a:rPr lang="en-US" dirty="0" smtClean="0"/>
              <a:t> satellite wavelength </a:t>
            </a:r>
            <a:r>
              <a:rPr lang="en-US" dirty="0"/>
              <a:t>channels (expensive)</a:t>
            </a:r>
          </a:p>
          <a:p>
            <a:r>
              <a:rPr lang="en-US" dirty="0"/>
              <a:t>Improve the physics in the</a:t>
            </a:r>
            <a:r>
              <a:rPr lang="en-US" dirty="0" smtClean="0"/>
              <a:t> satellite retrievals </a:t>
            </a:r>
            <a:r>
              <a:rPr lang="en-US" dirty="0"/>
              <a:t>(time consuming and still lack of surface BRDF)</a:t>
            </a:r>
            <a:endParaRPr lang="en-US" dirty="0" smtClean="0"/>
          </a:p>
          <a:p>
            <a:r>
              <a:rPr lang="en-US" dirty="0" smtClean="0"/>
              <a:t>If you could get extinction at the surface, you might get a better estimation of PM</a:t>
            </a:r>
            <a:r>
              <a:rPr lang="en-US" baseline="-25000" dirty="0" smtClean="0"/>
              <a:t>2.5</a:t>
            </a:r>
            <a:endParaRPr lang="en-US" dirty="0" smtClean="0"/>
          </a:p>
          <a:p>
            <a:r>
              <a:rPr lang="en-US" dirty="0" smtClean="0"/>
              <a:t>Combine </a:t>
            </a:r>
            <a:r>
              <a:rPr lang="en-US" dirty="0"/>
              <a:t>measurements from other instruments (profiles from a</a:t>
            </a:r>
            <a:r>
              <a:rPr lang="en-US" dirty="0" smtClean="0"/>
              <a:t> </a:t>
            </a:r>
            <a:r>
              <a:rPr lang="en-US" dirty="0" err="1" smtClean="0"/>
              <a:t>lidar</a:t>
            </a:r>
            <a:r>
              <a:rPr lang="en-US" dirty="0" smtClean="0"/>
              <a:t> </a:t>
            </a:r>
            <a:r>
              <a:rPr lang="en-US" dirty="0"/>
              <a:t>in space - CALIPSO</a:t>
            </a:r>
            <a:r>
              <a:rPr lang="en-US" dirty="0" smtClean="0"/>
              <a:t>)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AWMA 39th Critical Review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43123C-EC06-1B44-A345-CD12C260A5B7}" type="slidenum">
              <a:rPr lang="en-US"/>
              <a:pPr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-26988"/>
            <a:ext cx="8510588" cy="1882775"/>
          </a:xfrm>
        </p:spPr>
        <p:txBody>
          <a:bodyPr/>
          <a:lstStyle/>
          <a:p>
            <a:r>
              <a:rPr lang="en-US" sz="3600" dirty="0"/>
              <a:t>3D information from </a:t>
            </a:r>
            <a:r>
              <a:rPr lang="en-US" sz="3600" dirty="0" smtClean="0"/>
              <a:t>CALIPSO?</a:t>
            </a:r>
            <a:endParaRPr lang="en-US" sz="3600" dirty="0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AQPG 2012 Meeting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17110B-4DB1-674A-BC59-2E54D8E50391}" type="slidenum">
              <a:rPr lang="en-US"/>
              <a:pPr/>
              <a:t>15</a:t>
            </a:fld>
            <a:endParaRPr lang="en-US"/>
          </a:p>
        </p:txBody>
      </p:sp>
      <p:pic>
        <p:nvPicPr>
          <p:cNvPr id="89091" name="Picture 3" descr="CA_FIRES_OVERLAY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21317" y="1043469"/>
            <a:ext cx="6085893" cy="5312881"/>
          </a:xfrm>
          <a:prstGeom prst="rect">
            <a:avLst/>
          </a:prstGeom>
          <a:noFill/>
        </p:spPr>
      </p:pic>
      <p:pic>
        <p:nvPicPr>
          <p:cNvPr id="89092" name="Picture 4" descr="JCET_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74906" y="760261"/>
            <a:ext cx="541338" cy="560388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04800" y="2575943"/>
            <a:ext cx="1716517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This was a core idea from the 3DAQS Project which is now embedded in EPA’s RSIG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</p:spPr>
        <p:txBody>
          <a:bodyPr>
            <a:normAutofit fontScale="90000"/>
          </a:bodyPr>
          <a:lstStyle/>
          <a:p>
            <a:r>
              <a:rPr lang="en-US"/>
              <a:t>Reaching the Promised Land</a:t>
            </a:r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AWMA 39th Critical Review</a:t>
            </a:r>
            <a:endParaRPr lang="en-US"/>
          </a:p>
        </p:txBody>
      </p:sp>
      <p:sp>
        <p:nvSpPr>
          <p:cNvPr id="10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0C8A86-EFEB-A647-A59D-C77EB2CE34DB}" type="slidenum">
              <a:rPr lang="en-US"/>
              <a:pPr/>
              <a:t>16</a:t>
            </a:fld>
            <a:endParaRPr lang="en-US"/>
          </a:p>
        </p:txBody>
      </p:sp>
      <p:pic>
        <p:nvPicPr>
          <p:cNvPr id="87043" name="Picture 3" descr="Moses_Red_Sea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8600" y="1143000"/>
            <a:ext cx="8629650" cy="4303713"/>
          </a:xfrm>
          <a:prstGeom prst="rect">
            <a:avLst/>
          </a:prstGeom>
          <a:noFill/>
        </p:spPr>
      </p:pic>
      <p:sp>
        <p:nvSpPr>
          <p:cNvPr id="87044" name="AutoShape 4"/>
          <p:cNvSpPr>
            <a:spLocks noChangeArrowheads="1"/>
          </p:cNvSpPr>
          <p:nvPr/>
        </p:nvSpPr>
        <p:spPr bwMode="auto">
          <a:xfrm rot="-10432332">
            <a:off x="1830388" y="3616325"/>
            <a:ext cx="3124200" cy="2362200"/>
          </a:xfrm>
          <a:prstGeom prst="wedgeEllipseCallout">
            <a:avLst>
              <a:gd name="adj1" fmla="val -43625"/>
              <a:gd name="adj2" fmla="val 68282"/>
            </a:avLst>
          </a:prstGeom>
          <a:solidFill>
            <a:schemeClr val="bg2">
              <a:alpha val="47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rot="10800000" wrap="none" anchor="ctr">
            <a:prstTxWarp prst="textNoShape">
              <a:avLst/>
            </a:prstTxWarp>
          </a:bodyPr>
          <a:lstStyle/>
          <a:p>
            <a:pPr algn="ctr"/>
            <a:endParaRPr lang="en-US"/>
          </a:p>
        </p:txBody>
      </p:sp>
      <p:sp>
        <p:nvSpPr>
          <p:cNvPr id="87045" name="Text Box 5"/>
          <p:cNvSpPr txBox="1">
            <a:spLocks noChangeArrowheads="1"/>
          </p:cNvSpPr>
          <p:nvPr/>
        </p:nvSpPr>
        <p:spPr bwMode="auto">
          <a:xfrm>
            <a:off x="2155825" y="4670425"/>
            <a:ext cx="2682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dirty="0"/>
              <a:t>I heard NASA turned up the power on CALIPSO</a:t>
            </a:r>
          </a:p>
        </p:txBody>
      </p:sp>
      <p:sp>
        <p:nvSpPr>
          <p:cNvPr id="87046" name="Line 6"/>
          <p:cNvSpPr>
            <a:spLocks noChangeShapeType="1"/>
          </p:cNvSpPr>
          <p:nvPr/>
        </p:nvSpPr>
        <p:spPr bwMode="auto">
          <a:xfrm>
            <a:off x="7010400" y="1143000"/>
            <a:ext cx="0" cy="3200400"/>
          </a:xfrm>
          <a:prstGeom prst="line">
            <a:avLst/>
          </a:prstGeom>
          <a:noFill/>
          <a:ln w="152400">
            <a:solidFill>
              <a:srgbClr val="00FF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7048" name="Text Box 8"/>
          <p:cNvSpPr txBox="1">
            <a:spLocks noChangeArrowheads="1"/>
          </p:cNvSpPr>
          <p:nvPr/>
        </p:nvSpPr>
        <p:spPr bwMode="auto">
          <a:xfrm>
            <a:off x="7086600" y="5486400"/>
            <a:ext cx="31781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/>
              <a:t>© Biblestorymurals.com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DISCOVER- AQ </a:t>
            </a:r>
            <a:br>
              <a:rPr lang="en-US" dirty="0" smtClean="0"/>
            </a:br>
            <a:r>
              <a:rPr lang="en-US" dirty="0" smtClean="0"/>
              <a:t>14 </a:t>
            </a:r>
            <a:r>
              <a:rPr lang="en-US" dirty="0" err="1" smtClean="0"/>
              <a:t>Overflight</a:t>
            </a:r>
            <a:r>
              <a:rPr lang="en-US" dirty="0" smtClean="0"/>
              <a:t> Days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July 1, 2, </a:t>
            </a:r>
            <a:r>
              <a:rPr lang="en-US" dirty="0" smtClean="0">
                <a:solidFill>
                  <a:srgbClr val="FF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5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10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11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00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14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16, </a:t>
            </a:r>
            <a:r>
              <a:rPr lang="en-US" dirty="0" smtClean="0">
                <a:solidFill>
                  <a:srgbClr val="FF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20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21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22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26, </a:t>
            </a:r>
            <a:r>
              <a:rPr lang="en-US" dirty="0" smtClean="0">
                <a:solidFill>
                  <a:srgbClr val="00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27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FF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28</a:t>
            </a:r>
            <a:r>
              <a:rPr lang="en-US" dirty="0" smtClean="0"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, </a:t>
            </a:r>
            <a:r>
              <a:rPr lang="en-US" dirty="0" smtClean="0">
                <a:solidFill>
                  <a:srgbClr val="FF0000"/>
                </a:solidFill>
                <a:effectLst>
                  <a:outerShdw blurRad="41275" dist="63500" dir="2700000" algn="tl" rotWithShape="0">
                    <a:srgbClr val="000000">
                      <a:alpha val="75000"/>
                    </a:srgbClr>
                  </a:outerShdw>
                </a:effectLst>
              </a:rPr>
              <a:t>29</a:t>
            </a:r>
          </a:p>
          <a:p>
            <a:r>
              <a:rPr lang="en-US" dirty="0" smtClean="0"/>
              <a:t>Profiles were taken over Beltsville and generally limited to &lt;5000 ft so it was difficult to see PBL height at that site, except in morning</a:t>
            </a:r>
          </a:p>
          <a:p>
            <a:r>
              <a:rPr lang="en-US" dirty="0" smtClean="0"/>
              <a:t>Distance between Beltsville and UMBC is 22 km (an interesting distance for aerosol scale)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HSRL covered the whole region (7/21)</a:t>
            </a:r>
            <a:endParaRPr lang="en-US" sz="3600" dirty="0"/>
          </a:p>
        </p:txBody>
      </p:sp>
      <p:pic>
        <p:nvPicPr>
          <p:cNvPr id="4" name="Content Placeholder 3" descr="20110721_HSRL.png"/>
          <p:cNvPicPr>
            <a:picLocks noGrp="1" noChangeAspect="1"/>
          </p:cNvPicPr>
          <p:nvPr>
            <p:ph idx="1"/>
          </p:nvPr>
        </p:nvPicPr>
        <p:blipFill>
          <a:blip r:embed="rId2"/>
          <a:srcRect l="-401" r="122"/>
          <a:stretch>
            <a:fillRect/>
          </a:stretch>
        </p:blipFill>
        <p:spPr>
          <a:xfrm>
            <a:off x="906414" y="1315078"/>
            <a:ext cx="7444077" cy="4800443"/>
          </a:xfrm>
        </p:spPr>
      </p:pic>
      <p:sp>
        <p:nvSpPr>
          <p:cNvPr id="5" name="Oval 4"/>
          <p:cNvSpPr/>
          <p:nvPr/>
        </p:nvSpPr>
        <p:spPr>
          <a:xfrm>
            <a:off x="4409691" y="2521446"/>
            <a:ext cx="118533" cy="139700"/>
          </a:xfrm>
          <a:prstGeom prst="ellips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449150" y="2620592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UMBC</a:t>
            </a:r>
            <a:endParaRPr lang="en-US" b="1" dirty="0">
              <a:solidFill>
                <a:srgbClr val="FFFF00"/>
              </a:solidFill>
            </a:endParaRPr>
          </a:p>
        </p:txBody>
      </p:sp>
      <p:cxnSp>
        <p:nvCxnSpPr>
          <p:cNvPr id="8" name="Straight Connector 7"/>
          <p:cNvCxnSpPr/>
          <p:nvPr/>
        </p:nvCxnSpPr>
        <p:spPr>
          <a:xfrm rot="5400000" flipH="1" flipV="1">
            <a:off x="4133776" y="2094425"/>
            <a:ext cx="806910" cy="101174"/>
          </a:xfrm>
          <a:prstGeom prst="line">
            <a:avLst/>
          </a:prstGeom>
          <a:ln w="50800">
            <a:solidFill>
              <a:srgbClr val="00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ELF </a:t>
            </a:r>
            <a:r>
              <a:rPr lang="en-US" dirty="0" err="1" smtClean="0"/>
              <a:t>vs</a:t>
            </a:r>
            <a:r>
              <a:rPr lang="en-US" dirty="0" smtClean="0"/>
              <a:t> HSRL on July 21</a:t>
            </a:r>
            <a:endParaRPr lang="en-US" dirty="0"/>
          </a:p>
        </p:txBody>
      </p:sp>
      <p:pic>
        <p:nvPicPr>
          <p:cNvPr id="6" name="Content Placeholder 5" descr="ELF_HSRL_July21.png"/>
          <p:cNvPicPr>
            <a:picLocks noGrp="1" noChangeAspect="1"/>
          </p:cNvPicPr>
          <p:nvPr>
            <p:ph idx="1"/>
          </p:nvPr>
        </p:nvPicPr>
        <p:blipFill>
          <a:blip r:embed="rId2"/>
          <a:srcRect l="4091" r="4931"/>
          <a:stretch>
            <a:fillRect/>
          </a:stretch>
        </p:blipFill>
        <p:spPr>
          <a:xfrm>
            <a:off x="1007533" y="952639"/>
            <a:ext cx="6747934" cy="5549527"/>
          </a:xfrm>
        </p:spPr>
      </p:pic>
      <p:sp>
        <p:nvSpPr>
          <p:cNvPr id="7" name="TextBox 6"/>
          <p:cNvSpPr txBox="1"/>
          <p:nvPr/>
        </p:nvSpPr>
        <p:spPr>
          <a:xfrm>
            <a:off x="4792575" y="1837267"/>
            <a:ext cx="193529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15 min ELF</a:t>
            </a:r>
          </a:p>
          <a:p>
            <a:r>
              <a:rPr lang="en-US" dirty="0" smtClean="0"/>
              <a:t>5 km HSRL    colors</a:t>
            </a:r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6070600" y="2015067"/>
            <a:ext cx="457200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6231467" y="4226467"/>
            <a:ext cx="7250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799434" y="3679248"/>
            <a:ext cx="42758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Same shape as our “more realistic profile”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457200" y="685800"/>
            <a:ext cx="82296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1200"/>
              </a:spcAft>
            </a:pPr>
            <a:r>
              <a:rPr lang="en-US" b="1" dirty="0">
                <a:solidFill>
                  <a:schemeClr val="bg1"/>
                </a:solidFill>
              </a:rPr>
              <a:t>Near-surface pollution is one of the most challenging problems for Earth observations from space…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1"/>
          <p:cNvSpPr txBox="1">
            <a:spLocks noChangeArrowheads="1"/>
          </p:cNvSpPr>
          <p:nvPr/>
        </p:nvSpPr>
        <p:spPr bwMode="auto">
          <a:xfrm>
            <a:off x="2766445" y="161925"/>
            <a:ext cx="533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i="1" dirty="0" smtClean="0">
                <a:solidFill>
                  <a:srgbClr val="FFFFFF"/>
                </a:solidFill>
              </a:rPr>
              <a:t>Fundamentals Relating PM to AOD </a:t>
            </a:r>
            <a:endParaRPr lang="en-US" sz="2800" b="1" i="1" dirty="0">
              <a:solidFill>
                <a:srgbClr val="FFFFFF"/>
              </a:solidFill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983826" y="1331913"/>
            <a:ext cx="7559871" cy="584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1200"/>
              </a:spcAft>
            </a:pPr>
            <a:r>
              <a:rPr lang="en-US" sz="1600" dirty="0">
                <a:solidFill>
                  <a:srgbClr val="FFFFFF"/>
                </a:solidFill>
              </a:rPr>
              <a:t>Near-surface information must be inferred from column-integrated quantities obtained by passive remote sensing from</a:t>
            </a:r>
            <a:r>
              <a:rPr lang="en-US" sz="1600" dirty="0" smtClean="0">
                <a:solidFill>
                  <a:srgbClr val="FFFFFF"/>
                </a:solidFill>
              </a:rPr>
              <a:t> downward-</a:t>
            </a:r>
            <a:r>
              <a:rPr lang="en-US" sz="1600" dirty="0">
                <a:solidFill>
                  <a:srgbClr val="FFFFFF"/>
                </a:solidFill>
              </a:rPr>
              <a:t>looking satellite instruments. </a:t>
            </a:r>
          </a:p>
        </p:txBody>
      </p:sp>
      <p:sp>
        <p:nvSpPr>
          <p:cNvPr id="8" name="Slide Number Placeholder 9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998780D-D20D-4819-908F-98EF0D55C64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2" name="Group 8"/>
          <p:cNvGrpSpPr/>
          <p:nvPr/>
        </p:nvGrpSpPr>
        <p:grpSpPr>
          <a:xfrm>
            <a:off x="228601" y="2427768"/>
            <a:ext cx="8915399" cy="4139739"/>
            <a:chOff x="228601" y="2895600"/>
            <a:chExt cx="8915399" cy="3863041"/>
          </a:xfrm>
        </p:grpSpPr>
        <p:pic>
          <p:nvPicPr>
            <p:cNvPr id="10" name="Picture 9" descr="Screen shot 2011-06-23 at 1.55.16 PM.png"/>
            <p:cNvPicPr>
              <a:picLocks noChangeAspect="1"/>
            </p:cNvPicPr>
            <p:nvPr/>
          </p:nvPicPr>
          <p:blipFill>
            <a:blip r:embed="rId2"/>
            <a:srcRect l="15000" t="6000" b="4667"/>
            <a:stretch>
              <a:fillRect/>
            </a:stretch>
          </p:blipFill>
          <p:spPr>
            <a:xfrm>
              <a:off x="1752600" y="3154829"/>
              <a:ext cx="5486400" cy="3603812"/>
            </a:xfrm>
            <a:prstGeom prst="rect">
              <a:avLst/>
            </a:prstGeom>
          </p:spPr>
        </p:pic>
        <p:sp>
          <p:nvSpPr>
            <p:cNvPr id="11" name="Cube 10"/>
            <p:cNvSpPr/>
            <p:nvPr/>
          </p:nvSpPr>
          <p:spPr>
            <a:xfrm>
              <a:off x="4114800" y="4648200"/>
              <a:ext cx="1752600" cy="914400"/>
            </a:xfrm>
            <a:prstGeom prst="cube">
              <a:avLst/>
            </a:prstGeom>
            <a:solidFill>
              <a:srgbClr val="FFFF00">
                <a:alpha val="42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rot="5400000" flipH="1" flipV="1">
              <a:off x="4152900" y="4229100"/>
              <a:ext cx="2057400" cy="1588"/>
            </a:xfrm>
            <a:prstGeom prst="straightConnector1">
              <a:avLst/>
            </a:prstGeom>
            <a:ln>
              <a:solidFill>
                <a:schemeClr val="bg1"/>
              </a:solidFill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ight Brace 12"/>
            <p:cNvSpPr/>
            <p:nvPr/>
          </p:nvSpPr>
          <p:spPr>
            <a:xfrm>
              <a:off x="5867400" y="4648200"/>
              <a:ext cx="533400" cy="685800"/>
            </a:xfrm>
            <a:prstGeom prst="rightBrace">
              <a:avLst/>
            </a:prstGeom>
            <a:ln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>
              <a:stCxn id="13" idx="1"/>
            </p:cNvCxnSpPr>
            <p:nvPr/>
          </p:nvCxnSpPr>
          <p:spPr>
            <a:xfrm rot="10800000" flipH="1" flipV="1">
              <a:off x="6400800" y="4991100"/>
              <a:ext cx="1066800" cy="3810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7696200" y="4724400"/>
              <a:ext cx="1295400" cy="861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Height of the box matters</a:t>
              </a:r>
              <a:endParaRPr lang="en-US" dirty="0"/>
            </a:p>
          </p:txBody>
        </p:sp>
        <p:cxnSp>
          <p:nvCxnSpPr>
            <p:cNvPr id="16" name="Straight Arrow Connector 15"/>
            <p:cNvCxnSpPr/>
            <p:nvPr/>
          </p:nvCxnSpPr>
          <p:spPr>
            <a:xfrm flipV="1">
              <a:off x="1371600" y="5105400"/>
              <a:ext cx="3124200" cy="22860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>
            <a:xfrm>
              <a:off x="228601" y="4572000"/>
              <a:ext cx="1219200" cy="137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It matters about how well the pollution is mixed</a:t>
              </a:r>
              <a:endParaRPr lang="en-US" dirty="0"/>
            </a:p>
          </p:txBody>
        </p:sp>
        <p:cxnSp>
          <p:nvCxnSpPr>
            <p:cNvPr id="18" name="Straight Arrow Connector 17"/>
            <p:cNvCxnSpPr/>
            <p:nvPr/>
          </p:nvCxnSpPr>
          <p:spPr>
            <a:xfrm flipV="1">
              <a:off x="4953000" y="3429000"/>
              <a:ext cx="2590800" cy="129540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7696200" y="2895600"/>
              <a:ext cx="1447800" cy="1005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/>
                <a:t>From space, the size of the measurement pixel matters</a:t>
              </a:r>
              <a:endParaRPr lang="en-US" sz="1600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2514600" y="5943600"/>
              <a:ext cx="4191000" cy="5456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 smtClean="0">
                  <a:solidFill>
                    <a:schemeClr val="bg1"/>
                  </a:solidFill>
                </a:rPr>
                <a:t>If we knew these well, ground concentrations would relate well to space measurements</a:t>
              </a:r>
              <a:endParaRPr lang="en-US" sz="1600" dirty="0">
                <a:solidFill>
                  <a:schemeClr val="bg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516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4000" dirty="0" smtClean="0"/>
              <a:t>DISCOVER-AQ</a:t>
            </a:r>
            <a:br>
              <a:rPr lang="en-US" sz="4000" dirty="0" smtClean="0"/>
            </a:br>
            <a:r>
              <a:rPr lang="en-US" sz="4000" dirty="0" smtClean="0"/>
              <a:t>Methods </a:t>
            </a:r>
            <a:r>
              <a:rPr lang="en-US" sz="4000" dirty="0" smtClean="0"/>
              <a:t>to get Extinction Profiles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23694" y="2316560"/>
            <a:ext cx="7118404" cy="389983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TSI 3863 3λ </a:t>
            </a:r>
            <a:r>
              <a:rPr lang="en-US" dirty="0" err="1" smtClean="0"/>
              <a:t>nephelometer</a:t>
            </a:r>
            <a:r>
              <a:rPr lang="en-US" dirty="0" smtClean="0"/>
              <a:t> (measures </a:t>
            </a:r>
            <a:r>
              <a:rPr lang="en-US" dirty="0" err="1" smtClean="0"/>
              <a:t>b</a:t>
            </a:r>
            <a:r>
              <a:rPr lang="en-US" baseline="-25000" dirty="0" err="1" smtClean="0"/>
              <a:t>sca</a:t>
            </a:r>
            <a:r>
              <a:rPr lang="en-US" dirty="0" smtClean="0"/>
              <a:t>) on aircraft (B. Anderson, PI) and ground (UMBC)</a:t>
            </a:r>
          </a:p>
          <a:p>
            <a:r>
              <a:rPr lang="en-US" dirty="0" smtClean="0"/>
              <a:t>A/C </a:t>
            </a:r>
            <a:r>
              <a:rPr lang="en-US" dirty="0" err="1" smtClean="0"/>
              <a:t>Humidograph</a:t>
            </a:r>
            <a:r>
              <a:rPr lang="en-US" dirty="0" smtClean="0"/>
              <a:t> (humidified </a:t>
            </a:r>
            <a:r>
              <a:rPr lang="en-US" dirty="0" err="1" smtClean="0"/>
              <a:t>nephelometer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550 nm (wet = 85% RH)</a:t>
            </a:r>
          </a:p>
          <a:p>
            <a:pPr lvl="1"/>
            <a:r>
              <a:rPr lang="en-US" dirty="0" smtClean="0"/>
              <a:t>550 nm (dry = 45% RH)</a:t>
            </a:r>
          </a:p>
          <a:p>
            <a:r>
              <a:rPr lang="en-US" dirty="0" smtClean="0"/>
              <a:t>High Spectral Resolution </a:t>
            </a:r>
            <a:r>
              <a:rPr lang="en-US" dirty="0" err="1" smtClean="0"/>
              <a:t>Lidar</a:t>
            </a:r>
            <a:r>
              <a:rPr lang="en-US" dirty="0" smtClean="0"/>
              <a:t> (</a:t>
            </a:r>
            <a:r>
              <a:rPr lang="en-US" dirty="0" err="1" smtClean="0"/>
              <a:t>α</a:t>
            </a:r>
            <a:r>
              <a:rPr lang="en-US" dirty="0" smtClean="0"/>
              <a:t>, </a:t>
            </a:r>
            <a:r>
              <a:rPr lang="en-US" dirty="0" err="1" smtClean="0"/>
              <a:t>β</a:t>
            </a:r>
            <a:r>
              <a:rPr lang="en-US" baseline="-25000" dirty="0" err="1" smtClean="0"/>
              <a:t>π</a:t>
            </a:r>
            <a:r>
              <a:rPr lang="en-US" dirty="0" err="1" smtClean="0"/>
              <a:t>,S</a:t>
            </a:r>
            <a:r>
              <a:rPr lang="en-US" baseline="-25000" dirty="0" err="1" smtClean="0"/>
              <a:t>a</a:t>
            </a:r>
            <a:r>
              <a:rPr lang="en-US" dirty="0" smtClean="0"/>
              <a:t>)</a:t>
            </a:r>
          </a:p>
          <a:p>
            <a:r>
              <a:rPr lang="en-US" dirty="0" smtClean="0"/>
              <a:t>Ground-based </a:t>
            </a:r>
            <a:r>
              <a:rPr lang="en-US" dirty="0" err="1" smtClean="0"/>
              <a:t>lidars</a:t>
            </a:r>
            <a:r>
              <a:rPr lang="en-US" dirty="0" smtClean="0"/>
              <a:t> (</a:t>
            </a:r>
            <a:r>
              <a:rPr lang="en-US" dirty="0" err="1" smtClean="0"/>
              <a:t>β</a:t>
            </a:r>
            <a:r>
              <a:rPr lang="en-US" baseline="-25000" dirty="0" err="1" smtClean="0"/>
              <a:t>π</a:t>
            </a:r>
            <a:r>
              <a:rPr lang="en-US" baseline="30000" dirty="0" err="1" smtClean="0"/>
              <a:t>att</a:t>
            </a:r>
            <a:r>
              <a:rPr lang="en-US" dirty="0" smtClean="0"/>
              <a:t>  &gt;&gt; </a:t>
            </a:r>
            <a:r>
              <a:rPr lang="en-US" dirty="0" err="1" smtClean="0"/>
              <a:t>α(S</a:t>
            </a:r>
            <a:r>
              <a:rPr lang="en-US" baseline="-25000" dirty="0" err="1" smtClean="0"/>
              <a:t>a</a:t>
            </a:r>
            <a:r>
              <a:rPr lang="en-US" dirty="0" smtClean="0"/>
              <a:t>))</a:t>
            </a:r>
          </a:p>
          <a:p>
            <a:r>
              <a:rPr lang="en-US" dirty="0" smtClean="0"/>
              <a:t>PM (TEOM/BAM)</a:t>
            </a:r>
          </a:p>
          <a:p>
            <a:r>
              <a:rPr lang="en-US" dirty="0" smtClean="0"/>
              <a:t>CIMEL </a:t>
            </a:r>
            <a:r>
              <a:rPr lang="en-US" dirty="0" err="1" smtClean="0"/>
              <a:t>Sunphotometers</a:t>
            </a:r>
            <a:r>
              <a:rPr lang="en-US" dirty="0" smtClean="0"/>
              <a:t> (UMBC </a:t>
            </a:r>
            <a:r>
              <a:rPr lang="en-US" dirty="0" err="1" smtClean="0"/>
              <a:t>Aeronet</a:t>
            </a:r>
            <a:r>
              <a:rPr lang="en-US" dirty="0" smtClean="0"/>
              <a:t> + DRAGONFIRE)</a:t>
            </a: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277654" y="362228"/>
            <a:ext cx="8588692" cy="5845675"/>
            <a:chOff x="277654" y="362228"/>
            <a:chExt cx="8588692" cy="5845675"/>
          </a:xfrm>
        </p:grpSpPr>
        <p:pic>
          <p:nvPicPr>
            <p:cNvPr id="20" name="Picture 19" descr="20110714_2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77654" y="362228"/>
              <a:ext cx="8588692" cy="5845675"/>
            </a:xfrm>
            <a:prstGeom prst="rect">
              <a:avLst/>
            </a:prstGeom>
          </p:spPr>
        </p:pic>
        <p:pic>
          <p:nvPicPr>
            <p:cNvPr id="17" name="Picture 16" descr="label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1000" y="2882899"/>
              <a:ext cx="219364" cy="804333"/>
            </a:xfrm>
            <a:prstGeom prst="rect">
              <a:avLst/>
            </a:prstGeom>
          </p:spPr>
        </p:pic>
      </p:grpSp>
      <p:sp>
        <p:nvSpPr>
          <p:cNvPr id="6" name="TextBox 5"/>
          <p:cNvSpPr txBox="1"/>
          <p:nvPr/>
        </p:nvSpPr>
        <p:spPr>
          <a:xfrm>
            <a:off x="5020733" y="1143000"/>
            <a:ext cx="2700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Very clean day ~ 5 </a:t>
            </a:r>
            <a:r>
              <a:rPr lang="en-US" dirty="0" err="1" smtClean="0"/>
              <a:t>μg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  <a:endParaRPr lang="en-US" dirty="0"/>
          </a:p>
        </p:txBody>
      </p:sp>
      <p:grpSp>
        <p:nvGrpSpPr>
          <p:cNvPr id="33" name="Group 32"/>
          <p:cNvGrpSpPr/>
          <p:nvPr/>
        </p:nvGrpSpPr>
        <p:grpSpPr>
          <a:xfrm>
            <a:off x="2523067" y="4648206"/>
            <a:ext cx="5799668" cy="795872"/>
            <a:chOff x="2523067" y="4648206"/>
            <a:chExt cx="5799668" cy="795872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2523067" y="4648207"/>
              <a:ext cx="1151466" cy="795871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rot="16200000" flipH="1">
              <a:off x="3911602" y="4690541"/>
              <a:ext cx="795864" cy="711197"/>
            </a:xfrm>
            <a:prstGeom prst="straightConnector1">
              <a:avLst/>
            </a:prstGeom>
            <a:ln>
              <a:solidFill>
                <a:srgbClr val="00FF00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 rot="16200000" flipH="1">
              <a:off x="5079999" y="4766741"/>
              <a:ext cx="795872" cy="558801"/>
            </a:xfrm>
            <a:prstGeom prst="straightConnector1">
              <a:avLst/>
            </a:prstGeom>
            <a:ln>
              <a:solidFill>
                <a:srgbClr val="3366FF"/>
              </a:solidFill>
              <a:prstDash val="sysDash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TextBox 17"/>
            <p:cNvSpPr txBox="1"/>
            <p:nvPr/>
          </p:nvSpPr>
          <p:spPr>
            <a:xfrm>
              <a:off x="5909735" y="4797742"/>
              <a:ext cx="2413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Primary aerosol source at surface</a:t>
              </a:r>
              <a:endParaRPr lang="en-US" dirty="0"/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801533" y="2777067"/>
            <a:ext cx="4419600" cy="1092199"/>
            <a:chOff x="3801533" y="2777067"/>
            <a:chExt cx="4419600" cy="1092199"/>
          </a:xfrm>
        </p:grpSpPr>
        <p:sp>
          <p:nvSpPr>
            <p:cNvPr id="8" name="TextBox 7"/>
            <p:cNvSpPr txBox="1"/>
            <p:nvPr/>
          </p:nvSpPr>
          <p:spPr>
            <a:xfrm>
              <a:off x="6663267" y="2777067"/>
              <a:ext cx="155786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Non-hygroscopic aerosol</a:t>
              </a:r>
              <a:endParaRPr lang="en-US" dirty="0"/>
            </a:p>
          </p:txBody>
        </p:sp>
        <p:cxnSp>
          <p:nvCxnSpPr>
            <p:cNvPr id="21" name="Straight Arrow Connector 20"/>
            <p:cNvCxnSpPr/>
            <p:nvPr/>
          </p:nvCxnSpPr>
          <p:spPr>
            <a:xfrm rot="10800000" flipV="1">
              <a:off x="5020733" y="3098799"/>
              <a:ext cx="1642534" cy="1862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rot="10800000" flipV="1">
              <a:off x="3801533" y="3530599"/>
              <a:ext cx="2861734" cy="3386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7" name="Group 26"/>
          <p:cNvGrpSpPr/>
          <p:nvPr/>
        </p:nvGrpSpPr>
        <p:grpSpPr>
          <a:xfrm>
            <a:off x="4665133" y="1974334"/>
            <a:ext cx="3302000" cy="802733"/>
            <a:chOff x="4665133" y="1974334"/>
            <a:chExt cx="3302000" cy="802733"/>
          </a:xfrm>
        </p:grpSpPr>
        <p:sp>
          <p:nvSpPr>
            <p:cNvPr id="7" name="TextBox 6"/>
            <p:cNvSpPr txBox="1"/>
            <p:nvPr/>
          </p:nvSpPr>
          <p:spPr>
            <a:xfrm>
              <a:off x="5647267" y="1974334"/>
              <a:ext cx="231986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Well defined PBL</a:t>
              </a:r>
              <a:endParaRPr lang="en-US" dirty="0"/>
            </a:p>
          </p:txBody>
        </p:sp>
        <p:cxnSp>
          <p:nvCxnSpPr>
            <p:cNvPr id="26" name="Straight Arrow Connector 25"/>
            <p:cNvCxnSpPr/>
            <p:nvPr/>
          </p:nvCxnSpPr>
          <p:spPr>
            <a:xfrm rot="10800000" flipV="1">
              <a:off x="4665133" y="2133600"/>
              <a:ext cx="982134" cy="643467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20110721_2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654" y="506162"/>
            <a:ext cx="8588692" cy="5845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244600" y="1430867"/>
            <a:ext cx="1741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BAM = 39 </a:t>
            </a:r>
            <a:r>
              <a:rPr lang="en-US" dirty="0" err="1" smtClean="0"/>
              <a:t>μg</a:t>
            </a:r>
            <a:r>
              <a:rPr lang="en-US" dirty="0" smtClean="0"/>
              <a:t> m</a:t>
            </a:r>
            <a:r>
              <a:rPr lang="en-US" baseline="30000" dirty="0" smtClean="0"/>
              <a:t>-3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196667" y="1800199"/>
            <a:ext cx="16692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Sloppy wet</a:t>
            </a:r>
          </a:p>
          <a:p>
            <a:r>
              <a:rPr lang="en-US" dirty="0" smtClean="0"/>
              <a:t>~sulfate aerosol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056824" y="2446530"/>
            <a:ext cx="19294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Well mixed to 1km</a:t>
            </a:r>
            <a:endParaRPr lang="en-US" dirty="0"/>
          </a:p>
        </p:txBody>
      </p:sp>
      <p:grpSp>
        <p:nvGrpSpPr>
          <p:cNvPr id="22" name="Group 21"/>
          <p:cNvGrpSpPr/>
          <p:nvPr/>
        </p:nvGrpSpPr>
        <p:grpSpPr>
          <a:xfrm>
            <a:off x="2985466" y="4276461"/>
            <a:ext cx="4669973" cy="1337732"/>
            <a:chOff x="2985466" y="4276461"/>
            <a:chExt cx="4669973" cy="1337732"/>
          </a:xfrm>
        </p:grpSpPr>
        <p:cxnSp>
          <p:nvCxnSpPr>
            <p:cNvPr id="15" name="Straight Arrow Connector 14"/>
            <p:cNvCxnSpPr/>
            <p:nvPr/>
          </p:nvCxnSpPr>
          <p:spPr>
            <a:xfrm rot="5400000">
              <a:off x="2317394" y="4944533"/>
              <a:ext cx="1337731" cy="1588"/>
            </a:xfrm>
            <a:prstGeom prst="straightConnector1">
              <a:avLst/>
            </a:prstGeom>
            <a:ln>
              <a:solidFill>
                <a:srgbClr val="FF0000"/>
              </a:solidFill>
              <a:prstDash val="sysDot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rot="5400000">
              <a:off x="3484034" y="4746360"/>
              <a:ext cx="1337732" cy="397934"/>
            </a:xfrm>
            <a:prstGeom prst="straightConnector1">
              <a:avLst/>
            </a:prstGeom>
            <a:ln>
              <a:solidFill>
                <a:srgbClr val="00FF00"/>
              </a:solidFill>
              <a:prstDash val="sysDot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/>
            <p:nvPr/>
          </p:nvCxnSpPr>
          <p:spPr>
            <a:xfrm rot="5400000">
              <a:off x="4538134" y="4606660"/>
              <a:ext cx="1337732" cy="677334"/>
            </a:xfrm>
            <a:prstGeom prst="straightConnector1">
              <a:avLst/>
            </a:prstGeom>
            <a:ln>
              <a:solidFill>
                <a:srgbClr val="3366FF"/>
              </a:solidFill>
              <a:prstDash val="sysDot"/>
              <a:headEnd type="arrow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5545667" y="4690533"/>
              <a:ext cx="21097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Same </a:t>
              </a:r>
              <a:r>
                <a:rPr lang="en-US" dirty="0" smtClean="0"/>
                <a:t>g</a:t>
              </a:r>
              <a:r>
                <a:rPr lang="en-US" dirty="0" smtClean="0"/>
                <a:t>radient as</a:t>
              </a:r>
            </a:p>
            <a:p>
              <a:r>
                <a:rPr lang="en-US" dirty="0" smtClean="0"/>
                <a:t>in the HSRL – ELF</a:t>
              </a:r>
            </a:p>
            <a:p>
              <a:r>
                <a:rPr lang="en-US" dirty="0" smtClean="0"/>
                <a:t>p</a:t>
              </a:r>
              <a:r>
                <a:rPr lang="en-US" dirty="0" smtClean="0"/>
                <a:t>rofiles!</a:t>
              </a:r>
              <a:endParaRPr lang="en-US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Lidars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14946"/>
            <a:ext cx="7662864" cy="3267169"/>
          </a:xfrm>
        </p:spPr>
        <p:txBody>
          <a:bodyPr>
            <a:normAutofit fontScale="25000" lnSpcReduction="20000"/>
          </a:bodyPr>
          <a:lstStyle/>
          <a:p>
            <a:r>
              <a:rPr lang="en-US" sz="7385" dirty="0" smtClean="0"/>
              <a:t>Probably a </a:t>
            </a:r>
            <a:r>
              <a:rPr lang="en-US" sz="7385" dirty="0" smtClean="0"/>
              <a:t>record in that 14 </a:t>
            </a:r>
            <a:r>
              <a:rPr lang="en-US" sz="7385" dirty="0" err="1" smtClean="0"/>
              <a:t>lidars</a:t>
            </a:r>
            <a:r>
              <a:rPr lang="en-US" sz="7385" dirty="0" smtClean="0"/>
              <a:t> were used in this experiment </a:t>
            </a:r>
          </a:p>
          <a:p>
            <a:r>
              <a:rPr lang="en-US" sz="7385" dirty="0" smtClean="0"/>
              <a:t>UMBC (ELF</a:t>
            </a:r>
            <a:r>
              <a:rPr lang="en-US" sz="7385" baseline="-25000" dirty="0" smtClean="0"/>
              <a:t>532</a:t>
            </a:r>
            <a:r>
              <a:rPr lang="en-US" sz="7385" dirty="0" smtClean="0"/>
              <a:t>, MPL</a:t>
            </a:r>
            <a:r>
              <a:rPr lang="en-US" sz="7385" baseline="-25000" dirty="0" smtClean="0"/>
              <a:t>532</a:t>
            </a:r>
            <a:r>
              <a:rPr lang="en-US" sz="7385" dirty="0" smtClean="0"/>
              <a:t>, Leosphere</a:t>
            </a:r>
            <a:r>
              <a:rPr lang="en-US" sz="7385" baseline="-25000" dirty="0" smtClean="0"/>
              <a:t>355 scanning</a:t>
            </a:r>
            <a:r>
              <a:rPr lang="en-US" sz="7385" dirty="0" smtClean="0"/>
              <a:t>, Raman</a:t>
            </a:r>
            <a:r>
              <a:rPr lang="en-US" sz="7385" baseline="-25000" dirty="0" smtClean="0"/>
              <a:t>355,387,407)</a:t>
            </a:r>
          </a:p>
          <a:p>
            <a:r>
              <a:rPr lang="en-US" sz="7385" dirty="0" smtClean="0"/>
              <a:t>MPLNET (3 locations, not shown in this talk)</a:t>
            </a:r>
          </a:p>
          <a:p>
            <a:r>
              <a:rPr lang="en-US" sz="7385" dirty="0" err="1" smtClean="0"/>
              <a:t>Sigmaspace</a:t>
            </a:r>
            <a:r>
              <a:rPr lang="en-US" sz="7385" dirty="0" smtClean="0"/>
              <a:t> MPL and mini-MPL (4 locations)</a:t>
            </a:r>
          </a:p>
          <a:p>
            <a:r>
              <a:rPr lang="en-US" sz="7385" dirty="0" err="1" smtClean="0"/>
              <a:t>Leosphere</a:t>
            </a:r>
            <a:r>
              <a:rPr lang="en-US" sz="7385" dirty="0" smtClean="0"/>
              <a:t> </a:t>
            </a:r>
            <a:r>
              <a:rPr lang="en-US" sz="7385" dirty="0" err="1" smtClean="0"/>
              <a:t>windcube</a:t>
            </a:r>
            <a:r>
              <a:rPr lang="en-US" sz="7385" dirty="0" smtClean="0"/>
              <a:t> (Edgewood)</a:t>
            </a:r>
          </a:p>
          <a:p>
            <a:r>
              <a:rPr lang="en-US" sz="7385" dirty="0" smtClean="0"/>
              <a:t>Beltsville </a:t>
            </a:r>
            <a:r>
              <a:rPr lang="en-US" sz="7385" dirty="0" err="1" smtClean="0"/>
              <a:t>ceilometer</a:t>
            </a:r>
            <a:r>
              <a:rPr lang="en-US" sz="7385" dirty="0" smtClean="0"/>
              <a:t> and Raman</a:t>
            </a:r>
          </a:p>
          <a:p>
            <a:r>
              <a:rPr lang="en-US" sz="7385" dirty="0" smtClean="0"/>
              <a:t>BWI </a:t>
            </a:r>
            <a:r>
              <a:rPr lang="en-US" sz="7385" dirty="0" err="1" smtClean="0"/>
              <a:t>ceilometer</a:t>
            </a:r>
            <a:endParaRPr lang="en-US" sz="7385" dirty="0" smtClean="0"/>
          </a:p>
          <a:p>
            <a:r>
              <a:rPr lang="en-US" sz="7385" dirty="0" smtClean="0"/>
              <a:t>HSRL (</a:t>
            </a:r>
            <a:r>
              <a:rPr lang="en-US" sz="7385" dirty="0" smtClean="0"/>
              <a:t>airborne</a:t>
            </a:r>
            <a:r>
              <a:rPr lang="en-US" sz="7385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5021" y="274638"/>
            <a:ext cx="3014133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MPL results across the region</a:t>
            </a:r>
            <a:endParaRPr lang="en-US" sz="3600" dirty="0"/>
          </a:p>
        </p:txBody>
      </p:sp>
      <p:pic>
        <p:nvPicPr>
          <p:cNvPr id="4" name="Content Placeholder 3" descr="MPL_example.jpg"/>
          <p:cNvPicPr>
            <a:picLocks noGrp="1" noChangeAspect="1"/>
          </p:cNvPicPr>
          <p:nvPr>
            <p:ph idx="1"/>
          </p:nvPr>
        </p:nvPicPr>
        <p:blipFill>
          <a:blip r:embed="rId2"/>
          <a:srcRect l="-633" r="-384"/>
          <a:stretch>
            <a:fillRect/>
          </a:stretch>
        </p:blipFill>
        <p:spPr>
          <a:xfrm>
            <a:off x="3928533" y="274638"/>
            <a:ext cx="4648199" cy="6135193"/>
          </a:xfrm>
        </p:spPr>
      </p:pic>
      <p:sp>
        <p:nvSpPr>
          <p:cNvPr id="5" name="TextBox 4"/>
          <p:cNvSpPr txBox="1"/>
          <p:nvPr/>
        </p:nvSpPr>
        <p:spPr>
          <a:xfrm>
            <a:off x="457200" y="2237760"/>
            <a:ext cx="3015943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 smtClean="0"/>
              <a:t>Berkoff</a:t>
            </a:r>
            <a:r>
              <a:rPr lang="en-US" b="1" dirty="0" smtClean="0"/>
              <a:t> et al. A13E-0372.</a:t>
            </a:r>
            <a:r>
              <a:rPr lang="en-US" dirty="0" smtClean="0"/>
              <a:t> </a:t>
            </a:r>
          </a:p>
          <a:p>
            <a:r>
              <a:rPr lang="en-US" dirty="0" smtClean="0"/>
              <a:t>Field deployment and initial results from micro-pulse </a:t>
            </a:r>
            <a:r>
              <a:rPr lang="en-US" dirty="0" err="1" smtClean="0"/>
              <a:t>lidar</a:t>
            </a:r>
            <a:r>
              <a:rPr lang="en-US" dirty="0" smtClean="0"/>
              <a:t> systems during NASA’s DISCOVER AQ campaign</a:t>
            </a:r>
          </a:p>
          <a:p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517"/>
            <a:ext cx="8229600" cy="11430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Initial PBL Heights are now available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0132" y="2012455"/>
            <a:ext cx="2571411" cy="4525963"/>
          </a:xfrm>
        </p:spPr>
        <p:txBody>
          <a:bodyPr>
            <a:normAutofit/>
          </a:bodyPr>
          <a:lstStyle/>
          <a:p>
            <a:pPr marL="169863" indent="-169863">
              <a:buNone/>
            </a:pPr>
            <a:r>
              <a:rPr lang="en-US" sz="1800" b="1" dirty="0" smtClean="0"/>
              <a:t>Delgado et al. </a:t>
            </a:r>
          </a:p>
          <a:p>
            <a:pPr marL="169863" indent="-169863">
              <a:buNone/>
            </a:pPr>
            <a:r>
              <a:rPr lang="en-US" sz="1800" b="1" dirty="0" smtClean="0"/>
              <a:t>A13E-0373. </a:t>
            </a:r>
          </a:p>
          <a:p>
            <a:pPr marL="0" indent="0">
              <a:buNone/>
            </a:pPr>
            <a:r>
              <a:rPr lang="en-US" sz="1800" dirty="0" smtClean="0"/>
              <a:t>Determination of Planetary Boundary Layer Heights on Short Spatial and Temporal Scales from Surface and Airborne Vertical Profilers during DISCOVER-AQ</a:t>
            </a:r>
          </a:p>
          <a:p>
            <a:endParaRPr lang="en-US" dirty="0"/>
          </a:p>
        </p:txBody>
      </p:sp>
      <p:pic>
        <p:nvPicPr>
          <p:cNvPr id="4" name="Picture 3" descr="20110721-pblh-lidar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1544" y="1170517"/>
            <a:ext cx="5762244" cy="51435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9775" y="2406002"/>
            <a:ext cx="7662864" cy="3267169"/>
          </a:xfrm>
        </p:spPr>
        <p:txBody>
          <a:bodyPr/>
          <a:lstStyle/>
          <a:p>
            <a:r>
              <a:rPr lang="en-US" dirty="0" smtClean="0"/>
              <a:t>PM2.5 to AOD relationships (as in IDEA) give a relative picture of the spatial variability in PM</a:t>
            </a:r>
          </a:p>
          <a:p>
            <a:r>
              <a:rPr lang="en-US" dirty="0" smtClean="0"/>
              <a:t>The results are probably sufficient to predict AQI indicators (aggregated) – still need to quantify this with IDEA data</a:t>
            </a:r>
          </a:p>
          <a:p>
            <a:r>
              <a:rPr lang="en-US" dirty="0" smtClean="0"/>
              <a:t>Models (neural network, generalized additive models, NCEP CMAQ, etc.) can improve PM-AOD relationships but are, as yet, untested operationally</a:t>
            </a:r>
          </a:p>
          <a:p>
            <a:r>
              <a:rPr lang="en-US" dirty="0" smtClean="0"/>
              <a:t>Still no operational method to remove outliers from PM aloft.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366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Aerosols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36600"/>
            <a:ext cx="8229600" cy="5689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>
                <a:solidFill>
                  <a:srgbClr val="FFFFFF"/>
                </a:solidFill>
              </a:rPr>
              <a:t>What matters at the surface is PM</a:t>
            </a:r>
            <a:r>
              <a:rPr lang="en-US" baseline="-25000" dirty="0" smtClean="0">
                <a:solidFill>
                  <a:srgbClr val="FFFFFF"/>
                </a:solidFill>
              </a:rPr>
              <a:t>2.5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What we measure from space is aerosol optical depth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We need the height of the box, </a:t>
            </a:r>
            <a:r>
              <a:rPr lang="en-US" dirty="0" err="1" smtClean="0"/>
              <a:t>PBL</a:t>
            </a:r>
            <a:r>
              <a:rPr lang="en-US" baseline="-25000" dirty="0" err="1" smtClean="0"/>
              <a:t>z</a:t>
            </a:r>
            <a:r>
              <a:rPr lang="en-US" dirty="0" err="1" smtClean="0"/>
              <a:t>(m</a:t>
            </a:r>
            <a:r>
              <a:rPr lang="en-US" dirty="0" smtClean="0"/>
              <a:t>)</a:t>
            </a:r>
          </a:p>
          <a:p>
            <a:r>
              <a:rPr lang="en-US" dirty="0" smtClean="0"/>
              <a:t>We need the extinction profile,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a</a:t>
            </a:r>
            <a:r>
              <a:rPr lang="en-US" baseline="-25000" dirty="0" smtClean="0"/>
              <a:t> </a:t>
            </a:r>
            <a:r>
              <a:rPr lang="en-US" dirty="0" smtClean="0"/>
              <a:t>(</a:t>
            </a:r>
            <a:r>
              <a:rPr lang="en-US" dirty="0" err="1" smtClean="0"/>
              <a:t>z</a:t>
            </a:r>
            <a:r>
              <a:rPr lang="en-US" dirty="0" smtClean="0"/>
              <a:t>)</a:t>
            </a:r>
          </a:p>
          <a:p>
            <a:r>
              <a:rPr lang="en-US" dirty="0" smtClean="0"/>
              <a:t>Need to get S</a:t>
            </a:r>
            <a:r>
              <a:rPr lang="en-US" baseline="-25000" dirty="0" smtClean="0"/>
              <a:t>a</a:t>
            </a:r>
            <a:r>
              <a:rPr lang="en-US" dirty="0" smtClean="0"/>
              <a:t>, </a:t>
            </a:r>
            <a:r>
              <a:rPr lang="en-US" dirty="0" err="1" smtClean="0"/>
              <a:t>lidar</a:t>
            </a:r>
            <a:r>
              <a:rPr lang="en-US" dirty="0" smtClean="0"/>
              <a:t> ratio  (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a</a:t>
            </a:r>
            <a:r>
              <a:rPr lang="en-US" dirty="0" err="1" smtClean="0"/>
              <a:t>/β</a:t>
            </a:r>
            <a:r>
              <a:rPr lang="en-US" baseline="-25000" dirty="0" err="1" smtClean="0"/>
              <a:t>π</a:t>
            </a:r>
            <a:r>
              <a:rPr lang="en-US" dirty="0" smtClean="0"/>
              <a:t>, 30-80 </a:t>
            </a:r>
            <a:r>
              <a:rPr lang="en-US" dirty="0" err="1" smtClean="0"/>
              <a:t>sr</a:t>
            </a:r>
            <a:r>
              <a:rPr lang="en-US" dirty="0" smtClean="0"/>
              <a:t>)</a:t>
            </a:r>
          </a:p>
          <a:p>
            <a:r>
              <a:rPr lang="en-US" dirty="0" smtClean="0"/>
              <a:t>Specific extinction or scattering coefficient  </a:t>
            </a:r>
          </a:p>
          <a:p>
            <a:pPr lvl="1"/>
            <a:r>
              <a:rPr lang="en-US" dirty="0" smtClean="0"/>
              <a:t>SSC = b</a:t>
            </a:r>
            <a:r>
              <a:rPr lang="en-US" baseline="-25000" dirty="0" smtClean="0"/>
              <a:t>sca</a:t>
            </a:r>
            <a:r>
              <a:rPr lang="en-US" dirty="0" smtClean="0"/>
              <a:t>/PM</a:t>
            </a:r>
            <a:r>
              <a:rPr lang="en-US" baseline="-25000" dirty="0" smtClean="0"/>
              <a:t>2.5   </a:t>
            </a:r>
            <a:r>
              <a:rPr lang="en-US" dirty="0" smtClean="0"/>
              <a:t>(should be ~3.0 m</a:t>
            </a:r>
            <a:r>
              <a:rPr lang="en-US" baseline="30000" dirty="0" smtClean="0"/>
              <a:t>2</a:t>
            </a:r>
            <a:r>
              <a:rPr lang="en-US" dirty="0" smtClean="0"/>
              <a:t> g</a:t>
            </a:r>
            <a:r>
              <a:rPr lang="en-US" baseline="30000" dirty="0" smtClean="0"/>
              <a:t>-1</a:t>
            </a:r>
            <a:r>
              <a:rPr lang="en-US" dirty="0" smtClean="0"/>
              <a:t>)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5" name="Picture 4" descr="Scattering_Fundamental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3204" y="1693333"/>
            <a:ext cx="4240329" cy="2142617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948266" y="1693333"/>
            <a:ext cx="2971800" cy="1989667"/>
            <a:chOff x="1752600" y="3238232"/>
            <a:chExt cx="5486400" cy="3603812"/>
          </a:xfrm>
        </p:grpSpPr>
        <p:pic>
          <p:nvPicPr>
            <p:cNvPr id="6" name="Picture 5" descr="Screen shot 2011-06-23 at 1.55.16 PM.png"/>
            <p:cNvPicPr>
              <a:picLocks noChangeAspect="1"/>
            </p:cNvPicPr>
            <p:nvPr/>
          </p:nvPicPr>
          <p:blipFill>
            <a:blip r:embed="rId3"/>
            <a:srcRect l="15000" t="6000" b="4667"/>
            <a:stretch>
              <a:fillRect/>
            </a:stretch>
          </p:blipFill>
          <p:spPr>
            <a:xfrm>
              <a:off x="1752600" y="3238232"/>
              <a:ext cx="5486400" cy="3603812"/>
            </a:xfrm>
            <a:prstGeom prst="rect">
              <a:avLst/>
            </a:prstGeom>
          </p:spPr>
        </p:pic>
        <p:sp>
          <p:nvSpPr>
            <p:cNvPr id="7" name="Cube 6"/>
            <p:cNvSpPr/>
            <p:nvPr/>
          </p:nvSpPr>
          <p:spPr>
            <a:xfrm>
              <a:off x="4114800" y="4731603"/>
              <a:ext cx="1752600" cy="914400"/>
            </a:xfrm>
            <a:prstGeom prst="cube">
              <a:avLst/>
            </a:prstGeom>
            <a:solidFill>
              <a:srgbClr val="FFFF00">
                <a:alpha val="42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Right Brace 8"/>
          <p:cNvSpPr/>
          <p:nvPr/>
        </p:nvSpPr>
        <p:spPr>
          <a:xfrm>
            <a:off x="5841737" y="4792133"/>
            <a:ext cx="575733" cy="770466"/>
          </a:xfrm>
          <a:prstGeom prst="rightBrac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6556762" y="5011056"/>
            <a:ext cx="464102" cy="295617"/>
          </a:xfrm>
          <a:custGeom>
            <a:avLst/>
            <a:gdLst>
              <a:gd name="connsiteX0" fmla="*/ 77626 w 464102"/>
              <a:gd name="connsiteY0" fmla="*/ 7750 h 295617"/>
              <a:gd name="connsiteX1" fmla="*/ 69159 w 464102"/>
              <a:gd name="connsiteY1" fmla="*/ 33150 h 295617"/>
              <a:gd name="connsiteX2" fmla="*/ 94559 w 464102"/>
              <a:gd name="connsiteY2" fmla="*/ 50084 h 295617"/>
              <a:gd name="connsiteX3" fmla="*/ 103026 w 464102"/>
              <a:gd name="connsiteY3" fmla="*/ 75484 h 295617"/>
              <a:gd name="connsiteX4" fmla="*/ 77626 w 464102"/>
              <a:gd name="connsiteY4" fmla="*/ 83950 h 295617"/>
              <a:gd name="connsiteX5" fmla="*/ 94559 w 464102"/>
              <a:gd name="connsiteY5" fmla="*/ 100884 h 295617"/>
              <a:gd name="connsiteX6" fmla="*/ 18359 w 464102"/>
              <a:gd name="connsiteY6" fmla="*/ 109350 h 295617"/>
              <a:gd name="connsiteX7" fmla="*/ 77626 w 464102"/>
              <a:gd name="connsiteY7" fmla="*/ 100884 h 295617"/>
              <a:gd name="connsiteX8" fmla="*/ 52226 w 464102"/>
              <a:gd name="connsiteY8" fmla="*/ 92417 h 295617"/>
              <a:gd name="connsiteX9" fmla="*/ 26826 w 464102"/>
              <a:gd name="connsiteY9" fmla="*/ 100884 h 295617"/>
              <a:gd name="connsiteX10" fmla="*/ 26826 w 464102"/>
              <a:gd name="connsiteY10" fmla="*/ 151684 h 295617"/>
              <a:gd name="connsiteX11" fmla="*/ 128426 w 464102"/>
              <a:gd name="connsiteY11" fmla="*/ 177084 h 295617"/>
              <a:gd name="connsiteX12" fmla="*/ 153826 w 464102"/>
              <a:gd name="connsiteY12" fmla="*/ 168617 h 295617"/>
              <a:gd name="connsiteX13" fmla="*/ 162293 w 464102"/>
              <a:gd name="connsiteY13" fmla="*/ 194017 h 295617"/>
              <a:gd name="connsiteX14" fmla="*/ 136893 w 464102"/>
              <a:gd name="connsiteY14" fmla="*/ 202484 h 295617"/>
              <a:gd name="connsiteX15" fmla="*/ 103026 w 464102"/>
              <a:gd name="connsiteY15" fmla="*/ 210950 h 295617"/>
              <a:gd name="connsiteX16" fmla="*/ 153826 w 464102"/>
              <a:gd name="connsiteY16" fmla="*/ 253284 h 295617"/>
              <a:gd name="connsiteX17" fmla="*/ 373959 w 464102"/>
              <a:gd name="connsiteY17" fmla="*/ 236350 h 295617"/>
              <a:gd name="connsiteX18" fmla="*/ 382426 w 464102"/>
              <a:gd name="connsiteY18" fmla="*/ 210950 h 295617"/>
              <a:gd name="connsiteX19" fmla="*/ 348559 w 464102"/>
              <a:gd name="connsiteY19" fmla="*/ 194017 h 295617"/>
              <a:gd name="connsiteX20" fmla="*/ 289293 w 464102"/>
              <a:gd name="connsiteY20" fmla="*/ 160150 h 295617"/>
              <a:gd name="connsiteX21" fmla="*/ 86093 w 464102"/>
              <a:gd name="connsiteY21" fmla="*/ 117817 h 295617"/>
              <a:gd name="connsiteX22" fmla="*/ 52226 w 464102"/>
              <a:gd name="connsiteY22" fmla="*/ 126284 h 295617"/>
              <a:gd name="connsiteX23" fmla="*/ 94559 w 464102"/>
              <a:gd name="connsiteY23" fmla="*/ 143217 h 295617"/>
              <a:gd name="connsiteX24" fmla="*/ 272359 w 464102"/>
              <a:gd name="connsiteY24" fmla="*/ 75484 h 295617"/>
              <a:gd name="connsiteX25" fmla="*/ 365493 w 464102"/>
              <a:gd name="connsiteY25" fmla="*/ 41617 h 295617"/>
              <a:gd name="connsiteX26" fmla="*/ 399359 w 464102"/>
              <a:gd name="connsiteY26" fmla="*/ 58550 h 295617"/>
              <a:gd name="connsiteX27" fmla="*/ 373959 w 464102"/>
              <a:gd name="connsiteY27" fmla="*/ 100884 h 295617"/>
              <a:gd name="connsiteX28" fmla="*/ 246959 w 464102"/>
              <a:gd name="connsiteY28" fmla="*/ 168617 h 295617"/>
              <a:gd name="connsiteX29" fmla="*/ 230026 w 464102"/>
              <a:gd name="connsiteY29" fmla="*/ 194017 h 295617"/>
              <a:gd name="connsiteX30" fmla="*/ 263893 w 464102"/>
              <a:gd name="connsiteY30" fmla="*/ 244817 h 295617"/>
              <a:gd name="connsiteX31" fmla="*/ 255426 w 464102"/>
              <a:gd name="connsiteY31" fmla="*/ 270217 h 295617"/>
              <a:gd name="connsiteX32" fmla="*/ 230026 w 464102"/>
              <a:gd name="connsiteY32" fmla="*/ 278684 h 295617"/>
              <a:gd name="connsiteX33" fmla="*/ 9893 w 464102"/>
              <a:gd name="connsiteY33" fmla="*/ 270217 h 295617"/>
              <a:gd name="connsiteX34" fmla="*/ 18359 w 464102"/>
              <a:gd name="connsiteY34" fmla="*/ 143217 h 295617"/>
              <a:gd name="connsiteX35" fmla="*/ 43759 w 464102"/>
              <a:gd name="connsiteY35" fmla="*/ 134750 h 295617"/>
              <a:gd name="connsiteX36" fmla="*/ 86093 w 464102"/>
              <a:gd name="connsiteY36" fmla="*/ 109350 h 295617"/>
              <a:gd name="connsiteX37" fmla="*/ 230026 w 464102"/>
              <a:gd name="connsiteY37" fmla="*/ 126284 h 295617"/>
              <a:gd name="connsiteX38" fmla="*/ 255426 w 464102"/>
              <a:gd name="connsiteY38" fmla="*/ 143217 h 295617"/>
              <a:gd name="connsiteX39" fmla="*/ 289293 w 464102"/>
              <a:gd name="connsiteY39" fmla="*/ 151684 h 295617"/>
              <a:gd name="connsiteX40" fmla="*/ 297759 w 464102"/>
              <a:gd name="connsiteY40" fmla="*/ 177084 h 295617"/>
              <a:gd name="connsiteX41" fmla="*/ 331626 w 464102"/>
              <a:gd name="connsiteY41" fmla="*/ 236350 h 295617"/>
              <a:gd name="connsiteX42" fmla="*/ 365493 w 464102"/>
              <a:gd name="connsiteY42" fmla="*/ 270217 h 295617"/>
              <a:gd name="connsiteX43" fmla="*/ 390893 w 464102"/>
              <a:gd name="connsiteY43" fmla="*/ 278684 h 295617"/>
              <a:gd name="connsiteX44" fmla="*/ 416293 w 464102"/>
              <a:gd name="connsiteY44" fmla="*/ 295617 h 295617"/>
              <a:gd name="connsiteX45" fmla="*/ 441693 w 464102"/>
              <a:gd name="connsiteY45" fmla="*/ 287150 h 295617"/>
              <a:gd name="connsiteX46" fmla="*/ 450159 w 464102"/>
              <a:gd name="connsiteY46" fmla="*/ 261750 h 295617"/>
              <a:gd name="connsiteX47" fmla="*/ 458626 w 464102"/>
              <a:gd name="connsiteY47" fmla="*/ 160150 h 295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464102" h="295617">
                <a:moveTo>
                  <a:pt x="77626" y="7750"/>
                </a:moveTo>
                <a:cubicBezTo>
                  <a:pt x="74804" y="16217"/>
                  <a:pt x="65845" y="24864"/>
                  <a:pt x="69159" y="33150"/>
                </a:cubicBezTo>
                <a:cubicBezTo>
                  <a:pt x="72938" y="42598"/>
                  <a:pt x="88202" y="42138"/>
                  <a:pt x="94559" y="50084"/>
                </a:cubicBezTo>
                <a:cubicBezTo>
                  <a:pt x="100134" y="57053"/>
                  <a:pt x="100204" y="67017"/>
                  <a:pt x="103026" y="75484"/>
                </a:cubicBezTo>
                <a:cubicBezTo>
                  <a:pt x="94559" y="78306"/>
                  <a:pt x="80448" y="75483"/>
                  <a:pt x="77626" y="83950"/>
                </a:cubicBezTo>
                <a:cubicBezTo>
                  <a:pt x="75102" y="91523"/>
                  <a:pt x="101896" y="97740"/>
                  <a:pt x="94559" y="100884"/>
                </a:cubicBezTo>
                <a:cubicBezTo>
                  <a:pt x="71069" y="110951"/>
                  <a:pt x="43759" y="106528"/>
                  <a:pt x="18359" y="109350"/>
                </a:cubicBezTo>
                <a:cubicBezTo>
                  <a:pt x="33539" y="114410"/>
                  <a:pt x="67163" y="132271"/>
                  <a:pt x="77626" y="100884"/>
                </a:cubicBezTo>
                <a:cubicBezTo>
                  <a:pt x="80448" y="92417"/>
                  <a:pt x="60693" y="95239"/>
                  <a:pt x="52226" y="92417"/>
                </a:cubicBezTo>
                <a:cubicBezTo>
                  <a:pt x="43759" y="95239"/>
                  <a:pt x="33137" y="94573"/>
                  <a:pt x="26826" y="100884"/>
                </a:cubicBezTo>
                <a:cubicBezTo>
                  <a:pt x="7854" y="119856"/>
                  <a:pt x="0" y="139761"/>
                  <a:pt x="26826" y="151684"/>
                </a:cubicBezTo>
                <a:cubicBezTo>
                  <a:pt x="52455" y="163075"/>
                  <a:pt x="99197" y="171238"/>
                  <a:pt x="128426" y="177084"/>
                </a:cubicBezTo>
                <a:cubicBezTo>
                  <a:pt x="136893" y="174262"/>
                  <a:pt x="145843" y="164626"/>
                  <a:pt x="153826" y="168617"/>
                </a:cubicBezTo>
                <a:cubicBezTo>
                  <a:pt x="161809" y="172608"/>
                  <a:pt x="166284" y="186034"/>
                  <a:pt x="162293" y="194017"/>
                </a:cubicBezTo>
                <a:cubicBezTo>
                  <a:pt x="158302" y="202000"/>
                  <a:pt x="145474" y="200032"/>
                  <a:pt x="136893" y="202484"/>
                </a:cubicBezTo>
                <a:cubicBezTo>
                  <a:pt x="125704" y="205681"/>
                  <a:pt x="114315" y="208128"/>
                  <a:pt x="103026" y="210950"/>
                </a:cubicBezTo>
                <a:cubicBezTo>
                  <a:pt x="77401" y="236576"/>
                  <a:pt x="53372" y="250330"/>
                  <a:pt x="153826" y="253284"/>
                </a:cubicBezTo>
                <a:cubicBezTo>
                  <a:pt x="227389" y="255447"/>
                  <a:pt x="300581" y="241995"/>
                  <a:pt x="373959" y="236350"/>
                </a:cubicBezTo>
                <a:cubicBezTo>
                  <a:pt x="376781" y="227883"/>
                  <a:pt x="387018" y="218603"/>
                  <a:pt x="382426" y="210950"/>
                </a:cubicBezTo>
                <a:cubicBezTo>
                  <a:pt x="375932" y="200127"/>
                  <a:pt x="359639" y="200061"/>
                  <a:pt x="348559" y="194017"/>
                </a:cubicBezTo>
                <a:cubicBezTo>
                  <a:pt x="328584" y="183121"/>
                  <a:pt x="310419" y="168600"/>
                  <a:pt x="289293" y="160150"/>
                </a:cubicBezTo>
                <a:cubicBezTo>
                  <a:pt x="191204" y="120914"/>
                  <a:pt x="183533" y="126676"/>
                  <a:pt x="86093" y="117817"/>
                </a:cubicBezTo>
                <a:cubicBezTo>
                  <a:pt x="74804" y="120639"/>
                  <a:pt x="48546" y="115245"/>
                  <a:pt x="52226" y="126284"/>
                </a:cubicBezTo>
                <a:cubicBezTo>
                  <a:pt x="57032" y="140702"/>
                  <a:pt x="79514" y="145366"/>
                  <a:pt x="94559" y="143217"/>
                </a:cubicBezTo>
                <a:cubicBezTo>
                  <a:pt x="189635" y="129635"/>
                  <a:pt x="208972" y="113516"/>
                  <a:pt x="272359" y="75484"/>
                </a:cubicBezTo>
                <a:cubicBezTo>
                  <a:pt x="297521" y="0"/>
                  <a:pt x="271869" y="20812"/>
                  <a:pt x="365493" y="41617"/>
                </a:cubicBezTo>
                <a:cubicBezTo>
                  <a:pt x="376782" y="47261"/>
                  <a:pt x="397574" y="46056"/>
                  <a:pt x="399359" y="58550"/>
                </a:cubicBezTo>
                <a:cubicBezTo>
                  <a:pt x="401686" y="74841"/>
                  <a:pt x="386809" y="90604"/>
                  <a:pt x="373959" y="100884"/>
                </a:cubicBezTo>
                <a:cubicBezTo>
                  <a:pt x="315404" y="147728"/>
                  <a:pt x="298001" y="151602"/>
                  <a:pt x="246959" y="168617"/>
                </a:cubicBezTo>
                <a:cubicBezTo>
                  <a:pt x="241315" y="177084"/>
                  <a:pt x="231465" y="183944"/>
                  <a:pt x="230026" y="194017"/>
                </a:cubicBezTo>
                <a:cubicBezTo>
                  <a:pt x="225272" y="227297"/>
                  <a:pt x="242530" y="230575"/>
                  <a:pt x="263893" y="244817"/>
                </a:cubicBezTo>
                <a:cubicBezTo>
                  <a:pt x="261071" y="253284"/>
                  <a:pt x="261737" y="263906"/>
                  <a:pt x="255426" y="270217"/>
                </a:cubicBezTo>
                <a:cubicBezTo>
                  <a:pt x="249115" y="276528"/>
                  <a:pt x="238951" y="278684"/>
                  <a:pt x="230026" y="278684"/>
                </a:cubicBezTo>
                <a:cubicBezTo>
                  <a:pt x="156594" y="278684"/>
                  <a:pt x="83271" y="273039"/>
                  <a:pt x="9893" y="270217"/>
                </a:cubicBezTo>
                <a:cubicBezTo>
                  <a:pt x="12715" y="227884"/>
                  <a:pt x="8069" y="184378"/>
                  <a:pt x="18359" y="143217"/>
                </a:cubicBezTo>
                <a:cubicBezTo>
                  <a:pt x="20524" y="134559"/>
                  <a:pt x="36106" y="139342"/>
                  <a:pt x="43759" y="134750"/>
                </a:cubicBezTo>
                <a:cubicBezTo>
                  <a:pt x="101870" y="99884"/>
                  <a:pt x="14139" y="133336"/>
                  <a:pt x="86093" y="109350"/>
                </a:cubicBezTo>
                <a:cubicBezTo>
                  <a:pt x="134071" y="114995"/>
                  <a:pt x="182656" y="116810"/>
                  <a:pt x="230026" y="126284"/>
                </a:cubicBezTo>
                <a:cubicBezTo>
                  <a:pt x="240004" y="128280"/>
                  <a:pt x="246073" y="139209"/>
                  <a:pt x="255426" y="143217"/>
                </a:cubicBezTo>
                <a:cubicBezTo>
                  <a:pt x="266122" y="147801"/>
                  <a:pt x="278004" y="148862"/>
                  <a:pt x="289293" y="151684"/>
                </a:cubicBezTo>
                <a:cubicBezTo>
                  <a:pt x="292115" y="160151"/>
                  <a:pt x="294243" y="168881"/>
                  <a:pt x="297759" y="177084"/>
                </a:cubicBezTo>
                <a:cubicBezTo>
                  <a:pt x="304621" y="193095"/>
                  <a:pt x="319482" y="222181"/>
                  <a:pt x="331626" y="236350"/>
                </a:cubicBezTo>
                <a:cubicBezTo>
                  <a:pt x="342016" y="248472"/>
                  <a:pt x="352502" y="260937"/>
                  <a:pt x="365493" y="270217"/>
                </a:cubicBezTo>
                <a:cubicBezTo>
                  <a:pt x="372755" y="275404"/>
                  <a:pt x="382911" y="274693"/>
                  <a:pt x="390893" y="278684"/>
                </a:cubicBezTo>
                <a:cubicBezTo>
                  <a:pt x="399994" y="283235"/>
                  <a:pt x="407826" y="289973"/>
                  <a:pt x="416293" y="295617"/>
                </a:cubicBezTo>
                <a:cubicBezTo>
                  <a:pt x="424760" y="292795"/>
                  <a:pt x="435382" y="293461"/>
                  <a:pt x="441693" y="287150"/>
                </a:cubicBezTo>
                <a:cubicBezTo>
                  <a:pt x="448004" y="280839"/>
                  <a:pt x="447707" y="270331"/>
                  <a:pt x="450159" y="261750"/>
                </a:cubicBezTo>
                <a:cubicBezTo>
                  <a:pt x="464102" y="212948"/>
                  <a:pt x="458626" y="226000"/>
                  <a:pt x="458626" y="16015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dirty="0" smtClean="0"/>
              <a:t>The easy problem:</a:t>
            </a:r>
            <a:endParaRPr lang="en-US" dirty="0"/>
          </a:p>
        </p:txBody>
      </p:sp>
      <p:grpSp>
        <p:nvGrpSpPr>
          <p:cNvPr id="13" name="Group 12"/>
          <p:cNvGrpSpPr/>
          <p:nvPr/>
        </p:nvGrpSpPr>
        <p:grpSpPr>
          <a:xfrm>
            <a:off x="948266" y="1024466"/>
            <a:ext cx="7560734" cy="4432830"/>
            <a:chOff x="948266" y="1693333"/>
            <a:chExt cx="7560734" cy="4432830"/>
          </a:xfrm>
        </p:grpSpPr>
        <p:grpSp>
          <p:nvGrpSpPr>
            <p:cNvPr id="4" name="Group 3"/>
            <p:cNvGrpSpPr/>
            <p:nvPr/>
          </p:nvGrpSpPr>
          <p:grpSpPr>
            <a:xfrm>
              <a:off x="948266" y="1693333"/>
              <a:ext cx="7560734" cy="4432830"/>
              <a:chOff x="1752600" y="3238232"/>
              <a:chExt cx="5486400" cy="3603812"/>
            </a:xfrm>
          </p:grpSpPr>
          <p:pic>
            <p:nvPicPr>
              <p:cNvPr id="5" name="Picture 4" descr="Screen shot 2011-06-23 at 1.55.16 PM.png"/>
              <p:cNvPicPr>
                <a:picLocks noChangeAspect="1"/>
              </p:cNvPicPr>
              <p:nvPr/>
            </p:nvPicPr>
            <p:blipFill>
              <a:blip r:embed="rId2"/>
              <a:srcRect l="15000" t="6000" b="4667"/>
              <a:stretch>
                <a:fillRect/>
              </a:stretch>
            </p:blipFill>
            <p:spPr>
              <a:xfrm>
                <a:off x="1752600" y="3238232"/>
                <a:ext cx="5486400" cy="3603812"/>
              </a:xfrm>
              <a:prstGeom prst="rect">
                <a:avLst/>
              </a:prstGeom>
            </p:spPr>
          </p:pic>
          <p:sp>
            <p:nvSpPr>
              <p:cNvPr id="6" name="Cube 5"/>
              <p:cNvSpPr/>
              <p:nvPr/>
            </p:nvSpPr>
            <p:spPr>
              <a:xfrm>
                <a:off x="4114800" y="4731603"/>
                <a:ext cx="1752600" cy="914400"/>
              </a:xfrm>
              <a:prstGeom prst="cube">
                <a:avLst/>
              </a:prstGeom>
              <a:solidFill>
                <a:srgbClr val="FFFF00">
                  <a:alpha val="42000"/>
                </a:srgbClr>
              </a:solidFill>
              <a:ln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8" name="Freeform 7"/>
            <p:cNvSpPr/>
            <p:nvPr/>
          </p:nvSpPr>
          <p:spPr>
            <a:xfrm>
              <a:off x="4699000" y="1701800"/>
              <a:ext cx="711200" cy="2946400"/>
            </a:xfrm>
            <a:custGeom>
              <a:avLst/>
              <a:gdLst>
                <a:gd name="connsiteX0" fmla="*/ 685800 w 711200"/>
                <a:gd name="connsiteY0" fmla="*/ 2946400 h 2946400"/>
                <a:gd name="connsiteX1" fmla="*/ 685800 w 711200"/>
                <a:gd name="connsiteY1" fmla="*/ 2870200 h 2946400"/>
                <a:gd name="connsiteX2" fmla="*/ 694267 w 711200"/>
                <a:gd name="connsiteY2" fmla="*/ 2844800 h 2946400"/>
                <a:gd name="connsiteX3" fmla="*/ 677333 w 711200"/>
                <a:gd name="connsiteY3" fmla="*/ 2768600 h 2946400"/>
                <a:gd name="connsiteX4" fmla="*/ 668867 w 711200"/>
                <a:gd name="connsiteY4" fmla="*/ 2743200 h 2946400"/>
                <a:gd name="connsiteX5" fmla="*/ 677333 w 711200"/>
                <a:gd name="connsiteY5" fmla="*/ 2709333 h 2946400"/>
                <a:gd name="connsiteX6" fmla="*/ 694267 w 711200"/>
                <a:gd name="connsiteY6" fmla="*/ 2692400 h 2946400"/>
                <a:gd name="connsiteX7" fmla="*/ 711200 w 711200"/>
                <a:gd name="connsiteY7" fmla="*/ 2667000 h 2946400"/>
                <a:gd name="connsiteX8" fmla="*/ 694267 w 711200"/>
                <a:gd name="connsiteY8" fmla="*/ 2599267 h 2946400"/>
                <a:gd name="connsiteX9" fmla="*/ 660400 w 711200"/>
                <a:gd name="connsiteY9" fmla="*/ 2556933 h 2946400"/>
                <a:gd name="connsiteX10" fmla="*/ 677333 w 711200"/>
                <a:gd name="connsiteY10" fmla="*/ 2523067 h 2946400"/>
                <a:gd name="connsiteX11" fmla="*/ 677333 w 711200"/>
                <a:gd name="connsiteY11" fmla="*/ 2370667 h 2946400"/>
                <a:gd name="connsiteX12" fmla="*/ 643467 w 711200"/>
                <a:gd name="connsiteY12" fmla="*/ 2302933 h 2946400"/>
                <a:gd name="connsiteX13" fmla="*/ 651933 w 711200"/>
                <a:gd name="connsiteY13" fmla="*/ 2277533 h 2946400"/>
                <a:gd name="connsiteX14" fmla="*/ 668867 w 711200"/>
                <a:gd name="connsiteY14" fmla="*/ 2260600 h 2946400"/>
                <a:gd name="connsiteX15" fmla="*/ 694267 w 711200"/>
                <a:gd name="connsiteY15" fmla="*/ 2209800 h 2946400"/>
                <a:gd name="connsiteX16" fmla="*/ 668867 w 711200"/>
                <a:gd name="connsiteY16" fmla="*/ 2108200 h 2946400"/>
                <a:gd name="connsiteX17" fmla="*/ 651933 w 711200"/>
                <a:gd name="connsiteY17" fmla="*/ 2091267 h 2946400"/>
                <a:gd name="connsiteX18" fmla="*/ 541867 w 711200"/>
                <a:gd name="connsiteY18" fmla="*/ 2065867 h 2946400"/>
                <a:gd name="connsiteX19" fmla="*/ 457200 w 711200"/>
                <a:gd name="connsiteY19" fmla="*/ 2048933 h 2946400"/>
                <a:gd name="connsiteX20" fmla="*/ 287867 w 711200"/>
                <a:gd name="connsiteY20" fmla="*/ 2032000 h 2946400"/>
                <a:gd name="connsiteX21" fmla="*/ 237067 w 711200"/>
                <a:gd name="connsiteY21" fmla="*/ 2015067 h 2946400"/>
                <a:gd name="connsiteX22" fmla="*/ 211667 w 711200"/>
                <a:gd name="connsiteY22" fmla="*/ 2006600 h 2946400"/>
                <a:gd name="connsiteX23" fmla="*/ 118533 w 711200"/>
                <a:gd name="connsiteY23" fmla="*/ 1989667 h 2946400"/>
                <a:gd name="connsiteX24" fmla="*/ 101600 w 711200"/>
                <a:gd name="connsiteY24" fmla="*/ 1972733 h 2946400"/>
                <a:gd name="connsiteX25" fmla="*/ 84667 w 711200"/>
                <a:gd name="connsiteY25" fmla="*/ 1921933 h 2946400"/>
                <a:gd name="connsiteX26" fmla="*/ 67733 w 711200"/>
                <a:gd name="connsiteY26" fmla="*/ 1905000 h 2946400"/>
                <a:gd name="connsiteX27" fmla="*/ 59267 w 711200"/>
                <a:gd name="connsiteY27" fmla="*/ 1871133 h 2946400"/>
                <a:gd name="connsiteX28" fmla="*/ 42333 w 711200"/>
                <a:gd name="connsiteY28" fmla="*/ 1820333 h 2946400"/>
                <a:gd name="connsiteX29" fmla="*/ 33867 w 711200"/>
                <a:gd name="connsiteY29" fmla="*/ 1761067 h 2946400"/>
                <a:gd name="connsiteX30" fmla="*/ 16933 w 711200"/>
                <a:gd name="connsiteY30" fmla="*/ 1667933 h 2946400"/>
                <a:gd name="connsiteX31" fmla="*/ 8467 w 711200"/>
                <a:gd name="connsiteY31" fmla="*/ 1185333 h 2946400"/>
                <a:gd name="connsiteX32" fmla="*/ 0 w 711200"/>
                <a:gd name="connsiteY32" fmla="*/ 863600 h 2946400"/>
                <a:gd name="connsiteX33" fmla="*/ 8467 w 711200"/>
                <a:gd name="connsiteY33" fmla="*/ 609600 h 2946400"/>
                <a:gd name="connsiteX34" fmla="*/ 16933 w 711200"/>
                <a:gd name="connsiteY34" fmla="*/ 550333 h 2946400"/>
                <a:gd name="connsiteX35" fmla="*/ 8467 w 711200"/>
                <a:gd name="connsiteY35" fmla="*/ 203200 h 2946400"/>
                <a:gd name="connsiteX36" fmla="*/ 8467 w 711200"/>
                <a:gd name="connsiteY36" fmla="*/ 0 h 294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</a:cxnLst>
              <a:rect l="l" t="t" r="r" b="b"/>
              <a:pathLst>
                <a:path w="711200" h="2946400">
                  <a:moveTo>
                    <a:pt x="685800" y="2946400"/>
                  </a:moveTo>
                  <a:cubicBezTo>
                    <a:pt x="658966" y="2906149"/>
                    <a:pt x="665649" y="2930653"/>
                    <a:pt x="685800" y="2870200"/>
                  </a:cubicBezTo>
                  <a:lnTo>
                    <a:pt x="694267" y="2844800"/>
                  </a:lnTo>
                  <a:cubicBezTo>
                    <a:pt x="688446" y="2815696"/>
                    <a:pt x="685305" y="2796504"/>
                    <a:pt x="677333" y="2768600"/>
                  </a:cubicBezTo>
                  <a:cubicBezTo>
                    <a:pt x="674881" y="2760019"/>
                    <a:pt x="671689" y="2751667"/>
                    <a:pt x="668867" y="2743200"/>
                  </a:cubicBezTo>
                  <a:cubicBezTo>
                    <a:pt x="671689" y="2731911"/>
                    <a:pt x="672129" y="2719741"/>
                    <a:pt x="677333" y="2709333"/>
                  </a:cubicBezTo>
                  <a:cubicBezTo>
                    <a:pt x="680903" y="2702193"/>
                    <a:pt x="689280" y="2698633"/>
                    <a:pt x="694267" y="2692400"/>
                  </a:cubicBezTo>
                  <a:cubicBezTo>
                    <a:pt x="700624" y="2684454"/>
                    <a:pt x="705556" y="2675467"/>
                    <a:pt x="711200" y="2667000"/>
                  </a:cubicBezTo>
                  <a:cubicBezTo>
                    <a:pt x="705556" y="2644422"/>
                    <a:pt x="702220" y="2621138"/>
                    <a:pt x="694267" y="2599267"/>
                  </a:cubicBezTo>
                  <a:cubicBezTo>
                    <a:pt x="688165" y="2582486"/>
                    <a:pt x="672557" y="2569091"/>
                    <a:pt x="660400" y="2556933"/>
                  </a:cubicBezTo>
                  <a:cubicBezTo>
                    <a:pt x="666044" y="2545644"/>
                    <a:pt x="672901" y="2534885"/>
                    <a:pt x="677333" y="2523067"/>
                  </a:cubicBezTo>
                  <a:cubicBezTo>
                    <a:pt x="695844" y="2473705"/>
                    <a:pt x="685144" y="2422738"/>
                    <a:pt x="677333" y="2370667"/>
                  </a:cubicBezTo>
                  <a:cubicBezTo>
                    <a:pt x="670466" y="2324885"/>
                    <a:pt x="667391" y="2326858"/>
                    <a:pt x="643467" y="2302933"/>
                  </a:cubicBezTo>
                  <a:cubicBezTo>
                    <a:pt x="646289" y="2294466"/>
                    <a:pt x="647341" y="2285186"/>
                    <a:pt x="651933" y="2277533"/>
                  </a:cubicBezTo>
                  <a:cubicBezTo>
                    <a:pt x="656040" y="2270688"/>
                    <a:pt x="663880" y="2266833"/>
                    <a:pt x="668867" y="2260600"/>
                  </a:cubicBezTo>
                  <a:cubicBezTo>
                    <a:pt x="687623" y="2237155"/>
                    <a:pt x="685325" y="2236626"/>
                    <a:pt x="694267" y="2209800"/>
                  </a:cubicBezTo>
                  <a:cubicBezTo>
                    <a:pt x="691469" y="2193013"/>
                    <a:pt x="682283" y="2121615"/>
                    <a:pt x="668867" y="2108200"/>
                  </a:cubicBezTo>
                  <a:cubicBezTo>
                    <a:pt x="663222" y="2102556"/>
                    <a:pt x="659073" y="2094837"/>
                    <a:pt x="651933" y="2091267"/>
                  </a:cubicBezTo>
                  <a:cubicBezTo>
                    <a:pt x="610297" y="2070449"/>
                    <a:pt x="587392" y="2074144"/>
                    <a:pt x="541867" y="2065867"/>
                  </a:cubicBezTo>
                  <a:cubicBezTo>
                    <a:pt x="472077" y="2053178"/>
                    <a:pt x="547905" y="2059399"/>
                    <a:pt x="457200" y="2048933"/>
                  </a:cubicBezTo>
                  <a:cubicBezTo>
                    <a:pt x="400848" y="2042431"/>
                    <a:pt x="287867" y="2032000"/>
                    <a:pt x="287867" y="2032000"/>
                  </a:cubicBezTo>
                  <a:lnTo>
                    <a:pt x="237067" y="2015067"/>
                  </a:lnTo>
                  <a:cubicBezTo>
                    <a:pt x="228600" y="2012245"/>
                    <a:pt x="220470" y="2008067"/>
                    <a:pt x="211667" y="2006600"/>
                  </a:cubicBezTo>
                  <a:cubicBezTo>
                    <a:pt x="146672" y="1995767"/>
                    <a:pt x="177701" y="2001499"/>
                    <a:pt x="118533" y="1989667"/>
                  </a:cubicBezTo>
                  <a:cubicBezTo>
                    <a:pt x="112889" y="1984022"/>
                    <a:pt x="105170" y="1979873"/>
                    <a:pt x="101600" y="1972733"/>
                  </a:cubicBezTo>
                  <a:cubicBezTo>
                    <a:pt x="93618" y="1956768"/>
                    <a:pt x="97289" y="1934554"/>
                    <a:pt x="84667" y="1921933"/>
                  </a:cubicBezTo>
                  <a:lnTo>
                    <a:pt x="67733" y="1905000"/>
                  </a:lnTo>
                  <a:cubicBezTo>
                    <a:pt x="64911" y="1893711"/>
                    <a:pt x="62611" y="1882279"/>
                    <a:pt x="59267" y="1871133"/>
                  </a:cubicBezTo>
                  <a:cubicBezTo>
                    <a:pt x="54138" y="1854036"/>
                    <a:pt x="42333" y="1820333"/>
                    <a:pt x="42333" y="1820333"/>
                  </a:cubicBezTo>
                  <a:cubicBezTo>
                    <a:pt x="39511" y="1800578"/>
                    <a:pt x="37148" y="1780751"/>
                    <a:pt x="33867" y="1761067"/>
                  </a:cubicBezTo>
                  <a:cubicBezTo>
                    <a:pt x="28680" y="1729943"/>
                    <a:pt x="18324" y="1699456"/>
                    <a:pt x="16933" y="1667933"/>
                  </a:cubicBezTo>
                  <a:cubicBezTo>
                    <a:pt x="9842" y="1507198"/>
                    <a:pt x="11853" y="1346189"/>
                    <a:pt x="8467" y="1185333"/>
                  </a:cubicBezTo>
                  <a:cubicBezTo>
                    <a:pt x="6209" y="1078075"/>
                    <a:pt x="2822" y="970844"/>
                    <a:pt x="0" y="863600"/>
                  </a:cubicBezTo>
                  <a:cubicBezTo>
                    <a:pt x="2822" y="778933"/>
                    <a:pt x="3895" y="694190"/>
                    <a:pt x="8467" y="609600"/>
                  </a:cubicBezTo>
                  <a:cubicBezTo>
                    <a:pt x="9544" y="589673"/>
                    <a:pt x="16933" y="570289"/>
                    <a:pt x="16933" y="550333"/>
                  </a:cubicBezTo>
                  <a:cubicBezTo>
                    <a:pt x="16933" y="434588"/>
                    <a:pt x="10247" y="318932"/>
                    <a:pt x="8467" y="203200"/>
                  </a:cubicBezTo>
                  <a:cubicBezTo>
                    <a:pt x="7425" y="135475"/>
                    <a:pt x="8467" y="67733"/>
                    <a:pt x="8467" y="0"/>
                  </a:cubicBezTo>
                </a:path>
              </a:pathLst>
            </a:cu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0" name="Straight Connector 9"/>
            <p:cNvCxnSpPr>
              <a:endCxn id="5" idx="0"/>
            </p:cNvCxnSpPr>
            <p:nvPr/>
          </p:nvCxnSpPr>
          <p:spPr>
            <a:xfrm rot="5400000" flipH="1" flipV="1">
              <a:off x="3232990" y="3159344"/>
              <a:ext cx="2961653" cy="29633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5213384" y="4675201"/>
              <a:ext cx="39363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rgbClr val="FF0000"/>
                  </a:solidFill>
                </a:rPr>
                <a:t>α</a:t>
              </a:r>
              <a:r>
                <a:rPr lang="en-US" baseline="-25000" dirty="0" smtClean="0">
                  <a:solidFill>
                    <a:srgbClr val="FF0000"/>
                  </a:solidFill>
                </a:rPr>
                <a:t>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3533244" y="3318933"/>
            <a:ext cx="670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PBLH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41307" y="5808133"/>
            <a:ext cx="5737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AOD = α</a:t>
            </a:r>
            <a:r>
              <a:rPr lang="en-US" baseline="-25000" dirty="0" smtClean="0"/>
              <a:t>0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</a:t>
            </a:r>
            <a:r>
              <a:rPr lang="en-US" baseline="-25000" dirty="0" smtClean="0"/>
              <a:t>  </a:t>
            </a:r>
            <a:r>
              <a:rPr lang="en-US" dirty="0" smtClean="0"/>
              <a:t>PBLH  = SSC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PBLH</a:t>
            </a:r>
            <a:r>
              <a:rPr lang="en-US" dirty="0" smtClean="0"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 PM</a:t>
            </a:r>
            <a:r>
              <a:rPr lang="en-US" baseline="-25000" dirty="0" smtClean="0"/>
              <a:t>2.5  </a:t>
            </a:r>
            <a:r>
              <a:rPr lang="en-US" baseline="-25000" dirty="0" smtClean="0"/>
              <a:t> </a:t>
            </a:r>
          </a:p>
          <a:p>
            <a:r>
              <a:rPr lang="en-US" baseline="-25000" dirty="0" smtClean="0"/>
              <a:t>  </a:t>
            </a:r>
            <a:r>
              <a:rPr lang="en-US" dirty="0" smtClean="0"/>
              <a:t>PM</a:t>
            </a:r>
            <a:r>
              <a:rPr lang="en-US" baseline="-25000" dirty="0" smtClean="0"/>
              <a:t>2.5</a:t>
            </a:r>
            <a:r>
              <a:rPr lang="en-US" dirty="0" smtClean="0"/>
              <a:t> = (3e</a:t>
            </a:r>
            <a:r>
              <a:rPr lang="en-US" baseline="30000" dirty="0" smtClean="0"/>
              <a:t>-6</a:t>
            </a:r>
            <a:r>
              <a:rPr lang="en-US" dirty="0" smtClean="0"/>
              <a:t> m</a:t>
            </a:r>
            <a:r>
              <a:rPr lang="en-US" baseline="30000" dirty="0" smtClean="0"/>
              <a:t>2</a:t>
            </a:r>
            <a:r>
              <a:rPr lang="en-US" dirty="0" smtClean="0"/>
              <a:t>/µg 1000m)</a:t>
            </a:r>
            <a:r>
              <a:rPr lang="en-US" baseline="30000" dirty="0" smtClean="0"/>
              <a:t>-1</a:t>
            </a:r>
            <a:r>
              <a:rPr lang="en-US" dirty="0" smtClean="0"/>
              <a:t> </a:t>
            </a:r>
            <a:r>
              <a:rPr lang="en-US" dirty="0" smtClean="0"/>
              <a:t>AOD</a:t>
            </a:r>
            <a:r>
              <a:rPr lang="en-US" dirty="0" smtClean="0"/>
              <a:t>   </a:t>
            </a:r>
            <a:r>
              <a:rPr lang="en-US" dirty="0" smtClean="0"/>
              <a:t>=  </a:t>
            </a:r>
            <a:r>
              <a:rPr lang="en-US" dirty="0" smtClean="0">
                <a:solidFill>
                  <a:srgbClr val="FF0000"/>
                </a:solidFill>
              </a:rPr>
              <a:t>83</a:t>
            </a:r>
            <a:r>
              <a:rPr lang="en-US" dirty="0" smtClean="0"/>
              <a:t> </a:t>
            </a:r>
            <a:r>
              <a:rPr lang="en-US" dirty="0" smtClean="0"/>
              <a:t>µg/m</a:t>
            </a:r>
            <a:r>
              <a:rPr lang="en-US" baseline="30000" dirty="0" smtClean="0"/>
              <a:t>-3</a:t>
            </a:r>
            <a:r>
              <a:rPr lang="en-US" dirty="0" smtClean="0"/>
              <a:t> AOD 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SC(BAM)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3427" y="1026725"/>
            <a:ext cx="7514726" cy="511640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7401" y="0"/>
            <a:ext cx="8229600" cy="1143000"/>
          </a:xfrm>
        </p:spPr>
        <p:txBody>
          <a:bodyPr/>
          <a:lstStyle/>
          <a:p>
            <a:r>
              <a:rPr lang="en-US" sz="3600" dirty="0" smtClean="0"/>
              <a:t>Specific Scattering Coefficient</a:t>
            </a:r>
            <a:endParaRPr lang="en-US" sz="3600" dirty="0"/>
          </a:p>
        </p:txBody>
      </p:sp>
      <p:sp>
        <p:nvSpPr>
          <p:cNvPr id="5" name="TextBox 4"/>
          <p:cNvSpPr txBox="1"/>
          <p:nvPr/>
        </p:nvSpPr>
        <p:spPr>
          <a:xfrm>
            <a:off x="3344332" y="1143000"/>
            <a:ext cx="3115734" cy="276999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dirty="0" smtClean="0"/>
              <a:t>SSC(BAM)= 3.2 ± 1.29 m</a:t>
            </a:r>
            <a:r>
              <a:rPr lang="en-US" baseline="30000" dirty="0" smtClean="0"/>
              <a:t>2</a:t>
            </a:r>
            <a:r>
              <a:rPr lang="en-US" dirty="0" smtClean="0"/>
              <a:t> g</a:t>
            </a:r>
            <a:r>
              <a:rPr lang="en-US" baseline="30000" dirty="0" smtClean="0"/>
              <a:t>-1</a:t>
            </a:r>
            <a:endParaRPr lang="en-US" dirty="0"/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1041400" y="3996267"/>
            <a:ext cx="6485467" cy="1588"/>
          </a:xfrm>
          <a:prstGeom prst="straightConnector1">
            <a:avLst/>
          </a:prstGeom>
          <a:ln>
            <a:prstDash val="dash"/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469679" y="6143134"/>
            <a:ext cx="67120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There is a fundamental variability of about 30% between scattering</a:t>
            </a:r>
          </a:p>
          <a:p>
            <a:r>
              <a:rPr lang="en-US" dirty="0" smtClean="0"/>
              <a:t> and mass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9533" y="134164"/>
            <a:ext cx="8229600" cy="1143000"/>
          </a:xfrm>
        </p:spPr>
        <p:txBody>
          <a:bodyPr/>
          <a:lstStyle/>
          <a:p>
            <a:r>
              <a:rPr lang="en-US" sz="3600" dirty="0" smtClean="0"/>
              <a:t>A more realistic situation</a:t>
            </a:r>
            <a:endParaRPr lang="en-US" sz="3600" dirty="0"/>
          </a:p>
        </p:txBody>
      </p:sp>
      <p:grpSp>
        <p:nvGrpSpPr>
          <p:cNvPr id="4" name="Group 3"/>
          <p:cNvGrpSpPr/>
          <p:nvPr/>
        </p:nvGrpSpPr>
        <p:grpSpPr>
          <a:xfrm>
            <a:off x="822442" y="847461"/>
            <a:ext cx="7305557" cy="4842933"/>
            <a:chOff x="1752600" y="3238232"/>
            <a:chExt cx="5486400" cy="3603812"/>
          </a:xfrm>
        </p:grpSpPr>
        <p:pic>
          <p:nvPicPr>
            <p:cNvPr id="5" name="Picture 4" descr="Screen shot 2011-06-23 at 1.55.16 PM.png"/>
            <p:cNvPicPr>
              <a:picLocks noChangeAspect="1"/>
            </p:cNvPicPr>
            <p:nvPr/>
          </p:nvPicPr>
          <p:blipFill>
            <a:blip r:embed="rId2"/>
            <a:srcRect l="15000" t="6000" b="4667"/>
            <a:stretch>
              <a:fillRect/>
            </a:stretch>
          </p:blipFill>
          <p:spPr>
            <a:xfrm>
              <a:off x="1752600" y="3238232"/>
              <a:ext cx="5486400" cy="3603812"/>
            </a:xfrm>
            <a:prstGeom prst="rect">
              <a:avLst/>
            </a:prstGeom>
          </p:spPr>
        </p:pic>
        <p:sp>
          <p:nvSpPr>
            <p:cNvPr id="6" name="Cube 5"/>
            <p:cNvSpPr/>
            <p:nvPr/>
          </p:nvSpPr>
          <p:spPr>
            <a:xfrm>
              <a:off x="4114800" y="4731603"/>
              <a:ext cx="1752600" cy="914400"/>
            </a:xfrm>
            <a:prstGeom prst="cube">
              <a:avLst/>
            </a:prstGeom>
            <a:solidFill>
              <a:srgbClr val="FFFF00">
                <a:alpha val="42000"/>
              </a:srgbClr>
            </a:solidFill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" name="Freeform 6"/>
          <p:cNvSpPr/>
          <p:nvPr/>
        </p:nvSpPr>
        <p:spPr>
          <a:xfrm>
            <a:off x="4597400" y="846667"/>
            <a:ext cx="1097845" cy="3234266"/>
          </a:xfrm>
          <a:custGeom>
            <a:avLst/>
            <a:gdLst>
              <a:gd name="connsiteX0" fmla="*/ 457200 w 1097845"/>
              <a:gd name="connsiteY0" fmla="*/ 3234266 h 3234266"/>
              <a:gd name="connsiteX1" fmla="*/ 474133 w 1097845"/>
              <a:gd name="connsiteY1" fmla="*/ 3175000 h 3234266"/>
              <a:gd name="connsiteX2" fmla="*/ 491067 w 1097845"/>
              <a:gd name="connsiteY2" fmla="*/ 3158066 h 3234266"/>
              <a:gd name="connsiteX3" fmla="*/ 508000 w 1097845"/>
              <a:gd name="connsiteY3" fmla="*/ 3132666 h 3234266"/>
              <a:gd name="connsiteX4" fmla="*/ 584200 w 1097845"/>
              <a:gd name="connsiteY4" fmla="*/ 3098800 h 3234266"/>
              <a:gd name="connsiteX5" fmla="*/ 618067 w 1097845"/>
              <a:gd name="connsiteY5" fmla="*/ 3056466 h 3234266"/>
              <a:gd name="connsiteX6" fmla="*/ 643467 w 1097845"/>
              <a:gd name="connsiteY6" fmla="*/ 3031066 h 3234266"/>
              <a:gd name="connsiteX7" fmla="*/ 677333 w 1097845"/>
              <a:gd name="connsiteY7" fmla="*/ 2980266 h 3234266"/>
              <a:gd name="connsiteX8" fmla="*/ 719667 w 1097845"/>
              <a:gd name="connsiteY8" fmla="*/ 2946400 h 3234266"/>
              <a:gd name="connsiteX9" fmla="*/ 762000 w 1097845"/>
              <a:gd name="connsiteY9" fmla="*/ 2912533 h 3234266"/>
              <a:gd name="connsiteX10" fmla="*/ 778933 w 1097845"/>
              <a:gd name="connsiteY10" fmla="*/ 2887133 h 3234266"/>
              <a:gd name="connsiteX11" fmla="*/ 821267 w 1097845"/>
              <a:gd name="connsiteY11" fmla="*/ 2853266 h 3234266"/>
              <a:gd name="connsiteX12" fmla="*/ 855133 w 1097845"/>
              <a:gd name="connsiteY12" fmla="*/ 2802466 h 3234266"/>
              <a:gd name="connsiteX13" fmla="*/ 880533 w 1097845"/>
              <a:gd name="connsiteY13" fmla="*/ 2743200 h 3234266"/>
              <a:gd name="connsiteX14" fmla="*/ 897467 w 1097845"/>
              <a:gd name="connsiteY14" fmla="*/ 2726266 h 3234266"/>
              <a:gd name="connsiteX15" fmla="*/ 914400 w 1097845"/>
              <a:gd name="connsiteY15" fmla="*/ 2599266 h 3234266"/>
              <a:gd name="connsiteX16" fmla="*/ 931333 w 1097845"/>
              <a:gd name="connsiteY16" fmla="*/ 2548466 h 3234266"/>
              <a:gd name="connsiteX17" fmla="*/ 939800 w 1097845"/>
              <a:gd name="connsiteY17" fmla="*/ 2523066 h 3234266"/>
              <a:gd name="connsiteX18" fmla="*/ 948267 w 1097845"/>
              <a:gd name="connsiteY18" fmla="*/ 2497666 h 3234266"/>
              <a:gd name="connsiteX19" fmla="*/ 973667 w 1097845"/>
              <a:gd name="connsiteY19" fmla="*/ 2472266 h 3234266"/>
              <a:gd name="connsiteX20" fmla="*/ 1007533 w 1097845"/>
              <a:gd name="connsiteY20" fmla="*/ 2438400 h 3234266"/>
              <a:gd name="connsiteX21" fmla="*/ 1016000 w 1097845"/>
              <a:gd name="connsiteY21" fmla="*/ 2413000 h 3234266"/>
              <a:gd name="connsiteX22" fmla="*/ 1075267 w 1097845"/>
              <a:gd name="connsiteY22" fmla="*/ 2362200 h 3234266"/>
              <a:gd name="connsiteX23" fmla="*/ 1092200 w 1097845"/>
              <a:gd name="connsiteY23" fmla="*/ 2311400 h 3234266"/>
              <a:gd name="connsiteX24" fmla="*/ 1083733 w 1097845"/>
              <a:gd name="connsiteY24" fmla="*/ 2286000 h 3234266"/>
              <a:gd name="connsiteX25" fmla="*/ 1041400 w 1097845"/>
              <a:gd name="connsiteY25" fmla="*/ 2260600 h 3234266"/>
              <a:gd name="connsiteX26" fmla="*/ 872067 w 1097845"/>
              <a:gd name="connsiteY26" fmla="*/ 2243666 h 3234266"/>
              <a:gd name="connsiteX27" fmla="*/ 643467 w 1097845"/>
              <a:gd name="connsiteY27" fmla="*/ 2235200 h 3234266"/>
              <a:gd name="connsiteX28" fmla="*/ 508000 w 1097845"/>
              <a:gd name="connsiteY28" fmla="*/ 2226733 h 3234266"/>
              <a:gd name="connsiteX29" fmla="*/ 330200 w 1097845"/>
              <a:gd name="connsiteY29" fmla="*/ 2218266 h 3234266"/>
              <a:gd name="connsiteX30" fmla="*/ 287867 w 1097845"/>
              <a:gd name="connsiteY30" fmla="*/ 2209800 h 3234266"/>
              <a:gd name="connsiteX31" fmla="*/ 254000 w 1097845"/>
              <a:gd name="connsiteY31" fmla="*/ 2201333 h 3234266"/>
              <a:gd name="connsiteX32" fmla="*/ 245533 w 1097845"/>
              <a:gd name="connsiteY32" fmla="*/ 2175933 h 3234266"/>
              <a:gd name="connsiteX33" fmla="*/ 194733 w 1097845"/>
              <a:gd name="connsiteY33" fmla="*/ 2159000 h 3234266"/>
              <a:gd name="connsiteX34" fmla="*/ 186267 w 1097845"/>
              <a:gd name="connsiteY34" fmla="*/ 2133600 h 3234266"/>
              <a:gd name="connsiteX35" fmla="*/ 169333 w 1097845"/>
              <a:gd name="connsiteY35" fmla="*/ 2116666 h 3234266"/>
              <a:gd name="connsiteX36" fmla="*/ 152400 w 1097845"/>
              <a:gd name="connsiteY36" fmla="*/ 2065866 h 3234266"/>
              <a:gd name="connsiteX37" fmla="*/ 160867 w 1097845"/>
              <a:gd name="connsiteY37" fmla="*/ 2006600 h 3234266"/>
              <a:gd name="connsiteX38" fmla="*/ 177800 w 1097845"/>
              <a:gd name="connsiteY38" fmla="*/ 1981200 h 3234266"/>
              <a:gd name="connsiteX39" fmla="*/ 203200 w 1097845"/>
              <a:gd name="connsiteY39" fmla="*/ 1938866 h 3234266"/>
              <a:gd name="connsiteX40" fmla="*/ 211667 w 1097845"/>
              <a:gd name="connsiteY40" fmla="*/ 1913466 h 3234266"/>
              <a:gd name="connsiteX41" fmla="*/ 237067 w 1097845"/>
              <a:gd name="connsiteY41" fmla="*/ 1896533 h 3234266"/>
              <a:gd name="connsiteX42" fmla="*/ 296333 w 1097845"/>
              <a:gd name="connsiteY42" fmla="*/ 1862666 h 3234266"/>
              <a:gd name="connsiteX43" fmla="*/ 321733 w 1097845"/>
              <a:gd name="connsiteY43" fmla="*/ 1845733 h 3234266"/>
              <a:gd name="connsiteX44" fmla="*/ 372533 w 1097845"/>
              <a:gd name="connsiteY44" fmla="*/ 1828800 h 3234266"/>
              <a:gd name="connsiteX45" fmla="*/ 397933 w 1097845"/>
              <a:gd name="connsiteY45" fmla="*/ 1820333 h 3234266"/>
              <a:gd name="connsiteX46" fmla="*/ 465667 w 1097845"/>
              <a:gd name="connsiteY46" fmla="*/ 1786466 h 3234266"/>
              <a:gd name="connsiteX47" fmla="*/ 491067 w 1097845"/>
              <a:gd name="connsiteY47" fmla="*/ 1778000 h 3234266"/>
              <a:gd name="connsiteX48" fmla="*/ 550333 w 1097845"/>
              <a:gd name="connsiteY48" fmla="*/ 1752600 h 3234266"/>
              <a:gd name="connsiteX49" fmla="*/ 567267 w 1097845"/>
              <a:gd name="connsiteY49" fmla="*/ 1735666 h 3234266"/>
              <a:gd name="connsiteX50" fmla="*/ 584200 w 1097845"/>
              <a:gd name="connsiteY50" fmla="*/ 1684866 h 3234266"/>
              <a:gd name="connsiteX51" fmla="*/ 567267 w 1097845"/>
              <a:gd name="connsiteY51" fmla="*/ 1625600 h 3234266"/>
              <a:gd name="connsiteX52" fmla="*/ 550333 w 1097845"/>
              <a:gd name="connsiteY52" fmla="*/ 1608666 h 3234266"/>
              <a:gd name="connsiteX53" fmla="*/ 524933 w 1097845"/>
              <a:gd name="connsiteY53" fmla="*/ 1591733 h 3234266"/>
              <a:gd name="connsiteX54" fmla="*/ 440267 w 1097845"/>
              <a:gd name="connsiteY54" fmla="*/ 1574800 h 3234266"/>
              <a:gd name="connsiteX55" fmla="*/ 406400 w 1097845"/>
              <a:gd name="connsiteY55" fmla="*/ 1566333 h 3234266"/>
              <a:gd name="connsiteX56" fmla="*/ 364067 w 1097845"/>
              <a:gd name="connsiteY56" fmla="*/ 1557866 h 3234266"/>
              <a:gd name="connsiteX57" fmla="*/ 304800 w 1097845"/>
              <a:gd name="connsiteY57" fmla="*/ 1540933 h 3234266"/>
              <a:gd name="connsiteX58" fmla="*/ 211667 w 1097845"/>
              <a:gd name="connsiteY58" fmla="*/ 1524000 h 3234266"/>
              <a:gd name="connsiteX59" fmla="*/ 152400 w 1097845"/>
              <a:gd name="connsiteY59" fmla="*/ 1507066 h 3234266"/>
              <a:gd name="connsiteX60" fmla="*/ 127000 w 1097845"/>
              <a:gd name="connsiteY60" fmla="*/ 1490133 h 3234266"/>
              <a:gd name="connsiteX61" fmla="*/ 118533 w 1097845"/>
              <a:gd name="connsiteY61" fmla="*/ 1464733 h 3234266"/>
              <a:gd name="connsiteX62" fmla="*/ 84667 w 1097845"/>
              <a:gd name="connsiteY62" fmla="*/ 1413933 h 3234266"/>
              <a:gd name="connsiteX63" fmla="*/ 67733 w 1097845"/>
              <a:gd name="connsiteY63" fmla="*/ 1363133 h 3234266"/>
              <a:gd name="connsiteX64" fmla="*/ 50800 w 1097845"/>
              <a:gd name="connsiteY64" fmla="*/ 1159933 h 3234266"/>
              <a:gd name="connsiteX65" fmla="*/ 33867 w 1097845"/>
              <a:gd name="connsiteY65" fmla="*/ 1134533 h 3234266"/>
              <a:gd name="connsiteX66" fmla="*/ 25400 w 1097845"/>
              <a:gd name="connsiteY66" fmla="*/ 1109133 h 3234266"/>
              <a:gd name="connsiteX67" fmla="*/ 8467 w 1097845"/>
              <a:gd name="connsiteY67" fmla="*/ 965200 h 3234266"/>
              <a:gd name="connsiteX68" fmla="*/ 0 w 1097845"/>
              <a:gd name="connsiteY68" fmla="*/ 931333 h 3234266"/>
              <a:gd name="connsiteX69" fmla="*/ 8467 w 1097845"/>
              <a:gd name="connsiteY69" fmla="*/ 728133 h 3234266"/>
              <a:gd name="connsiteX70" fmla="*/ 16933 w 1097845"/>
              <a:gd name="connsiteY70" fmla="*/ 397933 h 3234266"/>
              <a:gd name="connsiteX71" fmla="*/ 25400 w 1097845"/>
              <a:gd name="connsiteY71" fmla="*/ 279400 h 3234266"/>
              <a:gd name="connsiteX72" fmla="*/ 42333 w 1097845"/>
              <a:gd name="connsiteY72" fmla="*/ 186266 h 3234266"/>
              <a:gd name="connsiteX73" fmla="*/ 33867 w 1097845"/>
              <a:gd name="connsiteY73" fmla="*/ 0 h 323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</a:cxnLst>
            <a:rect l="l" t="t" r="r" b="b"/>
            <a:pathLst>
              <a:path w="1097845" h="3234266">
                <a:moveTo>
                  <a:pt x="457200" y="3234266"/>
                </a:moveTo>
                <a:cubicBezTo>
                  <a:pt x="458780" y="3227945"/>
                  <a:pt x="468930" y="3183672"/>
                  <a:pt x="474133" y="3175000"/>
                </a:cubicBezTo>
                <a:cubicBezTo>
                  <a:pt x="478240" y="3168155"/>
                  <a:pt x="486080" y="3164300"/>
                  <a:pt x="491067" y="3158066"/>
                </a:cubicBezTo>
                <a:cubicBezTo>
                  <a:pt x="497424" y="3150120"/>
                  <a:pt x="499371" y="3138059"/>
                  <a:pt x="508000" y="3132666"/>
                </a:cubicBezTo>
                <a:cubicBezTo>
                  <a:pt x="615400" y="3065541"/>
                  <a:pt x="517185" y="3152413"/>
                  <a:pt x="584200" y="3098800"/>
                </a:cubicBezTo>
                <a:cubicBezTo>
                  <a:pt x="608828" y="3079097"/>
                  <a:pt x="596068" y="3082865"/>
                  <a:pt x="618067" y="3056466"/>
                </a:cubicBezTo>
                <a:cubicBezTo>
                  <a:pt x="625732" y="3047268"/>
                  <a:pt x="636116" y="3040517"/>
                  <a:pt x="643467" y="3031066"/>
                </a:cubicBezTo>
                <a:cubicBezTo>
                  <a:pt x="655961" y="3015002"/>
                  <a:pt x="662942" y="2994656"/>
                  <a:pt x="677333" y="2980266"/>
                </a:cubicBezTo>
                <a:cubicBezTo>
                  <a:pt x="718229" y="2939372"/>
                  <a:pt x="666252" y="2989133"/>
                  <a:pt x="719667" y="2946400"/>
                </a:cubicBezTo>
                <a:cubicBezTo>
                  <a:pt x="779988" y="2898143"/>
                  <a:pt x="683822" y="2964651"/>
                  <a:pt x="762000" y="2912533"/>
                </a:cubicBezTo>
                <a:cubicBezTo>
                  <a:pt x="767644" y="2904066"/>
                  <a:pt x="772576" y="2895079"/>
                  <a:pt x="778933" y="2887133"/>
                </a:cubicBezTo>
                <a:cubicBezTo>
                  <a:pt x="792719" y="2869901"/>
                  <a:pt x="802411" y="2865837"/>
                  <a:pt x="821267" y="2853266"/>
                </a:cubicBezTo>
                <a:cubicBezTo>
                  <a:pt x="832556" y="2836333"/>
                  <a:pt x="848697" y="2821773"/>
                  <a:pt x="855133" y="2802466"/>
                </a:cubicBezTo>
                <a:cubicBezTo>
                  <a:pt x="862659" y="2779890"/>
                  <a:pt x="866584" y="2764123"/>
                  <a:pt x="880533" y="2743200"/>
                </a:cubicBezTo>
                <a:cubicBezTo>
                  <a:pt x="884961" y="2736558"/>
                  <a:pt x="891822" y="2731911"/>
                  <a:pt x="897467" y="2726266"/>
                </a:cubicBezTo>
                <a:cubicBezTo>
                  <a:pt x="921515" y="2654115"/>
                  <a:pt x="886775" y="2765013"/>
                  <a:pt x="914400" y="2599266"/>
                </a:cubicBezTo>
                <a:cubicBezTo>
                  <a:pt x="917334" y="2581660"/>
                  <a:pt x="925689" y="2565399"/>
                  <a:pt x="931333" y="2548466"/>
                </a:cubicBezTo>
                <a:lnTo>
                  <a:pt x="939800" y="2523066"/>
                </a:lnTo>
                <a:cubicBezTo>
                  <a:pt x="942622" y="2514599"/>
                  <a:pt x="941956" y="2503977"/>
                  <a:pt x="948267" y="2497666"/>
                </a:cubicBezTo>
                <a:lnTo>
                  <a:pt x="973667" y="2472266"/>
                </a:lnTo>
                <a:cubicBezTo>
                  <a:pt x="996242" y="2404535"/>
                  <a:pt x="962379" y="2483553"/>
                  <a:pt x="1007533" y="2438400"/>
                </a:cubicBezTo>
                <a:cubicBezTo>
                  <a:pt x="1013844" y="2432089"/>
                  <a:pt x="1010813" y="2420262"/>
                  <a:pt x="1016000" y="2413000"/>
                </a:cubicBezTo>
                <a:cubicBezTo>
                  <a:pt x="1034665" y="2386869"/>
                  <a:pt x="1050858" y="2378472"/>
                  <a:pt x="1075267" y="2362200"/>
                </a:cubicBezTo>
                <a:cubicBezTo>
                  <a:pt x="1080911" y="2345267"/>
                  <a:pt x="1097845" y="2328333"/>
                  <a:pt x="1092200" y="2311400"/>
                </a:cubicBezTo>
                <a:cubicBezTo>
                  <a:pt x="1089378" y="2302933"/>
                  <a:pt x="1088325" y="2293653"/>
                  <a:pt x="1083733" y="2286000"/>
                </a:cubicBezTo>
                <a:cubicBezTo>
                  <a:pt x="1074470" y="2270562"/>
                  <a:pt x="1058742" y="2262862"/>
                  <a:pt x="1041400" y="2260600"/>
                </a:cubicBezTo>
                <a:cubicBezTo>
                  <a:pt x="985151" y="2253263"/>
                  <a:pt x="928754" y="2245765"/>
                  <a:pt x="872067" y="2243666"/>
                </a:cubicBezTo>
                <a:lnTo>
                  <a:pt x="643467" y="2235200"/>
                </a:lnTo>
                <a:cubicBezTo>
                  <a:pt x="598272" y="2233098"/>
                  <a:pt x="553178" y="2229175"/>
                  <a:pt x="508000" y="2226733"/>
                </a:cubicBezTo>
                <a:lnTo>
                  <a:pt x="330200" y="2218266"/>
                </a:lnTo>
                <a:cubicBezTo>
                  <a:pt x="316089" y="2215444"/>
                  <a:pt x="301915" y="2212922"/>
                  <a:pt x="287867" y="2209800"/>
                </a:cubicBezTo>
                <a:cubicBezTo>
                  <a:pt x="276508" y="2207276"/>
                  <a:pt x="263087" y="2208602"/>
                  <a:pt x="254000" y="2201333"/>
                </a:cubicBezTo>
                <a:cubicBezTo>
                  <a:pt x="247031" y="2195758"/>
                  <a:pt x="252795" y="2181120"/>
                  <a:pt x="245533" y="2175933"/>
                </a:cubicBezTo>
                <a:cubicBezTo>
                  <a:pt x="231008" y="2165558"/>
                  <a:pt x="194733" y="2159000"/>
                  <a:pt x="194733" y="2159000"/>
                </a:cubicBezTo>
                <a:cubicBezTo>
                  <a:pt x="191911" y="2150533"/>
                  <a:pt x="190859" y="2141253"/>
                  <a:pt x="186267" y="2133600"/>
                </a:cubicBezTo>
                <a:cubicBezTo>
                  <a:pt x="182160" y="2126755"/>
                  <a:pt x="172903" y="2123806"/>
                  <a:pt x="169333" y="2116666"/>
                </a:cubicBezTo>
                <a:cubicBezTo>
                  <a:pt x="161351" y="2100701"/>
                  <a:pt x="152400" y="2065866"/>
                  <a:pt x="152400" y="2065866"/>
                </a:cubicBezTo>
                <a:cubicBezTo>
                  <a:pt x="155222" y="2046111"/>
                  <a:pt x="155133" y="2025714"/>
                  <a:pt x="160867" y="2006600"/>
                </a:cubicBezTo>
                <a:cubicBezTo>
                  <a:pt x="163791" y="1996854"/>
                  <a:pt x="173249" y="1990301"/>
                  <a:pt x="177800" y="1981200"/>
                </a:cubicBezTo>
                <a:cubicBezTo>
                  <a:pt x="199782" y="1937236"/>
                  <a:pt x="170126" y="1971942"/>
                  <a:pt x="203200" y="1938866"/>
                </a:cubicBezTo>
                <a:cubicBezTo>
                  <a:pt x="206022" y="1930399"/>
                  <a:pt x="206092" y="1920435"/>
                  <a:pt x="211667" y="1913466"/>
                </a:cubicBezTo>
                <a:cubicBezTo>
                  <a:pt x="218024" y="1905520"/>
                  <a:pt x="228787" y="1902447"/>
                  <a:pt x="237067" y="1896533"/>
                </a:cubicBezTo>
                <a:cubicBezTo>
                  <a:pt x="332603" y="1828293"/>
                  <a:pt x="223058" y="1899304"/>
                  <a:pt x="296333" y="1862666"/>
                </a:cubicBezTo>
                <a:cubicBezTo>
                  <a:pt x="305434" y="1858115"/>
                  <a:pt x="312434" y="1849866"/>
                  <a:pt x="321733" y="1845733"/>
                </a:cubicBezTo>
                <a:cubicBezTo>
                  <a:pt x="338044" y="1838484"/>
                  <a:pt x="355600" y="1834444"/>
                  <a:pt x="372533" y="1828800"/>
                </a:cubicBezTo>
                <a:lnTo>
                  <a:pt x="397933" y="1820333"/>
                </a:lnTo>
                <a:cubicBezTo>
                  <a:pt x="427488" y="1790779"/>
                  <a:pt x="407295" y="1805923"/>
                  <a:pt x="465667" y="1786466"/>
                </a:cubicBezTo>
                <a:lnTo>
                  <a:pt x="491067" y="1778000"/>
                </a:lnTo>
                <a:cubicBezTo>
                  <a:pt x="513642" y="1770475"/>
                  <a:pt x="529412" y="1766548"/>
                  <a:pt x="550333" y="1752600"/>
                </a:cubicBezTo>
                <a:cubicBezTo>
                  <a:pt x="556975" y="1748172"/>
                  <a:pt x="561622" y="1741311"/>
                  <a:pt x="567267" y="1735666"/>
                </a:cubicBezTo>
                <a:cubicBezTo>
                  <a:pt x="572911" y="1718733"/>
                  <a:pt x="588529" y="1702182"/>
                  <a:pt x="584200" y="1684866"/>
                </a:cubicBezTo>
                <a:cubicBezTo>
                  <a:pt x="582620" y="1678545"/>
                  <a:pt x="572470" y="1634272"/>
                  <a:pt x="567267" y="1625600"/>
                </a:cubicBezTo>
                <a:cubicBezTo>
                  <a:pt x="563160" y="1618755"/>
                  <a:pt x="556567" y="1613653"/>
                  <a:pt x="550333" y="1608666"/>
                </a:cubicBezTo>
                <a:cubicBezTo>
                  <a:pt x="542387" y="1602309"/>
                  <a:pt x="534034" y="1596284"/>
                  <a:pt x="524933" y="1591733"/>
                </a:cubicBezTo>
                <a:cubicBezTo>
                  <a:pt x="500091" y="1579312"/>
                  <a:pt x="464789" y="1579258"/>
                  <a:pt x="440267" y="1574800"/>
                </a:cubicBezTo>
                <a:cubicBezTo>
                  <a:pt x="428818" y="1572718"/>
                  <a:pt x="417759" y="1568857"/>
                  <a:pt x="406400" y="1566333"/>
                </a:cubicBezTo>
                <a:cubicBezTo>
                  <a:pt x="392352" y="1563211"/>
                  <a:pt x="378028" y="1561356"/>
                  <a:pt x="364067" y="1557866"/>
                </a:cubicBezTo>
                <a:cubicBezTo>
                  <a:pt x="299520" y="1541730"/>
                  <a:pt x="383973" y="1556768"/>
                  <a:pt x="304800" y="1540933"/>
                </a:cubicBezTo>
                <a:cubicBezTo>
                  <a:pt x="212912" y="1522555"/>
                  <a:pt x="293378" y="1542158"/>
                  <a:pt x="211667" y="1524000"/>
                </a:cubicBezTo>
                <a:cubicBezTo>
                  <a:pt x="201900" y="1521830"/>
                  <a:pt x="163715" y="1512723"/>
                  <a:pt x="152400" y="1507066"/>
                </a:cubicBezTo>
                <a:cubicBezTo>
                  <a:pt x="143299" y="1502515"/>
                  <a:pt x="135467" y="1495777"/>
                  <a:pt x="127000" y="1490133"/>
                </a:cubicBezTo>
                <a:cubicBezTo>
                  <a:pt x="124178" y="1481666"/>
                  <a:pt x="122867" y="1472535"/>
                  <a:pt x="118533" y="1464733"/>
                </a:cubicBezTo>
                <a:cubicBezTo>
                  <a:pt x="108650" y="1446943"/>
                  <a:pt x="91103" y="1433240"/>
                  <a:pt x="84667" y="1413933"/>
                </a:cubicBezTo>
                <a:lnTo>
                  <a:pt x="67733" y="1363133"/>
                </a:lnTo>
                <a:cubicBezTo>
                  <a:pt x="62089" y="1295400"/>
                  <a:pt x="88501" y="1216486"/>
                  <a:pt x="50800" y="1159933"/>
                </a:cubicBezTo>
                <a:cubicBezTo>
                  <a:pt x="45156" y="1151466"/>
                  <a:pt x="38418" y="1143634"/>
                  <a:pt x="33867" y="1134533"/>
                </a:cubicBezTo>
                <a:cubicBezTo>
                  <a:pt x="29876" y="1126551"/>
                  <a:pt x="28222" y="1117600"/>
                  <a:pt x="25400" y="1109133"/>
                </a:cubicBezTo>
                <a:cubicBezTo>
                  <a:pt x="19756" y="1061155"/>
                  <a:pt x="15299" y="1013023"/>
                  <a:pt x="8467" y="965200"/>
                </a:cubicBezTo>
                <a:cubicBezTo>
                  <a:pt x="6821" y="953680"/>
                  <a:pt x="0" y="942969"/>
                  <a:pt x="0" y="931333"/>
                </a:cubicBezTo>
                <a:cubicBezTo>
                  <a:pt x="0" y="863541"/>
                  <a:pt x="6316" y="795891"/>
                  <a:pt x="8467" y="728133"/>
                </a:cubicBezTo>
                <a:cubicBezTo>
                  <a:pt x="11960" y="618086"/>
                  <a:pt x="12781" y="507958"/>
                  <a:pt x="16933" y="397933"/>
                </a:cubicBezTo>
                <a:cubicBezTo>
                  <a:pt x="18427" y="358349"/>
                  <a:pt x="21814" y="318849"/>
                  <a:pt x="25400" y="279400"/>
                </a:cubicBezTo>
                <a:cubicBezTo>
                  <a:pt x="31384" y="213582"/>
                  <a:pt x="28080" y="229027"/>
                  <a:pt x="42333" y="186266"/>
                </a:cubicBezTo>
                <a:cubicBezTo>
                  <a:pt x="33585" y="11296"/>
                  <a:pt x="33867" y="73448"/>
                  <a:pt x="33867" y="0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 flipH="1" flipV="1">
            <a:off x="2980267" y="2463800"/>
            <a:ext cx="3234266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reeform 11"/>
          <p:cNvSpPr/>
          <p:nvPr/>
        </p:nvSpPr>
        <p:spPr>
          <a:xfrm>
            <a:off x="4574355" y="2607733"/>
            <a:ext cx="1386229" cy="1473200"/>
          </a:xfrm>
          <a:custGeom>
            <a:avLst/>
            <a:gdLst>
              <a:gd name="connsiteX0" fmla="*/ 1166045 w 1386229"/>
              <a:gd name="connsiteY0" fmla="*/ 1473200 h 1473200"/>
              <a:gd name="connsiteX1" fmla="*/ 1149112 w 1386229"/>
              <a:gd name="connsiteY1" fmla="*/ 1447800 h 1473200"/>
              <a:gd name="connsiteX2" fmla="*/ 1106778 w 1386229"/>
              <a:gd name="connsiteY2" fmla="*/ 1413934 h 1473200"/>
              <a:gd name="connsiteX3" fmla="*/ 1089845 w 1386229"/>
              <a:gd name="connsiteY3" fmla="*/ 1363134 h 1473200"/>
              <a:gd name="connsiteX4" fmla="*/ 1106778 w 1386229"/>
              <a:gd name="connsiteY4" fmla="*/ 1261534 h 1473200"/>
              <a:gd name="connsiteX5" fmla="*/ 1123712 w 1386229"/>
              <a:gd name="connsiteY5" fmla="*/ 1210734 h 1473200"/>
              <a:gd name="connsiteX6" fmla="*/ 1140645 w 1386229"/>
              <a:gd name="connsiteY6" fmla="*/ 1185334 h 1473200"/>
              <a:gd name="connsiteX7" fmla="*/ 1166045 w 1386229"/>
              <a:gd name="connsiteY7" fmla="*/ 1143000 h 1473200"/>
              <a:gd name="connsiteX8" fmla="*/ 1199912 w 1386229"/>
              <a:gd name="connsiteY8" fmla="*/ 1075267 h 1473200"/>
              <a:gd name="connsiteX9" fmla="*/ 1208378 w 1386229"/>
              <a:gd name="connsiteY9" fmla="*/ 1049867 h 1473200"/>
              <a:gd name="connsiteX10" fmla="*/ 1225312 w 1386229"/>
              <a:gd name="connsiteY10" fmla="*/ 1024467 h 1473200"/>
              <a:gd name="connsiteX11" fmla="*/ 1233778 w 1386229"/>
              <a:gd name="connsiteY11" fmla="*/ 990600 h 1473200"/>
              <a:gd name="connsiteX12" fmla="*/ 1250712 w 1386229"/>
              <a:gd name="connsiteY12" fmla="*/ 939800 h 1473200"/>
              <a:gd name="connsiteX13" fmla="*/ 1259178 w 1386229"/>
              <a:gd name="connsiteY13" fmla="*/ 914400 h 1473200"/>
              <a:gd name="connsiteX14" fmla="*/ 1276112 w 1386229"/>
              <a:gd name="connsiteY14" fmla="*/ 897467 h 1473200"/>
              <a:gd name="connsiteX15" fmla="*/ 1293045 w 1386229"/>
              <a:gd name="connsiteY15" fmla="*/ 838200 h 1473200"/>
              <a:gd name="connsiteX16" fmla="*/ 1309978 w 1386229"/>
              <a:gd name="connsiteY16" fmla="*/ 778934 h 1473200"/>
              <a:gd name="connsiteX17" fmla="*/ 1326912 w 1386229"/>
              <a:gd name="connsiteY17" fmla="*/ 702734 h 1473200"/>
              <a:gd name="connsiteX18" fmla="*/ 1343845 w 1386229"/>
              <a:gd name="connsiteY18" fmla="*/ 651934 h 1473200"/>
              <a:gd name="connsiteX19" fmla="*/ 1360778 w 1386229"/>
              <a:gd name="connsiteY19" fmla="*/ 635000 h 1473200"/>
              <a:gd name="connsiteX20" fmla="*/ 1377712 w 1386229"/>
              <a:gd name="connsiteY20" fmla="*/ 584200 h 1473200"/>
              <a:gd name="connsiteX21" fmla="*/ 1386178 w 1386229"/>
              <a:gd name="connsiteY21" fmla="*/ 558800 h 1473200"/>
              <a:gd name="connsiteX22" fmla="*/ 1377712 w 1386229"/>
              <a:gd name="connsiteY22" fmla="*/ 508000 h 1473200"/>
              <a:gd name="connsiteX23" fmla="*/ 1352312 w 1386229"/>
              <a:gd name="connsiteY23" fmla="*/ 499534 h 1473200"/>
              <a:gd name="connsiteX24" fmla="*/ 1276112 w 1386229"/>
              <a:gd name="connsiteY24" fmla="*/ 491067 h 1473200"/>
              <a:gd name="connsiteX25" fmla="*/ 962845 w 1386229"/>
              <a:gd name="connsiteY25" fmla="*/ 474134 h 1473200"/>
              <a:gd name="connsiteX26" fmla="*/ 141578 w 1386229"/>
              <a:gd name="connsiteY26" fmla="*/ 465667 h 1473200"/>
              <a:gd name="connsiteX27" fmla="*/ 48445 w 1386229"/>
              <a:gd name="connsiteY27" fmla="*/ 440267 h 1473200"/>
              <a:gd name="connsiteX28" fmla="*/ 23045 w 1386229"/>
              <a:gd name="connsiteY28" fmla="*/ 431800 h 1473200"/>
              <a:gd name="connsiteX29" fmla="*/ 23045 w 1386229"/>
              <a:gd name="connsiteY29" fmla="*/ 287867 h 1473200"/>
              <a:gd name="connsiteX30" fmla="*/ 14578 w 1386229"/>
              <a:gd name="connsiteY30" fmla="*/ 135467 h 1473200"/>
              <a:gd name="connsiteX31" fmla="*/ 14578 w 1386229"/>
              <a:gd name="connsiteY31" fmla="*/ 0 h 1473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1386229" h="1473200">
                <a:moveTo>
                  <a:pt x="1166045" y="1473200"/>
                </a:moveTo>
                <a:cubicBezTo>
                  <a:pt x="1160401" y="1464733"/>
                  <a:pt x="1155469" y="1455746"/>
                  <a:pt x="1149112" y="1447800"/>
                </a:cubicBezTo>
                <a:cubicBezTo>
                  <a:pt x="1135325" y="1430567"/>
                  <a:pt x="1125635" y="1426505"/>
                  <a:pt x="1106778" y="1413934"/>
                </a:cubicBezTo>
                <a:cubicBezTo>
                  <a:pt x="1101134" y="1397001"/>
                  <a:pt x="1087631" y="1380845"/>
                  <a:pt x="1089845" y="1363134"/>
                </a:cubicBezTo>
                <a:cubicBezTo>
                  <a:pt x="1095847" y="1315119"/>
                  <a:pt x="1094792" y="1301486"/>
                  <a:pt x="1106778" y="1261534"/>
                </a:cubicBezTo>
                <a:cubicBezTo>
                  <a:pt x="1111907" y="1244437"/>
                  <a:pt x="1113811" y="1225586"/>
                  <a:pt x="1123712" y="1210734"/>
                </a:cubicBezTo>
                <a:cubicBezTo>
                  <a:pt x="1129356" y="1202267"/>
                  <a:pt x="1136094" y="1194435"/>
                  <a:pt x="1140645" y="1185334"/>
                </a:cubicBezTo>
                <a:cubicBezTo>
                  <a:pt x="1162627" y="1141370"/>
                  <a:pt x="1132971" y="1176076"/>
                  <a:pt x="1166045" y="1143000"/>
                </a:cubicBezTo>
                <a:cubicBezTo>
                  <a:pt x="1185502" y="1084627"/>
                  <a:pt x="1170356" y="1104821"/>
                  <a:pt x="1199912" y="1075267"/>
                </a:cubicBezTo>
                <a:cubicBezTo>
                  <a:pt x="1202734" y="1066800"/>
                  <a:pt x="1204387" y="1057849"/>
                  <a:pt x="1208378" y="1049867"/>
                </a:cubicBezTo>
                <a:cubicBezTo>
                  <a:pt x="1212929" y="1040765"/>
                  <a:pt x="1221304" y="1033820"/>
                  <a:pt x="1225312" y="1024467"/>
                </a:cubicBezTo>
                <a:cubicBezTo>
                  <a:pt x="1229896" y="1013771"/>
                  <a:pt x="1230434" y="1001746"/>
                  <a:pt x="1233778" y="990600"/>
                </a:cubicBezTo>
                <a:cubicBezTo>
                  <a:pt x="1238907" y="973503"/>
                  <a:pt x="1245068" y="956733"/>
                  <a:pt x="1250712" y="939800"/>
                </a:cubicBezTo>
                <a:cubicBezTo>
                  <a:pt x="1253534" y="931333"/>
                  <a:pt x="1252867" y="920710"/>
                  <a:pt x="1259178" y="914400"/>
                </a:cubicBezTo>
                <a:lnTo>
                  <a:pt x="1276112" y="897467"/>
                </a:lnTo>
                <a:cubicBezTo>
                  <a:pt x="1296417" y="836547"/>
                  <a:pt x="1271774" y="912645"/>
                  <a:pt x="1293045" y="838200"/>
                </a:cubicBezTo>
                <a:cubicBezTo>
                  <a:pt x="1307189" y="788697"/>
                  <a:pt x="1296743" y="838492"/>
                  <a:pt x="1309978" y="778934"/>
                </a:cubicBezTo>
                <a:cubicBezTo>
                  <a:pt x="1316885" y="747854"/>
                  <a:pt x="1318062" y="732235"/>
                  <a:pt x="1326912" y="702734"/>
                </a:cubicBezTo>
                <a:cubicBezTo>
                  <a:pt x="1332041" y="685638"/>
                  <a:pt x="1331224" y="664556"/>
                  <a:pt x="1343845" y="651934"/>
                </a:cubicBezTo>
                <a:lnTo>
                  <a:pt x="1360778" y="635000"/>
                </a:lnTo>
                <a:lnTo>
                  <a:pt x="1377712" y="584200"/>
                </a:lnTo>
                <a:lnTo>
                  <a:pt x="1386178" y="558800"/>
                </a:lnTo>
                <a:cubicBezTo>
                  <a:pt x="1383356" y="541867"/>
                  <a:pt x="1386229" y="522905"/>
                  <a:pt x="1377712" y="508000"/>
                </a:cubicBezTo>
                <a:cubicBezTo>
                  <a:pt x="1373284" y="500251"/>
                  <a:pt x="1361115" y="501001"/>
                  <a:pt x="1352312" y="499534"/>
                </a:cubicBezTo>
                <a:cubicBezTo>
                  <a:pt x="1327103" y="495333"/>
                  <a:pt x="1301553" y="493490"/>
                  <a:pt x="1276112" y="491067"/>
                </a:cubicBezTo>
                <a:cubicBezTo>
                  <a:pt x="1165497" y="480532"/>
                  <a:pt x="1080990" y="476071"/>
                  <a:pt x="962845" y="474134"/>
                </a:cubicBezTo>
                <a:lnTo>
                  <a:pt x="141578" y="465667"/>
                </a:lnTo>
                <a:cubicBezTo>
                  <a:pt x="81745" y="453700"/>
                  <a:pt x="112894" y="461750"/>
                  <a:pt x="48445" y="440267"/>
                </a:cubicBezTo>
                <a:lnTo>
                  <a:pt x="23045" y="431800"/>
                </a:lnTo>
                <a:cubicBezTo>
                  <a:pt x="0" y="362669"/>
                  <a:pt x="23045" y="442610"/>
                  <a:pt x="23045" y="287867"/>
                </a:cubicBezTo>
                <a:cubicBezTo>
                  <a:pt x="23045" y="236989"/>
                  <a:pt x="16074" y="186323"/>
                  <a:pt x="14578" y="135467"/>
                </a:cubicBezTo>
                <a:cubicBezTo>
                  <a:pt x="13250" y="90331"/>
                  <a:pt x="14578" y="45156"/>
                  <a:pt x="14578" y="0"/>
                </a:cubicBezTo>
              </a:path>
            </a:pathLst>
          </a:cu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4927600" y="4082534"/>
            <a:ext cx="3936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α</a:t>
            </a:r>
            <a:r>
              <a:rPr lang="en-US" baseline="-25000" dirty="0" smtClean="0">
                <a:solidFill>
                  <a:srgbClr val="FF0000"/>
                </a:solidFill>
              </a:rPr>
              <a:t>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Freeform 13"/>
          <p:cNvSpPr/>
          <p:nvPr/>
        </p:nvSpPr>
        <p:spPr>
          <a:xfrm>
            <a:off x="4614333" y="3098336"/>
            <a:ext cx="254000" cy="974131"/>
          </a:xfrm>
          <a:custGeom>
            <a:avLst/>
            <a:gdLst>
              <a:gd name="connsiteX0" fmla="*/ 254000 w 254000"/>
              <a:gd name="connsiteY0" fmla="*/ 974131 h 974131"/>
              <a:gd name="connsiteX1" fmla="*/ 220134 w 254000"/>
              <a:gd name="connsiteY1" fmla="*/ 906397 h 974131"/>
              <a:gd name="connsiteX2" fmla="*/ 220134 w 254000"/>
              <a:gd name="connsiteY2" fmla="*/ 855597 h 974131"/>
              <a:gd name="connsiteX3" fmla="*/ 228600 w 254000"/>
              <a:gd name="connsiteY3" fmla="*/ 753997 h 974131"/>
              <a:gd name="connsiteX4" fmla="*/ 220134 w 254000"/>
              <a:gd name="connsiteY4" fmla="*/ 508464 h 974131"/>
              <a:gd name="connsiteX5" fmla="*/ 228600 w 254000"/>
              <a:gd name="connsiteY5" fmla="*/ 271397 h 974131"/>
              <a:gd name="connsiteX6" fmla="*/ 245534 w 254000"/>
              <a:gd name="connsiteY6" fmla="*/ 220597 h 974131"/>
              <a:gd name="connsiteX7" fmla="*/ 237067 w 254000"/>
              <a:gd name="connsiteY7" fmla="*/ 161331 h 974131"/>
              <a:gd name="connsiteX8" fmla="*/ 220134 w 254000"/>
              <a:gd name="connsiteY8" fmla="*/ 102064 h 974131"/>
              <a:gd name="connsiteX9" fmla="*/ 211667 w 254000"/>
              <a:gd name="connsiteY9" fmla="*/ 34331 h 974131"/>
              <a:gd name="connsiteX10" fmla="*/ 160867 w 254000"/>
              <a:gd name="connsiteY10" fmla="*/ 17397 h 974131"/>
              <a:gd name="connsiteX11" fmla="*/ 59267 w 254000"/>
              <a:gd name="connsiteY11" fmla="*/ 8931 h 974131"/>
              <a:gd name="connsiteX12" fmla="*/ 0 w 254000"/>
              <a:gd name="connsiteY12" fmla="*/ 464 h 9741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54000" h="974131">
                <a:moveTo>
                  <a:pt x="254000" y="974131"/>
                </a:moveTo>
                <a:cubicBezTo>
                  <a:pt x="234543" y="915758"/>
                  <a:pt x="249688" y="935953"/>
                  <a:pt x="220134" y="906397"/>
                </a:cubicBezTo>
                <a:cubicBezTo>
                  <a:pt x="204006" y="858015"/>
                  <a:pt x="213683" y="903979"/>
                  <a:pt x="220134" y="855597"/>
                </a:cubicBezTo>
                <a:cubicBezTo>
                  <a:pt x="224625" y="821911"/>
                  <a:pt x="225778" y="787864"/>
                  <a:pt x="228600" y="753997"/>
                </a:cubicBezTo>
                <a:cubicBezTo>
                  <a:pt x="225778" y="672153"/>
                  <a:pt x="220134" y="590357"/>
                  <a:pt x="220134" y="508464"/>
                </a:cubicBezTo>
                <a:cubicBezTo>
                  <a:pt x="220134" y="429391"/>
                  <a:pt x="221650" y="350164"/>
                  <a:pt x="228600" y="271397"/>
                </a:cubicBezTo>
                <a:cubicBezTo>
                  <a:pt x="230169" y="253617"/>
                  <a:pt x="245534" y="220597"/>
                  <a:pt x="245534" y="220597"/>
                </a:cubicBezTo>
                <a:cubicBezTo>
                  <a:pt x="242712" y="200842"/>
                  <a:pt x="240637" y="180965"/>
                  <a:pt x="237067" y="161331"/>
                </a:cubicBezTo>
                <a:cubicBezTo>
                  <a:pt x="232815" y="137946"/>
                  <a:pt x="227387" y="123824"/>
                  <a:pt x="220134" y="102064"/>
                </a:cubicBezTo>
                <a:cubicBezTo>
                  <a:pt x="217312" y="79486"/>
                  <a:pt x="224715" y="52971"/>
                  <a:pt x="211667" y="34331"/>
                </a:cubicBezTo>
                <a:cubicBezTo>
                  <a:pt x="201431" y="19708"/>
                  <a:pt x="178655" y="18879"/>
                  <a:pt x="160867" y="17397"/>
                </a:cubicBezTo>
                <a:lnTo>
                  <a:pt x="59267" y="8931"/>
                </a:lnTo>
                <a:cubicBezTo>
                  <a:pt x="5683" y="0"/>
                  <a:pt x="25634" y="464"/>
                  <a:pt x="0" y="464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4266277" y="4099467"/>
            <a:ext cx="6961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8000"/>
                </a:solidFill>
              </a:rPr>
              <a:t>PM</a:t>
            </a:r>
            <a:r>
              <a:rPr lang="en-US" baseline="-25000" dirty="0" smtClean="0">
                <a:solidFill>
                  <a:srgbClr val="FF8000"/>
                </a:solidFill>
              </a:rPr>
              <a:t>2.5</a:t>
            </a:r>
            <a:endParaRPr lang="en-US" dirty="0">
              <a:solidFill>
                <a:srgbClr val="FF8000"/>
              </a:solidFill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4561795" y="2184400"/>
            <a:ext cx="121206" cy="922867"/>
          </a:xfrm>
          <a:custGeom>
            <a:avLst/>
            <a:gdLst>
              <a:gd name="connsiteX0" fmla="*/ 44072 w 121206"/>
              <a:gd name="connsiteY0" fmla="*/ 922867 h 922867"/>
              <a:gd name="connsiteX1" fmla="*/ 44072 w 121206"/>
              <a:gd name="connsiteY1" fmla="*/ 550333 h 922867"/>
              <a:gd name="connsiteX2" fmla="*/ 61005 w 121206"/>
              <a:gd name="connsiteY2" fmla="*/ 524933 h 922867"/>
              <a:gd name="connsiteX3" fmla="*/ 69472 w 121206"/>
              <a:gd name="connsiteY3" fmla="*/ 499533 h 922867"/>
              <a:gd name="connsiteX4" fmla="*/ 103338 w 121206"/>
              <a:gd name="connsiteY4" fmla="*/ 448733 h 922867"/>
              <a:gd name="connsiteX5" fmla="*/ 103338 w 121206"/>
              <a:gd name="connsiteY5" fmla="*/ 203200 h 922867"/>
              <a:gd name="connsiteX6" fmla="*/ 94872 w 121206"/>
              <a:gd name="connsiteY6" fmla="*/ 177800 h 922867"/>
              <a:gd name="connsiteX7" fmla="*/ 61005 w 121206"/>
              <a:gd name="connsiteY7" fmla="*/ 143933 h 922867"/>
              <a:gd name="connsiteX8" fmla="*/ 35605 w 121206"/>
              <a:gd name="connsiteY8" fmla="*/ 59267 h 922867"/>
              <a:gd name="connsiteX9" fmla="*/ 35605 w 121206"/>
              <a:gd name="connsiteY9" fmla="*/ 0 h 922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1206" h="922867">
                <a:moveTo>
                  <a:pt x="44072" y="922867"/>
                </a:moveTo>
                <a:cubicBezTo>
                  <a:pt x="0" y="790656"/>
                  <a:pt x="22443" y="867558"/>
                  <a:pt x="44072" y="550333"/>
                </a:cubicBezTo>
                <a:cubicBezTo>
                  <a:pt x="44764" y="540181"/>
                  <a:pt x="56454" y="534034"/>
                  <a:pt x="61005" y="524933"/>
                </a:cubicBezTo>
                <a:cubicBezTo>
                  <a:pt x="64996" y="516951"/>
                  <a:pt x="65138" y="507335"/>
                  <a:pt x="69472" y="499533"/>
                </a:cubicBezTo>
                <a:cubicBezTo>
                  <a:pt x="79355" y="481743"/>
                  <a:pt x="103338" y="448733"/>
                  <a:pt x="103338" y="448733"/>
                </a:cubicBezTo>
                <a:cubicBezTo>
                  <a:pt x="121206" y="341530"/>
                  <a:pt x="117399" y="385996"/>
                  <a:pt x="103338" y="203200"/>
                </a:cubicBezTo>
                <a:cubicBezTo>
                  <a:pt x="102654" y="194302"/>
                  <a:pt x="100059" y="185062"/>
                  <a:pt x="94872" y="177800"/>
                </a:cubicBezTo>
                <a:cubicBezTo>
                  <a:pt x="85593" y="164809"/>
                  <a:pt x="61005" y="143933"/>
                  <a:pt x="61005" y="143933"/>
                </a:cubicBezTo>
                <a:cubicBezTo>
                  <a:pt x="57568" y="133623"/>
                  <a:pt x="37204" y="76857"/>
                  <a:pt x="35605" y="59267"/>
                </a:cubicBezTo>
                <a:cubicBezTo>
                  <a:pt x="33816" y="39592"/>
                  <a:pt x="35605" y="19756"/>
                  <a:pt x="35605" y="0"/>
                </a:cubicBezTo>
              </a:path>
            </a:pathLst>
          </a:custGeom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506764" y="4116401"/>
            <a:ext cx="45382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RH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82186" y="5690394"/>
            <a:ext cx="76780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PM is well mixed; extinction varies with RH; aerosols aloft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There is no reason PM should correlate well with AOD except </a:t>
            </a:r>
            <a:r>
              <a:rPr lang="en-US" dirty="0" smtClean="0">
                <a:solidFill>
                  <a:srgbClr val="FF0000"/>
                </a:solidFill>
              </a:rPr>
              <a:t>in</a:t>
            </a:r>
          </a:p>
          <a:p>
            <a:r>
              <a:rPr lang="en-US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average sense.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22" name="Group 21"/>
          <p:cNvGrpSpPr/>
          <p:nvPr/>
        </p:nvGrpSpPr>
        <p:grpSpPr>
          <a:xfrm>
            <a:off x="4969063" y="2737935"/>
            <a:ext cx="537701" cy="1334533"/>
            <a:chOff x="4969063" y="2737935"/>
            <a:chExt cx="537701" cy="1334533"/>
          </a:xfrm>
        </p:grpSpPr>
        <p:cxnSp>
          <p:nvCxnSpPr>
            <p:cNvPr id="20" name="Straight Connector 19"/>
            <p:cNvCxnSpPr/>
            <p:nvPr/>
          </p:nvCxnSpPr>
          <p:spPr>
            <a:xfrm rot="5400000">
              <a:off x="4669367" y="3585634"/>
              <a:ext cx="965200" cy="8467"/>
            </a:xfrm>
            <a:prstGeom prst="line">
              <a:avLst/>
            </a:prstGeom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4969063" y="2737935"/>
              <a:ext cx="537701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err="1" smtClean="0">
                  <a:solidFill>
                    <a:srgbClr val="FF0000"/>
                  </a:solidFill>
                </a:rPr>
                <a:t>α</a:t>
              </a:r>
              <a:r>
                <a:rPr lang="en-US" baseline="-25000" dirty="0" err="1" smtClean="0">
                  <a:solidFill>
                    <a:srgbClr val="FF0000"/>
                  </a:solidFill>
                </a:rPr>
                <a:t>d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sp>
        <p:nvSpPr>
          <p:cNvPr id="23" name="TextBox 22"/>
          <p:cNvSpPr txBox="1"/>
          <p:nvPr/>
        </p:nvSpPr>
        <p:spPr>
          <a:xfrm>
            <a:off x="3966402" y="6336725"/>
            <a:ext cx="3457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/>
              <a:t>α</a:t>
            </a:r>
            <a:r>
              <a:rPr lang="en-US" dirty="0" smtClean="0"/>
              <a:t> = </a:t>
            </a:r>
            <a:r>
              <a:rPr lang="en-US" dirty="0" err="1" smtClean="0"/>
              <a:t>f(RH</a:t>
            </a:r>
            <a:r>
              <a:rPr lang="en-US" dirty="0" smtClean="0"/>
              <a:t>)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 </a:t>
            </a:r>
            <a:r>
              <a:rPr lang="en-US" dirty="0" err="1" smtClean="0"/>
              <a:t>α</a:t>
            </a:r>
            <a:r>
              <a:rPr lang="en-US" baseline="-25000" dirty="0" err="1" smtClean="0"/>
              <a:t>d</a:t>
            </a:r>
            <a:r>
              <a:rPr lang="en-US" dirty="0" smtClean="0"/>
              <a:t> = </a:t>
            </a:r>
            <a:r>
              <a:rPr lang="en-US" dirty="0" err="1" smtClean="0"/>
              <a:t>f(RH</a:t>
            </a:r>
            <a:r>
              <a:rPr lang="en-US" dirty="0" smtClean="0"/>
              <a:t>)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 SSC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</a:t>
            </a:r>
            <a:r>
              <a:rPr lang="en-US" dirty="0" smtClean="0"/>
              <a:t>  PM</a:t>
            </a:r>
            <a:r>
              <a:rPr lang="en-US" baseline="-25000" dirty="0" smtClean="0"/>
              <a:t>2.5</a:t>
            </a:r>
            <a:endParaRPr lang="en-US" baseline="-25000" dirty="0"/>
          </a:p>
        </p:txBody>
      </p:sp>
      <p:sp>
        <p:nvSpPr>
          <p:cNvPr id="24" name="Cloud 23"/>
          <p:cNvSpPr/>
          <p:nvPr/>
        </p:nvSpPr>
        <p:spPr>
          <a:xfrm>
            <a:off x="5695245" y="2854307"/>
            <a:ext cx="606365" cy="117493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</p:spPr>
        <p:txBody>
          <a:bodyPr/>
          <a:lstStyle/>
          <a:p>
            <a:r>
              <a:rPr lang="en-US" sz="3600"/>
              <a:t>Correlations between AOD and PM</a:t>
            </a:r>
            <a:r>
              <a:rPr lang="en-US" sz="3600" baseline="-25000"/>
              <a:t>2.5</a:t>
            </a:r>
            <a:endParaRPr lang="en-US"/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AQPG 2012 Annual Meeting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5C2571-1C78-D74E-B7DB-19A72197125F}" type="slidenum">
              <a:rPr lang="en-US"/>
              <a:pPr/>
              <a:t>7</a:t>
            </a:fld>
            <a:endParaRPr lang="en-US"/>
          </a:p>
        </p:txBody>
      </p:sp>
      <p:pic>
        <p:nvPicPr>
          <p:cNvPr id="73731" name="Picture 3" descr="Detroit_2008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14400" y="762000"/>
            <a:ext cx="6061075" cy="5364163"/>
          </a:xfrm>
          <a:prstGeom prst="rect">
            <a:avLst/>
          </a:prstGeom>
          <a:noFill/>
        </p:spPr>
      </p:pic>
      <p:sp>
        <p:nvSpPr>
          <p:cNvPr id="73732" name="Text Box 4"/>
          <p:cNvSpPr txBox="1">
            <a:spLocks noChangeArrowheads="1"/>
          </p:cNvSpPr>
          <p:nvPr/>
        </p:nvSpPr>
        <p:spPr bwMode="auto">
          <a:xfrm>
            <a:off x="7162800" y="2438400"/>
            <a:ext cx="1674813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Simple ratio:</a:t>
            </a:r>
          </a:p>
          <a:p>
            <a:r>
              <a:rPr lang="en-US"/>
              <a:t>62 µg m</a:t>
            </a:r>
            <a:r>
              <a:rPr lang="en-US" baseline="30000"/>
              <a:t>-3</a:t>
            </a:r>
            <a:r>
              <a:rPr lang="en-US"/>
              <a:t> = 1 </a:t>
            </a:r>
            <a:r>
              <a:rPr lang="en-US">
                <a:sym typeface="Symbol" pitchFamily="1" charset="2"/>
              </a:rPr>
              <a:t></a:t>
            </a:r>
          </a:p>
          <a:p>
            <a:endParaRPr lang="en-US">
              <a:sym typeface="Symbol" pitchFamily="1" charset="2"/>
            </a:endParaRPr>
          </a:p>
          <a:p>
            <a:r>
              <a:rPr lang="en-US">
                <a:sym typeface="Symbol" pitchFamily="1" charset="2"/>
              </a:rPr>
              <a:t>Chu et al. (2003)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304800" y="0"/>
            <a:ext cx="8510588" cy="762000"/>
          </a:xfrm>
        </p:spPr>
        <p:txBody>
          <a:bodyPr>
            <a:normAutofit fontScale="90000"/>
          </a:bodyPr>
          <a:lstStyle/>
          <a:p>
            <a:r>
              <a:rPr lang="en-US"/>
              <a:t>Correlations from the data?</a:t>
            </a:r>
          </a:p>
        </p:txBody>
      </p:sp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AQPG 2012 Annual Meeting</a:t>
            </a:r>
            <a:endParaRPr lang="en-US" dirty="0"/>
          </a:p>
        </p:txBody>
      </p:sp>
      <p:sp>
        <p:nvSpPr>
          <p:cNvPr id="7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7E95-6003-8044-846A-EA34444149BF}" type="slidenum">
              <a:rPr lang="en-US"/>
              <a:pPr/>
              <a:t>8</a:t>
            </a:fld>
            <a:endParaRPr lang="en-US"/>
          </a:p>
        </p:txBody>
      </p:sp>
      <p:pic>
        <p:nvPicPr>
          <p:cNvPr id="75779" name="Picture 3" descr="Detroit_PM_AO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33400" y="706438"/>
            <a:ext cx="8077200" cy="5445125"/>
          </a:xfrm>
          <a:prstGeom prst="rect">
            <a:avLst/>
          </a:prstGeom>
          <a:noFill/>
        </p:spPr>
      </p:pic>
      <p:sp>
        <p:nvSpPr>
          <p:cNvPr id="75780" name="Oval 4"/>
          <p:cNvSpPr>
            <a:spLocks noChangeArrowheads="1"/>
          </p:cNvSpPr>
          <p:nvPr/>
        </p:nvSpPr>
        <p:spPr bwMode="auto">
          <a:xfrm>
            <a:off x="2590800" y="1524000"/>
            <a:ext cx="1295400" cy="457200"/>
          </a:xfrm>
          <a:prstGeom prst="ellipse">
            <a:avLst/>
          </a:prstGeom>
          <a:noFill/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sz="2400" b="1"/>
              <a:t>National correlation map between surface PM2.5 and GASP aerosol optical depth</a:t>
            </a:r>
            <a:br>
              <a:rPr lang="en-US" sz="2400" b="1"/>
            </a:br>
            <a:endParaRPr lang="en-US" sz="2400" b="1"/>
          </a:p>
        </p:txBody>
      </p:sp>
      <p:pic>
        <p:nvPicPr>
          <p:cNvPr id="6861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1676400" y="1143000"/>
            <a:ext cx="5867400" cy="4106863"/>
          </a:xfrm>
          <a:ln/>
          <a:effectLst/>
        </p:spPr>
      </p:pic>
      <p:sp>
        <p:nvSpPr>
          <p:cNvPr id="68612" name="Rectangle 4"/>
          <p:cNvSpPr>
            <a:spLocks noGrp="1" noRot="1" noChangeArrowheads="1"/>
          </p:cNvSpPr>
          <p:nvPr>
            <p:ph type="body" sz="half" idx="2"/>
          </p:nvPr>
        </p:nvSpPr>
        <p:spPr>
          <a:xfrm>
            <a:off x="1282655" y="5334000"/>
            <a:ext cx="6096000" cy="1219200"/>
          </a:xfrm>
        </p:spPr>
        <p:txBody>
          <a:bodyPr>
            <a:normAutofit lnSpcReduction="10000"/>
          </a:bodyPr>
          <a:lstStyle/>
          <a:p>
            <a:pPr>
              <a:lnSpc>
                <a:spcPct val="80000"/>
              </a:lnSpc>
            </a:pPr>
            <a:r>
              <a:rPr lang="en-US" sz="2000"/>
              <a:t>More than 600 hourly PM2.5 surface measurement sites</a:t>
            </a:r>
          </a:p>
          <a:p>
            <a:pPr>
              <a:lnSpc>
                <a:spcPct val="80000"/>
              </a:lnSpc>
            </a:pPr>
            <a:r>
              <a:rPr lang="en-US" sz="2000"/>
              <a:t>Correlation coefficient for each site for 60-day period 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22778" y="6315075"/>
            <a:ext cx="2895600" cy="476250"/>
          </a:xfrm>
        </p:spPr>
        <p:txBody>
          <a:bodyPr/>
          <a:lstStyle/>
          <a:p>
            <a:r>
              <a:rPr lang="en-US" dirty="0" smtClean="0"/>
              <a:t>AQPG 2012 Annual Meeting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3619607" y="6315075"/>
            <a:ext cx="2286000" cy="476250"/>
          </a:xfrm>
        </p:spPr>
        <p:txBody>
          <a:bodyPr/>
          <a:lstStyle/>
          <a:p>
            <a:fld id="{9E6DFEED-B543-0947-9C4C-EC2C3FDADF1B}" type="slidenum">
              <a:rPr lang="en-US"/>
              <a:pPr/>
              <a:t>9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Genesis">
  <a:themeElements>
    <a:clrScheme name="Genesis">
      <a:dk1>
        <a:sysClr val="windowText" lastClr="000000"/>
      </a:dk1>
      <a:lt1>
        <a:sysClr val="window" lastClr="FFFFFF"/>
      </a:lt1>
      <a:dk2>
        <a:srgbClr val="465466"/>
      </a:dk2>
      <a:lt2>
        <a:srgbClr val="BBD7F8"/>
      </a:lt2>
      <a:accent1>
        <a:srgbClr val="80B606"/>
      </a:accent1>
      <a:accent2>
        <a:srgbClr val="E29F1D"/>
      </a:accent2>
      <a:accent3>
        <a:srgbClr val="2397E2"/>
      </a:accent3>
      <a:accent4>
        <a:srgbClr val="35ACA2"/>
      </a:accent4>
      <a:accent5>
        <a:srgbClr val="5430BB"/>
      </a:accent5>
      <a:accent6>
        <a:srgbClr val="8D34E0"/>
      </a:accent6>
      <a:hlink>
        <a:srgbClr val="00B0F0"/>
      </a:hlink>
      <a:folHlink>
        <a:srgbClr val="0070C0"/>
      </a:folHlink>
    </a:clrScheme>
    <a:fontScheme name="Genesis">
      <a:majorFont>
        <a:latin typeface="Calisto MT"/>
        <a:ea typeface=""/>
        <a:cs typeface=""/>
        <a:font script="Jpan" typeface="ＭＳ 明朝"/>
      </a:majorFont>
      <a:minorFont>
        <a:latin typeface="Calisto MT"/>
        <a:ea typeface=""/>
        <a:cs typeface=""/>
        <a:font script="Jpan" typeface="ＭＳ 明朝"/>
      </a:minorFont>
    </a:fontScheme>
    <a:fmtScheme name="Genesis">
      <a: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70000"/>
                <a:satMod val="100000"/>
                <a:greenMod val="110000"/>
              </a:schemeClr>
            </a:gs>
            <a:gs pos="75000">
              <a:schemeClr val="phClr">
                <a:tint val="40000"/>
                <a:satMod val="150000"/>
                <a:redMod val="100000"/>
                <a:blueMod val="100000"/>
              </a:schemeClr>
            </a:gs>
            <a:gs pos="100000">
              <a:schemeClr val="phClr">
                <a:tint val="60000"/>
                <a:satMod val="120000"/>
                <a:redMod val="100000"/>
                <a:blueMod val="100000"/>
              </a:schemeClr>
            </a:gs>
          </a:gsLst>
          <a:path path="circle">
            <a:fillToRect l="25000" t="25000" r="5000" b="5000"/>
          </a:path>
        </a:gradFill>
        <a:gradFill rotWithShape="1">
          <a:gsLst>
            <a:gs pos="0">
              <a:schemeClr val="phClr">
                <a:tint val="50000"/>
                <a:shade val="100000"/>
                <a:alpha val="100000"/>
                <a:satMod val="150000"/>
              </a:schemeClr>
            </a:gs>
            <a:gs pos="40000">
              <a:schemeClr val="phClr">
                <a:tint val="70000"/>
                <a:shade val="100000"/>
                <a:alpha val="100000"/>
                <a:satMod val="150000"/>
              </a:schemeClr>
            </a:gs>
            <a:gs pos="100000">
              <a:schemeClr val="phClr">
                <a:shade val="90000"/>
                <a:satMod val="11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11400000" sx="102000" sy="101000" algn="tl" rotWithShape="0">
              <a:srgbClr val="000000">
                <a:alpha val="35000"/>
              </a:srgbClr>
            </a:outerShdw>
          </a:effectLst>
          <a:scene3d>
            <a:camera prst="perspectiveFront" fov="4800000"/>
            <a:lightRig rig="morning" dir="tl"/>
          </a:scene3d>
          <a:sp3d prstMaterial="softmetal">
            <a:bevelT w="0" h="0"/>
          </a:sp3d>
        </a:effectStyle>
        <a:effectStyle>
          <a:effectLst>
            <a:innerShdw blurRad="50800" dist="25400" dir="13500000">
              <a:srgbClr val="000000">
                <a:alpha val="75000"/>
              </a:srgbClr>
            </a:innerShdw>
            <a:reflection blurRad="101600" stA="40000" endPos="50000" dist="63500" dir="5400000" fadeDir="7200000" sy="-100000" kx="300000" rotWithShape="0"/>
          </a:effectLst>
          <a:scene3d>
            <a:camera prst="orthographicFront">
              <a:rot lat="0" lon="0" rev="0"/>
            </a:camera>
            <a:lightRig rig="chilly" dir="tr">
              <a:rot lat="0" lon="0" rev="1200000"/>
            </a:lightRig>
          </a:scene3d>
          <a:sp3d prstMaterial="plastic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1"/>
          <a:stretch/>
        </a:blipFill>
        <a:blipFill rotWithShape="1">
          <a:blip xmlns:r="http://schemas.openxmlformats.org/officeDocument/2006/relationships" r:embed="rId2"/>
          <a:stretch/>
        </a:blipFill>
        <a:blipFill rotWithShape="1">
          <a:blip xmlns:r="http://schemas.openxmlformats.org/officeDocument/2006/relationships" r:embed="rId3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Genesis.thmx</Template>
  <TotalTime>1994</TotalTime>
  <Words>1070</Words>
  <Application>Microsoft Macintosh PowerPoint</Application>
  <PresentationFormat>On-screen Show (4:3)</PresentationFormat>
  <Paragraphs>161</Paragraphs>
  <Slides>26</Slides>
  <Notes>10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7" baseType="lpstr">
      <vt:lpstr>Genesis</vt:lpstr>
      <vt:lpstr>Review of PM2.5/AOD Relationships</vt:lpstr>
      <vt:lpstr>Slide 2</vt:lpstr>
      <vt:lpstr>Aerosols</vt:lpstr>
      <vt:lpstr>The easy problem:</vt:lpstr>
      <vt:lpstr>Specific Scattering Coefficient</vt:lpstr>
      <vt:lpstr>A more realistic situation</vt:lpstr>
      <vt:lpstr>Correlations between AOD and PM2.5</vt:lpstr>
      <vt:lpstr>Correlations from the data?</vt:lpstr>
      <vt:lpstr>National correlation map between surface PM2.5 and GASP aerosol optical depth </vt:lpstr>
      <vt:lpstr>Linking optical properties and mass concentration</vt:lpstr>
      <vt:lpstr>PM - AOD Relationships </vt:lpstr>
      <vt:lpstr>Review of PM to AOD relationships</vt:lpstr>
      <vt:lpstr>Back to the aerosol microphysics</vt:lpstr>
      <vt:lpstr>How do we improve the science?</vt:lpstr>
      <vt:lpstr>3D information from CALIPSO?</vt:lpstr>
      <vt:lpstr>Reaching the Promised Land</vt:lpstr>
      <vt:lpstr>DISCOVER- AQ  14 Overflight Days</vt:lpstr>
      <vt:lpstr>HSRL covered the whole region (7/21)</vt:lpstr>
      <vt:lpstr>ELF vs HSRL on July 21</vt:lpstr>
      <vt:lpstr>DISCOVER-AQ Methods to get Extinction Profiles</vt:lpstr>
      <vt:lpstr>Slide 21</vt:lpstr>
      <vt:lpstr>Slide 22</vt:lpstr>
      <vt:lpstr>Lidars</vt:lpstr>
      <vt:lpstr>MPL results across the region</vt:lpstr>
      <vt:lpstr>Initial PBL Heights are now available</vt:lpstr>
      <vt:lpstr>Conclusions</vt:lpstr>
    </vt:vector>
  </TitlesOfParts>
  <Company>Joint Center for Earth Systems Technology (JCET)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Relating P3B Aerosol Measurements to Surface PM2.5</dc:title>
  <dc:creator>Raymond Hoff</dc:creator>
  <cp:lastModifiedBy>Raymond Hoff</cp:lastModifiedBy>
  <cp:revision>44</cp:revision>
  <dcterms:created xsi:type="dcterms:W3CDTF">2012-01-04T13:10:05Z</dcterms:created>
  <dcterms:modified xsi:type="dcterms:W3CDTF">2012-01-04T16:14:36Z</dcterms:modified>
</cp:coreProperties>
</file>