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22.xml" ContentType="application/vnd.openxmlformats-officedocument.presentationml.slide+xml"/>
  <Override PartName="/ppt/theme/theme2.xml" ContentType="application/vnd.openxmlformats-officedocument.theme+xml"/>
  <Override PartName="/ppt/slides/slide2.xml" ContentType="application/vnd.openxmlformats-officedocument.presentationml.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1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3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Default Extension="xml" ContentType="application/xml"/>
  <Override PartName="/ppt/slides/slide7.xml" ContentType="application/vnd.openxmlformats-officedocument.presentationml.slide+xml"/>
  <Override PartName="/ppt/slides/slide26.xml" ContentType="application/vnd.openxmlformats-officedocument.presentationml.slide+xml"/>
  <Override PartName="/ppt/slideMasters/slideMaster1.xml" ContentType="application/vnd.openxmlformats-officedocument.presentationml.slideMaster+xml"/>
  <Override PartName="/ppt/viewProps.xml" ContentType="application/vnd.openxmlformats-officedocument.presentationml.viewProps+xml"/>
  <Override PartName="/ppt/slides/slide25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theme/theme1.xml" ContentType="application/vnd.openxmlformats-officedocument.theme+xml"/>
  <Override PartName="/ppt/slideLayouts/slideLayout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s/slide10.xml" ContentType="application/vnd.openxmlformats-officedocument.presentationml.slide+xml"/>
  <Override PartName="/ppt/slideLayouts/slideLayout7.xml" ContentType="application/vnd.openxmlformats-officedocument.presentationml.slideLayout+xml"/>
  <Override PartName="/ppt/presProps.xml" ContentType="application/vnd.openxmlformats-officedocument.presentationml.presProps+xml"/>
  <Default Extension="jpeg" ContentType="image/jpeg"/>
  <Default Extension="png" ContentType="image/png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ppt/slides/slide8.xml" ContentType="application/vnd.openxmlformats-officedocument.presentationml.slide+xml"/>
  <Override PartName="/ppt/slides/slide15.xml" ContentType="application/vnd.openxmlformats-officedocument.presentationml.slide+xml"/>
  <Default Extension="bin" ContentType="application/vnd.openxmlformats-officedocument.presentationml.printerSettings"/>
  <Default Extension="rels" ContentType="application/vnd.openxmlformats-package.relationships+xml"/>
  <Override PartName="/ppt/slides/slide9.xml" ContentType="application/vnd.openxmlformats-officedocument.presentationml.slide+xml"/>
  <Override PartName="/ppt/slides/slide24.xml" ContentType="application/vnd.openxmlformats-officedocument.presentationml.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Default Extension="gif" ContentType="image/gif"/>
  <Override PartName="/ppt/slides/slide19.xml" ContentType="application/vnd.openxmlformats-officedocument.presentationml.slide+xml"/>
  <Override PartName="/ppt/slides/slide12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28"/>
  </p:notesMasterIdLst>
  <p:sldIdLst>
    <p:sldId id="256" r:id="rId2"/>
    <p:sldId id="258" r:id="rId3"/>
    <p:sldId id="259" r:id="rId4"/>
    <p:sldId id="260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93" r:id="rId16"/>
    <p:sldId id="272" r:id="rId17"/>
    <p:sldId id="283" r:id="rId18"/>
    <p:sldId id="284" r:id="rId19"/>
    <p:sldId id="285" r:id="rId20"/>
    <p:sldId id="286" r:id="rId21"/>
    <p:sldId id="287" r:id="rId22"/>
    <p:sldId id="288" r:id="rId23"/>
    <p:sldId id="289" r:id="rId24"/>
    <p:sldId id="290" r:id="rId25"/>
    <p:sldId id="294" r:id="rId26"/>
    <p:sldId id="282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SorterView">
  <p:normalViewPr>
    <p:restoredLeft sz="15620"/>
    <p:restoredTop sz="94660"/>
  </p:normalViewPr>
  <p:slideViewPr>
    <p:cSldViewPr snapToGrid="0" snapToObjects="1">
      <p:cViewPr varScale="1">
        <p:scale>
          <a:sx n="93" d="100"/>
          <a:sy n="93" d="100"/>
        </p:scale>
        <p:origin x="-78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1" Type="http://schemas.openxmlformats.org/officeDocument/2006/relationships/viewProps" Target="viewProps.xml"/><Relationship Id="rId7" Type="http://schemas.openxmlformats.org/officeDocument/2006/relationships/slide" Target="slides/slide6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0" Type="http://schemas.openxmlformats.org/officeDocument/2006/relationships/slide" Target="slides/slide9.xml"/><Relationship Id="rId32" Type="http://schemas.openxmlformats.org/officeDocument/2006/relationships/theme" Target="theme/theme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7" Type="http://schemas.openxmlformats.org/officeDocument/2006/relationships/slide" Target="slides/slide26.xml"/><Relationship Id="rId14" Type="http://schemas.openxmlformats.org/officeDocument/2006/relationships/slide" Target="slides/slide13.xml"/><Relationship Id="rId23" Type="http://schemas.openxmlformats.org/officeDocument/2006/relationships/slide" Target="slides/slide22.xml"/><Relationship Id="rId4" Type="http://schemas.openxmlformats.org/officeDocument/2006/relationships/slide" Target="slides/slide3.xml"/><Relationship Id="rId28" Type="http://schemas.openxmlformats.org/officeDocument/2006/relationships/notesMaster" Target="notesMasters/notesMaster1.xml"/><Relationship Id="rId26" Type="http://schemas.openxmlformats.org/officeDocument/2006/relationships/slide" Target="slides/slide25.xml"/><Relationship Id="rId30" Type="http://schemas.openxmlformats.org/officeDocument/2006/relationships/presProps" Target="presProps.xml"/><Relationship Id="rId11" Type="http://schemas.openxmlformats.org/officeDocument/2006/relationships/slide" Target="slides/slide10.xml"/><Relationship Id="rId29" Type="http://schemas.openxmlformats.org/officeDocument/2006/relationships/printerSettings" Target="printerSettings/printerSettings1.bin"/><Relationship Id="rId6" Type="http://schemas.openxmlformats.org/officeDocument/2006/relationships/slide" Target="slides/slide5.xml"/><Relationship Id="rId16" Type="http://schemas.openxmlformats.org/officeDocument/2006/relationships/slide" Target="slides/slide15.xml"/><Relationship Id="rId3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2" Type="http://schemas.openxmlformats.org/officeDocument/2006/relationships/slide" Target="slides/slide21.xml"/><Relationship Id="rId21" Type="http://schemas.openxmlformats.org/officeDocument/2006/relationships/slide" Target="slides/slide20.xml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F9210E-FC2B-1E40-AAA2-34741B4CD0EA}" type="datetimeFigureOut">
              <a:rPr lang="en-US" smtClean="0"/>
              <a:pPr/>
              <a:t>9/11/10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71AD24-3B25-C04A-8C27-E470822BFC1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71AD24-3B25-C04A-8C27-E470822BFC15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7412658-AFC2-4943-B88B-CE88C524E429}" type="slidenum">
              <a:rPr lang="en-US"/>
              <a:pPr/>
              <a:t>14</a:t>
            </a:fld>
            <a:endParaRPr lang="en-US"/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EA21F-D066-5B43-B334-3BAE52ED36C5}" type="datetimeFigureOut">
              <a:rPr lang="en-US" smtClean="0"/>
              <a:pPr/>
              <a:t>9/11/10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5860-858D-F444-8FB4-651918C8BF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EA21F-D066-5B43-B334-3BAE52ED36C5}" type="datetimeFigureOut">
              <a:rPr lang="en-US" smtClean="0"/>
              <a:pPr/>
              <a:t>9/11/10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5860-858D-F444-8FB4-651918C8BF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EA21F-D066-5B43-B334-3BAE52ED36C5}" type="datetimeFigureOut">
              <a:rPr lang="en-US" smtClean="0"/>
              <a:pPr/>
              <a:t>9/11/10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5860-858D-F444-8FB4-651918C8BF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EA21F-D066-5B43-B334-3BAE52ED36C5}" type="datetimeFigureOut">
              <a:rPr lang="en-US" smtClean="0"/>
              <a:pPr/>
              <a:t>9/11/10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5860-858D-F444-8FB4-651918C8BF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EA21F-D066-5B43-B334-3BAE52ED36C5}" type="datetimeFigureOut">
              <a:rPr lang="en-US" smtClean="0"/>
              <a:pPr/>
              <a:t>9/11/10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5860-858D-F444-8FB4-651918C8BF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EA21F-D066-5B43-B334-3BAE52ED36C5}" type="datetimeFigureOut">
              <a:rPr lang="en-US" smtClean="0"/>
              <a:pPr/>
              <a:t>9/11/10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5860-858D-F444-8FB4-651918C8BF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EA21F-D066-5B43-B334-3BAE52ED36C5}" type="datetimeFigureOut">
              <a:rPr lang="en-US" smtClean="0"/>
              <a:pPr/>
              <a:t>9/11/10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5860-858D-F444-8FB4-651918C8BF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EA21F-D066-5B43-B334-3BAE52ED36C5}" type="datetimeFigureOut">
              <a:rPr lang="en-US" smtClean="0"/>
              <a:pPr/>
              <a:t>9/11/10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5860-858D-F444-8FB4-651918C8BF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EA21F-D066-5B43-B334-3BAE52ED36C5}" type="datetimeFigureOut">
              <a:rPr lang="en-US" smtClean="0"/>
              <a:pPr/>
              <a:t>9/11/10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5860-858D-F444-8FB4-651918C8BF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EA21F-D066-5B43-B334-3BAE52ED36C5}" type="datetimeFigureOut">
              <a:rPr lang="en-US" smtClean="0"/>
              <a:pPr/>
              <a:t>9/11/10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5860-858D-F444-8FB4-651918C8BF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EA21F-D066-5B43-B334-3BAE52ED36C5}" type="datetimeFigureOut">
              <a:rPr lang="en-US" smtClean="0"/>
              <a:pPr/>
              <a:t>9/11/10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A5860-858D-F444-8FB4-651918C8BF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4" Type="http://schemas.openxmlformats.org/officeDocument/2006/relationships/slideLayout" Target="../slideLayouts/slideLayout4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CEA21F-D066-5B43-B334-3BAE52ED36C5}" type="datetimeFigureOut">
              <a:rPr lang="en-US" smtClean="0"/>
              <a:pPr/>
              <a:t>9/11/10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5A5860-858D-F444-8FB4-651918C8BFE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gi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image" Target="../media/image23.gi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gif"/><Relationship Id="rId3" Type="http://schemas.openxmlformats.org/officeDocument/2006/relationships/image" Target="../media/image22.gi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Case Studies of Simulated ABI Data for Past Air Quality Events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Ray Hoff, Mark Green, Amy Huff, </a:t>
            </a:r>
            <a:r>
              <a:rPr lang="en-US" dirty="0" err="1" smtClean="0"/>
              <a:t>Hai</a:t>
            </a:r>
            <a:r>
              <a:rPr lang="en-US" dirty="0" smtClean="0"/>
              <a:t> Zhang, </a:t>
            </a:r>
            <a:r>
              <a:rPr lang="en-US" dirty="0" err="1" smtClean="0"/>
              <a:t>Shobha</a:t>
            </a:r>
            <a:r>
              <a:rPr lang="en-US" dirty="0" smtClean="0"/>
              <a:t> </a:t>
            </a:r>
            <a:r>
              <a:rPr lang="en-US" dirty="0" err="1" smtClean="0"/>
              <a:t>Kondragunta</a:t>
            </a:r>
            <a:r>
              <a:rPr lang="en-US" dirty="0" smtClean="0"/>
              <a:t>, Brad Pierce, </a:t>
            </a:r>
            <a:r>
              <a:rPr lang="en-US" dirty="0" err="1" smtClean="0"/>
              <a:t>Sundar</a:t>
            </a:r>
            <a:r>
              <a:rPr lang="en-US" dirty="0" smtClean="0"/>
              <a:t> Christopher, Barry</a:t>
            </a:r>
            <a:r>
              <a:rPr lang="en-US" dirty="0" smtClean="0"/>
              <a:t> Gross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Rot="1" noChangeArrowheads="1"/>
          </p:cNvSpPr>
          <p:nvPr/>
        </p:nvSpPr>
        <p:spPr>
          <a:xfrm>
            <a:off x="762000" y="152400"/>
            <a:ext cx="7772400" cy="990600"/>
          </a:xfrm>
          <a:prstGeom prst="rect">
            <a:avLst/>
          </a:prstGeom>
        </p:spPr>
        <p:txBody>
          <a:bodyPr/>
          <a:lstStyle/>
          <a:p>
            <a:pPr lvl="0" algn="ctr">
              <a:spcBef>
                <a:spcPct val="0"/>
              </a:spcBef>
              <a:defRPr/>
            </a:pPr>
            <a:r>
              <a:rPr lang="en-US" sz="2800" b="1" u="sng" dirty="0" smtClean="0">
                <a:latin typeface="+mj-lt"/>
                <a:ea typeface="+mj-ea"/>
                <a:cs typeface="+mj-cs"/>
              </a:rPr>
              <a:t>NOAA Hazard Mapping System </a:t>
            </a:r>
            <a:br>
              <a:rPr lang="en-US" sz="2800" b="1" u="sng" dirty="0" smtClean="0">
                <a:latin typeface="+mj-lt"/>
                <a:ea typeface="+mj-ea"/>
                <a:cs typeface="+mj-cs"/>
              </a:rPr>
            </a:br>
            <a:r>
              <a:rPr lang="en-US" sz="2800" b="1" u="sng" dirty="0" smtClean="0">
                <a:latin typeface="+mj-lt"/>
                <a:ea typeface="+mj-ea"/>
                <a:cs typeface="+mj-cs"/>
              </a:rPr>
              <a:t>Fire and Smoke Analysis for August 24, 2006</a:t>
            </a:r>
            <a:endParaRPr kumimoji="0" lang="en-US" sz="2800" b="1" i="0" u="sng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8" name="Picture 4" descr="http://alg.umbc.edu/usaq/images/hms_082406.jpg"/>
          <p:cNvPicPr>
            <a:picLocks noChangeAspect="1" noChangeArrowheads="1"/>
          </p:cNvPicPr>
          <p:nvPr/>
        </p:nvPicPr>
        <p:blipFill>
          <a:blip r:embed="rId2" cstate="print"/>
          <a:srcRect l="21917" t="15079" r="10336" b="23988"/>
          <a:stretch>
            <a:fillRect/>
          </a:stretch>
        </p:blipFill>
        <p:spPr bwMode="auto">
          <a:xfrm>
            <a:off x="609600" y="1159267"/>
            <a:ext cx="7924800" cy="569873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Rot="1" noChangeArrowheads="1"/>
          </p:cNvSpPr>
          <p:nvPr/>
        </p:nvSpPr>
        <p:spPr>
          <a:xfrm>
            <a:off x="609600" y="152400"/>
            <a:ext cx="7620000" cy="6096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Terra MODIS True Color Image for August 24, 2006</a:t>
            </a:r>
          </a:p>
        </p:txBody>
      </p:sp>
      <p:pic>
        <p:nvPicPr>
          <p:cNvPr id="7" name="Picture 6" descr="20060824_Terra_MODIS_RGB_CONU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14400"/>
            <a:ext cx="9144000" cy="56946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Rot="1" noChangeArrowheads="1"/>
          </p:cNvSpPr>
          <p:nvPr/>
        </p:nvSpPr>
        <p:spPr>
          <a:xfrm>
            <a:off x="0" y="152400"/>
            <a:ext cx="9144000" cy="533400"/>
          </a:xfrm>
          <a:prstGeom prst="rect">
            <a:avLst/>
          </a:prstGeom>
        </p:spPr>
        <p:txBody>
          <a:bodyPr/>
          <a:lstStyle/>
          <a:p>
            <a:pPr lvl="0" algn="ctr">
              <a:spcBef>
                <a:spcPct val="0"/>
              </a:spcBef>
              <a:defRPr/>
            </a:pPr>
            <a:r>
              <a:rPr kumimoji="0" lang="en-US" sz="27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Terra </a:t>
            </a:r>
            <a:r>
              <a:rPr lang="en-US" sz="2700" b="1" u="sng" dirty="0" smtClean="0">
                <a:latin typeface="+mj-lt"/>
                <a:ea typeface="+mj-ea"/>
                <a:cs typeface="+mj-cs"/>
              </a:rPr>
              <a:t>MODIS Aerosol Optical Depth (AOD) for August 24, 2006</a:t>
            </a:r>
            <a:endParaRPr kumimoji="0" lang="en-US" sz="2700" b="1" i="0" u="sng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Picture 2" descr="http://idea.umbc.edu/Terra/20060824/modL_2006082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637749"/>
            <a:ext cx="6781800" cy="62202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2308" y="609600"/>
            <a:ext cx="6812491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2"/>
          <p:cNvSpPr txBox="1">
            <a:spLocks noRot="1" noChangeArrowheads="1"/>
          </p:cNvSpPr>
          <p:nvPr/>
        </p:nvSpPr>
        <p:spPr>
          <a:xfrm>
            <a:off x="0" y="152400"/>
            <a:ext cx="9144000" cy="533400"/>
          </a:xfrm>
          <a:prstGeom prst="rect">
            <a:avLst/>
          </a:prstGeom>
        </p:spPr>
        <p:txBody>
          <a:bodyPr/>
          <a:lstStyle/>
          <a:p>
            <a:pPr lvl="0" algn="ctr">
              <a:spcBef>
                <a:spcPct val="0"/>
              </a:spcBef>
              <a:defRPr/>
            </a:pPr>
            <a:r>
              <a:rPr kumimoji="0" lang="en-US" sz="27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GOES </a:t>
            </a:r>
            <a:r>
              <a:rPr lang="en-US" sz="2700" b="1" u="sng" dirty="0" smtClean="0">
                <a:latin typeface="+mj-lt"/>
                <a:ea typeface="+mj-ea"/>
                <a:cs typeface="+mj-cs"/>
              </a:rPr>
              <a:t>Aerosol and Smoke Product (GASP) for August 24, 2006</a:t>
            </a:r>
            <a:endParaRPr kumimoji="0" lang="en-US" sz="2700" b="1" i="0" u="sng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Rot="1" noChangeArrowheads="1"/>
          </p:cNvSpPr>
          <p:nvPr/>
        </p:nvSpPr>
        <p:spPr>
          <a:xfrm>
            <a:off x="152400" y="152400"/>
            <a:ext cx="8839200" cy="914400"/>
          </a:xfrm>
          <a:prstGeom prst="rect">
            <a:avLst/>
          </a:prstGeom>
        </p:spPr>
        <p:txBody>
          <a:bodyPr/>
          <a:lstStyle/>
          <a:p>
            <a:pPr lvl="0" algn="ctr">
              <a:spcBef>
                <a:spcPct val="0"/>
              </a:spcBef>
              <a:defRPr/>
            </a:pPr>
            <a:r>
              <a:rPr lang="en-US" sz="2800" b="1" u="sng" dirty="0" smtClean="0">
                <a:latin typeface="+mj-lt"/>
                <a:ea typeface="+mj-ea"/>
                <a:cs typeface="+mj-cs"/>
              </a:rPr>
              <a:t>Simulated GOES-R ABI AOD Loop</a:t>
            </a:r>
            <a:br>
              <a:rPr lang="en-US" sz="2800" b="1" u="sng" dirty="0" smtClean="0">
                <a:latin typeface="+mj-lt"/>
                <a:ea typeface="+mj-ea"/>
                <a:cs typeface="+mj-cs"/>
              </a:rPr>
            </a:br>
            <a:r>
              <a:rPr lang="en-US" sz="2800" b="1" u="sng" dirty="0" smtClean="0">
                <a:latin typeface="+mj-lt"/>
                <a:ea typeface="+mj-ea"/>
                <a:cs typeface="+mj-cs"/>
              </a:rPr>
              <a:t>10 UTC August 24 – 3 UTC August 25, 2006 (CONUS)</a:t>
            </a:r>
            <a:endParaRPr kumimoji="0" lang="en-US" sz="2800" b="1" i="0" u="sng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 descr="abi_aod_clouds_movie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9704" y="1066800"/>
            <a:ext cx="7721600" cy="5791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194" y="0"/>
            <a:ext cx="8229600" cy="751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Aerosol</a:t>
            </a:r>
            <a:r>
              <a:rPr lang="en-US" dirty="0" smtClean="0"/>
              <a:t> speciation </a:t>
            </a:r>
            <a:r>
              <a:rPr lang="en-US" dirty="0" smtClean="0"/>
              <a:t>products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962194" y="751000"/>
            <a:ext cx="7457814" cy="5593361"/>
            <a:chOff x="962194" y="751000"/>
            <a:chExt cx="7457814" cy="5593361"/>
          </a:xfrm>
        </p:grpSpPr>
        <p:pic>
          <p:nvPicPr>
            <p:cNvPr id="6" name="Picture 5" descr="wrf_chem_lamodel_movie_05.gi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62194" y="751000"/>
              <a:ext cx="7457814" cy="5593361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2063929" y="751000"/>
              <a:ext cx="3234367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ABI Aerosol Type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/>
        </p:nvSpPr>
        <p:spPr>
          <a:xfrm>
            <a:off x="381000" y="1066800"/>
            <a:ext cx="8382000" cy="26860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/>
              <a:t>NOAA Air Quality Proving Ground</a:t>
            </a:r>
            <a:br>
              <a:rPr lang="en-US" b="1" dirty="0" smtClean="0"/>
            </a:br>
            <a:r>
              <a:rPr lang="en-US" b="1" dirty="0" smtClean="0"/>
              <a:t>Case Study 2</a:t>
            </a:r>
            <a:br>
              <a:rPr lang="en-US" b="1" dirty="0" smtClean="0"/>
            </a:br>
            <a:r>
              <a:rPr lang="en-US" b="1" dirty="0" smtClean="0"/>
              <a:t>May 22-24, 2007</a:t>
            </a:r>
          </a:p>
          <a:p>
            <a:r>
              <a:rPr lang="en-US" b="1" dirty="0" smtClean="0">
                <a:solidFill>
                  <a:srgbClr val="FFFF00"/>
                </a:solidFill>
              </a:rPr>
              <a:t>(for Extra Credit)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5" name="Subtitle 3"/>
          <p:cNvSpPr>
            <a:spLocks noGrp="1"/>
          </p:cNvSpPr>
          <p:nvPr/>
        </p:nvSpPr>
        <p:spPr>
          <a:xfrm>
            <a:off x="838200" y="4114799"/>
            <a:ext cx="7391400" cy="1676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Smoke and Haze in Great Lakes, Southeast, and Mississippi Valley Regions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Rot="1" noChangeArrowheads="1"/>
          </p:cNvSpPr>
          <p:nvPr/>
        </p:nvSpPr>
        <p:spPr>
          <a:xfrm>
            <a:off x="1143000" y="152400"/>
            <a:ext cx="7239000" cy="533400"/>
          </a:xfrm>
          <a:prstGeom prst="rect">
            <a:avLst/>
          </a:prstGeom>
        </p:spPr>
        <p:txBody>
          <a:bodyPr/>
          <a:lstStyle/>
          <a:p>
            <a:pPr lvl="0" algn="ctr">
              <a:spcBef>
                <a:spcPct val="0"/>
              </a:spcBef>
              <a:defRPr/>
            </a:pPr>
            <a:r>
              <a:rPr lang="en-US" sz="2800" b="1" u="sng" dirty="0" smtClean="0">
                <a:latin typeface="+mj-lt"/>
                <a:ea typeface="+mj-ea"/>
                <a:cs typeface="+mj-cs"/>
              </a:rPr>
              <a:t>PM</a:t>
            </a:r>
            <a:r>
              <a:rPr lang="en-US" sz="2800" b="1" baseline="-25000" dirty="0" smtClean="0">
                <a:latin typeface="+mj-lt"/>
                <a:ea typeface="+mj-ea"/>
                <a:cs typeface="+mj-cs"/>
              </a:rPr>
              <a:t>2.5</a:t>
            </a:r>
            <a:r>
              <a:rPr lang="en-US" sz="2800" b="1" u="sng" dirty="0" smtClean="0">
                <a:latin typeface="+mj-lt"/>
                <a:ea typeface="+mj-ea"/>
                <a:cs typeface="+mj-cs"/>
              </a:rPr>
              <a:t> 24-hour Average AQI for May 24, 2007</a:t>
            </a:r>
            <a:endParaRPr kumimoji="0" lang="en-US" sz="2800" b="1" i="0" u="sng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218" name="Picture 2" descr="http://www.epa.gov/airnow/2007/20070524/pm25/pm25-24p-super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685800"/>
            <a:ext cx="8307324" cy="6019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Rot="1" noChangeArrowheads="1"/>
          </p:cNvSpPr>
          <p:nvPr/>
        </p:nvSpPr>
        <p:spPr>
          <a:xfrm>
            <a:off x="533400" y="152400"/>
            <a:ext cx="8001000" cy="533400"/>
          </a:xfrm>
          <a:prstGeom prst="rect">
            <a:avLst/>
          </a:prstGeom>
        </p:spPr>
        <p:txBody>
          <a:bodyPr/>
          <a:lstStyle/>
          <a:p>
            <a:pPr lvl="0" algn="ctr">
              <a:spcBef>
                <a:spcPct val="0"/>
              </a:spcBef>
              <a:defRPr/>
            </a:pPr>
            <a:r>
              <a:rPr lang="en-US" sz="2800" b="1" u="sng" dirty="0" smtClean="0">
                <a:latin typeface="+mj-lt"/>
                <a:ea typeface="+mj-ea"/>
                <a:cs typeface="+mj-cs"/>
              </a:rPr>
              <a:t>O</a:t>
            </a:r>
            <a:r>
              <a:rPr lang="en-US" sz="2800" b="1" baseline="-25000" dirty="0" smtClean="0">
                <a:latin typeface="+mj-lt"/>
                <a:ea typeface="+mj-ea"/>
                <a:cs typeface="+mj-cs"/>
              </a:rPr>
              <a:t>3</a:t>
            </a:r>
            <a:r>
              <a:rPr lang="en-US" sz="2800" b="1" u="sng" dirty="0" smtClean="0">
                <a:latin typeface="+mj-lt"/>
                <a:ea typeface="+mj-ea"/>
                <a:cs typeface="+mj-cs"/>
              </a:rPr>
              <a:t> 8-hour Average Maximum AQI for May 24, 2007</a:t>
            </a:r>
            <a:endParaRPr kumimoji="0" lang="en-US" sz="2800" b="1" i="0" u="sng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194" name="Picture 2" descr="http://www.epa.gov/airnow/2007/20070524/8p-super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685800"/>
            <a:ext cx="8307324" cy="6019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Rot="1" noChangeArrowheads="1"/>
          </p:cNvSpPr>
          <p:nvPr/>
        </p:nvSpPr>
        <p:spPr>
          <a:xfrm>
            <a:off x="1066800" y="152400"/>
            <a:ext cx="7391400" cy="6096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12 UTC Surface</a:t>
            </a:r>
            <a:r>
              <a:rPr kumimoji="0" lang="en-US" sz="2800" b="1" i="0" u="sng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Analysis for May 24, 2007</a:t>
            </a:r>
            <a:endParaRPr kumimoji="0" lang="en-US" sz="2800" b="1" i="0" u="sng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30" name="Picture 6" descr="http://www.hpc.ncep.noaa.gov/archives/sfc/usfntsfc2007052412.gif"/>
          <p:cNvPicPr>
            <a:picLocks noChangeAspect="1" noChangeArrowheads="1"/>
          </p:cNvPicPr>
          <p:nvPr/>
        </p:nvPicPr>
        <p:blipFill>
          <a:blip r:embed="rId2" cstate="print"/>
          <a:srcRect b="4626"/>
          <a:stretch>
            <a:fillRect/>
          </a:stretch>
        </p:blipFill>
        <p:spPr bwMode="auto">
          <a:xfrm>
            <a:off x="228600" y="685800"/>
            <a:ext cx="8636474" cy="6172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roving_Ground_Goals_Gurk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1" y="428"/>
            <a:ext cx="9130158" cy="685714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921" y="428"/>
            <a:ext cx="3594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From Steve Goodman’s Presentation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Rot="1" noChangeArrowheads="1"/>
          </p:cNvSpPr>
          <p:nvPr/>
        </p:nvSpPr>
        <p:spPr>
          <a:xfrm>
            <a:off x="381000" y="152400"/>
            <a:ext cx="8229600" cy="6096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15 UTC Surface</a:t>
            </a:r>
            <a:r>
              <a:rPr kumimoji="0" lang="en-US" sz="2800" b="1" i="0" u="sng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Analysis with Radar for May 24, 2007</a:t>
            </a:r>
            <a:endParaRPr kumimoji="0" lang="en-US" sz="2800" b="1" i="0" u="sng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3556" name="Picture 4" descr="http://www.hpc.ncep.noaa.gov/archives/sfc/radsfcus_exp2007052415.gif"/>
          <p:cNvPicPr>
            <a:picLocks noChangeAspect="1" noChangeArrowheads="1"/>
          </p:cNvPicPr>
          <p:nvPr/>
        </p:nvPicPr>
        <p:blipFill>
          <a:blip r:embed="rId2" cstate="print"/>
          <a:srcRect b="2316"/>
          <a:stretch>
            <a:fillRect/>
          </a:stretch>
        </p:blipFill>
        <p:spPr bwMode="auto">
          <a:xfrm>
            <a:off x="381000" y="670632"/>
            <a:ext cx="8440956" cy="61873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Rot="1" noChangeArrowheads="1"/>
          </p:cNvSpPr>
          <p:nvPr/>
        </p:nvSpPr>
        <p:spPr>
          <a:xfrm>
            <a:off x="762000" y="152400"/>
            <a:ext cx="7772400" cy="990600"/>
          </a:xfrm>
          <a:prstGeom prst="rect">
            <a:avLst/>
          </a:prstGeom>
        </p:spPr>
        <p:txBody>
          <a:bodyPr/>
          <a:lstStyle/>
          <a:p>
            <a:pPr lvl="0" algn="ctr">
              <a:spcBef>
                <a:spcPct val="0"/>
              </a:spcBef>
              <a:defRPr/>
            </a:pPr>
            <a:r>
              <a:rPr lang="en-US" sz="2800" b="1" u="sng" dirty="0" smtClean="0">
                <a:latin typeface="+mj-lt"/>
                <a:ea typeface="+mj-ea"/>
                <a:cs typeface="+mj-cs"/>
              </a:rPr>
              <a:t>NOAA Hazard Mapping System </a:t>
            </a:r>
            <a:br>
              <a:rPr lang="en-US" sz="2800" b="1" u="sng" dirty="0" smtClean="0">
                <a:latin typeface="+mj-lt"/>
                <a:ea typeface="+mj-ea"/>
                <a:cs typeface="+mj-cs"/>
              </a:rPr>
            </a:br>
            <a:r>
              <a:rPr lang="en-US" sz="2800" b="1" u="sng" dirty="0" smtClean="0">
                <a:latin typeface="+mj-lt"/>
                <a:ea typeface="+mj-ea"/>
                <a:cs typeface="+mj-cs"/>
              </a:rPr>
              <a:t>Fire and Smoke Analysis for May 24, 2007</a:t>
            </a:r>
            <a:endParaRPr kumimoji="0" lang="en-US" sz="2800" b="1" i="0" u="sng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/>
          <p:cNvPicPr/>
          <p:nvPr/>
        </p:nvPicPr>
        <p:blipFill>
          <a:blip r:embed="rId2" cstate="print"/>
          <a:srcRect l="34661" t="34238" r="9001" b="4779"/>
          <a:stretch>
            <a:fillRect/>
          </a:stretch>
        </p:blipFill>
        <p:spPr bwMode="auto">
          <a:xfrm>
            <a:off x="1752600" y="1143000"/>
            <a:ext cx="5715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Rot="1" noChangeArrowheads="1"/>
          </p:cNvSpPr>
          <p:nvPr/>
        </p:nvSpPr>
        <p:spPr>
          <a:xfrm>
            <a:off x="609600" y="152400"/>
            <a:ext cx="7620000" cy="6096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Terra MODIS True Color Image for May 24, 2007</a:t>
            </a:r>
          </a:p>
        </p:txBody>
      </p:sp>
      <p:pic>
        <p:nvPicPr>
          <p:cNvPr id="9" name="Picture 8" descr="20070527_Terra_MODIS_RGB_CONUS.jpg"/>
          <p:cNvPicPr>
            <a:picLocks noChangeAspect="1"/>
          </p:cNvPicPr>
          <p:nvPr/>
        </p:nvPicPr>
        <p:blipFill>
          <a:blip r:embed="rId2" cstate="print"/>
          <a:srcRect t="2222" r="3906" b="23333"/>
          <a:stretch>
            <a:fillRect/>
          </a:stretch>
        </p:blipFill>
        <p:spPr>
          <a:xfrm>
            <a:off x="152400" y="859246"/>
            <a:ext cx="8923362" cy="56939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Rot="1" noChangeArrowheads="1"/>
          </p:cNvSpPr>
          <p:nvPr/>
        </p:nvSpPr>
        <p:spPr>
          <a:xfrm>
            <a:off x="228600" y="152400"/>
            <a:ext cx="8610600" cy="533400"/>
          </a:xfrm>
          <a:prstGeom prst="rect">
            <a:avLst/>
          </a:prstGeom>
        </p:spPr>
        <p:txBody>
          <a:bodyPr/>
          <a:lstStyle/>
          <a:p>
            <a:pPr lvl="0" algn="ctr">
              <a:spcBef>
                <a:spcPct val="0"/>
              </a:spcBef>
              <a:defRPr/>
            </a:pPr>
            <a:r>
              <a:rPr kumimoji="0" lang="en-US" sz="27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Terra </a:t>
            </a:r>
            <a:r>
              <a:rPr lang="en-US" sz="2700" b="1" u="sng" dirty="0" smtClean="0">
                <a:latin typeface="+mj-lt"/>
                <a:ea typeface="+mj-ea"/>
                <a:cs typeface="+mj-cs"/>
              </a:rPr>
              <a:t>MODIS Aerosol Optical Depth (AOD) for May 24, 2007</a:t>
            </a:r>
            <a:endParaRPr kumimoji="0" lang="en-US" sz="2700" b="1" i="0" u="sng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1268" name="Picture 4" descr="http://alg.umbc.edu/usaq/images/modL_2007052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651108"/>
            <a:ext cx="6777899" cy="621667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637751"/>
            <a:ext cx="6781800" cy="6220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2"/>
          <p:cNvSpPr txBox="1">
            <a:spLocks noRot="1" noChangeArrowheads="1"/>
          </p:cNvSpPr>
          <p:nvPr/>
        </p:nvSpPr>
        <p:spPr>
          <a:xfrm>
            <a:off x="0" y="152400"/>
            <a:ext cx="9144000" cy="533400"/>
          </a:xfrm>
          <a:prstGeom prst="rect">
            <a:avLst/>
          </a:prstGeom>
        </p:spPr>
        <p:txBody>
          <a:bodyPr/>
          <a:lstStyle/>
          <a:p>
            <a:pPr lvl="0" algn="ctr">
              <a:spcBef>
                <a:spcPct val="0"/>
              </a:spcBef>
              <a:defRPr/>
            </a:pPr>
            <a:r>
              <a:rPr kumimoji="0" lang="en-US" sz="27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GOES </a:t>
            </a:r>
            <a:r>
              <a:rPr lang="en-US" sz="2700" b="1" u="sng" dirty="0" smtClean="0">
                <a:latin typeface="+mj-lt"/>
                <a:ea typeface="+mj-ea"/>
                <a:cs typeface="+mj-cs"/>
              </a:rPr>
              <a:t>Aerosol and Smoke Product (GASP) for May 24, 2007</a:t>
            </a:r>
            <a:endParaRPr kumimoji="0" lang="en-US" sz="2700" b="1" i="0" u="sng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609600" y="685800"/>
            <a:ext cx="7848600" cy="5791200"/>
            <a:chOff x="609600" y="838200"/>
            <a:chExt cx="7848600" cy="5791200"/>
          </a:xfrm>
        </p:grpSpPr>
        <p:pic>
          <p:nvPicPr>
            <p:cNvPr id="38919" name="Picture 6" descr="ABI_CMAQ_AOD_movie.gif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609600" y="914400"/>
              <a:ext cx="3759200" cy="2819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920" name="Picture 7" descr="ABI_CMAQ_AERMODEL_movie.gif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495800" y="838200"/>
              <a:ext cx="3962400" cy="2971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921" name="Picture 9" descr="ABI_CMAQ_SM_movie.gif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09600" y="3810000"/>
              <a:ext cx="3759200" cy="2819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8918" name="TextBox 7"/>
          <p:cNvSpPr txBox="1">
            <a:spLocks noChangeArrowheads="1"/>
          </p:cNvSpPr>
          <p:nvPr/>
        </p:nvSpPr>
        <p:spPr bwMode="auto">
          <a:xfrm>
            <a:off x="4861324" y="685800"/>
            <a:ext cx="1844276" cy="246221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ABI Aerosol </a:t>
            </a:r>
            <a:r>
              <a:rPr lang="en-US" sz="1000" dirty="0" smtClean="0">
                <a:solidFill>
                  <a:schemeClr val="bg1"/>
                </a:solidFill>
              </a:rPr>
              <a:t>Type (land only)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0" name="Rectangle 2"/>
          <p:cNvSpPr txBox="1">
            <a:spLocks noRot="1" noChangeArrowheads="1"/>
          </p:cNvSpPr>
          <p:nvPr/>
        </p:nvSpPr>
        <p:spPr>
          <a:xfrm>
            <a:off x="4495800" y="4219257"/>
            <a:ext cx="4495800" cy="914400"/>
          </a:xfrm>
          <a:prstGeom prst="rect">
            <a:avLst/>
          </a:prstGeom>
        </p:spPr>
        <p:txBody>
          <a:bodyPr/>
          <a:lstStyle/>
          <a:p>
            <a:pPr lvl="0" algn="ctr">
              <a:spcBef>
                <a:spcPct val="0"/>
              </a:spcBef>
              <a:defRPr/>
            </a:pPr>
            <a:r>
              <a:rPr lang="en-US" sz="2800" b="1" u="sng" dirty="0" smtClean="0">
                <a:latin typeface="+mj-lt"/>
                <a:ea typeface="+mj-ea"/>
                <a:cs typeface="+mj-cs"/>
              </a:rPr>
              <a:t>Simulated GOES-R ABI AOD and Aerosol Properties Loops</a:t>
            </a:r>
            <a:br>
              <a:rPr lang="en-US" sz="2800" b="1" u="sng" dirty="0" smtClean="0">
                <a:latin typeface="+mj-lt"/>
                <a:ea typeface="+mj-ea"/>
                <a:cs typeface="+mj-cs"/>
              </a:rPr>
            </a:br>
            <a:r>
              <a:rPr lang="en-US" sz="2800" b="1" u="sng" dirty="0" smtClean="0">
                <a:latin typeface="+mj-lt"/>
                <a:ea typeface="+mj-ea"/>
                <a:cs typeface="+mj-cs"/>
              </a:rPr>
              <a:t>May 24, 2007 (CONUS)</a:t>
            </a:r>
            <a:endParaRPr kumimoji="0" lang="en-US" sz="2800" b="1" i="0" u="sng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2370"/>
          </a:xfrm>
        </p:spPr>
        <p:txBody>
          <a:bodyPr/>
          <a:lstStyle/>
          <a:p>
            <a:r>
              <a:rPr lang="en-US" dirty="0" smtClean="0"/>
              <a:t>Breakout Session (After Lunch) 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7008"/>
            <a:ext cx="8229600" cy="5437632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Working in groups, you’ll be able to review these slides in detail, including:</a:t>
            </a:r>
          </a:p>
          <a:p>
            <a:pPr lvl="1"/>
            <a:r>
              <a:rPr lang="en-US" dirty="0" smtClean="0"/>
              <a:t>static images of AQI and meteorological data</a:t>
            </a:r>
          </a:p>
          <a:p>
            <a:pPr lvl="1"/>
            <a:r>
              <a:rPr lang="en-US" dirty="0" smtClean="0"/>
              <a:t>GASP and MODIS AOD images/loops</a:t>
            </a:r>
          </a:p>
          <a:p>
            <a:pPr lvl="1"/>
            <a:r>
              <a:rPr lang="en-US" dirty="0" smtClean="0"/>
              <a:t>GOES-R ABI simulated data</a:t>
            </a:r>
          </a:p>
          <a:p>
            <a:r>
              <a:rPr lang="en-US" dirty="0" smtClean="0"/>
              <a:t>On the accompanying worksheet, please answer the questions about the simulated ABI data</a:t>
            </a:r>
          </a:p>
          <a:p>
            <a:r>
              <a:rPr lang="en-US" dirty="0" smtClean="0"/>
              <a:t>Your answers will be the basis of the discussion session – we want your feedback on what you find confusing, what you find most useful, and what is missing.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AQPG_Diagram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8446" y="98970"/>
            <a:ext cx="8855666" cy="664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ounded Rectangle 7"/>
          <p:cNvSpPr/>
          <p:nvPr/>
        </p:nvSpPr>
        <p:spPr>
          <a:xfrm>
            <a:off x="131952" y="5130097"/>
            <a:ext cx="6086381" cy="169903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148446" y="989729"/>
            <a:ext cx="6086381" cy="1699036"/>
            <a:chOff x="148446" y="989729"/>
            <a:chExt cx="6086381" cy="1699036"/>
          </a:xfrm>
        </p:grpSpPr>
        <p:sp>
          <p:nvSpPr>
            <p:cNvPr id="6" name="Rounded Rectangle 5"/>
            <p:cNvSpPr/>
            <p:nvPr/>
          </p:nvSpPr>
          <p:spPr>
            <a:xfrm>
              <a:off x="148446" y="989729"/>
              <a:ext cx="6086381" cy="1699036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787739" y="989729"/>
              <a:ext cx="124084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rgbClr val="000000"/>
                  </a:solidFill>
                </a:rPr>
                <a:t>This Talk</a:t>
              </a:r>
              <a:endParaRPr lang="en-US" sz="24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48446" y="2841165"/>
            <a:ext cx="6086381" cy="2288932"/>
            <a:chOff x="148446" y="2841165"/>
            <a:chExt cx="6086381" cy="2288932"/>
          </a:xfrm>
        </p:grpSpPr>
        <p:sp>
          <p:nvSpPr>
            <p:cNvPr id="7" name="Rounded Rectangle 6"/>
            <p:cNvSpPr/>
            <p:nvPr/>
          </p:nvSpPr>
          <p:spPr>
            <a:xfrm>
              <a:off x="148446" y="2841165"/>
              <a:ext cx="6086381" cy="2288932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463793" y="2841165"/>
              <a:ext cx="200232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rgbClr val="000000"/>
                  </a:solidFill>
                </a:rPr>
                <a:t>This afternoon</a:t>
              </a:r>
              <a:endParaRPr lang="en-US" sz="2400" dirty="0">
                <a:solidFill>
                  <a:srgbClr val="00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Your Task: Tell Us What You See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292608" y="1600200"/>
            <a:ext cx="8558784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We sought up to ten test cases where we could exercise the GOES-R ABI Algorithm</a:t>
            </a:r>
          </a:p>
          <a:p>
            <a:r>
              <a:rPr lang="en-US" dirty="0" smtClean="0"/>
              <a:t>We were constrained by the availability of model data in a format that could be introduced to CRTM and then to the ABI algorithm</a:t>
            </a:r>
          </a:p>
          <a:p>
            <a:r>
              <a:rPr lang="en-US" dirty="0" smtClean="0"/>
              <a:t>Only two cases could be run at this point (August 26, 2006 and May 24, 2007)</a:t>
            </a:r>
          </a:p>
          <a:p>
            <a:r>
              <a:rPr lang="en-US" dirty="0" smtClean="0"/>
              <a:t>You’ve seen briefly what these cases look like on GOES-R ABI in Brad’s presentation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914401"/>
            <a:ext cx="8382000" cy="2686050"/>
          </a:xfrm>
        </p:spPr>
        <p:txBody>
          <a:bodyPr>
            <a:noAutofit/>
          </a:bodyPr>
          <a:lstStyle/>
          <a:p>
            <a:r>
              <a:rPr lang="en-US" b="1" dirty="0" smtClean="0"/>
              <a:t>NOAA Air Quality Proving Ground</a:t>
            </a:r>
            <a:br>
              <a:rPr lang="en-US" b="1" dirty="0" smtClean="0"/>
            </a:br>
            <a:r>
              <a:rPr lang="en-US" b="1" dirty="0" smtClean="0"/>
              <a:t>Case Study 1</a:t>
            </a:r>
            <a:br>
              <a:rPr lang="en-US" b="1" dirty="0" smtClean="0"/>
            </a:br>
            <a:r>
              <a:rPr lang="en-US" b="1" dirty="0" smtClean="0"/>
              <a:t>August 24, 2006</a:t>
            </a:r>
            <a:endParaRPr lang="en-US" b="1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914400" y="3962400"/>
            <a:ext cx="7391400" cy="16764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Smoke in Northern Rocky Mountain States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Haze in Mid-Atlantic, Southeast, and Mississippi Valley Regions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Rot="1" noChangeArrowheads="1"/>
          </p:cNvSpPr>
          <p:nvPr/>
        </p:nvSpPr>
        <p:spPr>
          <a:xfrm>
            <a:off x="914400" y="152400"/>
            <a:ext cx="7620000" cy="533400"/>
          </a:xfrm>
          <a:prstGeom prst="rect">
            <a:avLst/>
          </a:prstGeom>
        </p:spPr>
        <p:txBody>
          <a:bodyPr/>
          <a:lstStyle/>
          <a:p>
            <a:pPr lvl="0" algn="ctr">
              <a:spcBef>
                <a:spcPct val="0"/>
              </a:spcBef>
              <a:defRPr/>
            </a:pPr>
            <a:r>
              <a:rPr lang="en-US" sz="2800" b="1" u="sng" dirty="0" smtClean="0">
                <a:latin typeface="+mj-lt"/>
                <a:ea typeface="+mj-ea"/>
                <a:cs typeface="+mj-cs"/>
              </a:rPr>
              <a:t>PM</a:t>
            </a:r>
            <a:r>
              <a:rPr lang="en-US" sz="2800" b="1" baseline="-25000" dirty="0" smtClean="0">
                <a:latin typeface="+mj-lt"/>
                <a:ea typeface="+mj-ea"/>
                <a:cs typeface="+mj-cs"/>
              </a:rPr>
              <a:t>2.5</a:t>
            </a:r>
            <a:r>
              <a:rPr lang="en-US" sz="2800" b="1" u="sng" dirty="0" smtClean="0">
                <a:latin typeface="+mj-lt"/>
                <a:ea typeface="+mj-ea"/>
                <a:cs typeface="+mj-cs"/>
              </a:rPr>
              <a:t> 24-hour Average AQI for August 24, 2006</a:t>
            </a:r>
            <a:endParaRPr kumimoji="0" lang="en-US" sz="2800" b="1" i="0" u="sng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2" descr="http://www.epa.gov/airnow/2006/20060824/pm25/pm25-24p-super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199" y="685800"/>
            <a:ext cx="8307325" cy="6019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Rot="1" noChangeArrowheads="1"/>
          </p:cNvSpPr>
          <p:nvPr/>
        </p:nvSpPr>
        <p:spPr>
          <a:xfrm>
            <a:off x="457200" y="152400"/>
            <a:ext cx="8382000" cy="533400"/>
          </a:xfrm>
          <a:prstGeom prst="rect">
            <a:avLst/>
          </a:prstGeom>
        </p:spPr>
        <p:txBody>
          <a:bodyPr/>
          <a:lstStyle/>
          <a:p>
            <a:pPr lvl="0" algn="ctr">
              <a:spcBef>
                <a:spcPct val="0"/>
              </a:spcBef>
              <a:defRPr/>
            </a:pPr>
            <a:r>
              <a:rPr lang="en-US" sz="2800" b="1" u="sng" dirty="0" smtClean="0">
                <a:latin typeface="+mj-lt"/>
                <a:ea typeface="+mj-ea"/>
                <a:cs typeface="+mj-cs"/>
              </a:rPr>
              <a:t>O</a:t>
            </a:r>
            <a:r>
              <a:rPr lang="en-US" sz="2800" b="1" baseline="-25000" dirty="0" smtClean="0">
                <a:latin typeface="+mj-lt"/>
                <a:ea typeface="+mj-ea"/>
                <a:cs typeface="+mj-cs"/>
              </a:rPr>
              <a:t>3</a:t>
            </a:r>
            <a:r>
              <a:rPr lang="en-US" sz="2800" b="1" u="sng" dirty="0" smtClean="0">
                <a:latin typeface="+mj-lt"/>
                <a:ea typeface="+mj-ea"/>
                <a:cs typeface="+mj-cs"/>
              </a:rPr>
              <a:t> 8-hour Average Maximum AQI for August 24, 2006</a:t>
            </a:r>
            <a:endParaRPr kumimoji="0" lang="en-US" sz="2800" b="1" i="0" u="sng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2" descr="http://www.epa.gov/airnow/2006/20060824/8p-super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685800"/>
            <a:ext cx="8307325" cy="6019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Rot="1" noChangeArrowheads="1"/>
          </p:cNvSpPr>
          <p:nvPr/>
        </p:nvSpPr>
        <p:spPr>
          <a:xfrm>
            <a:off x="990600" y="152400"/>
            <a:ext cx="7620000" cy="6096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12 UTC Surface</a:t>
            </a:r>
            <a:r>
              <a:rPr kumimoji="0" lang="en-US" sz="2800" b="1" i="0" u="sng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Analysis for August 24, 2006</a:t>
            </a:r>
            <a:endParaRPr kumimoji="0" lang="en-US" sz="2800" b="1" i="0" u="sng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8" name="Picture 4" descr="http://www.hpc.ncep.noaa.gov/archives/sfc/usfntsfc2006082412.gif"/>
          <p:cNvPicPr>
            <a:picLocks noChangeAspect="1" noChangeArrowheads="1"/>
          </p:cNvPicPr>
          <p:nvPr/>
        </p:nvPicPr>
        <p:blipFill>
          <a:blip r:embed="rId2" cstate="print"/>
          <a:srcRect b="4626"/>
          <a:stretch>
            <a:fillRect/>
          </a:stretch>
        </p:blipFill>
        <p:spPr bwMode="auto">
          <a:xfrm>
            <a:off x="335509" y="685800"/>
            <a:ext cx="8534114" cy="609904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Rot="1" noChangeArrowheads="1"/>
          </p:cNvSpPr>
          <p:nvPr/>
        </p:nvSpPr>
        <p:spPr>
          <a:xfrm>
            <a:off x="304800" y="152400"/>
            <a:ext cx="8534400" cy="6096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15 UTC Surface</a:t>
            </a:r>
            <a:r>
              <a:rPr kumimoji="0" lang="en-US" sz="2800" b="1" i="0" u="sng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Analysis with Radar for August 24, 2006</a:t>
            </a:r>
            <a:endParaRPr kumimoji="0" lang="en-US" sz="2800" b="1" i="0" u="sng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3554" name="Picture 2" descr="http://www.hpc.ncep.noaa.gov/archives/sfc/radsfcus_exp2006082415.gif"/>
          <p:cNvPicPr>
            <a:picLocks noChangeAspect="1" noChangeArrowheads="1"/>
          </p:cNvPicPr>
          <p:nvPr/>
        </p:nvPicPr>
        <p:blipFill>
          <a:blip r:embed="rId2" cstate="print"/>
          <a:srcRect b="2640"/>
          <a:stretch>
            <a:fillRect/>
          </a:stretch>
        </p:blipFill>
        <p:spPr bwMode="auto">
          <a:xfrm>
            <a:off x="381000" y="678586"/>
            <a:ext cx="8458200" cy="61794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</TotalTime>
  <Words>524</Words>
  <Application>Microsoft Macintosh PowerPoint</Application>
  <PresentationFormat>On-screen Show (4:3)</PresentationFormat>
  <Paragraphs>45</Paragraphs>
  <Slides>26</Slides>
  <Notes>2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Case Studies of Simulated ABI Data for Past Air Quality Events </vt:lpstr>
      <vt:lpstr>Slide 2</vt:lpstr>
      <vt:lpstr>Slide 3</vt:lpstr>
      <vt:lpstr>Your Task: Tell Us What You See</vt:lpstr>
      <vt:lpstr>NOAA Air Quality Proving Ground Case Study 1 August 24, 2006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Aerosol speciation products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Breakout Session (After Lunch)  </vt:lpstr>
    </vt:vector>
  </TitlesOfParts>
  <Company>Joint Center for Earth Systems Technology (JCET)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Raymond Hoff</dc:creator>
  <cp:lastModifiedBy>Raymond Hoff</cp:lastModifiedBy>
  <cp:revision>15</cp:revision>
  <dcterms:created xsi:type="dcterms:W3CDTF">2010-09-11T14:37:29Z</dcterms:created>
  <dcterms:modified xsi:type="dcterms:W3CDTF">2010-09-11T14:51:34Z</dcterms:modified>
</cp:coreProperties>
</file>