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53230-4F53-4682-8DB5-0AA485B5C4AE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5FA3C-5692-438A-9EB6-D36FFBCB90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3B3-2784-4481-9D23-75C05DF4CB8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819F-E2B4-4EF5-A9DD-55BFD5307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3B3-2784-4481-9D23-75C05DF4CB8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819F-E2B4-4EF5-A9DD-55BFD5307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3B3-2784-4481-9D23-75C05DF4CB8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819F-E2B4-4EF5-A9DD-55BFD5307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3B3-2784-4481-9D23-75C05DF4CB8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819F-E2B4-4EF5-A9DD-55BFD5307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3B3-2784-4481-9D23-75C05DF4CB8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819F-E2B4-4EF5-A9DD-55BFD5307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3B3-2784-4481-9D23-75C05DF4CB8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819F-E2B4-4EF5-A9DD-55BFD5307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3B3-2784-4481-9D23-75C05DF4CB8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819F-E2B4-4EF5-A9DD-55BFD5307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3B3-2784-4481-9D23-75C05DF4CB8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819F-E2B4-4EF5-A9DD-55BFD5307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3B3-2784-4481-9D23-75C05DF4CB8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819F-E2B4-4EF5-A9DD-55BFD5307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3B3-2784-4481-9D23-75C05DF4CB8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819F-E2B4-4EF5-A9DD-55BFD5307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3B3-2784-4481-9D23-75C05DF4CB8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819F-E2B4-4EF5-A9DD-55BFD5307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DF3B3-2784-4481-9D23-75C05DF4CB8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8819F-E2B4-4EF5-A9DD-55BFD5307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sdis.noaa.gov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et.ucar.edu/" TargetMode="External"/><Relationship Id="rId2" Type="http://schemas.openxmlformats.org/officeDocument/2006/relationships/hyperlink" Target="mailto:huffa@battelle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Upcoming AQPG Activities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696200" cy="2971800"/>
          </a:xfrm>
        </p:spPr>
        <p:txBody>
          <a:bodyPr>
            <a:normAutofit fontScale="92500" lnSpcReduction="20000"/>
          </a:bodyPr>
          <a:lstStyle/>
          <a:p>
            <a:r>
              <a:rPr lang="en-US" sz="3900" b="1" dirty="0" smtClean="0">
                <a:solidFill>
                  <a:srgbClr val="0000CC"/>
                </a:solidFill>
              </a:rPr>
              <a:t>Amy Huff</a:t>
            </a:r>
          </a:p>
          <a:p>
            <a:r>
              <a:rPr lang="en-US" sz="3900" b="1" i="1" dirty="0" smtClean="0">
                <a:solidFill>
                  <a:srgbClr val="0000CC"/>
                </a:solidFill>
              </a:rPr>
              <a:t>Battelle Memorial Institute</a:t>
            </a:r>
          </a:p>
          <a:p>
            <a:endParaRPr lang="en-US" b="1" dirty="0" smtClean="0">
              <a:solidFill>
                <a:srgbClr val="0000CC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NOAA GOES-R AQPG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Annual Advisory Group Workshop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January 12, 2012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13" descr="Battelle-Logo_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867400"/>
            <a:ext cx="2133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alg.umbc.edu/3D-AQS/logo/noaa_log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5638800"/>
            <a:ext cx="990600" cy="92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UMBC_WORDMAR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5916706"/>
            <a:ext cx="1447800" cy="489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UAHuntsville_logo2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14800" y="5867400"/>
            <a:ext cx="1752600" cy="6483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Near Real-Time 2012 Experiment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562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 AQPG plans to have another NRT </a:t>
            </a:r>
            <a:r>
              <a:rPr lang="en-US" sz="2800" dirty="0" err="1" smtClean="0"/>
              <a:t>testbed</a:t>
            </a:r>
            <a:r>
              <a:rPr lang="en-US" sz="2800" dirty="0" smtClean="0"/>
              <a:t> during 2012:</a:t>
            </a:r>
          </a:p>
          <a:p>
            <a:pPr lvl="1"/>
            <a:r>
              <a:rPr lang="en-US" sz="2400" dirty="0" smtClean="0"/>
              <a:t>1-2 week intensive period (time TBD)</a:t>
            </a:r>
          </a:p>
          <a:p>
            <a:pPr lvl="1"/>
            <a:r>
              <a:rPr lang="en-US" sz="2400" dirty="0" smtClean="0"/>
              <a:t>CMAQ output run through CRTM and ABI algorithm</a:t>
            </a:r>
          </a:p>
          <a:p>
            <a:pPr lvl="1"/>
            <a:r>
              <a:rPr lang="en-US" sz="2400" dirty="0" smtClean="0"/>
              <a:t>Daily streaming of proxy ABI aerosol products</a:t>
            </a:r>
          </a:p>
          <a:p>
            <a:pPr lvl="1"/>
            <a:r>
              <a:rPr lang="en-US" sz="2400" dirty="0" smtClean="0"/>
              <a:t>Products updated every hour during the day</a:t>
            </a:r>
          </a:p>
          <a:p>
            <a:pPr lvl="1"/>
            <a:r>
              <a:rPr lang="en-US" sz="2400" dirty="0" smtClean="0"/>
              <a:t>Accessible via special section of NESDIS IDEA website</a:t>
            </a:r>
          </a:p>
          <a:p>
            <a:r>
              <a:rPr lang="en-US" sz="2800" dirty="0" smtClean="0"/>
              <a:t>Domain: hopefully CONUS (using NWS/NCEP model)</a:t>
            </a:r>
          </a:p>
          <a:p>
            <a:r>
              <a:rPr lang="en-US" sz="2800" dirty="0" smtClean="0"/>
              <a:t>Proxy ABI products:</a:t>
            </a:r>
          </a:p>
          <a:p>
            <a:pPr lvl="1"/>
            <a:r>
              <a:rPr lang="en-US" sz="2400" dirty="0" smtClean="0"/>
              <a:t>AOD (hourly and composites)</a:t>
            </a:r>
          </a:p>
          <a:p>
            <a:pPr lvl="1"/>
            <a:r>
              <a:rPr lang="en-US" sz="2400" dirty="0" smtClean="0"/>
              <a:t>AOD-derived AQI values</a:t>
            </a:r>
          </a:p>
          <a:p>
            <a:pPr lvl="1"/>
            <a:r>
              <a:rPr lang="en-US" sz="2400" dirty="0" smtClean="0"/>
              <a:t>Synthetic natural color (RGB)</a:t>
            </a:r>
          </a:p>
          <a:p>
            <a:pPr lvl="1"/>
            <a:r>
              <a:rPr lang="en-US" sz="2400" dirty="0" smtClean="0"/>
              <a:t>Aerosol type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Feedback on 2012 NRT Experiment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791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We are looking for </a:t>
            </a:r>
            <a:r>
              <a:rPr lang="en-US" sz="2800" dirty="0" smtClean="0">
                <a:solidFill>
                  <a:srgbClr val="000099"/>
                </a:solidFill>
              </a:rPr>
              <a:t>volunteers</a:t>
            </a:r>
            <a:r>
              <a:rPr lang="en-US" sz="2800" dirty="0" smtClean="0"/>
              <a:t> to review the NRT proxy ABI aerosol products and give us feedback on necessary improvements to products</a:t>
            </a:r>
          </a:p>
          <a:p>
            <a:r>
              <a:rPr lang="en-US" sz="2800" dirty="0" smtClean="0"/>
              <a:t>Things to keep in mind:</a:t>
            </a:r>
          </a:p>
          <a:p>
            <a:pPr lvl="1"/>
            <a:r>
              <a:rPr lang="en-US" sz="2400" dirty="0" smtClean="0"/>
              <a:t>The proxy ABI products will be generated from CMAQ model output, which has limited real-time emissions and optical properties</a:t>
            </a:r>
          </a:p>
          <a:p>
            <a:pPr lvl="1"/>
            <a:r>
              <a:rPr lang="en-US" sz="2400" dirty="0" smtClean="0"/>
              <a:t>The AQPG is </a:t>
            </a:r>
            <a:r>
              <a:rPr lang="en-US" sz="2400" u="sng" dirty="0" smtClean="0"/>
              <a:t>not</a:t>
            </a:r>
            <a:r>
              <a:rPr lang="en-US" sz="2400" dirty="0" smtClean="0"/>
              <a:t> focusing on </a:t>
            </a:r>
            <a:r>
              <a:rPr lang="en-US" sz="2400" dirty="0"/>
              <a:t>data validation or shortcomings </a:t>
            </a:r>
            <a:r>
              <a:rPr lang="en-US" sz="2400" dirty="0" smtClean="0"/>
              <a:t>in the CMAQ model</a:t>
            </a:r>
          </a:p>
          <a:p>
            <a:pPr lvl="1"/>
            <a:r>
              <a:rPr lang="en-US" sz="2400" dirty="0" smtClean="0"/>
              <a:t>Users should focus on evaluating the </a:t>
            </a:r>
            <a:r>
              <a:rPr lang="en-US" sz="2400" dirty="0" smtClean="0">
                <a:solidFill>
                  <a:srgbClr val="000099"/>
                </a:solidFill>
              </a:rPr>
              <a:t>process</a:t>
            </a:r>
            <a:r>
              <a:rPr lang="en-US" sz="2400" dirty="0" smtClean="0"/>
              <a:t> </a:t>
            </a:r>
            <a:r>
              <a:rPr lang="en-US" sz="2400" dirty="0"/>
              <a:t>of receiving streaming images of </a:t>
            </a:r>
            <a:r>
              <a:rPr lang="en-US" sz="2400" dirty="0">
                <a:solidFill>
                  <a:srgbClr val="000099"/>
                </a:solidFill>
              </a:rPr>
              <a:t>dynamic, high accuracy, high temporal resolution (once per hour) aerosol </a:t>
            </a:r>
            <a:r>
              <a:rPr lang="en-US" sz="2400" dirty="0" smtClean="0">
                <a:solidFill>
                  <a:srgbClr val="000099"/>
                </a:solidFill>
              </a:rPr>
              <a:t>imagery</a:t>
            </a:r>
          </a:p>
          <a:p>
            <a:pPr lvl="1"/>
            <a:r>
              <a:rPr lang="en-US" sz="2400" dirty="0" smtClean="0"/>
              <a:t>Users should try </a:t>
            </a:r>
            <a:r>
              <a:rPr lang="en-US" sz="2400" dirty="0"/>
              <a:t>to anticipate the expected usefulness of </a:t>
            </a:r>
            <a:r>
              <a:rPr lang="en-US" sz="2400" dirty="0" smtClean="0"/>
              <a:t>ABI </a:t>
            </a:r>
            <a:r>
              <a:rPr lang="en-US" sz="2400" dirty="0"/>
              <a:t>aerosol products based on the proxy </a:t>
            </a:r>
            <a:r>
              <a:rPr lang="en-US" sz="2400" dirty="0" smtClean="0"/>
              <a:t>images</a:t>
            </a:r>
            <a:r>
              <a:rPr lang="en-US" sz="2400" dirty="0"/>
              <a:t> </a:t>
            </a:r>
            <a:r>
              <a:rPr lang="en-US" sz="2400" dirty="0" smtClean="0"/>
              <a:t>– </a:t>
            </a:r>
            <a:r>
              <a:rPr lang="en-US" sz="2400" dirty="0" smtClean="0">
                <a:solidFill>
                  <a:srgbClr val="000099"/>
                </a:solidFill>
              </a:rPr>
              <a:t>tell </a:t>
            </a:r>
            <a:r>
              <a:rPr lang="en-US" sz="2400" dirty="0">
                <a:solidFill>
                  <a:srgbClr val="000099"/>
                </a:solidFill>
              </a:rPr>
              <a:t>us what you like </a:t>
            </a:r>
            <a:r>
              <a:rPr lang="en-US" sz="2400" dirty="0" smtClean="0">
                <a:solidFill>
                  <a:srgbClr val="000099"/>
                </a:solidFill>
              </a:rPr>
              <a:t>and </a:t>
            </a:r>
            <a:r>
              <a:rPr lang="en-US" sz="2400" dirty="0">
                <a:solidFill>
                  <a:srgbClr val="000099"/>
                </a:solidFill>
              </a:rPr>
              <a:t>what we still need to work on</a:t>
            </a:r>
            <a:endParaRPr lang="en-US" sz="24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Time Period for NRT Experiment?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is a good time to conduct the 2012 NRT experiment?</a:t>
            </a:r>
          </a:p>
          <a:p>
            <a:r>
              <a:rPr lang="en-US" sz="2800" dirty="0" smtClean="0"/>
              <a:t>We know Advisory Group members are very busy, so we want to select a time that fits best into your schedules</a:t>
            </a:r>
          </a:p>
          <a:p>
            <a:r>
              <a:rPr lang="en-US" sz="2800" dirty="0" smtClean="0"/>
              <a:t>We also want to run the experiment during a time period when we expect particulate concentrations to reach into the Moderate to USG range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Additional AQPG 2012 Activities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Evaluating </a:t>
            </a:r>
            <a:r>
              <a:rPr lang="en-US" sz="2800" dirty="0" smtClean="0">
                <a:solidFill>
                  <a:srgbClr val="000099"/>
                </a:solidFill>
              </a:rPr>
              <a:t>AWIPS-II</a:t>
            </a:r>
            <a:r>
              <a:rPr lang="en-US" sz="2800" dirty="0" smtClean="0"/>
              <a:t> as a delivery system for ABI aerosol products to the air quality community</a:t>
            </a:r>
          </a:p>
          <a:p>
            <a:r>
              <a:rPr lang="en-US" sz="2800" dirty="0" smtClean="0"/>
              <a:t>Preparing more historical</a:t>
            </a:r>
            <a:r>
              <a:rPr lang="en-US" sz="2800" dirty="0" smtClean="0">
                <a:solidFill>
                  <a:srgbClr val="000099"/>
                </a:solidFill>
              </a:rPr>
              <a:t> case studies:</a:t>
            </a:r>
          </a:p>
          <a:p>
            <a:pPr lvl="1"/>
            <a:r>
              <a:rPr lang="en-US" sz="2400" dirty="0" smtClean="0"/>
              <a:t>Still looking for good recent events to analyze</a:t>
            </a:r>
          </a:p>
          <a:p>
            <a:pPr lvl="1"/>
            <a:r>
              <a:rPr lang="en-US" sz="2400" dirty="0" smtClean="0"/>
              <a:t>Send event info to Amy at </a:t>
            </a:r>
            <a:r>
              <a:rPr lang="en-US" sz="2400" dirty="0" smtClean="0">
                <a:hlinkClick r:id="rId2"/>
              </a:rPr>
              <a:t>huffa@battelle.org</a:t>
            </a:r>
            <a:endParaRPr lang="en-US" sz="2400" dirty="0" smtClean="0"/>
          </a:p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annual </a:t>
            </a:r>
            <a:r>
              <a:rPr lang="en-US" sz="2800" dirty="0" smtClean="0">
                <a:solidFill>
                  <a:srgbClr val="000099"/>
                </a:solidFill>
              </a:rPr>
              <a:t>AQPG workshop </a:t>
            </a:r>
            <a:r>
              <a:rPr lang="en-US" sz="2800" dirty="0" smtClean="0"/>
              <a:t>at UMBC in Fall 2012:</a:t>
            </a:r>
          </a:p>
          <a:p>
            <a:pPr lvl="1"/>
            <a:r>
              <a:rPr lang="en-US" sz="2400" dirty="0" smtClean="0"/>
              <a:t>1-day workshop in Baltimore for </a:t>
            </a:r>
            <a:r>
              <a:rPr lang="en-US" sz="2400" dirty="0" smtClean="0">
                <a:solidFill>
                  <a:srgbClr val="000099"/>
                </a:solidFill>
              </a:rPr>
              <a:t>Advisory Group </a:t>
            </a:r>
            <a:r>
              <a:rPr lang="en-US" sz="2400" dirty="0" smtClean="0"/>
              <a:t>members</a:t>
            </a:r>
          </a:p>
          <a:p>
            <a:pPr lvl="1"/>
            <a:r>
              <a:rPr lang="en-US" sz="2400" dirty="0" smtClean="0"/>
              <a:t>Travel funding provided by NOAA</a:t>
            </a:r>
          </a:p>
          <a:p>
            <a:r>
              <a:rPr lang="en-US" sz="2800" dirty="0" smtClean="0"/>
              <a:t>Developing </a:t>
            </a:r>
            <a:r>
              <a:rPr lang="en-US" sz="2800" dirty="0" smtClean="0">
                <a:solidFill>
                  <a:srgbClr val="000099"/>
                </a:solidFill>
              </a:rPr>
              <a:t>on-line satellite training modules </a:t>
            </a:r>
            <a:r>
              <a:rPr lang="en-US" sz="2800" dirty="0" smtClean="0"/>
              <a:t>in conjunction with COMET (</a:t>
            </a:r>
            <a:r>
              <a:rPr lang="en-US" sz="2400" dirty="0" smtClean="0">
                <a:hlinkClick r:id="rId3"/>
              </a:rPr>
              <a:t>http://www.comet.ucar.edu/</a:t>
            </a:r>
            <a:r>
              <a:rPr lang="en-US" sz="2800" dirty="0" smtClean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369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Upcoming AQPG Activities</vt:lpstr>
      <vt:lpstr>Near Real-Time 2012 Experiment</vt:lpstr>
      <vt:lpstr>Feedback on 2012 NRT Experiment</vt:lpstr>
      <vt:lpstr>Time Period for NRT Experiment?</vt:lpstr>
      <vt:lpstr>Additional AQPG 2012 Activities</vt:lpstr>
    </vt:vector>
  </TitlesOfParts>
  <Company>Battelle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Upcoming AQPG Activities</dc:title>
  <dc:creator>Amy Huff</dc:creator>
  <cp:lastModifiedBy>Amy Huff</cp:lastModifiedBy>
  <cp:revision>31</cp:revision>
  <dcterms:created xsi:type="dcterms:W3CDTF">2012-01-03T19:17:24Z</dcterms:created>
  <dcterms:modified xsi:type="dcterms:W3CDTF">2012-01-10T19:36:52Z</dcterms:modified>
</cp:coreProperties>
</file>