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8" r:id="rId2"/>
    <p:sldId id="288" r:id="rId3"/>
    <p:sldId id="283" r:id="rId4"/>
    <p:sldId id="279" r:id="rId5"/>
    <p:sldId id="270" r:id="rId6"/>
    <p:sldId id="271" r:id="rId7"/>
    <p:sldId id="274" r:id="rId8"/>
    <p:sldId id="276" r:id="rId9"/>
    <p:sldId id="273" r:id="rId10"/>
    <p:sldId id="277" r:id="rId11"/>
    <p:sldId id="275" r:id="rId12"/>
    <p:sldId id="287" r:id="rId13"/>
    <p:sldId id="280" r:id="rId14"/>
    <p:sldId id="281" r:id="rId15"/>
    <p:sldId id="284" r:id="rId16"/>
    <p:sldId id="285" r:id="rId17"/>
    <p:sldId id="286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ome\shobhak\Local%20Settings\Temp\gasp_styp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ome\shobhak\Local%20Settings\Temp\gasp_styp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Correlation Coefficient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all season</c:v>
          </c:tx>
          <c:cat>
            <c:strRef>
              <c:f>Sheet1!$A$3:$A$12</c:f>
              <c:strCache>
                <c:ptCount val="10"/>
                <c:pt idx="0">
                  <c:v>Water bodies</c:v>
                </c:pt>
                <c:pt idx="1">
                  <c:v>Evergreen Needleaf Forests</c:v>
                </c:pt>
                <c:pt idx="2">
                  <c:v>Deciduous Broadleaf Forests</c:v>
                </c:pt>
                <c:pt idx="3">
                  <c:v>Mixed Forests</c:v>
                </c:pt>
                <c:pt idx="4">
                  <c:v>Open Shrublands</c:v>
                </c:pt>
                <c:pt idx="5">
                  <c:v>Woody Savannas</c:v>
                </c:pt>
                <c:pt idx="6">
                  <c:v>Grasslands</c:v>
                </c:pt>
                <c:pt idx="7">
                  <c:v>Cropland</c:v>
                </c:pt>
                <c:pt idx="8">
                  <c:v>Urban and Built-up</c:v>
                </c:pt>
                <c:pt idx="9">
                  <c:v>Cropland/Natural Vegetation Mosaic</c:v>
                </c:pt>
              </c:strCache>
            </c:str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0.68000000000000038</c:v>
                </c:pt>
                <c:pt idx="1">
                  <c:v>0.58000000000000018</c:v>
                </c:pt>
                <c:pt idx="2">
                  <c:v>0.21000000000000005</c:v>
                </c:pt>
                <c:pt idx="3">
                  <c:v>0.56000000000000005</c:v>
                </c:pt>
                <c:pt idx="4">
                  <c:v>0.18000000000000005</c:v>
                </c:pt>
                <c:pt idx="5">
                  <c:v>0.48000000000000009</c:v>
                </c:pt>
                <c:pt idx="6">
                  <c:v>0.3600000000000001</c:v>
                </c:pt>
                <c:pt idx="7">
                  <c:v>0.52</c:v>
                </c:pt>
                <c:pt idx="8">
                  <c:v>0.39000000000000012</c:v>
                </c:pt>
                <c:pt idx="9">
                  <c:v>0.5</c:v>
                </c:pt>
              </c:numCache>
            </c:numRef>
          </c:val>
        </c:ser>
        <c:ser>
          <c:idx val="1"/>
          <c:order val="1"/>
          <c:tx>
            <c:v>summer</c:v>
          </c:tx>
          <c:cat>
            <c:strRef>
              <c:f>Sheet1!$A$3:$A$12</c:f>
              <c:strCache>
                <c:ptCount val="10"/>
                <c:pt idx="0">
                  <c:v>Water bodies</c:v>
                </c:pt>
                <c:pt idx="1">
                  <c:v>Evergreen Needleaf Forests</c:v>
                </c:pt>
                <c:pt idx="2">
                  <c:v>Deciduous Broadleaf Forests</c:v>
                </c:pt>
                <c:pt idx="3">
                  <c:v>Mixed Forests</c:v>
                </c:pt>
                <c:pt idx="4">
                  <c:v>Open Shrublands</c:v>
                </c:pt>
                <c:pt idx="5">
                  <c:v>Woody Savannas</c:v>
                </c:pt>
                <c:pt idx="6">
                  <c:v>Grasslands</c:v>
                </c:pt>
                <c:pt idx="7">
                  <c:v>Cropland</c:v>
                </c:pt>
                <c:pt idx="8">
                  <c:v>Urban and Built-up</c:v>
                </c:pt>
                <c:pt idx="9">
                  <c:v>Cropland/Natural Vegetation Mosaic</c:v>
                </c:pt>
              </c:strCache>
            </c:strRef>
          </c:cat>
          <c:val>
            <c:numRef>
              <c:f>Sheet1!$C$3:$C$12</c:f>
              <c:numCache>
                <c:formatCode>General</c:formatCode>
                <c:ptCount val="10"/>
                <c:pt idx="0">
                  <c:v>0.81</c:v>
                </c:pt>
                <c:pt idx="1">
                  <c:v>0.65000000000000024</c:v>
                </c:pt>
                <c:pt idx="3">
                  <c:v>0.74000000000000021</c:v>
                </c:pt>
                <c:pt idx="4">
                  <c:v>0.66000000000000025</c:v>
                </c:pt>
                <c:pt idx="5">
                  <c:v>0.7300000000000002</c:v>
                </c:pt>
                <c:pt idx="6">
                  <c:v>0.54</c:v>
                </c:pt>
                <c:pt idx="7">
                  <c:v>0.69000000000000039</c:v>
                </c:pt>
                <c:pt idx="8">
                  <c:v>0.6000000000000002</c:v>
                </c:pt>
                <c:pt idx="9">
                  <c:v>0.70000000000000018</c:v>
                </c:pt>
              </c:numCache>
            </c:numRef>
          </c:val>
        </c:ser>
        <c:ser>
          <c:idx val="2"/>
          <c:order val="2"/>
          <c:tx>
            <c:v>fall</c:v>
          </c:tx>
          <c:cat>
            <c:strRef>
              <c:f>Sheet1!$A$3:$A$12</c:f>
              <c:strCache>
                <c:ptCount val="10"/>
                <c:pt idx="0">
                  <c:v>Water bodies</c:v>
                </c:pt>
                <c:pt idx="1">
                  <c:v>Evergreen Needleaf Forests</c:v>
                </c:pt>
                <c:pt idx="2">
                  <c:v>Deciduous Broadleaf Forests</c:v>
                </c:pt>
                <c:pt idx="3">
                  <c:v>Mixed Forests</c:v>
                </c:pt>
                <c:pt idx="4">
                  <c:v>Open Shrublands</c:v>
                </c:pt>
                <c:pt idx="5">
                  <c:v>Woody Savannas</c:v>
                </c:pt>
                <c:pt idx="6">
                  <c:v>Grasslands</c:v>
                </c:pt>
                <c:pt idx="7">
                  <c:v>Cropland</c:v>
                </c:pt>
                <c:pt idx="8">
                  <c:v>Urban and Built-up</c:v>
                </c:pt>
                <c:pt idx="9">
                  <c:v>Cropland/Natural Vegetation Mosaic</c:v>
                </c:pt>
              </c:strCache>
            </c:strRef>
          </c:cat>
          <c:val>
            <c:numRef>
              <c:f>Sheet1!$D$3:$D$12</c:f>
              <c:numCache>
                <c:formatCode>General</c:formatCode>
                <c:ptCount val="10"/>
                <c:pt idx="0">
                  <c:v>0.46</c:v>
                </c:pt>
                <c:pt idx="1">
                  <c:v>0.61000000000000021</c:v>
                </c:pt>
                <c:pt idx="3">
                  <c:v>0.21000000000000005</c:v>
                </c:pt>
                <c:pt idx="4">
                  <c:v>0.29000000000000009</c:v>
                </c:pt>
                <c:pt idx="5">
                  <c:v>0.41000000000000009</c:v>
                </c:pt>
                <c:pt idx="6">
                  <c:v>0.48000000000000009</c:v>
                </c:pt>
                <c:pt idx="7">
                  <c:v>0.61000000000000021</c:v>
                </c:pt>
                <c:pt idx="8">
                  <c:v>0.4300000000000001</c:v>
                </c:pt>
                <c:pt idx="9">
                  <c:v>0.59000000000000019</c:v>
                </c:pt>
              </c:numCache>
            </c:numRef>
          </c:val>
        </c:ser>
        <c:ser>
          <c:idx val="3"/>
          <c:order val="3"/>
          <c:tx>
            <c:v>spring</c:v>
          </c:tx>
          <c:cat>
            <c:strRef>
              <c:f>Sheet1!$A$3:$A$12</c:f>
              <c:strCache>
                <c:ptCount val="10"/>
                <c:pt idx="0">
                  <c:v>Water bodies</c:v>
                </c:pt>
                <c:pt idx="1">
                  <c:v>Evergreen Needleaf Forests</c:v>
                </c:pt>
                <c:pt idx="2">
                  <c:v>Deciduous Broadleaf Forests</c:v>
                </c:pt>
                <c:pt idx="3">
                  <c:v>Mixed Forests</c:v>
                </c:pt>
                <c:pt idx="4">
                  <c:v>Open Shrublands</c:v>
                </c:pt>
                <c:pt idx="5">
                  <c:v>Woody Savannas</c:v>
                </c:pt>
                <c:pt idx="6">
                  <c:v>Grasslands</c:v>
                </c:pt>
                <c:pt idx="7">
                  <c:v>Cropland</c:v>
                </c:pt>
                <c:pt idx="8">
                  <c:v>Urban and Built-up</c:v>
                </c:pt>
                <c:pt idx="9">
                  <c:v>Cropland/Natural Vegetation Mosaic</c:v>
                </c:pt>
              </c:strCache>
            </c:strRef>
          </c:cat>
          <c:val>
            <c:numRef>
              <c:f>Sheet1!$E$3:$E$12</c:f>
              <c:numCache>
                <c:formatCode>General</c:formatCode>
                <c:ptCount val="10"/>
                <c:pt idx="0">
                  <c:v>0.45</c:v>
                </c:pt>
                <c:pt idx="1">
                  <c:v>0.37000000000000011</c:v>
                </c:pt>
                <c:pt idx="2">
                  <c:v>0.33000000000000013</c:v>
                </c:pt>
                <c:pt idx="3">
                  <c:v>0.4200000000000001</c:v>
                </c:pt>
                <c:pt idx="4">
                  <c:v>0.27</c:v>
                </c:pt>
                <c:pt idx="5">
                  <c:v>0.4200000000000001</c:v>
                </c:pt>
                <c:pt idx="6">
                  <c:v>0.11000000000000003</c:v>
                </c:pt>
                <c:pt idx="7">
                  <c:v>0.35000000000000009</c:v>
                </c:pt>
                <c:pt idx="8">
                  <c:v>0.44000000000000011</c:v>
                </c:pt>
                <c:pt idx="9">
                  <c:v>0.22000000000000006</c:v>
                </c:pt>
              </c:numCache>
            </c:numRef>
          </c:val>
        </c:ser>
        <c:ser>
          <c:idx val="4"/>
          <c:order val="4"/>
          <c:tx>
            <c:v>winter</c:v>
          </c:tx>
          <c:cat>
            <c:strRef>
              <c:f>Sheet1!$A$3:$A$12</c:f>
              <c:strCache>
                <c:ptCount val="10"/>
                <c:pt idx="0">
                  <c:v>Water bodies</c:v>
                </c:pt>
                <c:pt idx="1">
                  <c:v>Evergreen Needleaf Forests</c:v>
                </c:pt>
                <c:pt idx="2">
                  <c:v>Deciduous Broadleaf Forests</c:v>
                </c:pt>
                <c:pt idx="3">
                  <c:v>Mixed Forests</c:v>
                </c:pt>
                <c:pt idx="4">
                  <c:v>Open Shrublands</c:v>
                </c:pt>
                <c:pt idx="5">
                  <c:v>Woody Savannas</c:v>
                </c:pt>
                <c:pt idx="6">
                  <c:v>Grasslands</c:v>
                </c:pt>
                <c:pt idx="7">
                  <c:v>Cropland</c:v>
                </c:pt>
                <c:pt idx="8">
                  <c:v>Urban and Built-up</c:v>
                </c:pt>
                <c:pt idx="9">
                  <c:v>Cropland/Natural Vegetation Mosaic</c:v>
                </c:pt>
              </c:strCache>
            </c:strRef>
          </c:cat>
          <c:val>
            <c:numRef>
              <c:f>Sheet1!$F$3:$F$12</c:f>
              <c:numCache>
                <c:formatCode>General</c:formatCode>
                <c:ptCount val="10"/>
                <c:pt idx="0">
                  <c:v>0.26</c:v>
                </c:pt>
                <c:pt idx="1">
                  <c:v>0.62000000000000022</c:v>
                </c:pt>
                <c:pt idx="2">
                  <c:v>0.47000000000000008</c:v>
                </c:pt>
                <c:pt idx="4">
                  <c:v>-0.29000000000000009</c:v>
                </c:pt>
                <c:pt idx="5">
                  <c:v>0.29000000000000009</c:v>
                </c:pt>
                <c:pt idx="6">
                  <c:v>-8.0000000000000029E-2</c:v>
                </c:pt>
                <c:pt idx="7">
                  <c:v>0.21000000000000005</c:v>
                </c:pt>
                <c:pt idx="8">
                  <c:v>0.29000000000000009</c:v>
                </c:pt>
              </c:numCache>
            </c:numRef>
          </c:val>
        </c:ser>
        <c:axId val="49240704"/>
        <c:axId val="49254784"/>
      </c:barChart>
      <c:catAx>
        <c:axId val="49240704"/>
        <c:scaling>
          <c:orientation val="minMax"/>
        </c:scaling>
        <c:axPos val="b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49254784"/>
        <c:crosses val="autoZero"/>
        <c:auto val="1"/>
        <c:lblAlgn val="ctr"/>
        <c:lblOffset val="100"/>
      </c:catAx>
      <c:valAx>
        <c:axId val="49254784"/>
        <c:scaling>
          <c:orientation val="minMax"/>
        </c:scaling>
        <c:axPos val="l"/>
        <c:numFmt formatCode="General" sourceLinked="1"/>
        <c:tickLblPos val="nextTo"/>
        <c:crossAx val="49240704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84413513726119171"/>
          <c:y val="4.4361524984506469E-2"/>
          <c:w val="0.15393249588306984"/>
          <c:h val="0.3231447301702105"/>
        </c:manualLayout>
      </c:layout>
    </c:legend>
    <c:plotVisOnly val="1"/>
  </c:chart>
  <c:txPr>
    <a:bodyPr/>
    <a:lstStyle/>
    <a:p>
      <a:pPr>
        <a:defRPr sz="1400" b="1" i="0" baseline="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RMSE</a:t>
            </a:r>
          </a:p>
        </c:rich>
      </c:tx>
      <c:layout/>
    </c:title>
    <c:plotArea>
      <c:layout/>
      <c:barChart>
        <c:barDir val="col"/>
        <c:grouping val="clustered"/>
        <c:ser>
          <c:idx val="5"/>
          <c:order val="0"/>
          <c:tx>
            <c:v>all seasons</c:v>
          </c:tx>
          <c:cat>
            <c:strRef>
              <c:f>Sheet1!$A$3:$A$12</c:f>
              <c:strCache>
                <c:ptCount val="10"/>
                <c:pt idx="0">
                  <c:v>Water bodies</c:v>
                </c:pt>
                <c:pt idx="1">
                  <c:v>Evergreen Needleaf Forests</c:v>
                </c:pt>
                <c:pt idx="2">
                  <c:v>Deciduous Broadleaf Forests</c:v>
                </c:pt>
                <c:pt idx="3">
                  <c:v>Mixed Forests</c:v>
                </c:pt>
                <c:pt idx="4">
                  <c:v>Open Shrublands</c:v>
                </c:pt>
                <c:pt idx="5">
                  <c:v>Woody Savannas</c:v>
                </c:pt>
                <c:pt idx="6">
                  <c:v>Grasslands</c:v>
                </c:pt>
                <c:pt idx="7">
                  <c:v>Cropland</c:v>
                </c:pt>
                <c:pt idx="8">
                  <c:v>Urban and Built-up</c:v>
                </c:pt>
                <c:pt idx="9">
                  <c:v>Cropland/Natural Vegetation Mosaic</c:v>
                </c:pt>
              </c:strCache>
            </c:strRef>
          </c:cat>
          <c:val>
            <c:numRef>
              <c:f>Sheet1!$G$3:$G$12</c:f>
              <c:numCache>
                <c:formatCode>General</c:formatCode>
                <c:ptCount val="10"/>
                <c:pt idx="0">
                  <c:v>0.14000000000000001</c:v>
                </c:pt>
                <c:pt idx="1">
                  <c:v>9.0000000000000024E-2</c:v>
                </c:pt>
                <c:pt idx="2">
                  <c:v>0.32000000000000012</c:v>
                </c:pt>
                <c:pt idx="3">
                  <c:v>0.14000000000000001</c:v>
                </c:pt>
                <c:pt idx="4">
                  <c:v>0.15000000000000005</c:v>
                </c:pt>
                <c:pt idx="5">
                  <c:v>0.1</c:v>
                </c:pt>
                <c:pt idx="6">
                  <c:v>0.15000000000000005</c:v>
                </c:pt>
                <c:pt idx="7">
                  <c:v>0.24000000000000005</c:v>
                </c:pt>
                <c:pt idx="8">
                  <c:v>0.2</c:v>
                </c:pt>
                <c:pt idx="9">
                  <c:v>0.14000000000000001</c:v>
                </c:pt>
              </c:numCache>
            </c:numRef>
          </c:val>
        </c:ser>
        <c:ser>
          <c:idx val="6"/>
          <c:order val="1"/>
          <c:tx>
            <c:v>summer</c:v>
          </c:tx>
          <c:cat>
            <c:strRef>
              <c:f>Sheet1!$A$3:$A$12</c:f>
              <c:strCache>
                <c:ptCount val="10"/>
                <c:pt idx="0">
                  <c:v>Water bodies</c:v>
                </c:pt>
                <c:pt idx="1">
                  <c:v>Evergreen Needleaf Forests</c:v>
                </c:pt>
                <c:pt idx="2">
                  <c:v>Deciduous Broadleaf Forests</c:v>
                </c:pt>
                <c:pt idx="3">
                  <c:v>Mixed Forests</c:v>
                </c:pt>
                <c:pt idx="4">
                  <c:v>Open Shrublands</c:v>
                </c:pt>
                <c:pt idx="5">
                  <c:v>Woody Savannas</c:v>
                </c:pt>
                <c:pt idx="6">
                  <c:v>Grasslands</c:v>
                </c:pt>
                <c:pt idx="7">
                  <c:v>Cropland</c:v>
                </c:pt>
                <c:pt idx="8">
                  <c:v>Urban and Built-up</c:v>
                </c:pt>
                <c:pt idx="9">
                  <c:v>Cropland/Natural Vegetation Mosaic</c:v>
                </c:pt>
              </c:strCache>
            </c:strRef>
          </c:cat>
          <c:val>
            <c:numRef>
              <c:f>Sheet1!$H$3:$H$12</c:f>
              <c:numCache>
                <c:formatCode>General</c:formatCode>
                <c:ptCount val="10"/>
                <c:pt idx="0">
                  <c:v>0.14000000000000001</c:v>
                </c:pt>
                <c:pt idx="1">
                  <c:v>8.0000000000000029E-2</c:v>
                </c:pt>
                <c:pt idx="3">
                  <c:v>0.12000000000000002</c:v>
                </c:pt>
                <c:pt idx="4">
                  <c:v>0.13</c:v>
                </c:pt>
                <c:pt idx="5">
                  <c:v>0.1</c:v>
                </c:pt>
                <c:pt idx="6">
                  <c:v>0.13</c:v>
                </c:pt>
                <c:pt idx="7">
                  <c:v>0.2</c:v>
                </c:pt>
                <c:pt idx="8">
                  <c:v>0.13</c:v>
                </c:pt>
                <c:pt idx="9">
                  <c:v>0.11</c:v>
                </c:pt>
              </c:numCache>
            </c:numRef>
          </c:val>
        </c:ser>
        <c:ser>
          <c:idx val="7"/>
          <c:order val="2"/>
          <c:tx>
            <c:v>fall</c:v>
          </c:tx>
          <c:cat>
            <c:strRef>
              <c:f>Sheet1!$A$3:$A$12</c:f>
              <c:strCache>
                <c:ptCount val="10"/>
                <c:pt idx="0">
                  <c:v>Water bodies</c:v>
                </c:pt>
                <c:pt idx="1">
                  <c:v>Evergreen Needleaf Forests</c:v>
                </c:pt>
                <c:pt idx="2">
                  <c:v>Deciduous Broadleaf Forests</c:v>
                </c:pt>
                <c:pt idx="3">
                  <c:v>Mixed Forests</c:v>
                </c:pt>
                <c:pt idx="4">
                  <c:v>Open Shrublands</c:v>
                </c:pt>
                <c:pt idx="5">
                  <c:v>Woody Savannas</c:v>
                </c:pt>
                <c:pt idx="6">
                  <c:v>Grasslands</c:v>
                </c:pt>
                <c:pt idx="7">
                  <c:v>Cropland</c:v>
                </c:pt>
                <c:pt idx="8">
                  <c:v>Urban and Built-up</c:v>
                </c:pt>
                <c:pt idx="9">
                  <c:v>Cropland/Natural Vegetation Mosaic</c:v>
                </c:pt>
              </c:strCache>
            </c:strRef>
          </c:cat>
          <c:val>
            <c:numRef>
              <c:f>Sheet1!$I$3:$I$12</c:f>
              <c:numCache>
                <c:formatCode>General</c:formatCode>
                <c:ptCount val="10"/>
                <c:pt idx="0">
                  <c:v>0.13</c:v>
                </c:pt>
                <c:pt idx="1">
                  <c:v>9.0000000000000024E-2</c:v>
                </c:pt>
                <c:pt idx="3">
                  <c:v>0.13</c:v>
                </c:pt>
                <c:pt idx="4">
                  <c:v>0.1</c:v>
                </c:pt>
                <c:pt idx="5">
                  <c:v>0.1</c:v>
                </c:pt>
                <c:pt idx="6">
                  <c:v>0.13</c:v>
                </c:pt>
                <c:pt idx="7">
                  <c:v>0.22</c:v>
                </c:pt>
                <c:pt idx="8">
                  <c:v>0.13</c:v>
                </c:pt>
                <c:pt idx="9">
                  <c:v>0.1</c:v>
                </c:pt>
              </c:numCache>
            </c:numRef>
          </c:val>
        </c:ser>
        <c:ser>
          <c:idx val="8"/>
          <c:order val="3"/>
          <c:tx>
            <c:v>spring</c:v>
          </c:tx>
          <c:cat>
            <c:strRef>
              <c:f>Sheet1!$A$3:$A$12</c:f>
              <c:strCache>
                <c:ptCount val="10"/>
                <c:pt idx="0">
                  <c:v>Water bodies</c:v>
                </c:pt>
                <c:pt idx="1">
                  <c:v>Evergreen Needleaf Forests</c:v>
                </c:pt>
                <c:pt idx="2">
                  <c:v>Deciduous Broadleaf Forests</c:v>
                </c:pt>
                <c:pt idx="3">
                  <c:v>Mixed Forests</c:v>
                </c:pt>
                <c:pt idx="4">
                  <c:v>Open Shrublands</c:v>
                </c:pt>
                <c:pt idx="5">
                  <c:v>Woody Savannas</c:v>
                </c:pt>
                <c:pt idx="6">
                  <c:v>Grasslands</c:v>
                </c:pt>
                <c:pt idx="7">
                  <c:v>Cropland</c:v>
                </c:pt>
                <c:pt idx="8">
                  <c:v>Urban and Built-up</c:v>
                </c:pt>
                <c:pt idx="9">
                  <c:v>Cropland/Natural Vegetation Mosaic</c:v>
                </c:pt>
              </c:strCache>
            </c:strRef>
          </c:cat>
          <c:val>
            <c:numRef>
              <c:f>Sheet1!$J$3:$J$12</c:f>
              <c:numCache>
                <c:formatCode>General</c:formatCode>
                <c:ptCount val="10"/>
                <c:pt idx="0">
                  <c:v>0.14000000000000001</c:v>
                </c:pt>
                <c:pt idx="1">
                  <c:v>0.1</c:v>
                </c:pt>
                <c:pt idx="2">
                  <c:v>0.28000000000000008</c:v>
                </c:pt>
                <c:pt idx="3">
                  <c:v>0.16</c:v>
                </c:pt>
                <c:pt idx="4">
                  <c:v>0.13</c:v>
                </c:pt>
                <c:pt idx="5">
                  <c:v>9.0000000000000024E-2</c:v>
                </c:pt>
                <c:pt idx="6">
                  <c:v>0.18000000000000005</c:v>
                </c:pt>
                <c:pt idx="7">
                  <c:v>0.25</c:v>
                </c:pt>
                <c:pt idx="8">
                  <c:v>0.22</c:v>
                </c:pt>
                <c:pt idx="9">
                  <c:v>0.23</c:v>
                </c:pt>
              </c:numCache>
            </c:numRef>
          </c:val>
        </c:ser>
        <c:ser>
          <c:idx val="9"/>
          <c:order val="4"/>
          <c:tx>
            <c:v>winter</c:v>
          </c:tx>
          <c:cat>
            <c:strRef>
              <c:f>Sheet1!$A$3:$A$12</c:f>
              <c:strCache>
                <c:ptCount val="10"/>
                <c:pt idx="0">
                  <c:v>Water bodies</c:v>
                </c:pt>
                <c:pt idx="1">
                  <c:v>Evergreen Needleaf Forests</c:v>
                </c:pt>
                <c:pt idx="2">
                  <c:v>Deciduous Broadleaf Forests</c:v>
                </c:pt>
                <c:pt idx="3">
                  <c:v>Mixed Forests</c:v>
                </c:pt>
                <c:pt idx="4">
                  <c:v>Open Shrublands</c:v>
                </c:pt>
                <c:pt idx="5">
                  <c:v>Woody Savannas</c:v>
                </c:pt>
                <c:pt idx="6">
                  <c:v>Grasslands</c:v>
                </c:pt>
                <c:pt idx="7">
                  <c:v>Cropland</c:v>
                </c:pt>
                <c:pt idx="8">
                  <c:v>Urban and Built-up</c:v>
                </c:pt>
                <c:pt idx="9">
                  <c:v>Cropland/Natural Vegetation Mosaic</c:v>
                </c:pt>
              </c:strCache>
            </c:strRef>
          </c:cat>
          <c:val>
            <c:numRef>
              <c:f>Sheet1!$K$3:$K$12</c:f>
              <c:numCache>
                <c:formatCode>General</c:formatCode>
                <c:ptCount val="10"/>
                <c:pt idx="0">
                  <c:v>0.19</c:v>
                </c:pt>
                <c:pt idx="1">
                  <c:v>0.11</c:v>
                </c:pt>
                <c:pt idx="2">
                  <c:v>0.3600000000000001</c:v>
                </c:pt>
                <c:pt idx="4">
                  <c:v>0.31000000000000011</c:v>
                </c:pt>
                <c:pt idx="5">
                  <c:v>0.12000000000000002</c:v>
                </c:pt>
                <c:pt idx="6">
                  <c:v>0.34</c:v>
                </c:pt>
                <c:pt idx="7">
                  <c:v>0.4200000000000001</c:v>
                </c:pt>
                <c:pt idx="8">
                  <c:v>0.32000000000000012</c:v>
                </c:pt>
              </c:numCache>
            </c:numRef>
          </c:val>
        </c:ser>
        <c:axId val="49266048"/>
        <c:axId val="49276032"/>
      </c:barChart>
      <c:catAx>
        <c:axId val="49266048"/>
        <c:scaling>
          <c:orientation val="minMax"/>
        </c:scaling>
        <c:axPos val="b"/>
        <c:tickLblPos val="nextTo"/>
        <c:txPr>
          <a:bodyPr rot="5400000" vert="horz"/>
          <a:lstStyle/>
          <a:p>
            <a:pPr>
              <a:defRPr sz="1400" b="1"/>
            </a:pPr>
            <a:endParaRPr lang="en-US"/>
          </a:p>
        </c:txPr>
        <c:crossAx val="49276032"/>
        <c:crosses val="autoZero"/>
        <c:auto val="1"/>
        <c:lblAlgn val="ctr"/>
        <c:lblOffset val="100"/>
      </c:catAx>
      <c:valAx>
        <c:axId val="4927603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9266048"/>
        <c:crosses val="autoZero"/>
        <c:crossBetween val="between"/>
      </c:valAx>
    </c:plotArea>
    <c:legend>
      <c:legendPos val="tr"/>
      <c:layout/>
      <c:txPr>
        <a:bodyPr/>
        <a:lstStyle/>
        <a:p>
          <a:pPr>
            <a:defRPr sz="1200" b="1" i="0" baseline="0"/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390B4-37C5-4FD7-9AEB-01E553F9B9DC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3E32-BC80-4947-88AF-9586DB2AD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68429-C931-4F80-B8A6-B269BF07DDF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1839-D780-4914-A2AA-E05EC8FFFDBF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455E-FFD7-4C2B-8E2C-1F3FB66E0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1839-D780-4914-A2AA-E05EC8FFFDBF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455E-FFD7-4C2B-8E2C-1F3FB66E0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1839-D780-4914-A2AA-E05EC8FFFDBF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455E-FFD7-4C2B-8E2C-1F3FB66E0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1839-D780-4914-A2AA-E05EC8FFFDBF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455E-FFD7-4C2B-8E2C-1F3FB66E0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1839-D780-4914-A2AA-E05EC8FFFDBF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455E-FFD7-4C2B-8E2C-1F3FB66E0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1839-D780-4914-A2AA-E05EC8FFFDBF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455E-FFD7-4C2B-8E2C-1F3FB66E0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1839-D780-4914-A2AA-E05EC8FFFDBF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455E-FFD7-4C2B-8E2C-1F3FB66E0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1839-D780-4914-A2AA-E05EC8FFFDBF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455E-FFD7-4C2B-8E2C-1F3FB66E0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1839-D780-4914-A2AA-E05EC8FFFDBF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455E-FFD7-4C2B-8E2C-1F3FB66E0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1839-D780-4914-A2AA-E05EC8FFFDBF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455E-FFD7-4C2B-8E2C-1F3FB66E0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1839-D780-4914-A2AA-E05EC8FFFDBF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455E-FFD7-4C2B-8E2C-1F3FB66E0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F1839-D780-4914-A2AA-E05EC8FFFDBF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4455E-FFD7-4C2B-8E2C-1F3FB66E0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GOES and GOES-R ABI Aerosol Optical Depth (AOD) Validation</a:t>
            </a:r>
            <a:endParaRPr lang="en-US" baseline="30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21920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Shobha</a:t>
            </a:r>
            <a:r>
              <a:rPr lang="en-US" dirty="0" smtClean="0"/>
              <a:t> </a:t>
            </a:r>
            <a:r>
              <a:rPr lang="en-US" dirty="0" err="1" smtClean="0"/>
              <a:t>Kondragunta</a:t>
            </a:r>
            <a:r>
              <a:rPr lang="en-US" dirty="0" smtClean="0"/>
              <a:t> and </a:t>
            </a:r>
            <a:r>
              <a:rPr lang="en-US" dirty="0" err="1" smtClean="0"/>
              <a:t>Istvan</a:t>
            </a:r>
            <a:r>
              <a:rPr lang="en-US" dirty="0" smtClean="0"/>
              <a:t> Laszlo (NOAA/NESDIS/STAR), </a:t>
            </a:r>
          </a:p>
          <a:p>
            <a:r>
              <a:rPr lang="en-US" dirty="0" err="1" smtClean="0"/>
              <a:t>Chuanyu</a:t>
            </a:r>
            <a:r>
              <a:rPr lang="en-US" dirty="0" smtClean="0"/>
              <a:t> </a:t>
            </a:r>
            <a:r>
              <a:rPr lang="en-US" dirty="0" err="1" smtClean="0"/>
              <a:t>Xu</a:t>
            </a:r>
            <a:r>
              <a:rPr lang="en-US" dirty="0" smtClean="0"/>
              <a:t> (IMSG), </a:t>
            </a:r>
            <a:r>
              <a:rPr lang="en-US" dirty="0" err="1" smtClean="0"/>
              <a:t>Pubu</a:t>
            </a:r>
            <a:r>
              <a:rPr lang="en-US" dirty="0" smtClean="0"/>
              <a:t> </a:t>
            </a:r>
            <a:r>
              <a:rPr lang="en-US" dirty="0" err="1" smtClean="0"/>
              <a:t>Ciren</a:t>
            </a:r>
            <a:r>
              <a:rPr lang="en-US" dirty="0" smtClean="0"/>
              <a:t> (Riverside Technologies), and </a:t>
            </a:r>
            <a:r>
              <a:rPr lang="en-US" dirty="0" err="1" smtClean="0"/>
              <a:t>Hai</a:t>
            </a:r>
            <a:r>
              <a:rPr lang="en-US" dirty="0" smtClean="0"/>
              <a:t> Zhang (UMBC)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0" y="4267200"/>
            <a:ext cx="6477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AERONET data courtesy of NASA (PI: Brent </a:t>
            </a:r>
            <a:r>
              <a:rPr lang="en-US" sz="1400" dirty="0" err="1" smtClean="0">
                <a:solidFill>
                  <a:schemeClr val="tx1">
                    <a:tint val="75000"/>
                  </a:schemeClr>
                </a:solidFill>
              </a:rPr>
              <a:t>Holben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5181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Second GOES-R Air Quality Proving Ground Workshop, UMBC, Jan 12,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Diurnal Variation of AOD (Mean of all stations for June and July 2011)</a:t>
            </a:r>
            <a:endParaRPr lang="en-US" sz="3600" dirty="0"/>
          </a:p>
        </p:txBody>
      </p:sp>
      <p:pic>
        <p:nvPicPr>
          <p:cNvPr id="4" name="Content Placeholder 3" descr="diurnal_allsites_06072011_lev15_4km_9points_3noc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972" y="1493837"/>
            <a:ext cx="7509828" cy="53641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0" y="3276600"/>
            <a:ext cx="2514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rrelation_distance_9points_3nocldae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4267200" cy="3200400"/>
          </a:xfrm>
          <a:prstGeom prst="rect">
            <a:avLst/>
          </a:prstGeom>
        </p:spPr>
      </p:pic>
      <p:pic>
        <p:nvPicPr>
          <p:cNvPr id="7" name="Picture 6" descr="correlation_distance_9points_3nocldgas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143000"/>
            <a:ext cx="4343400" cy="32575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2286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Station to Station Correlation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4419600"/>
            <a:ext cx="8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Findings based on June-July AOD Data</a:t>
            </a:r>
          </a:p>
          <a:p>
            <a:pPr marL="342900" indent="-342900">
              <a:buAutoNum type="arabicParenBoth"/>
            </a:pPr>
            <a:r>
              <a:rPr lang="en-US" b="1" dirty="0" smtClean="0"/>
              <a:t>All stations except Wiley Ford (blue dots) located within ~ 100 km. </a:t>
            </a:r>
          </a:p>
          <a:p>
            <a:pPr marL="342900" indent="-342900">
              <a:buAutoNum type="arabicParenBoth"/>
            </a:pPr>
            <a:r>
              <a:rPr lang="en-US" b="1" dirty="0" smtClean="0"/>
              <a:t>Poor correlation when sample size is small (red color).</a:t>
            </a:r>
          </a:p>
          <a:p>
            <a:pPr marL="342900" indent="-342900">
              <a:buAutoNum type="arabicParenBoth"/>
            </a:pPr>
            <a:r>
              <a:rPr lang="en-US" b="1" dirty="0" smtClean="0"/>
              <a:t>DRAGON network showing high station to station correlation compared to GOES</a:t>
            </a:r>
          </a:p>
          <a:p>
            <a:pPr marL="342900" indent="-342900">
              <a:buAutoNum type="arabicParenBoth"/>
            </a:pPr>
            <a:r>
              <a:rPr lang="en-US" b="1" dirty="0" smtClean="0"/>
              <a:t>Results indicate that urban station (Baltimore) has similar AOD as sub-urban stations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_01_summ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0"/>
            <a:ext cx="3429000" cy="3429000"/>
          </a:xfrm>
          <a:prstGeom prst="rect">
            <a:avLst/>
          </a:prstGeom>
        </p:spPr>
      </p:pic>
      <p:pic>
        <p:nvPicPr>
          <p:cNvPr id="5" name="Picture 4" descr="GA_01_f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276600"/>
            <a:ext cx="3429000" cy="3429000"/>
          </a:xfrm>
          <a:prstGeom prst="rect">
            <a:avLst/>
          </a:prstGeom>
        </p:spPr>
      </p:pic>
      <p:pic>
        <p:nvPicPr>
          <p:cNvPr id="6" name="Picture 5" descr="GA_01_spr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3276600"/>
            <a:ext cx="3429000" cy="3429000"/>
          </a:xfrm>
          <a:prstGeom prst="rect">
            <a:avLst/>
          </a:prstGeom>
        </p:spPr>
      </p:pic>
      <p:pic>
        <p:nvPicPr>
          <p:cNvPr id="7" name="Picture 6" descr="GA_01_win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0"/>
            <a:ext cx="3429000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2362200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GOES vs. AERONET AOD for Evergreen </a:t>
            </a:r>
            <a:r>
              <a:rPr lang="en-US" dirty="0" err="1" smtClean="0"/>
              <a:t>Needleleaf</a:t>
            </a:r>
            <a:r>
              <a:rPr lang="en-US" dirty="0" smtClean="0"/>
              <a:t> Forests Surface Type in Different Seasons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 vs. AERONET AOD for 2009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371600" y="2209800"/>
          <a:ext cx="6572251" cy="4029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 vs. AERONET AOD (cont.)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676400" y="1752600"/>
          <a:ext cx="5953125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609600"/>
          <a:ext cx="8610599" cy="215453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14400"/>
                <a:gridCol w="872770"/>
                <a:gridCol w="960423"/>
                <a:gridCol w="1062407"/>
                <a:gridCol w="990600"/>
                <a:gridCol w="848696"/>
                <a:gridCol w="960423"/>
                <a:gridCol w="1000440"/>
                <a:gridCol w="1000440"/>
              </a:tblGrid>
              <a:tr h="22270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/>
                        <a:t>Range </a:t>
                      </a:r>
                      <a:endParaRPr lang="en-US" sz="160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/>
                        <a:t>Land</a:t>
                      </a:r>
                      <a:endParaRPr lang="en-US" sz="160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/>
                        <a:t>Ocean</a:t>
                      </a:r>
                      <a:endParaRPr lang="en-US" sz="160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1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/>
                        <a:t>AOD</a:t>
                      </a:r>
                      <a:endParaRPr lang="en-US" sz="160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/>
                        <a:t>Accuracy</a:t>
                      </a:r>
                      <a:endParaRPr lang="en-US" sz="160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/>
                        <a:t>Precision</a:t>
                      </a:r>
                      <a:endParaRPr lang="en-US" sz="160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/>
                        <a:t># of points</a:t>
                      </a:r>
                      <a:endParaRPr lang="en-US" sz="160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/>
                        <a:t>AOD</a:t>
                      </a:r>
                      <a:endParaRPr lang="en-US" sz="160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/>
                        <a:t>Accuracy </a:t>
                      </a:r>
                      <a:endParaRPr lang="en-US" sz="160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/>
                        <a:t>Precision</a:t>
                      </a:r>
                      <a:endParaRPr lang="en-US" sz="160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/>
                        <a:t># of points</a:t>
                      </a:r>
                      <a:endParaRPr lang="en-US" sz="160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>
                    <a:noFill/>
                  </a:tcPr>
                </a:tc>
              </a:tr>
              <a:tr h="4676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/>
                        <a:t>Low</a:t>
                      </a:r>
                      <a:endParaRPr lang="en-US" sz="160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/>
                        <a:t>&lt;0.04</a:t>
                      </a:r>
                      <a:endParaRPr lang="en-US" sz="1600" b="1" i="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baseline="0"/>
                        <a:t>0.05 (0.06)</a:t>
                      </a:r>
                      <a:endParaRPr lang="en-US" sz="1600" b="1" i="0" baseline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baseline="0" dirty="0"/>
                        <a:t>0.12 (0.13)</a:t>
                      </a:r>
                      <a:endParaRPr lang="en-US" sz="1600" b="1" i="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baseline="0" dirty="0"/>
                        <a:t>18,100</a:t>
                      </a:r>
                      <a:endParaRPr lang="en-US" sz="1600" b="1" i="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/>
                </a:tc>
                <a:tc rowSpan="2"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baseline="0" dirty="0"/>
                        <a:t>&lt;0.4</a:t>
                      </a:r>
                      <a:endParaRPr lang="en-US" sz="1600" b="1" i="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baseline="0" dirty="0"/>
                        <a:t>0.01 (0.02)</a:t>
                      </a:r>
                      <a:endParaRPr lang="en-US" sz="1600" b="1" i="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baseline="0" dirty="0"/>
                        <a:t>0.07 (0.15)</a:t>
                      </a:r>
                      <a:endParaRPr lang="en-US" sz="1600" b="1" i="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baseline="0" dirty="0"/>
                        <a:t>27,975</a:t>
                      </a:r>
                      <a:endParaRPr lang="en-US" sz="1600" b="1" i="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>
                    <a:noFill/>
                  </a:tcPr>
                </a:tc>
              </a:tr>
              <a:tr h="4676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/>
                        <a:t>Medium</a:t>
                      </a:r>
                      <a:endParaRPr lang="en-US" sz="160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/>
                        <a:t>0.04 - 0.8</a:t>
                      </a:r>
                      <a:endParaRPr lang="en-US" sz="1600" b="1" i="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baseline="0" dirty="0"/>
                        <a:t>0.03 (0.04)</a:t>
                      </a:r>
                      <a:endParaRPr lang="en-US" sz="1600" b="1" i="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baseline="0" dirty="0"/>
                        <a:t>0.13 (0.25)</a:t>
                      </a:r>
                      <a:endParaRPr lang="en-US" sz="1600" b="1" i="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baseline="0" dirty="0"/>
                        <a:t>109,308</a:t>
                      </a:r>
                      <a:endParaRPr lang="en-US" sz="1600" b="1" i="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76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/>
                        <a:t>High</a:t>
                      </a:r>
                      <a:endParaRPr lang="en-US" sz="160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/>
                        <a:t>&gt; 0.8</a:t>
                      </a:r>
                      <a:endParaRPr lang="en-US" sz="160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baseline="0" dirty="0"/>
                        <a:t>-0.07 (0.12)</a:t>
                      </a:r>
                      <a:endParaRPr lang="en-US" sz="1600" b="1" i="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baseline="0"/>
                        <a:t>0.32 (0.35)</a:t>
                      </a:r>
                      <a:endParaRPr lang="en-US" sz="1600" b="1" i="0" baseline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baseline="0" dirty="0"/>
                        <a:t>3,225</a:t>
                      </a:r>
                      <a:endParaRPr lang="en-US" sz="1600" b="1" i="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baseline="0"/>
                        <a:t>&gt;0.4</a:t>
                      </a:r>
                      <a:endParaRPr lang="en-US" sz="1600" b="1" i="0" baseline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baseline="0" dirty="0"/>
                        <a:t>-0.03 (0.10)</a:t>
                      </a:r>
                      <a:endParaRPr lang="en-US" sz="1600" b="1" i="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baseline="0" dirty="0"/>
                        <a:t>0.19 (0.23)</a:t>
                      </a:r>
                      <a:endParaRPr lang="en-US" sz="1600" b="1" i="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baseline="0" dirty="0"/>
                        <a:t>2592</a:t>
                      </a:r>
                      <a:endParaRPr lang="en-US" sz="1600" b="1" i="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96" marR="66596" marT="0" marB="0" anchor="b">
                    <a:noFill/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05000" y="13157"/>
            <a:ext cx="51517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000" b="1" i="0" u="none" strike="noStrike" cap="none" normalizeH="0" baseline="0" dirty="0" smtClean="0" bmk="_Toc265565005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Accuracy and Precision </a:t>
            </a:r>
            <a:r>
              <a:rPr lang="en-US" altLang="zh-CN" sz="2000" b="1" dirty="0" smtClean="0" bmk="_Toc265565005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</a:t>
            </a:r>
            <a:r>
              <a:rPr kumimoji="0" lang="en-US" altLang="zh-CN" sz="2000" b="1" i="0" u="none" strike="noStrike" cap="none" normalizeH="0" baseline="0" dirty="0" smtClean="0" bmk="_Toc265565005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nalysis of ABI AOD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Char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1"/>
            <a:ext cx="4572000" cy="362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Chart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00400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14400" y="2819400"/>
            <a:ext cx="4641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*numbers in parenthesis are the requirements</a:t>
            </a:r>
            <a:endParaRPr kumimoji="0" lang="en-US" altLang="zh-CN" b="1" i="0" u="none" strike="noStrike" cap="none" normalizeH="0" baseline="0" dirty="0" smtClean="0" bmk="_Toc265565005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4563" y="0"/>
            <a:ext cx="477899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24400" cy="367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5091" y="3276600"/>
            <a:ext cx="4408909" cy="343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331433"/>
            <a:ext cx="4343400" cy="352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9600" y="609600"/>
            <a:ext cx="12163425" cy="945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GOES AOD product is suitable for:</a:t>
            </a:r>
          </a:p>
          <a:p>
            <a:pPr lvl="1"/>
            <a:r>
              <a:rPr lang="en-US" dirty="0" smtClean="0"/>
              <a:t>Semi-quantitative applications of air quality monitoring (e.g., identifying aerosol plume location and movement).  Product is currently widely used by the users (</a:t>
            </a:r>
            <a:r>
              <a:rPr lang="en-US" i="1" dirty="0" smtClean="0"/>
              <a:t>more than a million hits for IDEA website each calendar year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Summer time retrievals can be used quantitatively; in winter, AODs are low, surface characteristics change and retrievals are uncertain</a:t>
            </a:r>
          </a:p>
          <a:p>
            <a:r>
              <a:rPr lang="en-US" dirty="0" smtClean="0"/>
              <a:t>GOES-R AOD product</a:t>
            </a:r>
          </a:p>
          <a:p>
            <a:pPr lvl="1"/>
            <a:r>
              <a:rPr lang="en-US" dirty="0" smtClean="0"/>
              <a:t>Expected to be as good as MODIS but with better spatial and temporal coverage</a:t>
            </a:r>
          </a:p>
          <a:p>
            <a:pPr lvl="1"/>
            <a:r>
              <a:rPr lang="en-US" dirty="0" smtClean="0"/>
              <a:t>Unlike the current GOES AOD product which is validated on an </a:t>
            </a:r>
            <a:r>
              <a:rPr lang="en-US" i="1" dirty="0" smtClean="0"/>
              <a:t>ad hoc </a:t>
            </a:r>
            <a:r>
              <a:rPr lang="en-US" dirty="0" smtClean="0"/>
              <a:t>basis, GOES-R AOD product will be monitored and validated on a routine basis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GOES vs. GOES-R illustration</a:t>
            </a:r>
          </a:p>
          <a:p>
            <a:r>
              <a:rPr lang="en-US" dirty="0" smtClean="0"/>
              <a:t>Strategy for GOES AOD validation</a:t>
            </a:r>
          </a:p>
          <a:p>
            <a:pPr lvl="1"/>
            <a:r>
              <a:rPr lang="en-US" dirty="0" smtClean="0"/>
              <a:t>Analysis of GOES and DRAGON AERONET data during DISCOVER-AQ field campaign is to understand if GOES captures the aerosol spatial and temporal variability observed by DRAGON.</a:t>
            </a:r>
          </a:p>
          <a:p>
            <a:pPr lvl="1"/>
            <a:r>
              <a:rPr lang="en-US" dirty="0" smtClean="0"/>
              <a:t>Analysis of GOES and AERONET AOD over CONUS for 2009 is to understand the limitations of GOES AOD.</a:t>
            </a:r>
          </a:p>
          <a:p>
            <a:r>
              <a:rPr lang="en-US" dirty="0" smtClean="0"/>
              <a:t>Strategy for GOES-R AOD validation</a:t>
            </a:r>
          </a:p>
          <a:p>
            <a:pPr lvl="1"/>
            <a:r>
              <a:rPr lang="en-US" dirty="0" smtClean="0"/>
              <a:t>Analysis of GOES-R and AERONET/MODIS AOD is to demonstrate that the product meets specifications, and the various online tools we developed to continuously monitor the product performance.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32080"/>
          <a:ext cx="609600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371600"/>
                <a:gridCol w="1244600"/>
                <a:gridCol w="2032000"/>
              </a:tblGrid>
              <a:tr h="29464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GOES-R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Spectral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Spatial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Visible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 km</a:t>
                      </a:r>
                      <a:endParaRPr lang="en-US" dirty="0"/>
                    </a:p>
                  </a:txBody>
                  <a:tcPr/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Near-IR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km</a:t>
                      </a:r>
                      <a:endParaRPr lang="en-US" dirty="0"/>
                    </a:p>
                  </a:txBody>
                  <a:tcPr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km</a:t>
                      </a:r>
                      <a:endParaRPr lang="en-US" dirty="0"/>
                    </a:p>
                  </a:txBody>
                  <a:tcPr/>
                </a:tc>
              </a:tr>
              <a:tr h="487680">
                <a:tc rowSpan="3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Scan Mode/Temporal Resolution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Full Disk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min</a:t>
                      </a:r>
                      <a:endParaRPr lang="en-US" dirty="0"/>
                    </a:p>
                  </a:txBody>
                  <a:tcPr/>
                </a:tc>
              </a:tr>
              <a:tr h="487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min</a:t>
                      </a:r>
                      <a:endParaRPr lang="en-US" dirty="0"/>
                    </a:p>
                  </a:txBody>
                  <a:tcPr/>
                </a:tc>
              </a:tr>
              <a:tr h="487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Mesoscale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sec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D:\Gifs\ABI_FD_COVERAGE_RATE_COLOR.GIF"/>
          <p:cNvPicPr>
            <a:picLocks noChangeAspect="1" noChangeArrowheads="1"/>
          </p:cNvPicPr>
          <p:nvPr/>
        </p:nvPicPr>
        <p:blipFill>
          <a:blip r:embed="rId2" cstate="print"/>
          <a:srcRect l="1440"/>
          <a:stretch>
            <a:fillRect/>
          </a:stretch>
        </p:blipFill>
        <p:spPr bwMode="auto">
          <a:xfrm>
            <a:off x="3810000" y="3810000"/>
            <a:ext cx="5227461" cy="26517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3886200"/>
            <a:ext cx="297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dirty="0" smtClean="0">
                <a:solidFill>
                  <a:schemeClr val="accent2"/>
                </a:solidFill>
              </a:rPr>
              <a:t>	There are two anticipated scan modes for the ABI:</a:t>
            </a:r>
          </a:p>
          <a:p>
            <a:pPr marL="457200" indent="-457200" eaLnBrk="0" hangingPunct="0">
              <a:buFontTx/>
              <a:buAutoNum type="arabicParenR"/>
            </a:pPr>
            <a:r>
              <a:rPr lang="en-US" dirty="0" smtClean="0">
                <a:solidFill>
                  <a:schemeClr val="accent2"/>
                </a:solidFill>
              </a:rPr>
              <a:t>full disk images every 15 minutes + CONUS images every 5 minutes + </a:t>
            </a:r>
            <a:r>
              <a:rPr lang="en-US" dirty="0" err="1" smtClean="0">
                <a:solidFill>
                  <a:schemeClr val="accent2"/>
                </a:solidFill>
              </a:rPr>
              <a:t>mesoscale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</a:p>
          <a:p>
            <a:pPr marL="457200" indent="-457200" eaLnBrk="0" hangingPunct="0">
              <a:buFontTx/>
              <a:buAutoNum type="arabicParenR"/>
            </a:pPr>
            <a:r>
              <a:rPr lang="en-US" dirty="0" smtClean="0">
                <a:solidFill>
                  <a:schemeClr val="accent2"/>
                </a:solidFill>
              </a:rPr>
              <a:t>Full disk every 5 minutes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2286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Courtesy of Tim Schmidt, NESDIS/STAR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5867400" cy="334962"/>
          </a:xfrm>
        </p:spPr>
        <p:txBody>
          <a:bodyPr>
            <a:noAutofit/>
          </a:bodyPr>
          <a:lstStyle/>
          <a:p>
            <a:r>
              <a:rPr lang="en-US" sz="2000" dirty="0" smtClean="0"/>
              <a:t>GOES and DRAGON Station AOD Data (June-July 2011)</a:t>
            </a:r>
            <a:endParaRPr lang="en-US" sz="2000" dirty="0"/>
          </a:p>
        </p:txBody>
      </p:sp>
      <p:pic>
        <p:nvPicPr>
          <p:cNvPr id="6" name="Picture 5" descr="gasp_mean_0607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eanAERONETAOD_DRAGON06072011_9points_3nocld_cro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24400" cy="3695062"/>
          </a:xfrm>
          <a:prstGeom prst="rect">
            <a:avLst/>
          </a:prstGeom>
        </p:spPr>
      </p:pic>
      <p:pic>
        <p:nvPicPr>
          <p:cNvPr id="6" name="Content Placeholder 5" descr="MeanGASPAOD_DRAGON06072011_9points_3nocld_cro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26225" y="2860136"/>
            <a:ext cx="4817775" cy="376926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990600" y="5257800"/>
            <a:ext cx="29718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Mean GOES AOD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4800600" y="1295400"/>
            <a:ext cx="26670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Mean DRAGON AOD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57800" y="381000"/>
            <a:ext cx="3581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June and July 2011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639762"/>
          </a:xfrm>
        </p:spPr>
        <p:txBody>
          <a:bodyPr>
            <a:noAutofit/>
          </a:bodyPr>
          <a:lstStyle/>
          <a:p>
            <a:r>
              <a:rPr lang="en-US" sz="2000" dirty="0" smtClean="0"/>
              <a:t>Correlation between GOES and DRAGON AOD for June and July 2011</a:t>
            </a:r>
            <a:endParaRPr lang="en-US" sz="2000" dirty="0"/>
          </a:p>
        </p:txBody>
      </p:sp>
      <p:pic>
        <p:nvPicPr>
          <p:cNvPr id="4" name="Content Placeholder 3" descr="CorAOD_DRAGON06072011_GoogEarth_4km_9points_3nocld_cr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368" y="1066800"/>
            <a:ext cx="6937032" cy="5416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800" y="1371600"/>
            <a:ext cx="1676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Average GOES AOD from 3 X 3 pixels around DRAGON station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 minimum of three of the nine GOES pixels should be cloud-free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DRAGON station observations within ± 15 minutes of GOES observation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62800" y="914400"/>
            <a:ext cx="1676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Match-Up Criteria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_scatter_DRAGON_ARNCC_06072011_9points_3noc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0"/>
            <a:ext cx="3505200" cy="2628900"/>
          </a:xfrm>
          <a:prstGeom prst="rect">
            <a:avLst/>
          </a:prstGeom>
        </p:spPr>
      </p:pic>
      <p:pic>
        <p:nvPicPr>
          <p:cNvPr id="5" name="Picture 4" descr="new_scatter_DRAGON_ARNLS_06072011_9points_3noc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0"/>
            <a:ext cx="3505200" cy="2628900"/>
          </a:xfrm>
          <a:prstGeom prst="rect">
            <a:avLst/>
          </a:prstGeom>
        </p:spPr>
      </p:pic>
      <p:pic>
        <p:nvPicPr>
          <p:cNvPr id="6" name="Picture 5" descr="new_scatter_DRAGON_BelAir_06072011_9points_3nocl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0"/>
            <a:ext cx="3505200" cy="2628900"/>
          </a:xfrm>
          <a:prstGeom prst="rect">
            <a:avLst/>
          </a:prstGeom>
        </p:spPr>
      </p:pic>
      <p:pic>
        <p:nvPicPr>
          <p:cNvPr id="7" name="Picture 6" descr="new_scatter_DRAGON_BATMR_06072011_9points_3nocl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04800" y="2133600"/>
            <a:ext cx="3505200" cy="2628900"/>
          </a:xfrm>
          <a:prstGeom prst="rect">
            <a:avLst/>
          </a:prstGeom>
        </p:spPr>
      </p:pic>
      <p:pic>
        <p:nvPicPr>
          <p:cNvPr id="8" name="Picture 7" descr="new_scatter_DRAGON_FairHill_06072011_9points_3nocl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43200" y="2209800"/>
            <a:ext cx="3505200" cy="2628900"/>
          </a:xfrm>
          <a:prstGeom prst="rect">
            <a:avLst/>
          </a:prstGeom>
        </p:spPr>
      </p:pic>
      <p:pic>
        <p:nvPicPr>
          <p:cNvPr id="9" name="Picture 8" descr="new_scatter_DRAGON_ONNGS_06072011_9points_3nocl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7400" y="2286000"/>
            <a:ext cx="3505200" cy="2628900"/>
          </a:xfrm>
          <a:prstGeom prst="rect">
            <a:avLst/>
          </a:prstGeom>
        </p:spPr>
      </p:pic>
      <p:pic>
        <p:nvPicPr>
          <p:cNvPr id="10" name="Picture 9" descr="new_scatter_DRAGON_UMBC_06072011_9points_3nocl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43200" y="4572000"/>
            <a:ext cx="3505200" cy="2628900"/>
          </a:xfrm>
          <a:prstGeom prst="rect">
            <a:avLst/>
          </a:prstGeom>
        </p:spPr>
      </p:pic>
      <p:pic>
        <p:nvPicPr>
          <p:cNvPr id="11" name="Picture 10" descr="new_scatter_DRAGON_Worton_06072011_9points_3nocl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67400" y="4572000"/>
            <a:ext cx="3505200" cy="2628900"/>
          </a:xfrm>
          <a:prstGeom prst="rect">
            <a:avLst/>
          </a:prstGeom>
        </p:spPr>
      </p:pic>
      <p:pic>
        <p:nvPicPr>
          <p:cNvPr id="12" name="Picture 11" descr="new_scatter_DRAGON_CLRST_06072011_9points_3nocld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04800" y="4495800"/>
            <a:ext cx="3505200" cy="26289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52400" y="0"/>
            <a:ext cx="953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Examples for scatter plots between GOES and DRAGON AOD for  individual sites (June and July 2011)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Correlation between GOES and DRAGON AOD (all stations) for June and July 2011</a:t>
            </a:r>
            <a:endParaRPr lang="en-US" sz="3600" dirty="0"/>
          </a:p>
        </p:txBody>
      </p:sp>
      <p:pic>
        <p:nvPicPr>
          <p:cNvPr id="4" name="Picture 3" descr="dragonallsites_06072011_4km_9points_3noc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400" y="1371600"/>
            <a:ext cx="68072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urnal_DRAGON_ARNCC_06072011_lev15_sig_4km_9points_3noc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" y="304800"/>
            <a:ext cx="3333750" cy="2381250"/>
          </a:xfrm>
          <a:prstGeom prst="rect">
            <a:avLst/>
          </a:prstGeom>
        </p:spPr>
      </p:pic>
      <p:pic>
        <p:nvPicPr>
          <p:cNvPr id="5" name="Picture 4" descr="diurnal_DRAGON_FairHill_06072011_lev15_sig_4km_9points_3noc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2362200"/>
            <a:ext cx="3333750" cy="2381250"/>
          </a:xfrm>
          <a:prstGeom prst="rect">
            <a:avLst/>
          </a:prstGeom>
        </p:spPr>
      </p:pic>
      <p:pic>
        <p:nvPicPr>
          <p:cNvPr id="6" name="Picture 5" descr="diurnal_DRAGON_ARNLS_06072011_lev15_sig_4km_9points_3noc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228600"/>
            <a:ext cx="3333750" cy="2381250"/>
          </a:xfrm>
          <a:prstGeom prst="rect">
            <a:avLst/>
          </a:prstGeom>
        </p:spPr>
      </p:pic>
      <p:pic>
        <p:nvPicPr>
          <p:cNvPr id="7" name="Picture 6" descr="diurnal_DRAGON_BelAir_06072011_lev15_sig_4km_9points_3nocl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228600"/>
            <a:ext cx="3333750" cy="2381250"/>
          </a:xfrm>
          <a:prstGeom prst="rect">
            <a:avLst/>
          </a:prstGeom>
        </p:spPr>
      </p:pic>
      <p:pic>
        <p:nvPicPr>
          <p:cNvPr id="8" name="Picture 7" descr="diurnal_DRAGON_ONNGS_06072011_lev15_sig_4km_9points_3nocl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28600" y="4572000"/>
            <a:ext cx="3200400" cy="2286000"/>
          </a:xfrm>
          <a:prstGeom prst="rect">
            <a:avLst/>
          </a:prstGeom>
        </p:spPr>
      </p:pic>
      <p:pic>
        <p:nvPicPr>
          <p:cNvPr id="9" name="Picture 8" descr="diurnal_DRAGON_UMBC_06072011_lev15_sig_4km_9points_3nocl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95600" y="4476750"/>
            <a:ext cx="3333750" cy="2381250"/>
          </a:xfrm>
          <a:prstGeom prst="rect">
            <a:avLst/>
          </a:prstGeom>
        </p:spPr>
      </p:pic>
      <p:pic>
        <p:nvPicPr>
          <p:cNvPr id="11" name="Picture 10" descr="diurnal_DRAGON_BATMR_06072011_lev15_sig_4km_9points_3nocl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04800" y="2362200"/>
            <a:ext cx="3333750" cy="2381250"/>
          </a:xfrm>
          <a:prstGeom prst="rect">
            <a:avLst/>
          </a:prstGeom>
        </p:spPr>
      </p:pic>
      <p:pic>
        <p:nvPicPr>
          <p:cNvPr id="13" name="Picture 12" descr="diurnal_DRAGON_Worton_06072011_lev15_sig_4km_9points_3nocl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72200" y="4572000"/>
            <a:ext cx="3200400" cy="2286000"/>
          </a:xfrm>
          <a:prstGeom prst="rect">
            <a:avLst/>
          </a:prstGeom>
        </p:spPr>
      </p:pic>
      <p:pic>
        <p:nvPicPr>
          <p:cNvPr id="15" name="Picture 14" descr="diurnal_DRAGON_CLRST_06072011_lev15_sig_4km_9points_3nocl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72200" y="2514600"/>
            <a:ext cx="3200400" cy="2286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90600" y="1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Examples for diurnal cycle for  individual sites for June and July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620</Words>
  <Application>Microsoft Office PowerPoint</Application>
  <PresentationFormat>On-screen Show (4:3)</PresentationFormat>
  <Paragraphs>113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GOES and GOES-R ABI Aerosol Optical Depth (AOD) Validation</vt:lpstr>
      <vt:lpstr>Outline</vt:lpstr>
      <vt:lpstr>Slide 3</vt:lpstr>
      <vt:lpstr>GOES and DRAGON Station AOD Data (June-July 2011)</vt:lpstr>
      <vt:lpstr>Slide 5</vt:lpstr>
      <vt:lpstr>Correlation between GOES and DRAGON AOD for June and July 2011</vt:lpstr>
      <vt:lpstr>Slide 7</vt:lpstr>
      <vt:lpstr>Correlation between GOES and DRAGON AOD (all stations) for June and July 2011</vt:lpstr>
      <vt:lpstr>Slide 9</vt:lpstr>
      <vt:lpstr>Diurnal Variation of AOD (Mean of all stations for June and July 2011)</vt:lpstr>
      <vt:lpstr>Slide 11</vt:lpstr>
      <vt:lpstr>Slide 12</vt:lpstr>
      <vt:lpstr>GOES vs. AERONET AOD for 2009</vt:lpstr>
      <vt:lpstr>GOES vs. AERONET AOD (cont.)</vt:lpstr>
      <vt:lpstr>Slide 15</vt:lpstr>
      <vt:lpstr>Slide 16</vt:lpstr>
      <vt:lpstr>Slide 17</vt:lpstr>
      <vt:lpstr>Summary</vt:lpstr>
    </vt:vector>
  </TitlesOfParts>
  <Company>NOAA / NESDIS / 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Observing the Diurnal Variability of Aerosol Optical Depth (AOD) from a Geostationary Satellite: Implications for Air Quality and Climate Monitoring</dc:title>
  <dc:creator>shobhak</dc:creator>
  <cp:lastModifiedBy>Amy Huff</cp:lastModifiedBy>
  <cp:revision>31</cp:revision>
  <dcterms:created xsi:type="dcterms:W3CDTF">2011-08-16T16:40:13Z</dcterms:created>
  <dcterms:modified xsi:type="dcterms:W3CDTF">2012-01-10T15:50:29Z</dcterms:modified>
</cp:coreProperties>
</file>