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50.xml" ContentType="application/vnd.openxmlformats-officedocument.presentationml.slideLayout+xml"/>
  <Default Extension="xlsx" ContentType="application/vnd.openxmlformats-officedocument.spreadsheetml.sheet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theme/themeOverride2.xml" ContentType="application/vnd.openxmlformats-officedocument.themeOverr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1.xml" ContentType="application/vnd.openxmlformats-officedocument.presentationml.slideLayout+xml"/>
  <Default Extension="vml" ContentType="application/vnd.openxmlformats-officedocument.vmlDrawing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Layouts/slideLayout55.xml" ContentType="application/vnd.openxmlformats-officedocument.presentationml.slideLayout+xml"/>
  <Override PartName="/ppt/slideLayouts/slideLayout3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charts/chart3.xml" ContentType="application/vnd.openxmlformats-officedocument.drawingml.chart+xml"/>
  <Override PartName="/ppt/slideLayouts/slideLayout4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Layouts/slideLayout53.xml" ContentType="application/vnd.openxmlformats-officedocument.presentationml.slideLayout+xml"/>
  <Default Extension="wmf" ContentType="image/x-wmf"/>
  <Override PartName="/ppt/slideLayouts/slideLayout36.xml" ContentType="application/vnd.openxmlformats-officedocument.presentationml.slideLayout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52.xml" ContentType="application/vnd.openxmlformats-officedocument.presentationml.slideLayout+xml"/>
  <Default Extension="jpeg" ContentType="image/jpeg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theme/themeOverride4.xml" ContentType="application/vnd.openxmlformats-officedocument.themeOverr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51.xml" ContentType="application/vnd.openxmlformats-officedocument.presentationml.slideLayout+xml"/>
  <Override PartName="/ppt/drawings/drawing1.xml" ContentType="application/vnd.openxmlformats-officedocument.drawingml.chartshapes+xml"/>
  <Override PartName="/ppt/slideLayouts/slideLayout34.xml" ContentType="application/vnd.openxmlformats-officedocument.presentationml.slideLayout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theme/themeOverride3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  <p:sldMasterId id="2147483675" r:id="rId2"/>
    <p:sldMasterId id="2147483690" r:id="rId3"/>
    <p:sldMasterId id="2147483705" r:id="rId4"/>
  </p:sldMasterIdLst>
  <p:notesMasterIdLst>
    <p:notesMasterId r:id="rId28"/>
  </p:notesMasterIdLst>
  <p:sldIdLst>
    <p:sldId id="258" r:id="rId5"/>
    <p:sldId id="284" r:id="rId6"/>
    <p:sldId id="259" r:id="rId7"/>
    <p:sldId id="260" r:id="rId8"/>
    <p:sldId id="261" r:id="rId9"/>
    <p:sldId id="262" r:id="rId10"/>
    <p:sldId id="263" r:id="rId11"/>
    <p:sldId id="279" r:id="rId12"/>
    <p:sldId id="264" r:id="rId13"/>
    <p:sldId id="265" r:id="rId14"/>
    <p:sldId id="266" r:id="rId15"/>
    <p:sldId id="283" r:id="rId16"/>
    <p:sldId id="267" r:id="rId17"/>
    <p:sldId id="268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2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Ivanka.Stajner\Desktop\H_Ivanka_20120529\Air%20Quality\Verification%20statistics\Ozone%20stats%202012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\\orbit361a\home\jzeng\DUST\FMS\FMS_2011_imag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0874636994865164"/>
          <c:y val="0.0805833379960533"/>
          <c:w val="0.829541705182391"/>
          <c:h val="0.695321724794922"/>
        </c:manualLayout>
      </c:layout>
      <c:scatterChart>
        <c:scatterStyle val="smoothMarker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Sheet1!$A$1:$EU$1</c:f>
              <c:numCache>
                <c:formatCode>m/d/yyyy</c:formatCode>
                <c:ptCount val="151"/>
                <c:pt idx="0">
                  <c:v>41000.0</c:v>
                </c:pt>
                <c:pt idx="1">
                  <c:v>41001.0</c:v>
                </c:pt>
                <c:pt idx="2">
                  <c:v>41002.0</c:v>
                </c:pt>
                <c:pt idx="3">
                  <c:v>41003.0</c:v>
                </c:pt>
                <c:pt idx="4">
                  <c:v>41004.0</c:v>
                </c:pt>
                <c:pt idx="5">
                  <c:v>41005.0</c:v>
                </c:pt>
                <c:pt idx="6">
                  <c:v>41006.0</c:v>
                </c:pt>
                <c:pt idx="7">
                  <c:v>41007.0</c:v>
                </c:pt>
                <c:pt idx="8">
                  <c:v>41008.0</c:v>
                </c:pt>
                <c:pt idx="9">
                  <c:v>41009.0</c:v>
                </c:pt>
                <c:pt idx="10">
                  <c:v>41010.0</c:v>
                </c:pt>
                <c:pt idx="11">
                  <c:v>41011.0</c:v>
                </c:pt>
                <c:pt idx="12">
                  <c:v>41012.0</c:v>
                </c:pt>
                <c:pt idx="13">
                  <c:v>41013.0</c:v>
                </c:pt>
                <c:pt idx="14">
                  <c:v>41014.0</c:v>
                </c:pt>
                <c:pt idx="15">
                  <c:v>41015.0</c:v>
                </c:pt>
                <c:pt idx="16">
                  <c:v>41016.0</c:v>
                </c:pt>
                <c:pt idx="17">
                  <c:v>41017.0</c:v>
                </c:pt>
                <c:pt idx="18">
                  <c:v>41018.0</c:v>
                </c:pt>
                <c:pt idx="19">
                  <c:v>41019.0</c:v>
                </c:pt>
                <c:pt idx="20">
                  <c:v>41020.0</c:v>
                </c:pt>
                <c:pt idx="21">
                  <c:v>41021.0</c:v>
                </c:pt>
                <c:pt idx="22">
                  <c:v>41022.0</c:v>
                </c:pt>
                <c:pt idx="23">
                  <c:v>41023.0</c:v>
                </c:pt>
                <c:pt idx="24">
                  <c:v>41024.0</c:v>
                </c:pt>
                <c:pt idx="25">
                  <c:v>41025.0</c:v>
                </c:pt>
                <c:pt idx="26">
                  <c:v>41026.0</c:v>
                </c:pt>
                <c:pt idx="27">
                  <c:v>41027.0</c:v>
                </c:pt>
                <c:pt idx="28">
                  <c:v>41028.0</c:v>
                </c:pt>
                <c:pt idx="29">
                  <c:v>41029.0</c:v>
                </c:pt>
                <c:pt idx="30" formatCode="m/d/yy;@">
                  <c:v>41030.0</c:v>
                </c:pt>
                <c:pt idx="31" formatCode="m/d/yy;@">
                  <c:v>41031.0</c:v>
                </c:pt>
                <c:pt idx="32" formatCode="m/d/yy;@">
                  <c:v>41032.0</c:v>
                </c:pt>
                <c:pt idx="33" formatCode="m/d/yy;@">
                  <c:v>41033.0</c:v>
                </c:pt>
                <c:pt idx="34" formatCode="m/d/yy;@">
                  <c:v>41034.0</c:v>
                </c:pt>
                <c:pt idx="35" formatCode="m/d/yy;@">
                  <c:v>41035.0</c:v>
                </c:pt>
                <c:pt idx="36" formatCode="m/d/yy;@">
                  <c:v>41036.0</c:v>
                </c:pt>
                <c:pt idx="37" formatCode="m/d/yy;@">
                  <c:v>41037.0</c:v>
                </c:pt>
                <c:pt idx="38" formatCode="m/d/yy;@">
                  <c:v>41038.0</c:v>
                </c:pt>
                <c:pt idx="39" formatCode="m/d/yy;@">
                  <c:v>41039.0</c:v>
                </c:pt>
                <c:pt idx="40" formatCode="m/d/yy;@">
                  <c:v>41040.0</c:v>
                </c:pt>
                <c:pt idx="41" formatCode="m/d/yy;@">
                  <c:v>41041.0</c:v>
                </c:pt>
                <c:pt idx="42" formatCode="m/d/yy;@">
                  <c:v>41042.0</c:v>
                </c:pt>
                <c:pt idx="43" formatCode="m/d/yy;@">
                  <c:v>41043.0</c:v>
                </c:pt>
                <c:pt idx="44" formatCode="m/d/yy;@">
                  <c:v>41044.0</c:v>
                </c:pt>
                <c:pt idx="45" formatCode="m/d/yy;@">
                  <c:v>41045.0</c:v>
                </c:pt>
                <c:pt idx="46" formatCode="m/d/yy;@">
                  <c:v>41046.0</c:v>
                </c:pt>
                <c:pt idx="47" formatCode="m/d/yy;@">
                  <c:v>41047.0</c:v>
                </c:pt>
                <c:pt idx="48" formatCode="m/d/yy;@">
                  <c:v>41048.0</c:v>
                </c:pt>
                <c:pt idx="49" formatCode="m/d/yy;@">
                  <c:v>41049.0</c:v>
                </c:pt>
                <c:pt idx="50" formatCode="m/d/yy;@">
                  <c:v>41050.0</c:v>
                </c:pt>
                <c:pt idx="51" formatCode="m/d/yy;@">
                  <c:v>41051.0</c:v>
                </c:pt>
                <c:pt idx="52" formatCode="m/d/yy;@">
                  <c:v>41052.0</c:v>
                </c:pt>
                <c:pt idx="53" formatCode="m/d/yy;@">
                  <c:v>41053.0</c:v>
                </c:pt>
                <c:pt idx="54" formatCode="m/d/yy;@">
                  <c:v>41054.0</c:v>
                </c:pt>
                <c:pt idx="55" formatCode="m/d/yy;@">
                  <c:v>41055.0</c:v>
                </c:pt>
                <c:pt idx="56" formatCode="m/d/yy;@">
                  <c:v>41056.0</c:v>
                </c:pt>
                <c:pt idx="57" formatCode="m/d/yy;@">
                  <c:v>41057.0</c:v>
                </c:pt>
                <c:pt idx="58" formatCode="m/d/yy;@">
                  <c:v>41058.0</c:v>
                </c:pt>
                <c:pt idx="59" formatCode="m/d/yy;@">
                  <c:v>41059.0</c:v>
                </c:pt>
                <c:pt idx="60" formatCode="m/d/yy;@">
                  <c:v>41060.0</c:v>
                </c:pt>
                <c:pt idx="61" formatCode="m/d/yy;@">
                  <c:v>41061.0</c:v>
                </c:pt>
                <c:pt idx="62" formatCode="m/d/yy;@">
                  <c:v>41062.0</c:v>
                </c:pt>
                <c:pt idx="63" formatCode="m/d/yy;@">
                  <c:v>41063.0</c:v>
                </c:pt>
                <c:pt idx="64" formatCode="m/d/yy;@">
                  <c:v>41064.0</c:v>
                </c:pt>
                <c:pt idx="65" formatCode="m/d/yy;@">
                  <c:v>41065.0</c:v>
                </c:pt>
                <c:pt idx="66" formatCode="m/d/yy;@">
                  <c:v>41066.0</c:v>
                </c:pt>
                <c:pt idx="67" formatCode="m/d/yy;@">
                  <c:v>41067.0</c:v>
                </c:pt>
                <c:pt idx="68" formatCode="m/d/yy;@">
                  <c:v>41068.0</c:v>
                </c:pt>
                <c:pt idx="69" formatCode="m/d/yy;@">
                  <c:v>41069.0</c:v>
                </c:pt>
                <c:pt idx="70" formatCode="m/d/yy;@">
                  <c:v>41070.0</c:v>
                </c:pt>
                <c:pt idx="71" formatCode="m/d/yy;@">
                  <c:v>41071.0</c:v>
                </c:pt>
                <c:pt idx="72" formatCode="m/d/yy;@">
                  <c:v>41072.0</c:v>
                </c:pt>
                <c:pt idx="73" formatCode="m/d/yy;@">
                  <c:v>41073.0</c:v>
                </c:pt>
                <c:pt idx="74" formatCode="m/d/yy;@">
                  <c:v>41074.0</c:v>
                </c:pt>
                <c:pt idx="75" formatCode="m/d/yy;@">
                  <c:v>41075.0</c:v>
                </c:pt>
                <c:pt idx="76" formatCode="m/d/yy;@">
                  <c:v>41076.0</c:v>
                </c:pt>
                <c:pt idx="77" formatCode="m/d/yy;@">
                  <c:v>41077.0</c:v>
                </c:pt>
                <c:pt idx="78" formatCode="m/d/yy;@">
                  <c:v>41078.0</c:v>
                </c:pt>
                <c:pt idx="79" formatCode="m/d/yy;@">
                  <c:v>41079.0</c:v>
                </c:pt>
                <c:pt idx="80" formatCode="m/d/yy;@">
                  <c:v>41080.0</c:v>
                </c:pt>
                <c:pt idx="81" formatCode="m/d/yy;@">
                  <c:v>41081.0</c:v>
                </c:pt>
                <c:pt idx="82" formatCode="m/d/yy;@">
                  <c:v>41082.0</c:v>
                </c:pt>
                <c:pt idx="83" formatCode="m/d/yy;@">
                  <c:v>41083.0</c:v>
                </c:pt>
                <c:pt idx="84" formatCode="m/d/yy;@">
                  <c:v>41084.0</c:v>
                </c:pt>
                <c:pt idx="85" formatCode="m/d/yy;@">
                  <c:v>41085.0</c:v>
                </c:pt>
                <c:pt idx="86" formatCode="m/d/yy;@">
                  <c:v>41086.0</c:v>
                </c:pt>
                <c:pt idx="87" formatCode="m/d/yy;@">
                  <c:v>41087.0</c:v>
                </c:pt>
                <c:pt idx="88" formatCode="m/d/yy;@">
                  <c:v>41088.0</c:v>
                </c:pt>
                <c:pt idx="89" formatCode="m/d/yy;@">
                  <c:v>41089.0</c:v>
                </c:pt>
                <c:pt idx="90" formatCode="m/d/yy;@">
                  <c:v>41090.0</c:v>
                </c:pt>
                <c:pt idx="91" formatCode="m/d/yy;@">
                  <c:v>41091.0</c:v>
                </c:pt>
                <c:pt idx="92" formatCode="m/d/yy;@">
                  <c:v>41092.0</c:v>
                </c:pt>
                <c:pt idx="93" formatCode="m/d/yy;@">
                  <c:v>41093.0</c:v>
                </c:pt>
                <c:pt idx="94" formatCode="m/d/yy;@">
                  <c:v>41094.0</c:v>
                </c:pt>
                <c:pt idx="95" formatCode="m/d/yy;@">
                  <c:v>41095.0</c:v>
                </c:pt>
                <c:pt idx="96" formatCode="m/d/yy;@">
                  <c:v>41096.0</c:v>
                </c:pt>
                <c:pt idx="97" formatCode="m/d/yy;@">
                  <c:v>41097.0</c:v>
                </c:pt>
                <c:pt idx="98" formatCode="m/d/yy;@">
                  <c:v>41098.0</c:v>
                </c:pt>
                <c:pt idx="99" formatCode="m/d/yy;@">
                  <c:v>41099.0</c:v>
                </c:pt>
                <c:pt idx="100" formatCode="m/d/yy;@">
                  <c:v>41100.0</c:v>
                </c:pt>
                <c:pt idx="101" formatCode="m/d/yy;@">
                  <c:v>41101.0</c:v>
                </c:pt>
                <c:pt idx="102" formatCode="m/d/yy;@">
                  <c:v>41102.0</c:v>
                </c:pt>
                <c:pt idx="103" formatCode="m/d/yy;@">
                  <c:v>41103.0</c:v>
                </c:pt>
                <c:pt idx="104" formatCode="m/d/yy;@">
                  <c:v>41104.0</c:v>
                </c:pt>
                <c:pt idx="105" formatCode="m/d/yy;@">
                  <c:v>41106.0</c:v>
                </c:pt>
                <c:pt idx="106" formatCode="m/d/yy;@">
                  <c:v>41107.0</c:v>
                </c:pt>
                <c:pt idx="107" formatCode="m/d/yy;@">
                  <c:v>41108.0</c:v>
                </c:pt>
                <c:pt idx="108" formatCode="m/d/yy;@">
                  <c:v>41109.0</c:v>
                </c:pt>
                <c:pt idx="109" formatCode="m/d/yy;@">
                  <c:v>41110.0</c:v>
                </c:pt>
                <c:pt idx="110" formatCode="m/d/yy;@">
                  <c:v>41111.0</c:v>
                </c:pt>
                <c:pt idx="111" formatCode="m/d/yy;@">
                  <c:v>41112.0</c:v>
                </c:pt>
                <c:pt idx="112" formatCode="m/d/yy;@">
                  <c:v>41113.0</c:v>
                </c:pt>
                <c:pt idx="113" formatCode="m/d/yy;@">
                  <c:v>41114.0</c:v>
                </c:pt>
                <c:pt idx="114" formatCode="m/d/yy;@">
                  <c:v>41115.0</c:v>
                </c:pt>
                <c:pt idx="115" formatCode="m/d/yy;@">
                  <c:v>41116.0</c:v>
                </c:pt>
                <c:pt idx="116" formatCode="m/d/yy;@">
                  <c:v>41117.0</c:v>
                </c:pt>
                <c:pt idx="117" formatCode="m/d/yy;@">
                  <c:v>41118.0</c:v>
                </c:pt>
                <c:pt idx="118" formatCode="m/d/yy;@">
                  <c:v>41119.0</c:v>
                </c:pt>
                <c:pt idx="119" formatCode="m/d/yy;@">
                  <c:v>41120.0</c:v>
                </c:pt>
                <c:pt idx="120" formatCode="m/d/yy;@">
                  <c:v>41121.0</c:v>
                </c:pt>
                <c:pt idx="121" formatCode="m/d/yy;@">
                  <c:v>41122.0</c:v>
                </c:pt>
                <c:pt idx="122" formatCode="m/d/yy;@">
                  <c:v>41123.0</c:v>
                </c:pt>
                <c:pt idx="123" formatCode="m/d/yy;@">
                  <c:v>41124.0</c:v>
                </c:pt>
                <c:pt idx="124" formatCode="m/d/yy;@">
                  <c:v>41125.0</c:v>
                </c:pt>
                <c:pt idx="125" formatCode="m/d/yy;@">
                  <c:v>41126.0</c:v>
                </c:pt>
                <c:pt idx="126" formatCode="m/d/yy;@">
                  <c:v>41127.0</c:v>
                </c:pt>
                <c:pt idx="127" formatCode="m/d/yy;@">
                  <c:v>41128.0</c:v>
                </c:pt>
                <c:pt idx="128" formatCode="m/d/yy;@">
                  <c:v>41129.0</c:v>
                </c:pt>
                <c:pt idx="129" formatCode="m/d/yy;@">
                  <c:v>41130.0</c:v>
                </c:pt>
                <c:pt idx="130" formatCode="m/d/yy;@">
                  <c:v>41131.0</c:v>
                </c:pt>
                <c:pt idx="131" formatCode="m/d/yy;@">
                  <c:v>41132.0</c:v>
                </c:pt>
                <c:pt idx="132" formatCode="m/d/yy;@">
                  <c:v>41133.0</c:v>
                </c:pt>
                <c:pt idx="133" formatCode="m/d/yy;@">
                  <c:v>41134.0</c:v>
                </c:pt>
                <c:pt idx="134" formatCode="m/d/yy;@">
                  <c:v>41135.0</c:v>
                </c:pt>
                <c:pt idx="135" formatCode="m/d/yy;@">
                  <c:v>41136.0</c:v>
                </c:pt>
                <c:pt idx="136" formatCode="m/d/yy;@">
                  <c:v>41137.0</c:v>
                </c:pt>
                <c:pt idx="137" formatCode="m/d/yy;@">
                  <c:v>41138.0</c:v>
                </c:pt>
                <c:pt idx="138" formatCode="m/d/yy;@">
                  <c:v>41140.0</c:v>
                </c:pt>
                <c:pt idx="139" formatCode="m/d/yy;@">
                  <c:v>41141.0</c:v>
                </c:pt>
                <c:pt idx="140" formatCode="m/d/yy;@">
                  <c:v>41142.0</c:v>
                </c:pt>
                <c:pt idx="141" formatCode="m/d/yy;@">
                  <c:v>41143.0</c:v>
                </c:pt>
                <c:pt idx="142" formatCode="m/d/yy;@">
                  <c:v>41144.0</c:v>
                </c:pt>
                <c:pt idx="143" formatCode="m/d/yy;@">
                  <c:v>41145.0</c:v>
                </c:pt>
                <c:pt idx="144" formatCode="m/d/yy;@">
                  <c:v>41146.0</c:v>
                </c:pt>
                <c:pt idx="145" formatCode="m/d/yy;@">
                  <c:v>41147.0</c:v>
                </c:pt>
                <c:pt idx="146" formatCode="m/d/yy;@">
                  <c:v>41148.0</c:v>
                </c:pt>
                <c:pt idx="147" formatCode="m/d/yy;@">
                  <c:v>41149.0</c:v>
                </c:pt>
                <c:pt idx="148" formatCode="m/d/yy;@">
                  <c:v>41150.0</c:v>
                </c:pt>
                <c:pt idx="149" formatCode="m/d/yy;@">
                  <c:v>41151.0</c:v>
                </c:pt>
                <c:pt idx="150" formatCode="m/d/yy;@">
                  <c:v>41152.0</c:v>
                </c:pt>
              </c:numCache>
            </c:numRef>
          </c:xVal>
          <c:yVal>
            <c:numRef>
              <c:f>Sheet1!$A$2:$EU$2</c:f>
              <c:numCache>
                <c:formatCode>General</c:formatCode>
                <c:ptCount val="151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0.999</c:v>
                </c:pt>
                <c:pt idx="4">
                  <c:v>1.0</c:v>
                </c:pt>
                <c:pt idx="5">
                  <c:v>0.992</c:v>
                </c:pt>
                <c:pt idx="6">
                  <c:v>1.0</c:v>
                </c:pt>
                <c:pt idx="7">
                  <c:v>0.998</c:v>
                </c:pt>
                <c:pt idx="8">
                  <c:v>0.996</c:v>
                </c:pt>
                <c:pt idx="9">
                  <c:v>0.994</c:v>
                </c:pt>
                <c:pt idx="17">
                  <c:v>0.998</c:v>
                </c:pt>
                <c:pt idx="18">
                  <c:v>0.999</c:v>
                </c:pt>
                <c:pt idx="19">
                  <c:v>0.999</c:v>
                </c:pt>
                <c:pt idx="20">
                  <c:v>0.988</c:v>
                </c:pt>
                <c:pt idx="21">
                  <c:v>0.989</c:v>
                </c:pt>
                <c:pt idx="22">
                  <c:v>1.0</c:v>
                </c:pt>
                <c:pt idx="23">
                  <c:v>0.999</c:v>
                </c:pt>
                <c:pt idx="24">
                  <c:v>0.996</c:v>
                </c:pt>
                <c:pt idx="25">
                  <c:v>1.0</c:v>
                </c:pt>
                <c:pt idx="26">
                  <c:v>0.997</c:v>
                </c:pt>
                <c:pt idx="27">
                  <c:v>0.997</c:v>
                </c:pt>
                <c:pt idx="28">
                  <c:v>0.999</c:v>
                </c:pt>
                <c:pt idx="29">
                  <c:v>0.999</c:v>
                </c:pt>
                <c:pt idx="30">
                  <c:v>1.0</c:v>
                </c:pt>
                <c:pt idx="31">
                  <c:v>1.0</c:v>
                </c:pt>
                <c:pt idx="32">
                  <c:v>1.0</c:v>
                </c:pt>
                <c:pt idx="33">
                  <c:v>1.0</c:v>
                </c:pt>
                <c:pt idx="34">
                  <c:v>1.0</c:v>
                </c:pt>
                <c:pt idx="35">
                  <c:v>1.0</c:v>
                </c:pt>
                <c:pt idx="36">
                  <c:v>0.999</c:v>
                </c:pt>
                <c:pt idx="37">
                  <c:v>0.998</c:v>
                </c:pt>
                <c:pt idx="38">
                  <c:v>0.976</c:v>
                </c:pt>
                <c:pt idx="39">
                  <c:v>0.983</c:v>
                </c:pt>
                <c:pt idx="40">
                  <c:v>0.992</c:v>
                </c:pt>
                <c:pt idx="41">
                  <c:v>0.978</c:v>
                </c:pt>
                <c:pt idx="42">
                  <c:v>0.974</c:v>
                </c:pt>
                <c:pt idx="43">
                  <c:v>0.972</c:v>
                </c:pt>
                <c:pt idx="44">
                  <c:v>0.979</c:v>
                </c:pt>
                <c:pt idx="45">
                  <c:v>0.967</c:v>
                </c:pt>
                <c:pt idx="46">
                  <c:v>0.962</c:v>
                </c:pt>
                <c:pt idx="47">
                  <c:v>0.952</c:v>
                </c:pt>
                <c:pt idx="48">
                  <c:v>0.899</c:v>
                </c:pt>
                <c:pt idx="49">
                  <c:v>0.941</c:v>
                </c:pt>
                <c:pt idx="50">
                  <c:v>0.956</c:v>
                </c:pt>
                <c:pt idx="51">
                  <c:v>0.976</c:v>
                </c:pt>
                <c:pt idx="52">
                  <c:v>0.98</c:v>
                </c:pt>
                <c:pt idx="53">
                  <c:v>0.968</c:v>
                </c:pt>
                <c:pt idx="54">
                  <c:v>0.987</c:v>
                </c:pt>
                <c:pt idx="55">
                  <c:v>0.99</c:v>
                </c:pt>
                <c:pt idx="56">
                  <c:v>0.961</c:v>
                </c:pt>
                <c:pt idx="57">
                  <c:v>0.968</c:v>
                </c:pt>
                <c:pt idx="58">
                  <c:v>0.969</c:v>
                </c:pt>
                <c:pt idx="59">
                  <c:v>0.984</c:v>
                </c:pt>
                <c:pt idx="60">
                  <c:v>0.97</c:v>
                </c:pt>
                <c:pt idx="61">
                  <c:v>0.943</c:v>
                </c:pt>
                <c:pt idx="62">
                  <c:v>0.972</c:v>
                </c:pt>
                <c:pt idx="63">
                  <c:v>0.991</c:v>
                </c:pt>
                <c:pt idx="64">
                  <c:v>1.0</c:v>
                </c:pt>
                <c:pt idx="65">
                  <c:v>0.997</c:v>
                </c:pt>
                <c:pt idx="66">
                  <c:v>0.995</c:v>
                </c:pt>
                <c:pt idx="67">
                  <c:v>0.983</c:v>
                </c:pt>
                <c:pt idx="68">
                  <c:v>0.974</c:v>
                </c:pt>
                <c:pt idx="69">
                  <c:v>0.933</c:v>
                </c:pt>
                <c:pt idx="70">
                  <c:v>0.917</c:v>
                </c:pt>
                <c:pt idx="71">
                  <c:v>0.971</c:v>
                </c:pt>
                <c:pt idx="72">
                  <c:v>0.969</c:v>
                </c:pt>
                <c:pt idx="73">
                  <c:v>0.983</c:v>
                </c:pt>
                <c:pt idx="74">
                  <c:v>0.969</c:v>
                </c:pt>
                <c:pt idx="75">
                  <c:v>0.909</c:v>
                </c:pt>
                <c:pt idx="76">
                  <c:v>0.963</c:v>
                </c:pt>
                <c:pt idx="77">
                  <c:v>0.99</c:v>
                </c:pt>
                <c:pt idx="78">
                  <c:v>0.997</c:v>
                </c:pt>
                <c:pt idx="79">
                  <c:v>0.98</c:v>
                </c:pt>
                <c:pt idx="80">
                  <c:v>0.922</c:v>
                </c:pt>
                <c:pt idx="81">
                  <c:v>0.932</c:v>
                </c:pt>
                <c:pt idx="82">
                  <c:v>0.966</c:v>
                </c:pt>
                <c:pt idx="83">
                  <c:v>0.995</c:v>
                </c:pt>
                <c:pt idx="84">
                  <c:v>0.942</c:v>
                </c:pt>
                <c:pt idx="85">
                  <c:v>0.95</c:v>
                </c:pt>
                <c:pt idx="86">
                  <c:v>0.922</c:v>
                </c:pt>
                <c:pt idx="87">
                  <c:v>0.851</c:v>
                </c:pt>
                <c:pt idx="88">
                  <c:v>0.759</c:v>
                </c:pt>
                <c:pt idx="89">
                  <c:v>0.805</c:v>
                </c:pt>
                <c:pt idx="90">
                  <c:v>0.876</c:v>
                </c:pt>
                <c:pt idx="91">
                  <c:v>0.952</c:v>
                </c:pt>
                <c:pt idx="92">
                  <c:v>0.931</c:v>
                </c:pt>
                <c:pt idx="93">
                  <c:v>0.947</c:v>
                </c:pt>
                <c:pt idx="94">
                  <c:v>0.948</c:v>
                </c:pt>
                <c:pt idx="95">
                  <c:v>0.963</c:v>
                </c:pt>
                <c:pt idx="96">
                  <c:v>0.896</c:v>
                </c:pt>
                <c:pt idx="97">
                  <c:v>0.927</c:v>
                </c:pt>
                <c:pt idx="98">
                  <c:v>0.962</c:v>
                </c:pt>
                <c:pt idx="99">
                  <c:v>0.961</c:v>
                </c:pt>
                <c:pt idx="100">
                  <c:v>0.939</c:v>
                </c:pt>
                <c:pt idx="101">
                  <c:v>0.911</c:v>
                </c:pt>
                <c:pt idx="102">
                  <c:v>0.878</c:v>
                </c:pt>
                <c:pt idx="103">
                  <c:v>0.884</c:v>
                </c:pt>
                <c:pt idx="104">
                  <c:v>0.949</c:v>
                </c:pt>
                <c:pt idx="105">
                  <c:v>0.987</c:v>
                </c:pt>
                <c:pt idx="106">
                  <c:v>0.932</c:v>
                </c:pt>
                <c:pt idx="107">
                  <c:v>0.982</c:v>
                </c:pt>
                <c:pt idx="108">
                  <c:v>0.993</c:v>
                </c:pt>
                <c:pt idx="109">
                  <c:v>0.989</c:v>
                </c:pt>
                <c:pt idx="110">
                  <c:v>0.954</c:v>
                </c:pt>
                <c:pt idx="111">
                  <c:v>0.947</c:v>
                </c:pt>
                <c:pt idx="112">
                  <c:v>0.957</c:v>
                </c:pt>
                <c:pt idx="113">
                  <c:v>0.989</c:v>
                </c:pt>
                <c:pt idx="114">
                  <c:v>0.984</c:v>
                </c:pt>
                <c:pt idx="115">
                  <c:v>0.968</c:v>
                </c:pt>
                <c:pt idx="116">
                  <c:v>0.98</c:v>
                </c:pt>
                <c:pt idx="117">
                  <c:v>0.974</c:v>
                </c:pt>
                <c:pt idx="118">
                  <c:v>0.981</c:v>
                </c:pt>
                <c:pt idx="119">
                  <c:v>0.962</c:v>
                </c:pt>
                <c:pt idx="120">
                  <c:v>0.946</c:v>
                </c:pt>
                <c:pt idx="121">
                  <c:v>0.951</c:v>
                </c:pt>
                <c:pt idx="122">
                  <c:v>0.884</c:v>
                </c:pt>
                <c:pt idx="123">
                  <c:v>0.89</c:v>
                </c:pt>
                <c:pt idx="124">
                  <c:v>0.941</c:v>
                </c:pt>
                <c:pt idx="125">
                  <c:v>0.982</c:v>
                </c:pt>
                <c:pt idx="126">
                  <c:v>0.958</c:v>
                </c:pt>
                <c:pt idx="127">
                  <c:v>0.908</c:v>
                </c:pt>
                <c:pt idx="128">
                  <c:v>0.875</c:v>
                </c:pt>
                <c:pt idx="129">
                  <c:v>0.885</c:v>
                </c:pt>
                <c:pt idx="130">
                  <c:v>0.95</c:v>
                </c:pt>
                <c:pt idx="131">
                  <c:v>0.946</c:v>
                </c:pt>
                <c:pt idx="132">
                  <c:v>0.959</c:v>
                </c:pt>
                <c:pt idx="133">
                  <c:v>0.965</c:v>
                </c:pt>
                <c:pt idx="134">
                  <c:v>0.972</c:v>
                </c:pt>
                <c:pt idx="135">
                  <c:v>0.974</c:v>
                </c:pt>
                <c:pt idx="136">
                  <c:v>0.985</c:v>
                </c:pt>
                <c:pt idx="137">
                  <c:v>0.976</c:v>
                </c:pt>
                <c:pt idx="138">
                  <c:v>0.989</c:v>
                </c:pt>
                <c:pt idx="139">
                  <c:v>0.975</c:v>
                </c:pt>
                <c:pt idx="140">
                  <c:v>0.969</c:v>
                </c:pt>
                <c:pt idx="141">
                  <c:v>0.973</c:v>
                </c:pt>
                <c:pt idx="142">
                  <c:v>0.919</c:v>
                </c:pt>
                <c:pt idx="143">
                  <c:v>0.89</c:v>
                </c:pt>
                <c:pt idx="144">
                  <c:v>0.931</c:v>
                </c:pt>
                <c:pt idx="145">
                  <c:v>0.979</c:v>
                </c:pt>
                <c:pt idx="146">
                  <c:v>0.987</c:v>
                </c:pt>
                <c:pt idx="147">
                  <c:v>0.993</c:v>
                </c:pt>
                <c:pt idx="148">
                  <c:v>0.975</c:v>
                </c:pt>
                <c:pt idx="149">
                  <c:v>0.954</c:v>
                </c:pt>
                <c:pt idx="150">
                  <c:v>0.945</c:v>
                </c:pt>
              </c:numCache>
            </c:numRef>
          </c:yVal>
          <c:smooth val="1"/>
        </c:ser>
        <c:ser>
          <c:idx val="1"/>
          <c:order val="1"/>
          <c:spPr>
            <a:ln>
              <a:noFill/>
            </a:ln>
          </c:spPr>
          <c:marker>
            <c:spPr>
              <a:solidFill>
                <a:schemeClr val="bg2">
                  <a:lumMod val="60000"/>
                  <a:lumOff val="40000"/>
                </a:schemeClr>
              </a:solidFill>
            </c:spPr>
          </c:marker>
          <c:dPt>
            <c:idx val="0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</c:dPt>
          <c:dPt>
            <c:idx val="1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</c:dPt>
          <c:dPt>
            <c:idx val="2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</c:dPt>
          <c:dPt>
            <c:idx val="3"/>
            <c:marker>
              <c:symbol val="triangle"/>
              <c:size val="7"/>
              <c:spPr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c:spPr>
            </c:marker>
          </c:dPt>
          <c:xVal>
            <c:numRef>
              <c:f>(Sheet1!$AD$4,Sheet1!$BI$4,Sheet1!$CM$4,Sheet1!$DQ$4,Sheet1!$EU$4)</c:f>
              <c:numCache>
                <c:formatCode>m/d/yy;@</c:formatCode>
                <c:ptCount val="5"/>
                <c:pt idx="0" formatCode="m/d/yyyy">
                  <c:v>41029.0</c:v>
                </c:pt>
                <c:pt idx="1">
                  <c:v>41060.0</c:v>
                </c:pt>
                <c:pt idx="2">
                  <c:v>41090.0</c:v>
                </c:pt>
                <c:pt idx="3">
                  <c:v>41121.0</c:v>
                </c:pt>
                <c:pt idx="4">
                  <c:v>41152.0</c:v>
                </c:pt>
              </c:numCache>
            </c:numRef>
          </c:xVal>
          <c:yVal>
            <c:numRef>
              <c:f>(Sheet1!$AD$3,Sheet1!$BI$3,Sheet1!$CM$3,Sheet1!$DQ$3)</c:f>
              <c:numCache>
                <c:formatCode>General</c:formatCode>
                <c:ptCount val="4"/>
                <c:pt idx="0">
                  <c:v>0.997347826086956</c:v>
                </c:pt>
                <c:pt idx="1">
                  <c:v>0.976806451612903</c:v>
                </c:pt>
                <c:pt idx="2">
                  <c:v>0.9452</c:v>
                </c:pt>
                <c:pt idx="3">
                  <c:v>0.952433333333334</c:v>
                </c:pt>
              </c:numCache>
            </c:numRef>
          </c:yVal>
          <c:smooth val="1"/>
        </c:ser>
        <c:dLbls/>
        <c:axId val="532878536"/>
        <c:axId val="532881960"/>
      </c:scatterChart>
      <c:valAx>
        <c:axId val="532878536"/>
        <c:scaling>
          <c:orientation val="minMax"/>
          <c:max val="41152.0"/>
          <c:min val="41000.0"/>
        </c:scaling>
        <c:axPos val="b"/>
        <c:numFmt formatCode="m/d/yyyy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32881960"/>
        <c:crosses val="autoZero"/>
        <c:crossBetween val="midCat"/>
        <c:majorUnit val="30.0"/>
      </c:valAx>
      <c:valAx>
        <c:axId val="532881960"/>
        <c:scaling>
          <c:orientation val="minMax"/>
          <c:max val="1.0"/>
          <c:min val="0.8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32878536"/>
        <c:crosses val="autoZero"/>
        <c:crossBetween val="midCat"/>
        <c:majorUnit val="0.1"/>
      </c:valAx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>
        <c:manualLayout>
          <c:layoutTarget val="inner"/>
          <c:xMode val="edge"/>
          <c:yMode val="edge"/>
          <c:x val="0.276377627021144"/>
          <c:y val="0.100082509577004"/>
          <c:w val="0.661208150090638"/>
          <c:h val="0.60488505915341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Acres burned in Alaska</c:v>
                </c:pt>
              </c:strCache>
            </c:strRef>
          </c:tx>
          <c:spPr>
            <a:solidFill>
              <a:srgbClr val="C00000"/>
            </a:solidFill>
          </c:spPr>
          <c:cat>
            <c:numRef>
              <c:f>Sheet1!$A$2:$A$12</c:f>
              <c:numCache>
                <c:formatCode>General</c:formatCode>
                <c:ptCount val="11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>
                  <c:v>2.176665E6</c:v>
                </c:pt>
                <c:pt idx="1">
                  <c:v>559332.0</c:v>
                </c:pt>
                <c:pt idx="2">
                  <c:v>6.645978E6</c:v>
                </c:pt>
                <c:pt idx="3">
                  <c:v>4.440149E6</c:v>
                </c:pt>
                <c:pt idx="4">
                  <c:v>266266.0</c:v>
                </c:pt>
                <c:pt idx="5">
                  <c:v>525017.0</c:v>
                </c:pt>
                <c:pt idx="6">
                  <c:v>62648.0</c:v>
                </c:pt>
                <c:pt idx="7">
                  <c:v>2.951597E6</c:v>
                </c:pt>
                <c:pt idx="8">
                  <c:v>1.129421E6</c:v>
                </c:pt>
                <c:pt idx="9">
                  <c:v>293019.0</c:v>
                </c:pt>
                <c:pt idx="10">
                  <c:v>249021.0</c:v>
                </c:pt>
              </c:numCache>
            </c:numRef>
          </c:val>
        </c:ser>
        <c:dLbls/>
        <c:axId val="582069912"/>
        <c:axId val="582073032"/>
      </c:barChart>
      <c:catAx>
        <c:axId val="582069912"/>
        <c:scaling>
          <c:orientation val="minMax"/>
        </c:scaling>
        <c:axPos val="b"/>
        <c:numFmt formatCode="General" sourceLinked="1"/>
        <c:tickLblPos val="nextTo"/>
        <c:crossAx val="582073032"/>
        <c:crosses val="autoZero"/>
        <c:auto val="1"/>
        <c:lblAlgn val="ctr"/>
        <c:lblOffset val="100"/>
      </c:catAx>
      <c:valAx>
        <c:axId val="582073032"/>
        <c:scaling>
          <c:orientation val="minMax"/>
        </c:scaling>
        <c:axPos val="l"/>
        <c:majorGridlines/>
        <c:numFmt formatCode="#,##0" sourceLinked="1"/>
        <c:tickLblPos val="nextTo"/>
        <c:crossAx val="582069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8625968293761"/>
          <c:y val="0.147022958021913"/>
          <c:w val="0.356549598478782"/>
          <c:h val="0.157636689972943"/>
        </c:manualLayout>
      </c:layout>
      <c:spPr>
        <a:solidFill>
          <a:srgbClr val="FFFFFF"/>
        </a:solidFill>
      </c:spPr>
    </c:legend>
    <c:plotVisOnly val="1"/>
    <c:dispBlanksAs val="gap"/>
  </c:chart>
  <c:txPr>
    <a:bodyPr/>
    <a:lstStyle/>
    <a:p>
      <a:pPr>
        <a:defRPr sz="11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style val="1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aseline="0"/>
            </a:pPr>
            <a:r>
              <a:rPr lang="en-US" sz="1400" dirty="0" smtClean="0"/>
              <a:t>V6.3.4 </a:t>
            </a:r>
            <a:r>
              <a:rPr lang="en-US" sz="1400" baseline="0" dirty="0" smtClean="0"/>
              <a:t> </a:t>
            </a:r>
            <a:r>
              <a:rPr lang="en-US" sz="1400" baseline="0" dirty="0"/>
              <a:t>(</a:t>
            </a:r>
            <a:r>
              <a:rPr lang="en-US" sz="1400" dirty="0"/>
              <a:t>1µg/m</a:t>
            </a:r>
            <a:r>
              <a:rPr lang="en-US" sz="1400" baseline="30000" dirty="0"/>
              <a:t>3</a:t>
            </a:r>
            <a:r>
              <a:rPr lang="en-US" sz="1400" dirty="0"/>
              <a:t>)</a:t>
            </a:r>
          </a:p>
        </c:rich>
      </c:tx>
      <c:layout/>
    </c:title>
    <c:view3D>
      <c:rotX val="2"/>
      <c:rotY val="2"/>
      <c:depthPercent val="100"/>
      <c:perspective val="20"/>
    </c:view3D>
    <c:floor>
      <c:spPr>
        <a:solidFill>
          <a:schemeClr val="bg1">
            <a:lumMod val="75000"/>
          </a:schemeClr>
        </a:solidFill>
      </c:spPr>
    </c:floor>
    <c:sideWall>
      <c:spPr>
        <a:effectLst/>
      </c:spPr>
    </c:sideWall>
    <c:backWall>
      <c:spPr>
        <a:solidFill>
          <a:sysClr val="window" lastClr="FFFFFF"/>
        </a:solidFill>
        <a:effectLst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'2011_all_New0.5_altered'!$E$1</c:f>
              <c:strCache>
                <c:ptCount val="1"/>
                <c:pt idx="0">
                  <c:v>V6.3.4_1µg/m3</c:v>
                </c:pt>
              </c:strCache>
            </c:strRef>
          </c:tx>
          <c:cat>
            <c:strRef>
              <c:f>'2011_all_New0.5_altered'!$A$2:$A$45</c:f>
              <c:strCache>
                <c:ptCount val="44"/>
                <c:pt idx="0">
                  <c:v>MYD.A2011134.2030</c:v>
                </c:pt>
                <c:pt idx="1">
                  <c:v>MYD.A2011134.2035</c:v>
                </c:pt>
                <c:pt idx="2">
                  <c:v>MYD.A2011135.2115</c:v>
                </c:pt>
                <c:pt idx="3">
                  <c:v>MYD.A2011137.2100</c:v>
                </c:pt>
                <c:pt idx="4">
                  <c:v>MYD.A2011137.2105</c:v>
                </c:pt>
                <c:pt idx="5">
                  <c:v>MYD.A2011143.2025</c:v>
                </c:pt>
                <c:pt idx="6">
                  <c:v>MYD.A2011144.1930</c:v>
                </c:pt>
                <c:pt idx="7">
                  <c:v>MYD.A2011148.2045</c:v>
                </c:pt>
                <c:pt idx="8">
                  <c:v>MYD.A2011152.2020</c:v>
                </c:pt>
                <c:pt idx="9">
                  <c:v>MYD.A2011167.2115</c:v>
                </c:pt>
                <c:pt idx="10">
                  <c:v>MYD.A2011171.1910</c:v>
                </c:pt>
                <c:pt idx="11">
                  <c:v>MYD.A2011171.2050</c:v>
                </c:pt>
                <c:pt idx="12">
                  <c:v>MYD.A2011175.2025</c:v>
                </c:pt>
                <c:pt idx="13">
                  <c:v>MYD.A2011187.2050</c:v>
                </c:pt>
                <c:pt idx="14">
                  <c:v>MYD.A2011190.2120</c:v>
                </c:pt>
                <c:pt idx="15">
                  <c:v>MYD.A2011193.2015</c:v>
                </c:pt>
                <c:pt idx="16">
                  <c:v>MYD.A2011198.2035</c:v>
                </c:pt>
                <c:pt idx="17">
                  <c:v>MYD.A2011199.2115</c:v>
                </c:pt>
                <c:pt idx="18">
                  <c:v>MYD.A2011205.2040</c:v>
                </c:pt>
                <c:pt idx="19">
                  <c:v>MYD.A2011206.2120</c:v>
                </c:pt>
                <c:pt idx="20">
                  <c:v>MYD.A2011206.2125</c:v>
                </c:pt>
                <c:pt idx="21">
                  <c:v>MYD.A2011213.2130</c:v>
                </c:pt>
                <c:pt idx="22">
                  <c:v>MYD.A2011214.2035</c:v>
                </c:pt>
                <c:pt idx="23">
                  <c:v>MYD.A2011226.2100</c:v>
                </c:pt>
                <c:pt idx="24">
                  <c:v>MYD.A2011230.2030</c:v>
                </c:pt>
                <c:pt idx="25">
                  <c:v>MYD.A2011231.2115</c:v>
                </c:pt>
                <c:pt idx="26">
                  <c:v>MYD.A2011241.2015</c:v>
                </c:pt>
                <c:pt idx="27">
                  <c:v>MYD.A2011243.2005</c:v>
                </c:pt>
                <c:pt idx="28">
                  <c:v>MYD.A2011269.2040</c:v>
                </c:pt>
                <c:pt idx="29">
                  <c:v>MYD.A2011270.2120</c:v>
                </c:pt>
                <c:pt idx="30">
                  <c:v>MYD.A2011277.1950</c:v>
                </c:pt>
                <c:pt idx="31">
                  <c:v>MYD.A2011277.2125</c:v>
                </c:pt>
                <c:pt idx="32">
                  <c:v>MYD.A2011279.1935</c:v>
                </c:pt>
                <c:pt idx="33">
                  <c:v>MYD.A2011290.1920</c:v>
                </c:pt>
                <c:pt idx="34">
                  <c:v>MYD.A2011290.2055</c:v>
                </c:pt>
                <c:pt idx="35">
                  <c:v>MYD.A2011306.1915</c:v>
                </c:pt>
                <c:pt idx="36">
                  <c:v>MYD.A2011306.1920</c:v>
                </c:pt>
                <c:pt idx="37">
                  <c:v>MYD.A2011306.2055</c:v>
                </c:pt>
                <c:pt idx="38">
                  <c:v>MYD.A2011330.2005</c:v>
                </c:pt>
                <c:pt idx="39">
                  <c:v>MYD.A2011330.2010</c:v>
                </c:pt>
                <c:pt idx="40">
                  <c:v>MYD.A2011334.2120</c:v>
                </c:pt>
                <c:pt idx="41">
                  <c:v>MYD.A2011335.2025</c:v>
                </c:pt>
                <c:pt idx="42">
                  <c:v>MYD.A2011335.2030</c:v>
                </c:pt>
                <c:pt idx="43">
                  <c:v>MYD.A2011365.1900</c:v>
                </c:pt>
              </c:strCache>
            </c:strRef>
          </c:cat>
          <c:val>
            <c:numRef>
              <c:f>'2011_all_New0.5_altered'!$E$2:$E$45</c:f>
              <c:numCache>
                <c:formatCode>General</c:formatCode>
                <c:ptCount val="44"/>
                <c:pt idx="0">
                  <c:v>16.27999999999999</c:v>
                </c:pt>
                <c:pt idx="1">
                  <c:v>14.26</c:v>
                </c:pt>
                <c:pt idx="2">
                  <c:v>11.18</c:v>
                </c:pt>
                <c:pt idx="3">
                  <c:v>13.32</c:v>
                </c:pt>
                <c:pt idx="4">
                  <c:v>27.86</c:v>
                </c:pt>
                <c:pt idx="5">
                  <c:v>19.51000000000001</c:v>
                </c:pt>
                <c:pt idx="6">
                  <c:v>5.91</c:v>
                </c:pt>
                <c:pt idx="7">
                  <c:v>23.57</c:v>
                </c:pt>
                <c:pt idx="8">
                  <c:v>38.24</c:v>
                </c:pt>
                <c:pt idx="9">
                  <c:v>12.02</c:v>
                </c:pt>
                <c:pt idx="10">
                  <c:v>0.05</c:v>
                </c:pt>
                <c:pt idx="11">
                  <c:v>12.49</c:v>
                </c:pt>
                <c:pt idx="12">
                  <c:v>24.13000000000001</c:v>
                </c:pt>
                <c:pt idx="13">
                  <c:v>26.35</c:v>
                </c:pt>
                <c:pt idx="14">
                  <c:v>10.13</c:v>
                </c:pt>
                <c:pt idx="15">
                  <c:v>12.0</c:v>
                </c:pt>
                <c:pt idx="16">
                  <c:v>8.33</c:v>
                </c:pt>
                <c:pt idx="17">
                  <c:v>13.12</c:v>
                </c:pt>
                <c:pt idx="18">
                  <c:v>8.01</c:v>
                </c:pt>
                <c:pt idx="19">
                  <c:v>12.34</c:v>
                </c:pt>
                <c:pt idx="20">
                  <c:v>6.49</c:v>
                </c:pt>
                <c:pt idx="21">
                  <c:v>0.0</c:v>
                </c:pt>
                <c:pt idx="22">
                  <c:v>0.28</c:v>
                </c:pt>
                <c:pt idx="23">
                  <c:v>3.88</c:v>
                </c:pt>
                <c:pt idx="24">
                  <c:v>13.12</c:v>
                </c:pt>
                <c:pt idx="25">
                  <c:v>14.02</c:v>
                </c:pt>
                <c:pt idx="26">
                  <c:v>3.829999999999999</c:v>
                </c:pt>
                <c:pt idx="27">
                  <c:v>6.770000000000001</c:v>
                </c:pt>
                <c:pt idx="28">
                  <c:v>11.8</c:v>
                </c:pt>
                <c:pt idx="29">
                  <c:v>10.72</c:v>
                </c:pt>
                <c:pt idx="30">
                  <c:v>7.87</c:v>
                </c:pt>
                <c:pt idx="31">
                  <c:v>3.96</c:v>
                </c:pt>
                <c:pt idx="32">
                  <c:v>13.62</c:v>
                </c:pt>
                <c:pt idx="33">
                  <c:v>0.0</c:v>
                </c:pt>
                <c:pt idx="34">
                  <c:v>2.94</c:v>
                </c:pt>
                <c:pt idx="35">
                  <c:v>0.0</c:v>
                </c:pt>
                <c:pt idx="36">
                  <c:v>0.0</c:v>
                </c:pt>
                <c:pt idx="37">
                  <c:v>18.63000000000001</c:v>
                </c:pt>
                <c:pt idx="38">
                  <c:v>12.21</c:v>
                </c:pt>
                <c:pt idx="39">
                  <c:v>2.92</c:v>
                </c:pt>
                <c:pt idx="40">
                  <c:v>0.88</c:v>
                </c:pt>
                <c:pt idx="41">
                  <c:v>14.7</c:v>
                </c:pt>
                <c:pt idx="42">
                  <c:v>2.52</c:v>
                </c:pt>
                <c:pt idx="43">
                  <c:v>0.0</c:v>
                </c:pt>
              </c:numCache>
            </c:numRef>
          </c:val>
        </c:ser>
        <c:gapWidth val="75"/>
        <c:shape val="box"/>
        <c:axId val="644121416"/>
        <c:axId val="644124840"/>
        <c:axId val="0"/>
      </c:bar3DChart>
      <c:catAx>
        <c:axId val="6441214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2700000" vert="horz"/>
          <a:lstStyle/>
          <a:p>
            <a:pPr>
              <a:defRPr sz="700"/>
            </a:pPr>
            <a:endParaRPr lang="en-US"/>
          </a:p>
        </c:txPr>
        <c:crossAx val="644124840"/>
        <c:crosses val="autoZero"/>
        <c:auto val="1"/>
        <c:lblAlgn val="ctr"/>
        <c:lblOffset val="100"/>
      </c:catAx>
      <c:valAx>
        <c:axId val="6441248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FMS (%)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 algn="ctr" rtl="0">
              <a:defRPr lang="en-US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121416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rgbClr val="4F81BD">
            <a:tint val="50000"/>
            <a:satMod val="300000"/>
          </a:srgbClr>
        </a:gs>
        <a:gs pos="35000">
          <a:srgbClr val="4F81BD">
            <a:tint val="37000"/>
            <a:satMod val="300000"/>
          </a:srgbClr>
        </a:gs>
        <a:gs pos="100000">
          <a:srgbClr val="4F81BD">
            <a:tint val="15000"/>
            <a:satMod val="350000"/>
          </a:srgbClr>
        </a:gs>
      </a:gsLst>
      <a:lin ang="16200000" scaled="1"/>
    </a:gradFill>
    <a:ln w="25400" cap="flat" cmpd="sng" algn="ctr">
      <a:solidFill>
        <a:srgbClr val="4F81BD">
          <a:shade val="95000"/>
          <a:satMod val="105000"/>
        </a:srgbClr>
      </a:solidFill>
      <a:prstDash val="solid"/>
    </a:ln>
    <a:effectLst>
      <a:outerShdw blurRad="127000" sx="101000" sy="101000" algn="ctr" rotWithShape="0">
        <a:prstClr val="black">
          <a:alpha val="30000"/>
        </a:prstClr>
      </a:outerShdw>
    </a:effectLst>
    <a:scene3d>
      <a:camera prst="orthographicFront"/>
      <a:lightRig rig="threePt" dir="t"/>
    </a:scene3d>
    <a:sp3d prstMaterial="matte"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0.30784</cdr:x>
      <cdr:y>0.17414</cdr:y>
    </cdr:from>
    <cdr:to>
      <cdr:x>0.38889</cdr:x>
      <cdr:y>0.31172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34339" y="298100"/>
          <a:ext cx="509265" cy="235512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0.98</a:t>
          </a:r>
        </a:p>
      </cdr:txBody>
    </cdr:sp>
  </cdr:relSizeAnchor>
  <cdr:relSizeAnchor xmlns:cdr="http://schemas.openxmlformats.org/drawingml/2006/chartDrawing">
    <cdr:from>
      <cdr:x>0.46837</cdr:x>
      <cdr:y>0.20181</cdr:y>
    </cdr:from>
    <cdr:to>
      <cdr:x>0.55582</cdr:x>
      <cdr:y>0.3444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5045" y="345467"/>
          <a:ext cx="523695" cy="244086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0.95</a:t>
          </a:r>
        </a:p>
      </cdr:txBody>
    </cdr:sp>
  </cdr:relSizeAnchor>
  <cdr:relSizeAnchor xmlns:cdr="http://schemas.openxmlformats.org/drawingml/2006/chartDrawing">
    <cdr:from>
      <cdr:x>0.64634</cdr:x>
      <cdr:y>0.22354</cdr:y>
    </cdr:from>
    <cdr:to>
      <cdr:x>0.73202</cdr:x>
      <cdr:y>0.3444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70848" y="382665"/>
          <a:ext cx="513115" cy="206888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0.95</a:t>
          </a:r>
        </a:p>
      </cdr:txBody>
    </cdr:sp>
  </cdr:relSizeAnchor>
  <cdr:relSizeAnchor xmlns:cdr="http://schemas.openxmlformats.org/drawingml/2006/chartDrawing">
    <cdr:from>
      <cdr:x>0.82244</cdr:x>
      <cdr:y>0.22343</cdr:y>
    </cdr:from>
    <cdr:to>
      <cdr:x>0.90186</cdr:x>
      <cdr:y>0.3444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25484" y="382477"/>
          <a:ext cx="475658" cy="207076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0.95</a:t>
          </a:r>
        </a:p>
      </cdr:txBody>
    </cdr:sp>
  </cdr:relSizeAnchor>
  <cdr:relSizeAnchor xmlns:cdr="http://schemas.openxmlformats.org/drawingml/2006/chartDrawing">
    <cdr:from>
      <cdr:x>0.12324</cdr:x>
      <cdr:y>0.08503</cdr:y>
    </cdr:from>
    <cdr:to>
      <cdr:x>0.21639</cdr:x>
      <cdr:y>0.25259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774371" y="145557"/>
          <a:ext cx="585293" cy="286834"/>
        </a:xfrm>
        <a:prstGeom xmlns:a="http://schemas.openxmlformats.org/drawingml/2006/main" prst="rect">
          <a:avLst/>
        </a:prstGeom>
        <a:solidFill xmlns:a="http://schemas.openxmlformats.org/drawingml/2006/main">
          <a:srgbClr val="66FF33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/>
            <a:t>0.99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54884-09F2-4EB4-A777-8586C9779B8B}" type="datetimeFigureOut">
              <a:rPr lang="en-US" smtClean="0"/>
              <a:pPr/>
              <a:t>3/12/13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6A04A-5CF4-48CD-AB61-A0B479A3F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977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919080" y="8685862"/>
            <a:ext cx="2937365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24" tIns="45264" rIns="90524" bIns="45264" anchor="b"/>
          <a:lstStyle>
            <a:lvl1pPr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920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0434116-E0D1-475D-8847-40014C79C8A5}" type="slidenum">
              <a:rPr lang="en-US" sz="1200">
                <a:latin typeface="CaslonOpnface BT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latin typeface="CaslonOpnface BT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173038"/>
            <a:ext cx="5741988" cy="4306887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148" y="4622036"/>
            <a:ext cx="5037705" cy="4068517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913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30171" indent="-280835" defTabSz="904913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23340" indent="-224668" defTabSz="904913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572677" indent="-224668" defTabSz="904913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22013" indent="-224668" defTabSz="904913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471349" indent="-224668" defTabSz="904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20685" indent="-224668" defTabSz="904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370021" indent="-224668" defTabSz="904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19357" indent="-224668" defTabSz="9049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5D5ECAA4-31BC-40E0-A950-FA5A4E2FC61A}" type="slidenum">
              <a:rPr lang="en-US" sz="1200">
                <a:latin typeface="CaslonOpnface BT"/>
              </a:rPr>
              <a:pPr eaLnBrk="1" hangingPunct="1"/>
              <a:t>10</a:t>
            </a:fld>
            <a:endParaRPr lang="en-US" sz="1200">
              <a:latin typeface="CaslonOpnface B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w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wmf"/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wmf"/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wmf"/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6706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076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285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533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98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142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0675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579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6181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2260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71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9193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09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082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001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702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3224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366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0638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0077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604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2583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23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550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5101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5014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84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4215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7129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6063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09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313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22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7546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5097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423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7665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72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4318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5300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9164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9834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7122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878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55399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7397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1610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3332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442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7257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1999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156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288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392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992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66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w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6" Type="http://schemas.openxmlformats.org/officeDocument/2006/relationships/image" Target="../media/image1.w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6" Type="http://schemas.openxmlformats.org/officeDocument/2006/relationships/image" Target="../media/image1.w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6" Type="http://schemas.openxmlformats.org/officeDocument/2006/relationships/image" Target="../media/image1.w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376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43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1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52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h.noaa.gov/psr/pns/2011/July/DustStorm.php" TargetMode="External"/><Relationship Id="rId4" Type="http://schemas.openxmlformats.org/officeDocument/2006/relationships/image" Target="../media/image32.jpeg"/><Relationship Id="rId5" Type="http://schemas.openxmlformats.org/officeDocument/2006/relationships/hyperlink" Target="http://www.huffingtonpost.com/2011/07/06/phoenix-dust-storm-photos-video_n_891157.html" TargetMode="Externa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chart" Target="../charts/chart3.xml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6.gif"/><Relationship Id="rId3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airquality.weather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iweb.org/incident/2929/" TargetMode="External"/><Relationship Id="rId4" Type="http://schemas.openxmlformats.org/officeDocument/2006/relationships/hyperlink" Target="http://www.csmonitor.com/USA/Latest-News-Wires/2012/0627/Waldo-Canyon-fire-reaches-epic-proportions-video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830511"/>
            <a:ext cx="88392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Applications of GOES and MODIS Aerosol Products in NOAA’s Operational Air Quality Predictions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US" sz="2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Ivanka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cs typeface="Times New Roman" pitchFamily="18" charset="0"/>
              </a:rPr>
              <a:t>Stajner</a:t>
            </a:r>
            <a:endParaRPr lang="en-US" sz="2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NOAA/NWS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0000"/>
                </a:solidFill>
                <a:cs typeface="Times New Roman" pitchFamily="18" charset="0"/>
              </a:rPr>
              <a:t>GOES-R  AQ Proving Ground Workshop, UMBC, Baltimore, MD                         March 14, 2013</a:t>
            </a:r>
            <a:endParaRPr lang="en-US" sz="1600" i="1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37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065"/>
            <a:ext cx="7543800" cy="533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Smoke from wildfires in Alaska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07" y="5239843"/>
            <a:ext cx="4258969" cy="116597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In year 2009: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Large Alaskan fires began in early July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b="0" i="0" dirty="0" smtClean="0">
                <a:solidFill>
                  <a:srgbClr val="000000"/>
                </a:solidFill>
                <a:effectLst/>
              </a:rPr>
              <a:t>Driest July ever recorded in Fairbanks and second warmest July ever (</a:t>
            </a:r>
            <a:r>
              <a:rPr lang="en-US" sz="1400" b="0" i="0" dirty="0" err="1" smtClean="0">
                <a:solidFill>
                  <a:srgbClr val="000000"/>
                </a:solidFill>
                <a:effectLst/>
              </a:rPr>
              <a:t>avg</a:t>
            </a:r>
            <a:r>
              <a:rPr lang="en-US" sz="1400" b="0" i="0" dirty="0" smtClean="0">
                <a:solidFill>
                  <a:srgbClr val="000000"/>
                </a:solidFill>
                <a:effectLst/>
              </a:rPr>
              <a:t> 66.5°).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800" b="0" i="0" dirty="0" smtClean="0">
              <a:solidFill>
                <a:srgbClr val="000000"/>
              </a:solidFill>
              <a:effectLst/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44BD97-E851-43AA-A3D0-926E4FF6566A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07" y="914400"/>
            <a:ext cx="4787339" cy="407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829" t="9740" r="3958" b="14609"/>
          <a:stretch>
            <a:fillRect/>
          </a:stretch>
        </p:blipFill>
        <p:spPr bwMode="auto">
          <a:xfrm>
            <a:off x="5181600" y="1509713"/>
            <a:ext cx="389255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291138" y="914400"/>
            <a:ext cx="3733800" cy="9239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86 active wildfires on August 4, 2009</a:t>
            </a:r>
          </a:p>
          <a:p>
            <a:pPr>
              <a:defRPr/>
            </a:pPr>
            <a:r>
              <a:rPr lang="en-US" kern="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4 temporary flight restrictions</a:t>
            </a:r>
          </a:p>
          <a:p>
            <a:pPr>
              <a:defRPr/>
            </a:pPr>
            <a:r>
              <a:rPr lang="en-US" kern="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~3 million acres burned in 2009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422812" y="3880796"/>
            <a:ext cx="321753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3333E6"/>
                </a:solidFill>
                <a:cs typeface="Arial" pitchFamily="34" charset="0"/>
              </a:rPr>
              <a:t>From experimental testing;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3333E6"/>
                </a:solidFill>
                <a:cs typeface="Arial" pitchFamily="34" charset="0"/>
              </a:rPr>
              <a:t>operational since September 2009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3333E6"/>
              </a:solidFill>
              <a:cs typeface="Arial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1199375"/>
              </p:ext>
            </p:extLst>
          </p:nvPr>
        </p:nvGraphicFramePr>
        <p:xfrm>
          <a:off x="4431102" y="4796287"/>
          <a:ext cx="4505864" cy="186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7556740" y="5408762"/>
            <a:ext cx="327803" cy="828136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8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683EC28-49BC-4E06-A333-11E295748FC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44500" y="1079500"/>
            <a:ext cx="351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7/13/09, 17-18Z, Prediction:</a:t>
            </a:r>
          </a:p>
        </p:txBody>
      </p:sp>
      <p:sp>
        <p:nvSpPr>
          <p:cNvPr id="1541131" name="Text Box 11"/>
          <p:cNvSpPr txBox="1">
            <a:spLocks noChangeArrowheads="1"/>
          </p:cNvSpPr>
          <p:nvPr/>
        </p:nvSpPr>
        <p:spPr bwMode="auto">
          <a:xfrm>
            <a:off x="1524000" y="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Smoke Verification: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July 13, 2009</a:t>
            </a:r>
          </a:p>
        </p:txBody>
      </p:sp>
      <p:pic>
        <p:nvPicPr>
          <p:cNvPr id="14341" name="Picture 5" descr="G11AK_hysplit_FMS_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38" y="2511425"/>
            <a:ext cx="71421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457700" y="1092200"/>
            <a:ext cx="40259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7/13/09, 17-18Z, Observation: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GOES smoke product:  Confirms areal extent of peak concentrations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FMS = 30%, for column-averaged 	smoke &gt; 1 ug/m</a:t>
            </a:r>
            <a:r>
              <a:rPr lang="en-US" sz="1600" b="1" baseline="30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21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88" y="1125538"/>
            <a:ext cx="8785225" cy="406717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052" name="Picture 4" descr="http://www.emc.ncep.noaa.gov/mmb/jhuang/201206/SMOKECONC_tscrMON01_srm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0178" y="1610741"/>
            <a:ext cx="4555864" cy="35204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2875" y="5337175"/>
            <a:ext cx="86058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Figure of merit in space (FMS), which is a fraction of overlap between predicted and observed smoke plumes, threshold is 0.08 marked by green line </a:t>
            </a:r>
          </a:p>
          <a:p>
            <a:pPr marL="273050" indent="-2730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NESDIS GOES Aerosol/Smoke Product is used for verification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04536"/>
            <a:ext cx="9036496" cy="7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Verification of smoke predictions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013" y="1160463"/>
            <a:ext cx="7067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Daily time series of FMS for smoke concentrations larger than 1um/m3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653803" y="2470651"/>
            <a:ext cx="10198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June 2012</a:t>
            </a:r>
          </a:p>
        </p:txBody>
      </p:sp>
      <p:pic>
        <p:nvPicPr>
          <p:cNvPr id="2050" name="Picture 2" descr="http://www.emc.ncep.noaa.gov/mmb/jhuang/201205/SMOKECONC_tscrMON01_srm3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096" y="1610741"/>
            <a:ext cx="4553316" cy="3518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21764" y="2470651"/>
            <a:ext cx="9701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May 2012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85568" y="4297843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207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7048500" y="1173163"/>
            <a:ext cx="2095500" cy="493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defTabSz="912813" fontAlgn="base">
              <a:spcBef>
                <a:spcPct val="0"/>
              </a:spcBef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Standalone prediction of airborne dust from dust storms: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Wind-driven dust emitted where surface winds exceed thresholds over source regions</a:t>
            </a:r>
          </a:p>
          <a:p>
            <a:pPr marL="90488" indent="-90488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Source regions with emission potential estimated from MODIS deep blue climatology (2003-2006).  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HYSPLIT model for transport, dispersion and deposition (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Draxler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 et al., JGR, 2010)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Emissions modulated by real-time soil moisture.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Developed satellite product for verification (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Zeng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 and 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Kondragunta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279400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cs typeface="Arial" pitchFamily="34" charset="0"/>
              </a:rPr>
              <a:t>CONUS Dust Predictions</a:t>
            </a:r>
            <a:endParaRPr lang="en-US" sz="2400" b="1" i="1" kern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74800" y="70802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Operational Predictions at http://airquality.weather.gov/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899" y="1173163"/>
            <a:ext cx="6273861" cy="4994724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20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ust storm entering Phoenix, as seen from the NWS Phoenix off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92458"/>
            <a:ext cx="3970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4900" y="228600"/>
            <a:ext cx="70183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Phoenix, AZ dust event on July 5, 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1050" y="3808668"/>
            <a:ext cx="434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CCECFF"/>
                </a:solidFill>
                <a:cs typeface="Arial" pitchFamily="34" charset="0"/>
              </a:rPr>
              <a:t>Source:  </a:t>
            </a:r>
            <a:r>
              <a:rPr lang="en-US" sz="1000" u="sng" dirty="0">
                <a:solidFill>
                  <a:srgbClr val="CCECFF"/>
                </a:solidFill>
                <a:cs typeface="Arial" pitchFamily="34" charset="0"/>
                <a:hlinkClick r:id="rId3"/>
              </a:rPr>
              <a:t>http://www.wrh.noaa.gov/psr/pns/2011/July/DustStorm.php</a:t>
            </a:r>
            <a:endParaRPr lang="en-US" sz="1000" dirty="0">
              <a:solidFill>
                <a:srgbClr val="CCEC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75" y="1273127"/>
            <a:ext cx="38433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Massive dust storm hit Phoenix, AZ in the evening on July 5, 2011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Cloud was reported to be 5,000 feet when it hit, radar shows heights from 8,000-10,000 feet tall and 50 miles wide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4342" name="Picture 4" descr="http://i.huffpost.com/gen/302596/PHOENIX-ARIZONA-DUST-STORM-PHOTOS-VID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38" y="3715644"/>
            <a:ext cx="4108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338" y="6384318"/>
            <a:ext cx="4343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CCECFF"/>
                </a:solidFill>
                <a:cs typeface="Arial" pitchFamily="34" charset="0"/>
              </a:rPr>
              <a:t>Source: </a:t>
            </a:r>
            <a:r>
              <a:rPr lang="en-US" sz="1000" dirty="0">
                <a:solidFill>
                  <a:srgbClr val="CCECFF"/>
                </a:solidFill>
                <a:cs typeface="Arial" pitchFamily="34" charset="0"/>
                <a:hlinkClick r:id="rId5"/>
              </a:rPr>
              <a:t>http://www.huffingtonpost.com/2011/07/06/phoenix-dust-storm-photos-video_n_891157.html</a:t>
            </a:r>
            <a:endParaRPr lang="en-US" sz="1000" dirty="0">
              <a:solidFill>
                <a:srgbClr val="CCECFF"/>
              </a:solidFill>
              <a:cs typeface="Arial" pitchFamily="34" charset="0"/>
            </a:endParaRPr>
          </a:p>
        </p:txBody>
      </p:sp>
      <p:sp>
        <p:nvSpPr>
          <p:cNvPr id="14344" name="Slide Number Placeholder 3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8016126-1D97-4766-940E-C80E57934BF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4069" y="4256318"/>
            <a:ext cx="4095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Originated from convection near Tucson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Stopped air traffic for over an hour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Arizona DEQ reported a PM10 concentration of 6,348 ug/m</a:t>
            </a:r>
            <a:r>
              <a:rPr lang="en-US" sz="16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during peak of storm at site in downtown Phoenix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Storm moved through Phoenix at 30-40 mph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40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Air Quality\Arizona Dust Storm 07042011\South Rockies Surface Dust\dusts_2011070603_southrock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90145"/>
            <a:ext cx="3276600" cy="29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Air Quality\Arizona Dust Storm 07042011\South Rockies Surface Dust\dusts_2011070605_southrock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1"/>
            <a:ext cx="3200399" cy="28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059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Phoenix Observed PM 2.5 Observations</a:t>
            </a:r>
            <a:endParaRPr lang="en-US" sz="32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51300" y="1069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814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4650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26" name="Picture 2" descr="http://appserv.sonomatechdata.com/projects/GraphServer/images/110708105654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18061"/>
            <a:ext cx="5105400" cy="2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19400" y="914400"/>
            <a:ext cx="32004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  <a:cs typeface="Arial" pitchFamily="34" charset="0"/>
              </a:rPr>
              <a:t>Based on observations, height of impact on Phoenix was between 8 PM and 10 PM LST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90600" y="1371600"/>
            <a:ext cx="2061052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43600" y="2114729"/>
            <a:ext cx="685800" cy="4760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0" y="3764145"/>
            <a:ext cx="2438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*Note* AZ three hours behind in summer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5200" y="2340598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Predicted surface dust concentrations: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- 8PM 158 ug/m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- 10PM 631 ug/m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21126" y="4419600"/>
            <a:ext cx="609600" cy="1539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99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6411217"/>
            <a:ext cx="525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Peak values: 996 ug/m</a:t>
            </a:r>
            <a:r>
              <a:rPr lang="en-US" sz="1100" b="1" baseline="30000" dirty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3</a:t>
            </a:r>
            <a:r>
              <a:rPr lang="en-US" sz="1100" b="1" dirty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 at South Phoenix station at 8PM and 506 ug/m</a:t>
            </a:r>
            <a:r>
              <a:rPr lang="en-US" sz="1100" b="1" baseline="30000" dirty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3</a:t>
            </a:r>
            <a:r>
              <a:rPr lang="en-US" sz="1100" b="1" dirty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  at West Phoenix station at 8 PM (AIRNow Tech)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5000" y="4191000"/>
            <a:ext cx="290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Timing of storm based on comparing predictions to observations looks accurate (albeit perhaps early – 63 ug/m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predicted at 7 PM for Phoenix), however, the predictions keep the high levels seen at 10 PM LST for the next four to five hours, not seen in the observations </a:t>
            </a:r>
          </a:p>
        </p:txBody>
      </p:sp>
      <p:sp>
        <p:nvSpPr>
          <p:cNvPr id="18" name="Slide Number Placeholder 3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8016126-1D97-4766-940E-C80E57934BF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68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0885" y="1370315"/>
            <a:ext cx="7543800" cy="533400"/>
          </a:xfr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 smtClean="0">
                <a:solidFill>
                  <a:srgbClr val="3333CC"/>
                </a:solidFill>
                <a:effectLst/>
              </a:rPr>
              <a:t>Texas dust event on November 2, 2011</a:t>
            </a:r>
          </a:p>
        </p:txBody>
      </p:sp>
      <p:pic>
        <p:nvPicPr>
          <p:cNvPr id="12291" name="Content Placeholder 8" descr="BLDUST_201111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6250" r="28125" b="6250"/>
          <a:stretch>
            <a:fillRect/>
          </a:stretch>
        </p:blipFill>
        <p:spPr bwMode="auto">
          <a:xfrm>
            <a:off x="339725" y="1743360"/>
            <a:ext cx="38814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53464" y="4461507"/>
            <a:ext cx="4041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A widespread dust event occurred on Nov 2 beginning around 18Z in west central Texas. This event was the result of ~25kt synoptic scale winds ahead of a cold front. Through 0Z (Nov 3) the dust blew south covering all of west Texas and parts of southeast New Mexico.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918" t="25200" r="33882" b="52800"/>
          <a:stretch>
            <a:fillRect/>
          </a:stretch>
        </p:blipFill>
        <p:spPr bwMode="auto">
          <a:xfrm>
            <a:off x="4605338" y="4178243"/>
            <a:ext cx="18780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918" t="76199" r="33882" b="2400"/>
          <a:stretch>
            <a:fillRect/>
          </a:stretch>
        </p:blipFill>
        <p:spPr bwMode="auto">
          <a:xfrm>
            <a:off x="4700588" y="1980683"/>
            <a:ext cx="18780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76" r="15813" b="93600"/>
          <a:stretch>
            <a:fillRect/>
          </a:stretch>
        </p:blipFill>
        <p:spPr bwMode="auto">
          <a:xfrm>
            <a:off x="4457020" y="3593947"/>
            <a:ext cx="42941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6748235" y="4469883"/>
            <a:ext cx="1708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Previous model: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emissions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not modulated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soil moisture 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6780252" y="2198245"/>
            <a:ext cx="17732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Current model: emissions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modulated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soil moisture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4299639" y="1682307"/>
            <a:ext cx="452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Predicted dust concentration (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</a:rPr>
              <a:t>ug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/m3) at the surface</a:t>
            </a:r>
          </a:p>
        </p:txBody>
      </p:sp>
      <p:sp>
        <p:nvSpPr>
          <p:cNvPr id="12299" name="Oval 1"/>
          <p:cNvSpPr>
            <a:spLocks noChangeArrowheads="1"/>
          </p:cNvSpPr>
          <p:nvPr/>
        </p:nvSpPr>
        <p:spPr bwMode="auto">
          <a:xfrm>
            <a:off x="1833563" y="2329148"/>
            <a:ext cx="871537" cy="12890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5" y="6130049"/>
            <a:ext cx="873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Longer time step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(10 min vs. 6 min) provides comparable predictions, but reduces prediction run time by over 30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%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33438" y="163303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ffectLst/>
              </a:rPr>
              <a:t>D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ust prediction updates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" y="949279"/>
            <a:ext cx="7404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Modulating dust emissions using real-time soil moisture </a:t>
            </a: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information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43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19149" y="55563"/>
            <a:ext cx="759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Real time verification examples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260683" y="2631522"/>
          <a:ext cx="8798444" cy="422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4" name="Picture 14" descr="MYD.A2011330.2005_fms_EMC_fct_conc_v6.3.4_thresh0.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030" y="1828800"/>
            <a:ext cx="4551729" cy="289886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1227138" y="5667375"/>
            <a:ext cx="7470775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8600536" y="6601964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CDCFF19-904F-4218-8269-03A4E90ABAA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296" y="578783"/>
            <a:ext cx="6608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Using MODIS Dust Mask Algorithm from NOAA/NESDIS satellite imagery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“Footprint” comparison: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Threshold concentration  &gt; 1 µg/m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for average dust in the column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Tracking threat scores, or figure-of-merit statistics: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                 (Area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Pred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∩ 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) / (Area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Pred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U 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Initial skill target 0.05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01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494" y="88232"/>
            <a:ext cx="7543800" cy="533400"/>
          </a:xfrm>
        </p:spPr>
        <p:txBody>
          <a:bodyPr/>
          <a:lstStyle/>
          <a:p>
            <a:r>
              <a:rPr lang="en-US" dirty="0" smtClean="0"/>
              <a:t>Verification of dust predictions</a:t>
            </a:r>
            <a:br>
              <a:rPr lang="en-US" dirty="0" smtClean="0"/>
            </a:br>
            <a:r>
              <a:rPr lang="en-US" sz="2400" dirty="0" smtClean="0">
                <a:effectLst/>
              </a:rPr>
              <a:t>with </a:t>
            </a:r>
            <a:r>
              <a:rPr lang="en-US" sz="2400" dirty="0" smtClean="0">
                <a:solidFill>
                  <a:srgbClr val="0070C0"/>
                </a:solidFill>
                <a:effectLst/>
              </a:rPr>
              <a:t>10 min </a:t>
            </a:r>
            <a:r>
              <a:rPr lang="en-US" sz="2400" dirty="0" smtClean="0">
                <a:effectLst/>
              </a:rPr>
              <a:t>and </a:t>
            </a:r>
            <a:r>
              <a:rPr lang="en-US" sz="2400" dirty="0" smtClean="0">
                <a:solidFill>
                  <a:srgbClr val="D20000"/>
                </a:solidFill>
                <a:effectLst/>
              </a:rPr>
              <a:t>6 min </a:t>
            </a:r>
            <a:r>
              <a:rPr lang="en-US" sz="2400" dirty="0" smtClean="0">
                <a:effectLst/>
              </a:rPr>
              <a:t>time steps</a:t>
            </a:r>
            <a:endParaRPr lang="en-US" sz="2400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8299"/>
            <a:ext cx="4485854" cy="309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574" y="878300"/>
            <a:ext cx="4291672" cy="309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186" y="3826041"/>
            <a:ext cx="4198345" cy="301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7" y="3826042"/>
            <a:ext cx="4434127" cy="302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4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29226\AppData\Local\Microsoft\Windows\Temporary Internet Files\Content.Outlook\0HOH3JO2\BIAregion_p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890" y="1139825"/>
            <a:ext cx="4569165" cy="34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100138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5181600" y="4983859"/>
            <a:ext cx="3674853" cy="16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Aerosol simulation using emission  inventories:</a:t>
            </a:r>
          </a:p>
          <a:p>
            <a:pPr marL="339725" lvl="1" indent="-225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  <a:cs typeface="Arial" pitchFamily="34" charset="0"/>
              </a:rPr>
              <a:t>Show seasonal bias-- winter, </a:t>
            </a:r>
            <a:r>
              <a:rPr lang="en-US" sz="1200" kern="0" dirty="0" err="1">
                <a:solidFill>
                  <a:srgbClr val="000000"/>
                </a:solidFill>
                <a:cs typeface="Arial" pitchFamily="34" charset="0"/>
              </a:rPr>
              <a:t>overprediction</a:t>
            </a:r>
            <a:r>
              <a:rPr lang="en-US" sz="1200" kern="0" dirty="0">
                <a:solidFill>
                  <a:srgbClr val="000000"/>
                </a:solidFill>
                <a:cs typeface="Arial" pitchFamily="34" charset="0"/>
              </a:rPr>
              <a:t>;  summer, </a:t>
            </a:r>
            <a:r>
              <a:rPr lang="en-US" sz="1200" kern="0" dirty="0" err="1">
                <a:solidFill>
                  <a:srgbClr val="000000"/>
                </a:solidFill>
                <a:cs typeface="Arial" pitchFamily="34" charset="0"/>
              </a:rPr>
              <a:t>underprediction</a:t>
            </a:r>
            <a:endParaRPr lang="en-US" sz="1200" kern="0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Intermittent sources 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Chemical boundary conditions/trans-boundary inputs</a:t>
            </a:r>
          </a:p>
          <a:p>
            <a:pPr marL="342900" indent="-3429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14400" y="295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Quantitative PM performance</a:t>
            </a:r>
          </a:p>
        </p:txBody>
      </p:sp>
      <p:pic>
        <p:nvPicPr>
          <p:cNvPr id="11" name="Picture 6"/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9014" y="1609838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963887" y="4583749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Forecast</a:t>
            </a: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challenges</a:t>
            </a:r>
          </a:p>
        </p:txBody>
      </p:sp>
      <p:pic>
        <p:nvPicPr>
          <p:cNvPr id="10" name="Picture 2" descr="http://slosh.nws.noaa.gov/aqverif/mapspm/5x0620120419p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862" y="1224708"/>
            <a:ext cx="3802879" cy="28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21905" y="4274722"/>
            <a:ext cx="3918858" cy="22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i="1" dirty="0" smtClean="0">
                <a:solidFill>
                  <a:srgbClr val="000000"/>
                </a:solidFill>
                <a:effectLst/>
                <a:cs typeface="Arial" pitchFamily="34" charset="0"/>
              </a:rPr>
              <a:t>Focus group access only, real-time as resources permit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endParaRPr lang="en-US" sz="140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400" dirty="0" smtClean="0">
                <a:solidFill>
                  <a:srgbClr val="000000"/>
                </a:solidFill>
                <a:effectLst/>
                <a:cs typeface="Arial" pitchFamily="34" charset="0"/>
              </a:rPr>
              <a:t>Aerosols over CONUS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cs typeface="Arial" pitchFamily="34" charset="0"/>
              </a:rPr>
              <a:t>From NEI sources only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4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CMAQ: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4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	CB05 gases, AERO-4 aerosols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400" i="0" dirty="0">
                <a:solidFill>
                  <a:srgbClr val="000000"/>
                </a:solidFill>
                <a:effectLst/>
                <a:cs typeface="Arial" pitchFamily="34" charset="0"/>
              </a:rPr>
              <a:t>S</a:t>
            </a:r>
            <a:r>
              <a:rPr lang="en-US" sz="14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ea salt emissions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endParaRPr lang="en-US" sz="1400" i="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400" dirty="0">
                <a:solidFill>
                  <a:srgbClr val="000000"/>
                </a:solidFill>
                <a:effectLst/>
                <a:cs typeface="Arial" pitchFamily="34" charset="0"/>
              </a:rPr>
              <a:t>W</a:t>
            </a:r>
            <a:r>
              <a:rPr lang="en-US" sz="1400" dirty="0" smtClean="0">
                <a:solidFill>
                  <a:srgbClr val="000000"/>
                </a:solidFill>
                <a:effectLst/>
                <a:cs typeface="Arial" pitchFamily="34" charset="0"/>
              </a:rPr>
              <a:t>ildfire smoke emissions not included</a:t>
            </a:r>
            <a:endParaRPr lang="en-US" sz="1400" b="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400" i="0" dirty="0" smtClean="0">
              <a:solidFill>
                <a:srgbClr val="00000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03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90600" y="4191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16764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Background on NAQFC</a:t>
            </a:r>
          </a:p>
          <a:p>
            <a:pPr marL="0" indent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Progress in 2012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Ozone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Smoke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Dust predictions</a:t>
            </a:r>
          </a:p>
          <a:p>
            <a:pPr marL="454025" lvl="2" indent="0" eaLnBrk="1" hangingPunct="1">
              <a:buNone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-  Prototype PM2.5 Predictions</a:t>
            </a:r>
          </a:p>
          <a:p>
            <a:pPr lvl="2" eaLnBrk="1" hangingPunct="1">
              <a:buFontTx/>
              <a:buChar char="-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Outreach and feedback</a:t>
            </a:r>
          </a:p>
          <a:p>
            <a:pPr marL="0" indent="0"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Summary</a:t>
            </a:r>
          </a:p>
          <a:p>
            <a:pPr lvl="3" eaLnBrk="1" hangingPunct="1">
              <a:buFontTx/>
              <a:buNone/>
              <a:defRPr/>
            </a:pPr>
            <a:endParaRPr lang="en-US" sz="1400" dirty="0" smtClean="0">
              <a:solidFill>
                <a:srgbClr val="000000"/>
              </a:solidFill>
              <a:cs typeface="Arial" pitchFamily="34" charset="0"/>
            </a:endParaRPr>
          </a:p>
          <a:p>
            <a:pPr lvl="2" eaLnBrk="1" hangingPunct="1">
              <a:defRPr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07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314" y="167640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n-lt"/>
              </a:rPr>
              <a:t>Partnering with AQ Forecasters</a:t>
            </a:r>
          </a:p>
        </p:txBody>
      </p:sp>
      <p:sp>
        <p:nvSpPr>
          <p:cNvPr id="194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8491" y="1210491"/>
            <a:ext cx="4076700" cy="46482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/>
              <a:t>Focus group, State/local AQ forecasters: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Participate in real-time developmental testing of new capabilities, e.g. aerosol predictions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Provide feedback on reliability, utility of test products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Local episodes/case studies emphasis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Regular meetings; working together with EPA’s AIRNow and NOAA</a:t>
            </a:r>
            <a:endParaRPr lang="en-US" sz="1400" b="0" dirty="0">
              <a:effectLst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400" i="1" dirty="0" smtClean="0">
                <a:effectLst/>
              </a:rPr>
              <a:t>Feedback is essential for refining/improving coordination </a:t>
            </a:r>
            <a:endParaRPr lang="en-US" sz="1600" i="1" dirty="0" smtClean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7592" y="1210491"/>
            <a:ext cx="4076700" cy="4648200"/>
          </a:xfrm>
        </p:spPr>
        <p:txBody>
          <a:bodyPr/>
          <a:lstStyle/>
          <a:p>
            <a:pPr marL="0" indent="0"/>
            <a:r>
              <a:rPr lang="en-US" sz="2400" dirty="0"/>
              <a:t>Examples of AQ forecaster feedback: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200" b="0" i="0" dirty="0" smtClean="0">
                <a:effectLst/>
              </a:rPr>
              <a:t>Good </a:t>
            </a:r>
            <a:r>
              <a:rPr lang="en-US" sz="1200" b="0" i="0" dirty="0">
                <a:effectLst/>
              </a:rPr>
              <a:t>performance by NAQFC ozone forecast in 2012 in the Philadelphia metropolitan area. </a:t>
            </a:r>
            <a:r>
              <a:rPr lang="en-US" sz="1200" b="0" dirty="0" smtClean="0">
                <a:effectLst/>
              </a:rPr>
              <a:t>(</a:t>
            </a:r>
            <a:r>
              <a:rPr lang="en-US" sz="1200" b="0" dirty="0">
                <a:effectLst/>
              </a:rPr>
              <a:t>William Ryan, Penn State</a:t>
            </a:r>
            <a:r>
              <a:rPr lang="en-US" sz="1200" b="0" dirty="0" smtClean="0">
                <a:effectLst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200" b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200" b="0" i="0" dirty="0">
                <a:effectLst/>
              </a:rPr>
              <a:t>In Connecticut, NOAA model outperformed [human] forecasts- 73% vs. 54%. The NOAA model past record of over-predicting during July-August didn’t occur this year</a:t>
            </a:r>
            <a:r>
              <a:rPr lang="en-US" sz="1200" b="0" dirty="0">
                <a:effectLst/>
              </a:rPr>
              <a:t>. (Michael Geigert, Connecticut </a:t>
            </a:r>
            <a:r>
              <a:rPr lang="en-US" sz="1200" b="0" dirty="0" err="1">
                <a:effectLst/>
              </a:rPr>
              <a:t>Dept.of</a:t>
            </a:r>
            <a:r>
              <a:rPr lang="en-US" sz="1200" b="0" dirty="0">
                <a:effectLst/>
              </a:rPr>
              <a:t> Energy and Environmental Protection</a:t>
            </a:r>
            <a:r>
              <a:rPr lang="en-US" sz="1200" b="0" dirty="0" smtClean="0">
                <a:effectLst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200" b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200" b="0" i="0" dirty="0">
                <a:effectLst/>
              </a:rPr>
              <a:t>In Maryland, NOAA ozone predictions have improved since 2011: significant improvement in false alarm ratio (FAR) with some decrease in probability of detection (POD). </a:t>
            </a:r>
            <a:r>
              <a:rPr lang="en-US" sz="1200" b="0" dirty="0">
                <a:effectLst/>
              </a:rPr>
              <a:t>(Laura Landry, Maryland Department of the Environment</a:t>
            </a:r>
            <a:r>
              <a:rPr lang="en-US" sz="1200" b="0" dirty="0" smtClean="0">
                <a:effectLst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200" b="0" i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200" b="0" dirty="0">
                <a:effectLst/>
              </a:rPr>
              <a:t>Bias and accuracy statistics for NAQFC ozone predictions improved in 2012 compared to 2011. (Cary Gentry, Forsyth County Office of Environmental Assistance and Protection, Winston-Salem, NC)</a:t>
            </a:r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12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33755" y="1562310"/>
            <a:ext cx="8569568" cy="271891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2"/>
                </a:solidFill>
              </a:rPr>
              <a:t>US national AQ forecasting capability: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Smoke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nationwide 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effectLst/>
              </a:rPr>
              <a:t>GOES </a:t>
            </a:r>
            <a:r>
              <a:rPr lang="en-US" sz="1600" dirty="0">
                <a:solidFill>
                  <a:schemeClr val="tx2"/>
                </a:solidFill>
                <a:effectLst/>
              </a:rPr>
              <a:t>smoke product is used for </a:t>
            </a:r>
            <a:r>
              <a:rPr lang="en-US" sz="1600" dirty="0" smtClean="0">
                <a:solidFill>
                  <a:schemeClr val="tx2"/>
                </a:solidFill>
                <a:effectLst/>
              </a:rPr>
              <a:t>verification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050" b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i="0" dirty="0" smtClean="0">
                <a:solidFill>
                  <a:schemeClr val="tx2"/>
                </a:solidFill>
                <a:effectLst/>
              </a:rPr>
              <a:t>Dust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prediction for CONUS sources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effectLst/>
              </a:rPr>
              <a:t> </a:t>
            </a:r>
            <a:r>
              <a:rPr lang="en-US" sz="1600" dirty="0">
                <a:solidFill>
                  <a:schemeClr val="tx2"/>
                </a:solidFill>
                <a:effectLst/>
              </a:rPr>
              <a:t>MODIS dust product is used for </a:t>
            </a:r>
            <a:r>
              <a:rPr lang="en-US" sz="1600" dirty="0" smtClean="0">
                <a:solidFill>
                  <a:schemeClr val="tx2"/>
                </a:solidFill>
                <a:effectLst/>
              </a:rPr>
              <a:t>verification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b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i="0" dirty="0" smtClean="0">
                <a:solidFill>
                  <a:schemeClr val="tx2"/>
                </a:solidFill>
                <a:effectLst/>
              </a:rPr>
              <a:t> Ozone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prediction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nationwide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2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Prototype 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CMAQ </a:t>
            </a:r>
            <a:r>
              <a:rPr lang="en-US" sz="1800" i="0" dirty="0">
                <a:solidFill>
                  <a:schemeClr val="tx2"/>
                </a:solidFill>
                <a:effectLst/>
              </a:rPr>
              <a:t>aerosol</a:t>
            </a:r>
            <a:r>
              <a:rPr lang="en-US" sz="1800" b="0" i="0" dirty="0">
                <a:solidFill>
                  <a:schemeClr val="tx2"/>
                </a:solidFill>
                <a:effectLst/>
              </a:rPr>
              <a:t> predictions with NEI </a:t>
            </a:r>
            <a:r>
              <a:rPr lang="en-US" sz="1800" b="0" i="0" dirty="0" smtClean="0">
                <a:solidFill>
                  <a:schemeClr val="tx2"/>
                </a:solidFill>
                <a:effectLst/>
              </a:rPr>
              <a:t>sources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 smtClean="0">
              <a:solidFill>
                <a:schemeClr val="tx2"/>
              </a:solidFill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02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152400"/>
            <a:ext cx="7645400" cy="6858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Acknowledgments: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  </a:t>
            </a:r>
            <a:r>
              <a:rPr lang="en-US" sz="2800" i="1" dirty="0" smtClean="0">
                <a:solidFill>
                  <a:schemeClr val="accent2"/>
                </a:solidFill>
              </a:rPr>
              <a:t>AQF Implementation </a:t>
            </a:r>
            <a:r>
              <a:rPr lang="en-US" sz="2800" i="1" dirty="0">
                <a:solidFill>
                  <a:schemeClr val="accent2"/>
                </a:solidFill>
              </a:rPr>
              <a:t>Team Members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9504"/>
            <a:ext cx="9144000" cy="56594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dirty="0" smtClean="0"/>
              <a:t>Special thanks to Paula Davidson, </a:t>
            </a:r>
            <a:r>
              <a:rPr lang="en-US" sz="1050" dirty="0"/>
              <a:t>OST chief scientist and former NAQFC Manager and to Jim Meager former NOAA AQ Matrix </a:t>
            </a:r>
            <a:r>
              <a:rPr lang="en-US" sz="1050" dirty="0" smtClean="0"/>
              <a:t>Manager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NOAA/NWS/OST</a:t>
            </a:r>
            <a:r>
              <a:rPr lang="en-US" sz="1050" dirty="0" smtClean="0"/>
              <a:t>	Ivanka Stajner		         NAQFC Manager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NWS/OCWWS</a:t>
            </a:r>
            <a:r>
              <a:rPr lang="en-US" sz="1050" dirty="0" smtClean="0"/>
              <a:t>	                         Jannie Ferrell 		         Outreach, Feedback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NWS/OPS/TOC </a:t>
            </a:r>
            <a:r>
              <a:rPr lang="en-US" sz="1050" dirty="0" smtClean="0"/>
              <a:t>                       Cynthia Jones      	         Data Communications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NWS/OST/MDL </a:t>
            </a:r>
            <a:r>
              <a:rPr lang="en-US" sz="1050" dirty="0" smtClean="0"/>
              <a:t>	Jerry Gorline, Marc Saccucci,       Dev. Verification, NDGD Product Development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dirty="0" smtClean="0"/>
              <a:t>		Dave Ruth		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NWS/OST</a:t>
            </a:r>
            <a:r>
              <a:rPr lang="en-US" sz="1050" dirty="0" smtClean="0"/>
              <a:t>	</a:t>
            </a:r>
            <a:r>
              <a:rPr lang="en-US" sz="1050" dirty="0"/>
              <a:t>	</a:t>
            </a:r>
            <a:r>
              <a:rPr lang="en-US" sz="1050" dirty="0" smtClean="0"/>
              <a:t>Kyle Wedmark 	         Program Support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NESDIS/NCDC</a:t>
            </a:r>
            <a:r>
              <a:rPr lang="en-US" sz="1050" dirty="0" smtClean="0"/>
              <a:t>	Alan Hall		         Product Archiving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NWS/NCEP</a:t>
            </a:r>
          </a:p>
          <a:p>
            <a:pPr lvl="1">
              <a:lnSpc>
                <a:spcPct val="7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050" dirty="0" smtClean="0"/>
              <a:t>Jeff McQueen, </a:t>
            </a:r>
            <a:r>
              <a:rPr lang="en-US" sz="1050" dirty="0" err="1"/>
              <a:t>Jianping</a:t>
            </a:r>
            <a:r>
              <a:rPr lang="en-US" sz="1050" dirty="0"/>
              <a:t> Huang </a:t>
            </a:r>
            <a:r>
              <a:rPr lang="en-US" sz="1050" dirty="0" smtClean="0"/>
              <a:t>		        AQF model interface development, testing, &amp; integration	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*Sarah Lu </a:t>
            </a:r>
            <a:r>
              <a:rPr lang="en-US" sz="1050" dirty="0"/>
              <a:t>	</a:t>
            </a:r>
            <a:r>
              <a:rPr lang="en-US" sz="1050" dirty="0" smtClean="0"/>
              <a:t>			        Global dust aerosol and  feedback testing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*Brad Ferrier, *Eric Rogers, 	                                 NAM  coordination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</a:t>
            </a:r>
            <a:r>
              <a:rPr lang="en-US" sz="1050" dirty="0" err="1" smtClean="0"/>
              <a:t>Hui-Ya</a:t>
            </a:r>
            <a:r>
              <a:rPr lang="en-US" sz="1050" dirty="0" smtClean="0"/>
              <a:t> Chuang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Geoff Manikin			         Smoke and dust product testing and integration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Dan Starosta, Chris Magee		   	         NCO transition and systems testing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Mike </a:t>
            </a:r>
            <a:r>
              <a:rPr lang="en-US" sz="1050" dirty="0" err="1" smtClean="0"/>
              <a:t>Bodner</a:t>
            </a:r>
            <a:r>
              <a:rPr lang="en-US" sz="1050" dirty="0" smtClean="0"/>
              <a:t>, Andrew Orrison	  	         HPC coordination and AQF </a:t>
            </a:r>
            <a:r>
              <a:rPr lang="en-US" sz="1050" dirty="0" err="1" smtClean="0"/>
              <a:t>webdrawer</a:t>
            </a:r>
            <a:endParaRPr lang="en-US" sz="1050" dirty="0" smtClean="0"/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NOAA/OAR/ARL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Pius Lee, Daniel Tong, </a:t>
            </a:r>
            <a:r>
              <a:rPr lang="en-US" sz="1050" dirty="0" err="1"/>
              <a:t>Tianfeng</a:t>
            </a:r>
            <a:r>
              <a:rPr lang="en-US" sz="1050" dirty="0"/>
              <a:t> Chai </a:t>
            </a:r>
            <a:r>
              <a:rPr lang="en-US" sz="1050" dirty="0" smtClean="0"/>
              <a:t>	         	         CMAQ development, adaptation of AQ simulations for AQF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Hyun-</a:t>
            </a:r>
            <a:r>
              <a:rPr lang="en-US" sz="1050" dirty="0" err="1" smtClean="0"/>
              <a:t>Cheol</a:t>
            </a:r>
            <a:r>
              <a:rPr lang="en-US" sz="1050" dirty="0" smtClean="0"/>
              <a:t> Kim 		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buFontTx/>
              <a:buNone/>
              <a:defRPr/>
            </a:pPr>
            <a:r>
              <a:rPr lang="en-US" sz="1050" dirty="0" smtClean="0"/>
              <a:t>Roland </a:t>
            </a:r>
            <a:r>
              <a:rPr lang="en-US" sz="1050" dirty="0" err="1" smtClean="0"/>
              <a:t>Draxler</a:t>
            </a:r>
            <a:r>
              <a:rPr lang="en-US" sz="1050" dirty="0" smtClean="0"/>
              <a:t>, Glenn </a:t>
            </a:r>
            <a:r>
              <a:rPr lang="en-US" sz="1050" dirty="0" err="1" smtClean="0"/>
              <a:t>Rolph</a:t>
            </a:r>
            <a:r>
              <a:rPr lang="en-US" sz="1050" dirty="0" smtClean="0"/>
              <a:t>, Ariel Stein		         HYSPLIT adaptations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NESDIS/STAR</a:t>
            </a:r>
            <a:r>
              <a:rPr lang="en-US" sz="1050" dirty="0" smtClean="0"/>
              <a:t>   </a:t>
            </a:r>
            <a:r>
              <a:rPr lang="en-US" sz="1050" dirty="0" err="1" smtClean="0"/>
              <a:t>Shobha</a:t>
            </a:r>
            <a:r>
              <a:rPr lang="en-US" sz="1050" dirty="0" smtClean="0"/>
              <a:t> </a:t>
            </a:r>
            <a:r>
              <a:rPr lang="en-US" sz="1050" dirty="0" err="1" smtClean="0"/>
              <a:t>Kondragunta</a:t>
            </a:r>
            <a:r>
              <a:rPr lang="en-US" sz="1050" dirty="0" smtClean="0"/>
              <a:t>, </a:t>
            </a:r>
            <a:r>
              <a:rPr lang="en-US" sz="1050" dirty="0" err="1" smtClean="0"/>
              <a:t>Jian</a:t>
            </a:r>
            <a:r>
              <a:rPr lang="en-US" sz="1050" dirty="0" smtClean="0"/>
              <a:t> </a:t>
            </a:r>
            <a:r>
              <a:rPr lang="en-US" sz="1050" dirty="0" err="1" smtClean="0"/>
              <a:t>Zeng</a:t>
            </a:r>
            <a:r>
              <a:rPr lang="en-US" sz="1050" dirty="0" smtClean="0"/>
              <a:t> 	         Smoke and dust verification product development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NESDIS/OSDPD</a:t>
            </a:r>
            <a:r>
              <a:rPr lang="en-US" sz="1050" dirty="0" smtClean="0"/>
              <a:t>     </a:t>
            </a:r>
            <a:r>
              <a:rPr lang="en-US" sz="1050" dirty="0" err="1" smtClean="0"/>
              <a:t>Liqun</a:t>
            </a:r>
            <a:r>
              <a:rPr lang="en-US" sz="1050" dirty="0" smtClean="0"/>
              <a:t> Ma, Mark </a:t>
            </a:r>
            <a:r>
              <a:rPr lang="en-US" sz="1050" dirty="0" err="1" smtClean="0"/>
              <a:t>Ruminski</a:t>
            </a:r>
            <a:r>
              <a:rPr lang="en-US" sz="1050" dirty="0" smtClean="0"/>
              <a:t>	         Production of smoke and dust verification products, 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/>
              <a:t>	</a:t>
            </a:r>
            <a:r>
              <a:rPr lang="en-US" sz="1050" dirty="0" smtClean="0"/>
              <a:t>			         HMS product integration with smoke forecast tool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EPA/OAQPS</a:t>
            </a:r>
            <a:r>
              <a:rPr lang="en-US" sz="1050" dirty="0" smtClean="0"/>
              <a:t>  partners: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 smtClean="0"/>
              <a:t>Chet Wayland, Phil Dickerson, Brad Johns, John White              </a:t>
            </a:r>
            <a:r>
              <a:rPr lang="en-US" sz="1050" dirty="0" err="1" smtClean="0"/>
              <a:t>AIRNow</a:t>
            </a:r>
            <a:r>
              <a:rPr lang="en-US" sz="1050" dirty="0" smtClean="0"/>
              <a:t> development, coordination with NAQFC</a:t>
            </a:r>
          </a:p>
          <a:p>
            <a:pPr marL="0" indent="0">
              <a:defRPr/>
            </a:pPr>
            <a:endParaRPr lang="en-US" sz="10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78832"/>
            <a:ext cx="180209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40000"/>
              </a:spcAft>
              <a:buClr>
                <a:srgbClr val="000099"/>
              </a:buClr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* </a:t>
            </a:r>
            <a:r>
              <a:rPr lang="en-US" sz="1000" dirty="0">
                <a:solidFill>
                  <a:srgbClr val="000000"/>
                </a:solidFill>
                <a:cs typeface="Arial" pitchFamily="34" charset="0"/>
              </a:rPr>
              <a:t>Guest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cs typeface="Arial" pitchFamily="34" charset="0"/>
              </a:rPr>
              <a:t>Contributors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96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400800" cy="533400"/>
          </a:xfrm>
        </p:spPr>
        <p:txBody>
          <a:bodyPr/>
          <a:lstStyle/>
          <a:p>
            <a:pPr eaLnBrk="1" hangingPunct="1">
              <a:lnSpc>
                <a:spcPct val="55000"/>
              </a:lnSpc>
              <a:defRPr/>
            </a:pPr>
            <a:r>
              <a:rPr lang="en-US" sz="2800" dirty="0" smtClean="0">
                <a:latin typeface="+mn-lt"/>
              </a:rPr>
              <a:t>Operational AQ forecast guidance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u="sng" dirty="0" smtClean="0">
                <a:solidFill>
                  <a:srgbClr val="0033CC"/>
                </a:solidFill>
                <a:latin typeface="+mn-lt"/>
              </a:rPr>
              <a:t>airquality.weather.gov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63246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5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Further information: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www.nws.noaa.gov/ost/air_quality</a:t>
            </a:r>
          </a:p>
        </p:txBody>
      </p:sp>
      <p:pic>
        <p:nvPicPr>
          <p:cNvPr id="43014" name="Picture 6" descr="ozone01_20070920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344613"/>
            <a:ext cx="39338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mokes_20070920_Loo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3508375"/>
            <a:ext cx="3490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67250" y="1981200"/>
            <a:ext cx="4476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Ozone products</a:t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Nationwide since 2010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 </a:t>
            </a:r>
            <a:br>
              <a:rPr lang="en-US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endParaRPr 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1075" y="4940812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Smoke Products</a:t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Nationwide since 2010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Dust Products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Implemented </a:t>
            </a: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in 2012</a:t>
            </a:r>
            <a:endParaRPr lang="en-US" sz="16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94120A-5039-4805-A600-44EC4D05C302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19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721881" y="2300288"/>
            <a:ext cx="5399413" cy="347684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6" name="Picture 4" descr="D:\Users\Ivanka.Stajner\Pictures\con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916" y="2452422"/>
            <a:ext cx="5141345" cy="31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52400"/>
            <a:ext cx="6915150" cy="838200"/>
          </a:xfrm>
        </p:spPr>
        <p:txBody>
          <a:bodyPr/>
          <a:lstStyle/>
          <a:p>
            <a:pPr defTabSz="912813" eaLnBrk="1" hangingPunct="1">
              <a:lnSpc>
                <a:spcPct val="75000"/>
              </a:lnSpc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/>
              <a:t> Capabilities as of 3/2013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7926" y="1120924"/>
            <a:ext cx="6400800" cy="839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Providing air quality information for people at risk</a:t>
            </a:r>
            <a:r>
              <a:rPr lang="en-US" b="0" dirty="0" smtClean="0">
                <a:solidFill>
                  <a:srgbClr val="000000"/>
                </a:solidFill>
                <a:effectLst/>
              </a:rPr>
              <a:t> </a:t>
            </a:r>
            <a:endParaRPr lang="en-US" sz="2400" b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-18093" y="2024043"/>
            <a:ext cx="3765852" cy="46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Prediction Capabilities:  </a:t>
            </a:r>
          </a:p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Operations:  </a:t>
            </a:r>
          </a:p>
          <a:p>
            <a:pPr marL="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b="1" i="1" u="sng" dirty="0">
                <a:solidFill>
                  <a:srgbClr val="000000"/>
                </a:solidFill>
                <a:cs typeface="Arial" pitchFamily="34" charset="0"/>
              </a:rPr>
              <a:t>Ozone nationwide</a:t>
            </a: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: expanded from EUS to CONUS (9/07), AK (9/10) and HI (9/10)</a:t>
            </a:r>
          </a:p>
          <a:p>
            <a:pPr marL="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b="1" i="1" u="sng" dirty="0">
                <a:solidFill>
                  <a:srgbClr val="000000"/>
                </a:solidFill>
                <a:cs typeface="Arial" pitchFamily="34" charset="0"/>
              </a:rPr>
              <a:t>Smoke nationwide</a:t>
            </a: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: implemented over CONUS (3/07), AK (9/09), and HI (2/10)</a:t>
            </a:r>
          </a:p>
          <a:p>
            <a:pPr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        </a:t>
            </a:r>
            <a:r>
              <a:rPr lang="en-US" sz="1600" b="1" i="1" u="sng" dirty="0">
                <a:solidFill>
                  <a:srgbClr val="000000"/>
                </a:solidFill>
                <a:cs typeface="Arial" pitchFamily="34" charset="0"/>
              </a:rPr>
              <a:t>Dust over CONUS</a:t>
            </a:r>
            <a:r>
              <a:rPr lang="en-US" sz="1600" b="1" i="1" dirty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(3/12)</a:t>
            </a:r>
          </a:p>
          <a:p>
            <a:pPr fontAlgn="base">
              <a:spcBef>
                <a:spcPct val="0"/>
              </a:spcBef>
              <a:spcAft>
                <a:spcPct val="25000"/>
              </a:spcAft>
              <a:defRPr/>
            </a:pPr>
            <a:endParaRPr lang="en-US" sz="8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25000"/>
              </a:spcAft>
              <a:defRPr/>
            </a:pPr>
            <a:endParaRPr lang="en-US" sz="8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Experimental testing:</a:t>
            </a:r>
          </a:p>
          <a:p>
            <a:pPr lvl="1" indent="-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Ozone predictions</a:t>
            </a:r>
          </a:p>
          <a:p>
            <a:pPr lvl="1" indent="-457200" fontAlgn="base">
              <a:spcBef>
                <a:spcPct val="0"/>
              </a:spcBef>
              <a:spcAft>
                <a:spcPct val="25000"/>
              </a:spcAft>
              <a:defRPr/>
            </a:pPr>
            <a:endParaRPr lang="en-US" sz="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lvl="1" indent="-457200" fontAlgn="base">
              <a:spcBef>
                <a:spcPct val="0"/>
              </a:spcBef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Developmental testing: 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Components for particulate matter (PM) forecasts</a:t>
            </a:r>
          </a:p>
          <a:p>
            <a:pPr marL="457200" indent="-457200" fontAlgn="base">
              <a:lnSpc>
                <a:spcPct val="7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02552" y="2626248"/>
            <a:ext cx="1733107" cy="1786269"/>
          </a:xfrm>
          <a:prstGeom prst="rect">
            <a:avLst/>
          </a:prstGeom>
          <a:solidFill>
            <a:srgbClr val="00B0F0">
              <a:alpha val="21961"/>
            </a:srgb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2004: ozone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43604" y="2551820"/>
            <a:ext cx="2966483" cy="299838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892489" y="4274293"/>
            <a:ext cx="2560520" cy="13294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892489" y="2484320"/>
            <a:ext cx="0" cy="17899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892489" y="2484320"/>
            <a:ext cx="50756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8968113" y="2488022"/>
            <a:ext cx="2883" cy="31050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410477" y="5593103"/>
            <a:ext cx="25605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95995" y="4510484"/>
            <a:ext cx="13204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2005: ozone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7787" y="3519381"/>
            <a:ext cx="24433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2007: ozone and smoke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2012: dust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6159" y="4871507"/>
            <a:ext cx="1114536" cy="523220"/>
          </a:xfrm>
          <a:prstGeom prst="rect">
            <a:avLst/>
          </a:prstGeom>
          <a:solidFill>
            <a:srgbClr val="CC9900">
              <a:alpha val="34118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2009: smoke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2010: ozone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90562" y="5188296"/>
            <a:ext cx="1113419" cy="523220"/>
          </a:xfrm>
          <a:prstGeom prst="rect">
            <a:avLst/>
          </a:prstGeom>
          <a:solidFill>
            <a:srgbClr val="00A0F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2010: ozone and smoke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81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3256" y="1068388"/>
            <a:ext cx="5781675" cy="2478087"/>
          </a:xfrm>
          <a:prstGeom prst="rect">
            <a:avLst/>
          </a:prstGeom>
          <a:solidFill>
            <a:schemeClr val="hlink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Model: Linked numerical prediction system</a:t>
            </a:r>
          </a:p>
          <a:p>
            <a:pPr marL="455613" indent="-4556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	Operationally integrated on NCEP’s supercomputer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NOAA NCEP </a:t>
            </a:r>
            <a:r>
              <a:rPr lang="en-US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mesoscale</a:t>
            </a: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numerical weather prediction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NOAA/EPA community model for air quality: CMAQ 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NOAA HYSPLIT model for smoke and dust prediction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455613" indent="-4556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	Observational Input:  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NWS weather observations; NESDIS fire locations; climatology of regions with dust emission potential 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EPA emissions inventory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177800"/>
            <a:ext cx="7543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>
                <a:solidFill>
                  <a:schemeClr val="accent2"/>
                </a:solidFill>
              </a:rPr>
              <a:t> End-to-End Operational Capability</a:t>
            </a:r>
            <a:endParaRPr lang="en-US" sz="1800" b="0" dirty="0" smtClean="0">
              <a:solidFill>
                <a:schemeClr val="accent2"/>
              </a:solidFill>
              <a:latin typeface="TradeGothicLHBoldExtended" pitchFamily="2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3256" y="3552313"/>
            <a:ext cx="5364126" cy="3294321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Gridded forecast guidance products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On NWS servers: </a:t>
            </a:r>
            <a:r>
              <a:rPr lang="en-US" sz="1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airquality.weather.gov</a:t>
            </a: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		and ftp-servers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On EPA servers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Updated 2x daily</a:t>
            </a:r>
            <a:endParaRPr lang="en-US" sz="1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Verification basis, near-real time:</a:t>
            </a:r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	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Ground-level AIRNow observations 		of surface ozone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Satellite observations of smoke and dust</a:t>
            </a:r>
          </a:p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Customer outreach/feedback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State &amp; Local AQ forecasters coordinated with EPA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Public and Private Sector AQ constituents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0225" y="2878248"/>
            <a:ext cx="2263775" cy="172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392758" y="3080042"/>
            <a:ext cx="87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AIRNow</a:t>
            </a:r>
            <a:endParaRPr lang="en-US" sz="1400" dirty="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051" y="941498"/>
            <a:ext cx="243205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074" y="3879156"/>
            <a:ext cx="2493002" cy="198093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5438" y="4732337"/>
            <a:ext cx="2468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675438" y="1026892"/>
            <a:ext cx="63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3904" y="3927699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dust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1416" y="4869623"/>
            <a:ext cx="683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smoke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487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33425" y="153988"/>
            <a:ext cx="75438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2800" dirty="0" smtClean="0"/>
              <a:t>Progress in 2012</a:t>
            </a:r>
            <a:br>
              <a:rPr lang="en-US" sz="2800" dirty="0" smtClean="0"/>
            </a:br>
            <a:endParaRPr lang="en-US" sz="2600" dirty="0" smtClean="0">
              <a:solidFill>
                <a:srgbClr val="3333E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30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defRPr/>
            </a:pPr>
            <a:endParaRPr lang="en-US" i="0" smtClean="0">
              <a:solidFill>
                <a:srgbClr val="000000"/>
              </a:solidFill>
            </a:endParaRPr>
          </a:p>
          <a:p>
            <a:pPr marL="0" indent="0" algn="ctr" eaLnBrk="1" hangingPunct="1">
              <a:defRPr/>
            </a:pPr>
            <a:endParaRPr lang="en-US" i="0" smtClean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2400" y="883475"/>
            <a:ext cx="86868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cs typeface="Arial" pitchFamily="34" charset="0"/>
              </a:rPr>
              <a:t>North American Meteorological model was upgraded to Non-hydrostatic Multi-scale Model (NMMB)</a:t>
            </a:r>
          </a:p>
          <a:p>
            <a:pPr marL="990600" lvl="1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These meteorological predictions are used for all air quality predictions (October 2011)</a:t>
            </a:r>
          </a:p>
          <a:p>
            <a:pPr marL="990600" lvl="1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  <a:p>
            <a:pPr marL="533400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cs typeface="Arial" pitchFamily="34" charset="0"/>
              </a:rPr>
              <a:t>Ozone Updates: </a:t>
            </a:r>
          </a:p>
          <a:p>
            <a:pPr marL="990600" lvl="1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Substantial emission updates: 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Mobile6 used for mobile emissions, but with emissions scaled by growth/reduction rate from 2005 to 2012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Non-road area sources use Cross State Rule Inventory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Canadian emissions  use 2006 inventory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800" i="1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cs typeface="Arial" pitchFamily="34" charset="0"/>
              </a:rPr>
              <a:t>Dust updates: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b="1" i="1" dirty="0">
                <a:solidFill>
                  <a:srgbClr val="000000"/>
                </a:solidFill>
                <a:cs typeface="Arial" pitchFamily="34" charset="0"/>
              </a:rPr>
              <a:t>Dust predictions implemented operationally in March 2012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Dust emissions are modulated by real-time soil moisture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longer time step 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implemented to </a:t>
            </a: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speed up dust 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predictions (October 2012)</a:t>
            </a:r>
            <a:endParaRPr lang="en-US" i="1" dirty="0">
              <a:solidFill>
                <a:srgbClr val="000000"/>
              </a:solidFill>
              <a:cs typeface="Arial" pitchFamily="34" charset="0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800" i="1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>
                <a:solidFill>
                  <a:srgbClr val="000000"/>
                </a:solidFill>
                <a:cs typeface="Arial" pitchFamily="34" charset="0"/>
              </a:rPr>
              <a:t>Smoke updates: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Testing of updates to plume rise and deposition parameters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b="1" i="1" dirty="0">
              <a:solidFill>
                <a:srgbClr val="FF0000"/>
              </a:solidFill>
              <a:cs typeface="Arial" pitchFamily="34" charset="0"/>
            </a:endParaRP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i="1" dirty="0">
              <a:solidFill>
                <a:srgbClr val="FF0000"/>
              </a:solidFill>
              <a:cs typeface="Arial" pitchFamily="34" charset="0"/>
            </a:endParaRPr>
          </a:p>
          <a:p>
            <a:pPr marL="533400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endParaRPr lang="en-US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23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553" y="79738"/>
            <a:ext cx="75438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Ozone predictions</a:t>
            </a:r>
            <a:endParaRPr lang="en-US" dirty="0">
              <a:latin typeface="+mn-lt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92220" y="549720"/>
            <a:ext cx="5502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Operational predictions at http://airquality.weather.gov</a:t>
            </a:r>
            <a:endParaRPr lang="en-US" sz="1600" b="1" dirty="0">
              <a:solidFill>
                <a:srgbClr val="000000"/>
              </a:solidFill>
              <a:cs typeface="Arial" pitchFamily="34" charset="0"/>
              <a:hlinkClick r:id="rId2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over expanding domains since 2004</a:t>
            </a:r>
          </a:p>
        </p:txBody>
      </p:sp>
      <p:pic>
        <p:nvPicPr>
          <p:cNvPr id="8" name="Picture 2" descr="C:\Users\m29226\Desktop\oz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7" y="1137550"/>
            <a:ext cx="2001400" cy="159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70" y="2829292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1-Hr Average Ozone</a:t>
            </a:r>
          </a:p>
        </p:txBody>
      </p:sp>
      <p:pic>
        <p:nvPicPr>
          <p:cNvPr id="10" name="Picture 3" descr="C:\Users\m29226\Desktop\8hroz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4" y="3370396"/>
            <a:ext cx="2001403" cy="15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870" y="3108821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8-Hr Average Ozone</a:t>
            </a:r>
          </a:p>
        </p:txBody>
      </p:sp>
      <p:pic>
        <p:nvPicPr>
          <p:cNvPr id="12" name="Picture 4" descr="C:\Users\m29226\Desktop\1hrozonea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5735" y="1137549"/>
            <a:ext cx="1678414" cy="15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06371" y="2831822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1-Hr Average Ozone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6371" y="3096595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8-Hr Average Ozone</a:t>
            </a:r>
          </a:p>
        </p:txBody>
      </p:sp>
      <p:pic>
        <p:nvPicPr>
          <p:cNvPr id="15" name="Picture 5" descr="C:\Users\m29226\Desktop\8hrozonea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0127" y="3358652"/>
            <a:ext cx="1706138" cy="16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m29226\Desktop\1hrozone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564" y="1114010"/>
            <a:ext cx="1822997" cy="16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50237" y="2819596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1-Hr Average Ozone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0237" y="3084688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8-Hr Average Ozone</a:t>
            </a:r>
          </a:p>
        </p:txBody>
      </p:sp>
      <p:pic>
        <p:nvPicPr>
          <p:cNvPr id="19" name="Picture 7" descr="C:\Users\m29226\Desktop\8hrozone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5564" y="3347048"/>
            <a:ext cx="1822997" cy="16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4532954"/>
              </p:ext>
            </p:extLst>
          </p:nvPr>
        </p:nvGraphicFramePr>
        <p:xfrm>
          <a:off x="106659" y="5146158"/>
          <a:ext cx="7210404" cy="162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6" name="Straight Connector 5"/>
          <p:cNvCxnSpPr/>
          <p:nvPr/>
        </p:nvCxnSpPr>
        <p:spPr bwMode="auto">
          <a:xfrm>
            <a:off x="844731" y="5834743"/>
            <a:ext cx="588699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6988175" y="5129351"/>
            <a:ext cx="2096026" cy="503984"/>
            <a:chOff x="6164380" y="1270000"/>
            <a:chExt cx="3030336" cy="503984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5039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cs typeface="Arial" pitchFamily="34" charset="0"/>
              </a:endParaRP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CONUS, </a:t>
              </a:r>
              <a:r>
                <a:rPr lang="en-US" sz="1000" b="1" dirty="0" err="1">
                  <a:solidFill>
                    <a:srgbClr val="000000"/>
                  </a:solidFill>
                  <a:cs typeface="Arial" pitchFamily="34" charset="0"/>
                </a:rPr>
                <a:t>wrt</a:t>
              </a: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  76 ppb Threshold</a:t>
              </a: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246221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Operational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55446" y="5642044"/>
            <a:ext cx="2031867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Maintaining prediction accuracy as the warning threshold was lowered and emissions of pollutants are changing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59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19075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Smoke predictions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m29226\Desktop\CONUSsurfa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34" y="1034886"/>
            <a:ext cx="3036579" cy="24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29226\Desktop\AKsurf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951" y="1034886"/>
            <a:ext cx="2562698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29226\Desktop\HIsurface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567" y="1034887"/>
            <a:ext cx="2742931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1634" y="3490348"/>
            <a:ext cx="8780864" cy="310754"/>
            <a:chOff x="181634" y="3490348"/>
            <a:chExt cx="8780864" cy="310754"/>
          </a:xfrm>
        </p:grpSpPr>
        <p:sp>
          <p:nvSpPr>
            <p:cNvPr id="11" name="TextBox 10"/>
            <p:cNvSpPr txBox="1"/>
            <p:nvPr/>
          </p:nvSpPr>
          <p:spPr>
            <a:xfrm>
              <a:off x="181634" y="3493325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Surface Smoke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25919" y="3491836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Surface Smoke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68010" y="3490348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Surface Smoke</a:t>
              </a:r>
            </a:p>
          </p:txBody>
        </p:sp>
      </p:grpSp>
      <p:pic>
        <p:nvPicPr>
          <p:cNvPr id="14" name="Picture 5" descr="C:\Users\m29226\Desktop\HIvertic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567" y="4234424"/>
            <a:ext cx="2742932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m29226\Desktop\AKvertic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951" y="4274037"/>
            <a:ext cx="2541833" cy="23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81634" y="3896105"/>
            <a:ext cx="8780864" cy="310754"/>
            <a:chOff x="181634" y="3490348"/>
            <a:chExt cx="8780864" cy="310754"/>
          </a:xfrm>
        </p:grpSpPr>
        <p:sp>
          <p:nvSpPr>
            <p:cNvPr id="17" name="TextBox 16"/>
            <p:cNvSpPr txBox="1"/>
            <p:nvPr/>
          </p:nvSpPr>
          <p:spPr>
            <a:xfrm>
              <a:off x="181634" y="3493325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Vertical Smoke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919" y="3491836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Vertical Smoke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68010" y="3490348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Vertical Smoke</a:t>
              </a:r>
            </a:p>
          </p:txBody>
        </p:sp>
      </p:grpSp>
      <p:pic>
        <p:nvPicPr>
          <p:cNvPr id="20" name="Picture 7" descr="C:\Users\m29226\Desktop\CONUSvertic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635" y="4274643"/>
            <a:ext cx="2986376" cy="23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992219" y="723900"/>
            <a:ext cx="5502468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Operational predictions at http://airquality.weather.gov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3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4"/>
          <p:cNvSpPr txBox="1">
            <a:spLocks noGrp="1"/>
          </p:cNvSpPr>
          <p:nvPr/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57CA79C-FA83-4D10-83C9-0C236EBF6B2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Line 2"/>
          <p:cNvSpPr>
            <a:spLocks noChangeShapeType="1"/>
          </p:cNvSpPr>
          <p:nvPr/>
        </p:nvSpPr>
        <p:spPr bwMode="auto">
          <a:xfrm>
            <a:off x="2209800" y="25908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29" name="Line 3"/>
          <p:cNvSpPr>
            <a:spLocks noChangeShapeType="1"/>
          </p:cNvSpPr>
          <p:nvPr/>
        </p:nvSpPr>
        <p:spPr bwMode="auto">
          <a:xfrm flipH="1">
            <a:off x="2209800" y="4800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4725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001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Smoke Forecast </a:t>
            </a:r>
            <a:r>
              <a:rPr lang="en-US" sz="2800" dirty="0" smtClean="0"/>
              <a:t>Tool</a:t>
            </a:r>
            <a:br>
              <a:rPr lang="en-US" sz="2800" dirty="0" smtClean="0"/>
            </a:br>
            <a:r>
              <a:rPr lang="en-US" sz="2800" i="1" dirty="0" smtClean="0">
                <a:solidFill>
                  <a:schemeClr val="accent2"/>
                </a:solidFill>
              </a:rPr>
              <a:t>Major </a:t>
            </a:r>
            <a:r>
              <a:rPr lang="en-US" sz="2800" i="1" dirty="0">
                <a:solidFill>
                  <a:schemeClr val="accent2"/>
                </a:solidFill>
              </a:rPr>
              <a:t>Components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91063" y="1905000"/>
          <a:ext cx="3738562" cy="4267200"/>
        </p:xfrm>
        <a:graphic>
          <a:graphicData uri="http://schemas.openxmlformats.org/presentationml/2006/ole">
            <p:oleObj spid="_x0000_s1045" name="Chart" r:id="rId4" imgW="5092700" imgH="5499100" progId="MSGraph.Chart.8">
              <p:embed followColorScheme="full"/>
            </p:oleObj>
          </a:graphicData>
        </a:graphic>
      </p:graphicFrame>
      <p:sp>
        <p:nvSpPr>
          <p:cNvPr id="1472518" name="AutoShape 6"/>
          <p:cNvSpPr>
            <a:spLocks noChangeArrowheads="1"/>
          </p:cNvSpPr>
          <p:nvPr/>
        </p:nvSpPr>
        <p:spPr bwMode="auto">
          <a:xfrm>
            <a:off x="882650" y="1524000"/>
            <a:ext cx="2697163" cy="1082675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NWP Model</a:t>
            </a:r>
          </a:p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NAM/NMMB</a:t>
            </a:r>
          </a:p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NOAA/NWS</a:t>
            </a:r>
          </a:p>
        </p:txBody>
      </p:sp>
      <p:sp>
        <p:nvSpPr>
          <p:cNvPr id="1472519" name="AutoShape 7"/>
          <p:cNvSpPr>
            <a:spLocks noChangeArrowheads="1"/>
          </p:cNvSpPr>
          <p:nvPr/>
        </p:nvSpPr>
        <p:spPr bwMode="auto">
          <a:xfrm>
            <a:off x="685800" y="3962400"/>
            <a:ext cx="3155950" cy="838200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20" name="Text Box 8"/>
          <p:cNvSpPr txBox="1">
            <a:spLocks noChangeArrowheads="1"/>
          </p:cNvSpPr>
          <p:nvPr/>
        </p:nvSpPr>
        <p:spPr bwMode="auto">
          <a:xfrm>
            <a:off x="990600" y="3962400"/>
            <a:ext cx="2667000" cy="72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eaLnBrk="0" fontAlgn="base" hangingPunct="0">
              <a:lnSpc>
                <a:spcPct val="2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HYSPLIT Module: 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NOAA/OAR</a:t>
            </a:r>
            <a:endParaRPr lang="en-US" sz="1600" b="1" dirty="0">
              <a:solidFill>
                <a:srgbClr val="00CC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22" name="Oval 10"/>
          <p:cNvSpPr>
            <a:spLocks noChangeArrowheads="1"/>
          </p:cNvSpPr>
          <p:nvPr/>
        </p:nvSpPr>
        <p:spPr bwMode="auto">
          <a:xfrm>
            <a:off x="4770438" y="1479550"/>
            <a:ext cx="2470150" cy="10207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Weather 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Observations</a:t>
            </a:r>
          </a:p>
        </p:txBody>
      </p:sp>
      <p:sp>
        <p:nvSpPr>
          <p:cNvPr id="1472523" name="AutoShape 11"/>
          <p:cNvSpPr>
            <a:spLocks noChangeArrowheads="1"/>
          </p:cNvSpPr>
          <p:nvPr/>
        </p:nvSpPr>
        <p:spPr bwMode="auto">
          <a:xfrm>
            <a:off x="4800600" y="3886200"/>
            <a:ext cx="2470150" cy="1081088"/>
          </a:xfrm>
          <a:prstGeom prst="flowChartPunchedCard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USFS’s BlueSky </a:t>
            </a:r>
          </a:p>
          <a:p>
            <a:pPr marL="609600" indent="-60960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Emissions Inventory:</a:t>
            </a:r>
            <a:endParaRPr lang="en-US" sz="16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  <a:p>
            <a:pPr marL="609600" indent="-60960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b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USFS   </a:t>
            </a:r>
          </a:p>
        </p:txBody>
      </p:sp>
      <p:sp>
        <p:nvSpPr>
          <p:cNvPr id="1472524" name="Oval 12"/>
          <p:cNvSpPr>
            <a:spLocks noChangeArrowheads="1"/>
          </p:cNvSpPr>
          <p:nvPr/>
        </p:nvSpPr>
        <p:spPr bwMode="auto">
          <a:xfrm>
            <a:off x="1143000" y="5334000"/>
            <a:ext cx="2211388" cy="1219200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FontTx/>
              <a:buAutoNum type="arabicPeriod"/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H="1" flipV="1">
            <a:off x="3657600" y="1995488"/>
            <a:ext cx="1096963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H="1">
            <a:off x="3886200" y="41910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39" name="Line 19"/>
          <p:cNvSpPr>
            <a:spLocks noChangeShapeType="1"/>
          </p:cNvSpPr>
          <p:nvPr/>
        </p:nvSpPr>
        <p:spPr bwMode="auto">
          <a:xfrm>
            <a:off x="2209800" y="35052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472532" name="AutoShape 20"/>
          <p:cNvSpPr>
            <a:spLocks noChangeArrowheads="1"/>
          </p:cNvSpPr>
          <p:nvPr/>
        </p:nvSpPr>
        <p:spPr bwMode="auto">
          <a:xfrm>
            <a:off x="990600" y="2895600"/>
            <a:ext cx="2514600" cy="625475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NWP Post-processors</a:t>
            </a:r>
          </a:p>
          <a:p>
            <a:pPr marL="609600" indent="-609600" algn="ctr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for AQ Modules</a:t>
            </a:r>
            <a:endParaRPr lang="en-US" sz="1600" b="1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33" name="Oval 21"/>
          <p:cNvSpPr>
            <a:spLocks noChangeArrowheads="1"/>
          </p:cNvSpPr>
          <p:nvPr/>
        </p:nvSpPr>
        <p:spPr bwMode="auto">
          <a:xfrm>
            <a:off x="6400800" y="2590800"/>
            <a:ext cx="2470150" cy="10207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NESDIS HMS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Fire Locations</a:t>
            </a:r>
          </a:p>
        </p:txBody>
      </p:sp>
      <p:cxnSp>
        <p:nvCxnSpPr>
          <p:cNvPr id="1042" name="AutoShape 24"/>
          <p:cNvCxnSpPr>
            <a:cxnSpLocks noChangeShapeType="1"/>
            <a:endCxn id="1472523" idx="3"/>
          </p:cNvCxnSpPr>
          <p:nvPr/>
        </p:nvCxnSpPr>
        <p:spPr bwMode="auto">
          <a:xfrm rot="-5400000" flipH="1" flipV="1">
            <a:off x="7136606" y="3715544"/>
            <a:ext cx="846138" cy="577850"/>
          </a:xfrm>
          <a:prstGeom prst="bentConnector4">
            <a:avLst>
              <a:gd name="adj1" fmla="val 101125"/>
              <a:gd name="adj2" fmla="val 82968"/>
            </a:avLst>
          </a:prstGeom>
          <a:noFill/>
          <a:ln w="1270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1472539" name="Oval 27"/>
          <p:cNvSpPr>
            <a:spLocks noChangeArrowheads="1"/>
          </p:cNvSpPr>
          <p:nvPr/>
        </p:nvSpPr>
        <p:spPr bwMode="auto">
          <a:xfrm>
            <a:off x="4572000" y="5410200"/>
            <a:ext cx="2470150" cy="9445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Verification: 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NESDIS/GASP Smoke</a:t>
            </a:r>
          </a:p>
        </p:txBody>
      </p:sp>
      <p:sp>
        <p:nvSpPr>
          <p:cNvPr id="1044" name="Line 28"/>
          <p:cNvSpPr>
            <a:spLocks noChangeShapeType="1"/>
          </p:cNvSpPr>
          <p:nvPr/>
        </p:nvSpPr>
        <p:spPr bwMode="auto">
          <a:xfrm>
            <a:off x="3352800" y="5867400"/>
            <a:ext cx="12192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45" name="Line 29"/>
          <p:cNvSpPr>
            <a:spLocks noChangeShapeType="1"/>
          </p:cNvSpPr>
          <p:nvPr/>
        </p:nvSpPr>
        <p:spPr bwMode="auto">
          <a:xfrm>
            <a:off x="7086600" y="5867400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0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0050"/>
            <a:ext cx="1066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4" descr="FMS_24hr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7454900" y="5219700"/>
            <a:ext cx="1446213" cy="12017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15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88" y="87351"/>
            <a:ext cx="7543800" cy="533400"/>
          </a:xfrm>
        </p:spPr>
        <p:txBody>
          <a:bodyPr/>
          <a:lstStyle/>
          <a:p>
            <a:r>
              <a:rPr lang="en-US" sz="2800" dirty="0"/>
              <a:t>Colorado Springs – Waldo Canyon 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00399"/>
            <a:ext cx="4516245" cy="355234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Began on June 23, west of Colorado Springs</a:t>
            </a:r>
            <a:r>
              <a:rPr lang="en-US" sz="1400" i="0" baseline="30000" dirty="0" smtClean="0">
                <a:effectLst/>
              </a:rPr>
              <a:t>1</a:t>
            </a:r>
            <a:endParaRPr lang="en-US" sz="1400" i="0" dirty="0" smtClean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Moved eastward, burning over 18,000 acres and destroying 346 homes</a:t>
            </a:r>
            <a:endParaRPr lang="en-US" sz="1400" i="0" dirty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Peak of fire June 26-27</a:t>
            </a:r>
            <a:endParaRPr lang="en-US" sz="1400" i="0" dirty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>
                <a:effectLst/>
              </a:rPr>
              <a:t>Evacuations </a:t>
            </a:r>
            <a:r>
              <a:rPr lang="en-US" sz="1400" i="0" dirty="0" smtClean="0">
                <a:effectLst/>
              </a:rPr>
              <a:t>reached 32,000 on </a:t>
            </a:r>
            <a:r>
              <a:rPr lang="en-US" sz="1400" i="0" dirty="0">
                <a:effectLst/>
              </a:rPr>
              <a:t>June </a:t>
            </a:r>
            <a:r>
              <a:rPr lang="en-US" sz="1400" i="0" dirty="0" smtClean="0">
                <a:effectLst/>
              </a:rPr>
              <a:t>27</a:t>
            </a:r>
            <a:endParaRPr lang="en-US" sz="1400" i="0" dirty="0">
              <a:effectLst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The </a:t>
            </a:r>
            <a:r>
              <a:rPr lang="en-US" sz="1400" i="0" dirty="0">
                <a:effectLst/>
              </a:rPr>
              <a:t>cause </a:t>
            </a:r>
            <a:r>
              <a:rPr lang="en-US" sz="1400" i="0" dirty="0" smtClean="0">
                <a:effectLst/>
              </a:rPr>
              <a:t>is under investigation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Smoke plume reached 20,000 feet</a:t>
            </a:r>
            <a:r>
              <a:rPr lang="en-US" sz="1400" i="0" baseline="30000" dirty="0" smtClean="0">
                <a:effectLst/>
              </a:rPr>
              <a:t>2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i="0" dirty="0" smtClean="0">
                <a:effectLst/>
              </a:rPr>
              <a:t>High winds in region have fueled rapid spread of fire; dry conditions persistent; consecutive Red Flag Warning days</a:t>
            </a:r>
          </a:p>
          <a:p>
            <a:pPr marL="0" indent="0"/>
            <a:endParaRPr lang="en-US" dirty="0">
              <a:effectLst/>
            </a:endParaRPr>
          </a:p>
        </p:txBody>
      </p:sp>
      <p:pic>
        <p:nvPicPr>
          <p:cNvPr id="2050" name="Picture 2" descr="http://www.csmonitor.com/var/ezflow_site/storage/images/media/content/2012/6-27-12-waldo-canyon-fire/12977948-1-eng-US/6-27-12-Waldo-Canyon-fire_full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536" y="593397"/>
            <a:ext cx="3937280" cy="26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912" y="2898534"/>
            <a:ext cx="375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latin typeface="Garamond" pitchFamily="18" charset="0"/>
                <a:cs typeface="Arial" pitchFamily="34" charset="0"/>
              </a:rPr>
              <a:t>Waldo Canyon fire on June 26 in Colorado Springs</a:t>
            </a:r>
            <a:r>
              <a:rPr lang="en-US" sz="1400" baseline="30000" dirty="0">
                <a:solidFill>
                  <a:srgbClr val="FFFF00"/>
                </a:solidFill>
                <a:latin typeface="Garamond" pitchFamily="18" charset="0"/>
                <a:cs typeface="Arial" pitchFamily="34" charset="0"/>
              </a:rPr>
              <a:t>2</a:t>
            </a:r>
            <a:endParaRPr lang="en-US" sz="1400" dirty="0">
              <a:solidFill>
                <a:srgbClr val="FFFF00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63" y="6292828"/>
            <a:ext cx="4809893" cy="58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800" dirty="0" err="1" smtClean="0">
                <a:solidFill>
                  <a:srgbClr val="000000"/>
                </a:solidFill>
              </a:rPr>
              <a:t>Inciweb</a:t>
            </a:r>
            <a:r>
              <a:rPr lang="en-US" sz="800" dirty="0" smtClean="0">
                <a:solidFill>
                  <a:srgbClr val="000000"/>
                </a:solidFill>
              </a:rPr>
              <a:t> Reports, </a:t>
            </a:r>
            <a:r>
              <a:rPr lang="en-US" sz="800" dirty="0" smtClean="0">
                <a:solidFill>
                  <a:srgbClr val="000000"/>
                </a:solidFill>
                <a:hlinkClick r:id="rId3"/>
              </a:rPr>
              <a:t>http://www.inciweb.org/incident/2929/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800" dirty="0" smtClean="0">
                <a:solidFill>
                  <a:srgbClr val="000000"/>
                </a:solidFill>
              </a:rPr>
              <a:t>Waldo Canyon fire reaches 'epic proportions‘, </a:t>
            </a:r>
            <a:r>
              <a:rPr lang="en-US" sz="800" dirty="0" smtClean="0">
                <a:solidFill>
                  <a:srgbClr val="000000"/>
                </a:solidFill>
                <a:hlinkClick r:id="rId4"/>
              </a:rPr>
              <a:t>http://www.csmonitor.com/USA/Latest-News-Wires/2012/0627/Waldo-Canyon-fire-reaches-epic-proportions-video</a:t>
            </a:r>
            <a:endParaRPr lang="en-US" sz="800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9D451-1B60-4B32-99BC-17F3F193E8F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126" y="3286409"/>
            <a:ext cx="3355002" cy="334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appserv.sonomatechdata.com/projects/GraphServer/images/120702062743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816" y="1152369"/>
            <a:ext cx="4885925" cy="19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102441" y="4899060"/>
            <a:ext cx="251714" cy="20772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9999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229580" y="1739585"/>
            <a:ext cx="19737" cy="31594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46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2190</Words>
  <Application>Microsoft Macintosh PowerPoint</Application>
  <PresentationFormat>On-screen Show (4:3)</PresentationFormat>
  <Paragraphs>310</Paragraphs>
  <Slides>23</Slides>
  <Notes>3</Notes>
  <HiddenSlides>0</HiddenSlides>
  <MMClips>0</MMClips>
  <ScaleCrop>false</ScaleCrop>
  <HeadingPairs>
    <vt:vector size="6" baseType="variant">
      <vt:variant>
        <vt:lpstr>Design Template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noaa</vt:lpstr>
      <vt:lpstr>1_noaa</vt:lpstr>
      <vt:lpstr>2_noaa</vt:lpstr>
      <vt:lpstr>3_noaa</vt:lpstr>
      <vt:lpstr>Chart</vt:lpstr>
      <vt:lpstr>Slide 1</vt:lpstr>
      <vt:lpstr>Slide 2</vt:lpstr>
      <vt:lpstr>National Air Quality Forecast Capability  Capabilities as of 3/2013  </vt:lpstr>
      <vt:lpstr>National Air Quality Forecast Capability  End-to-End Operational Capability</vt:lpstr>
      <vt:lpstr>Progress in 2012 </vt:lpstr>
      <vt:lpstr>Ozone predictions</vt:lpstr>
      <vt:lpstr>Slide 7</vt:lpstr>
      <vt:lpstr>Smoke Forecast Tool Major Components</vt:lpstr>
      <vt:lpstr>Colorado Springs – Waldo Canyon Fire</vt:lpstr>
      <vt:lpstr>Smoke from wildfires in Alaska</vt:lpstr>
      <vt:lpstr>Slide 11</vt:lpstr>
      <vt:lpstr>Slide 12</vt:lpstr>
      <vt:lpstr>Slide 13</vt:lpstr>
      <vt:lpstr>Slide 14</vt:lpstr>
      <vt:lpstr>Phoenix Observed PM 2.5 Observations</vt:lpstr>
      <vt:lpstr>Texas dust event on November 2, 2011</vt:lpstr>
      <vt:lpstr>Slide 17</vt:lpstr>
      <vt:lpstr>Verification of dust predictions with 10 min and 6 min time steps</vt:lpstr>
      <vt:lpstr>Quantitative PM performance</vt:lpstr>
      <vt:lpstr>Partnering with AQ Forecasters</vt:lpstr>
      <vt:lpstr>Summary</vt:lpstr>
      <vt:lpstr>Acknowledgments:   AQF Implementation Team Members</vt:lpstr>
      <vt:lpstr>Operational AQ forecast guidance  airquality.weather.gov</vt:lpstr>
    </vt:vector>
  </TitlesOfParts>
  <Company>Noblis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Wedmark</dc:creator>
  <cp:lastModifiedBy>Raymond Hoff</cp:lastModifiedBy>
  <cp:revision>22</cp:revision>
  <dcterms:created xsi:type="dcterms:W3CDTF">2013-03-12T17:53:58Z</dcterms:created>
  <dcterms:modified xsi:type="dcterms:W3CDTF">2013-03-12T17:54:55Z</dcterms:modified>
</cp:coreProperties>
</file>