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1" r:id="rId4"/>
    <p:sldId id="274" r:id="rId5"/>
    <p:sldId id="277" r:id="rId6"/>
    <p:sldId id="275" r:id="rId7"/>
    <p:sldId id="276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9210E-FC2B-1E40-AAA2-34741B4CD0EA}" type="datetimeFigureOut">
              <a:rPr lang="en-US" smtClean="0"/>
              <a:pPr/>
              <a:t>9/9/10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1AD24-3B25-C04A-8C27-E470822BF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1AD24-3B25-C04A-8C27-E470822BFC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EA293-B07C-F449-B5D9-7D56AB8A0AC5}" type="slidenum">
              <a:rPr lang="en-US"/>
              <a:pPr/>
              <a:t>5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EA293-B07C-F449-B5D9-7D56AB8A0AC5}" type="slidenum">
              <a:rPr lang="en-US"/>
              <a:pPr/>
              <a:t>7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21F-D066-5B43-B334-3BAE52ED36C5}" type="datetimeFigureOut">
              <a:rPr lang="en-US" smtClean="0"/>
              <a:pPr/>
              <a:t>9/9/10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860-858D-F444-8FB4-651918C8B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21F-D066-5B43-B334-3BAE52ED36C5}" type="datetimeFigureOut">
              <a:rPr lang="en-US" smtClean="0"/>
              <a:pPr/>
              <a:t>9/9/10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860-858D-F444-8FB4-651918C8B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21F-D066-5B43-B334-3BAE52ED36C5}" type="datetimeFigureOut">
              <a:rPr lang="en-US" smtClean="0"/>
              <a:pPr/>
              <a:t>9/9/10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860-858D-F444-8FB4-651918C8B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21F-D066-5B43-B334-3BAE52ED36C5}" type="datetimeFigureOut">
              <a:rPr lang="en-US" smtClean="0"/>
              <a:pPr/>
              <a:t>9/9/10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860-858D-F444-8FB4-651918C8B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21F-D066-5B43-B334-3BAE52ED36C5}" type="datetimeFigureOut">
              <a:rPr lang="en-US" smtClean="0"/>
              <a:pPr/>
              <a:t>9/9/10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860-858D-F444-8FB4-651918C8B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21F-D066-5B43-B334-3BAE52ED36C5}" type="datetimeFigureOut">
              <a:rPr lang="en-US" smtClean="0"/>
              <a:pPr/>
              <a:t>9/9/10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860-858D-F444-8FB4-651918C8B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21F-D066-5B43-B334-3BAE52ED36C5}" type="datetimeFigureOut">
              <a:rPr lang="en-US" smtClean="0"/>
              <a:pPr/>
              <a:t>9/9/10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860-858D-F444-8FB4-651918C8B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21F-D066-5B43-B334-3BAE52ED36C5}" type="datetimeFigureOut">
              <a:rPr lang="en-US" smtClean="0"/>
              <a:pPr/>
              <a:t>9/9/10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860-858D-F444-8FB4-651918C8B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21F-D066-5B43-B334-3BAE52ED36C5}" type="datetimeFigureOut">
              <a:rPr lang="en-US" smtClean="0"/>
              <a:pPr/>
              <a:t>9/9/10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860-858D-F444-8FB4-651918C8B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21F-D066-5B43-B334-3BAE52ED36C5}" type="datetimeFigureOut">
              <a:rPr lang="en-US" smtClean="0"/>
              <a:pPr/>
              <a:t>9/9/10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860-858D-F444-8FB4-651918C8B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21F-D066-5B43-B334-3BAE52ED36C5}" type="datetimeFigureOut">
              <a:rPr lang="en-US" smtClean="0"/>
              <a:pPr/>
              <a:t>9/9/10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5860-858D-F444-8FB4-651918C8B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EA21F-D066-5B43-B334-3BAE52ED36C5}" type="datetimeFigureOut">
              <a:rPr lang="en-US" smtClean="0"/>
              <a:pPr/>
              <a:t>9/9/10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A5860-858D-F444-8FB4-651918C8B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Dissemination of ABI</a:t>
            </a:r>
            <a:r>
              <a:rPr lang="en-US" dirty="0" smtClean="0"/>
              <a:t> Air Quality </a:t>
            </a:r>
            <a:r>
              <a:rPr lang="en-US" dirty="0" smtClean="0"/>
              <a:t>Data from GOES-R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Ray Hoff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Ground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30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Proving Ground brings together NOAA and its partners to bridge the gap between research and operations and provide a rich source of information contributing to user education and training on GOES-R applications through: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Utilizing current systems (satellite, terrestrial, or model/synthetic) to emulate various aspects of future GOES-R capabilities</a:t>
            </a:r>
          </a:p>
          <a:p>
            <a:pPr lvl="1"/>
            <a:r>
              <a:rPr lang="en-US" dirty="0" smtClean="0"/>
              <a:t>Infusing GOES-R products and techniques into the NWS operational environment, with emphasis on the Advanced Weather Information Processing System (AWIPS) and transitioning from AWIPS-I ("AWIPS Legacy") to AWIPS-II ("AWIPS Migration")</a:t>
            </a:r>
          </a:p>
          <a:p>
            <a:pPr lvl="1"/>
            <a:r>
              <a:rPr lang="en-US" dirty="0" smtClean="0"/>
              <a:t>Engaging in a two-way dialogue to provide feedback to the developers from the users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497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Ideal World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6586" r="-36586"/>
              <a:stretch>
                <a:fillRect/>
              </a:stretch>
            </p:blipFill>
          </mc:Choice>
          <mc:Fallback>
            <p:blipFill>
              <a:blip r:embed="rId3"/>
              <a:srcRect l="-36586" r="-36586"/>
              <a:stretch>
                <a:fillRect/>
              </a:stretch>
            </p:blipFill>
          </mc:Fallback>
        </mc:AlternateContent>
        <p:spPr>
          <a:xfrm flipH="1">
            <a:off x="5020122" y="3546531"/>
            <a:ext cx="3915119" cy="266099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890" y="2432923"/>
            <a:ext cx="1588747" cy="2227215"/>
          </a:xfrm>
          <a:prstGeom prst="rect">
            <a:avLst/>
          </a:prstGeom>
        </p:spPr>
      </p:pic>
      <p:pic>
        <p:nvPicPr>
          <p:cNvPr id="7" name="Picture 6" descr="goes-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00" y="890401"/>
            <a:ext cx="2656130" cy="265613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904230" y="2867456"/>
            <a:ext cx="864660" cy="6790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57637" y="3546531"/>
            <a:ext cx="1237923" cy="65541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4" y="48858"/>
            <a:ext cx="7941733" cy="1001006"/>
          </a:xfrm>
        </p:spPr>
        <p:txBody>
          <a:bodyPr/>
          <a:lstStyle/>
          <a:p>
            <a:r>
              <a:rPr lang="en-US" dirty="0" smtClean="0"/>
              <a:t>GOES-R </a:t>
            </a:r>
            <a:r>
              <a:rPr lang="en-US" dirty="0" smtClean="0"/>
              <a:t>Data 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4278" y="1264356"/>
            <a:ext cx="2449680" cy="5350933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1800" dirty="0" smtClean="0"/>
              <a:t>All Level 2 products including air quality products:</a:t>
            </a:r>
          </a:p>
          <a:p>
            <a:pPr lvl="1"/>
            <a:r>
              <a:rPr lang="en-US" sz="1800" dirty="0" smtClean="0"/>
              <a:t>Aerosol Optical Depth</a:t>
            </a:r>
          </a:p>
          <a:p>
            <a:pPr lvl="1"/>
            <a:r>
              <a:rPr lang="en-US" sz="1800" dirty="0" smtClean="0"/>
              <a:t>Suspended Matter </a:t>
            </a:r>
          </a:p>
          <a:p>
            <a:pPr lvl="1"/>
            <a:r>
              <a:rPr lang="en-US" sz="1800" dirty="0" smtClean="0"/>
              <a:t>Aerosol type (urban, generic, dust, smoke)</a:t>
            </a:r>
          </a:p>
          <a:p>
            <a:pPr lvl="1"/>
            <a:r>
              <a:rPr lang="en-US" sz="1800" dirty="0" smtClean="0"/>
              <a:t>Aerosol detection (smoke/dust mask)</a:t>
            </a:r>
          </a:p>
          <a:p>
            <a:pPr lvl="1"/>
            <a:r>
              <a:rPr lang="en-US" sz="1800" dirty="0" smtClean="0"/>
              <a:t>Fires and emissions</a:t>
            </a:r>
          </a:p>
          <a:p>
            <a:pPr lvl="1"/>
            <a:r>
              <a:rPr lang="en-US" sz="1800" dirty="0" smtClean="0"/>
              <a:t>Burned area</a:t>
            </a:r>
          </a:p>
          <a:p>
            <a:pPr lvl="1"/>
            <a:r>
              <a:rPr lang="en-US" sz="1800" dirty="0" smtClean="0"/>
              <a:t> cloud mask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2880" y="1667935"/>
            <a:ext cx="3175000" cy="142522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sz="2600" dirty="0" smtClean="0"/>
              <a:t>Operational product users with a capability to use</a:t>
            </a:r>
            <a:r>
              <a:rPr lang="en-US" sz="2600" dirty="0" smtClean="0"/>
              <a:t> AWIPS-II</a:t>
            </a:r>
            <a:r>
              <a:rPr lang="en-US" dirty="0" smtClean="0"/>
              <a:t>       (</a:t>
            </a:r>
            <a:r>
              <a:rPr lang="en-US" dirty="0" smtClean="0"/>
              <a:t>e.g., WFOs)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3547552"/>
            <a:ext cx="4038600" cy="223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974656" y="3694309"/>
            <a:ext cx="3175000" cy="24920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/>
              <a:t>Environmental Protection Agency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/>
              <a:t>United States Forest Service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Weather Prediction (NWP) centers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4459120" y="2223911"/>
            <a:ext cx="1546576" cy="654756"/>
          </a:xfrm>
          <a:prstGeom prst="homePlat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AWIPS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459120" y="4385753"/>
            <a:ext cx="1490134" cy="654756"/>
          </a:xfrm>
          <a:prstGeom prst="homePlat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OSDPD Data Distribution Server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112888" y="2731911"/>
            <a:ext cx="1873967" cy="1653842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GOES-R Ground System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86736" y="2908490"/>
            <a:ext cx="158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(closed non-IP)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86736" y="5040509"/>
            <a:ext cx="168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(open IP access)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4567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Visualization/Data Dissemination System for Air Quality Forecasters</a:t>
            </a:r>
            <a:r>
              <a:rPr lang="en-US" sz="3600" dirty="0" smtClean="0"/>
              <a:t> – McIDAS-V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940172" y="5986968"/>
            <a:ext cx="7331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Helvetica"/>
                <a:ea typeface="Helvetica"/>
                <a:cs typeface="Helvetica"/>
              </a:rPr>
              <a:t>McIDAS-V</a:t>
            </a:r>
            <a:r>
              <a:rPr lang="en-US" dirty="0" smtClean="0">
                <a:latin typeface="Helvetica"/>
                <a:ea typeface="Helvetica"/>
                <a:cs typeface="Helvetica"/>
              </a:rPr>
              <a:t>:  Interactive Analysis, 4D Visualization and integration of</a:t>
            </a:r>
          </a:p>
          <a:p>
            <a:r>
              <a:rPr lang="en-US" dirty="0" smtClean="0">
                <a:latin typeface="Helvetica"/>
                <a:ea typeface="Helvetica"/>
                <a:cs typeface="Helvetica"/>
              </a:rPr>
              <a:t>Geophysical </a:t>
            </a:r>
            <a:r>
              <a:rPr lang="en-US" dirty="0" smtClean="0">
                <a:latin typeface="Helvetica"/>
                <a:ea typeface="Helvetica"/>
                <a:cs typeface="Helvetica"/>
              </a:rPr>
              <a:t>Data.   Time</a:t>
            </a:r>
            <a:r>
              <a:rPr lang="en-US" dirty="0" smtClean="0">
                <a:latin typeface="Helvetica"/>
                <a:ea typeface="Helvetica"/>
                <a:cs typeface="Helvetica"/>
              </a:rPr>
              <a:t>: 2006-07-07, 18Z</a:t>
            </a:r>
            <a:endParaRPr lang="en-US" dirty="0"/>
          </a:p>
        </p:txBody>
      </p:sp>
      <p:pic>
        <p:nvPicPr>
          <p:cNvPr id="6" name="Picture 5" descr="mod06_04_calipsoTAB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97" y="1097329"/>
            <a:ext cx="6983253" cy="4921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9252" y="2886277"/>
            <a:ext cx="143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CALIPSO slice</a:t>
            </a:r>
          </a:p>
          <a:p>
            <a:r>
              <a:rPr lang="en-US" dirty="0" smtClean="0"/>
              <a:t>i</a:t>
            </a:r>
            <a:r>
              <a:rPr lang="en-US" dirty="0" smtClean="0"/>
              <a:t>n vertical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72069" y="4857192"/>
            <a:ext cx="166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MODIS 2D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4" y="48858"/>
            <a:ext cx="7941733" cy="1001006"/>
          </a:xfrm>
        </p:spPr>
        <p:txBody>
          <a:bodyPr/>
          <a:lstStyle/>
          <a:p>
            <a:r>
              <a:rPr lang="en-US" dirty="0" smtClean="0"/>
              <a:t>Air Quality </a:t>
            </a:r>
            <a:r>
              <a:rPr lang="en-US" dirty="0" smtClean="0"/>
              <a:t>Data Dissemination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6408" y="3067771"/>
            <a:ext cx="1083731" cy="11130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Air quality forecasters</a:t>
            </a:r>
            <a:endParaRPr lang="en-US" sz="15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3547552"/>
            <a:ext cx="4038600" cy="223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4402674" y="2246480"/>
            <a:ext cx="3623734" cy="2743209"/>
          </a:xfrm>
          <a:prstGeom prst="rightArrow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Product Tailoring: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compositing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zooming capabilities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time series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remapped to a pre-defined grid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overpass data for specific stations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overlays of different but related products (e.g., wind vectors over AOD)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geotiff</a:t>
            </a:r>
            <a:r>
              <a:rPr lang="en-US" sz="1400" dirty="0" smtClean="0">
                <a:solidFill>
                  <a:schemeClr val="bg1"/>
                </a:solidFill>
              </a:rPr>
              <a:t>, KML, etc.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4004" y="3375358"/>
            <a:ext cx="138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Visualization System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964278" y="1264356"/>
            <a:ext cx="2449680" cy="5350933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1800" dirty="0" smtClean="0"/>
              <a:t>Air quality products:</a:t>
            </a:r>
          </a:p>
          <a:p>
            <a:pPr lvl="1"/>
            <a:r>
              <a:rPr lang="en-US" sz="1800" dirty="0" smtClean="0"/>
              <a:t>Aerosol Optical Depth</a:t>
            </a:r>
          </a:p>
          <a:p>
            <a:pPr lvl="1"/>
            <a:r>
              <a:rPr lang="en-US" sz="1800" dirty="0" smtClean="0"/>
              <a:t>Suspended Matter </a:t>
            </a:r>
          </a:p>
          <a:p>
            <a:pPr lvl="1"/>
            <a:r>
              <a:rPr lang="en-US" sz="1800" dirty="0" smtClean="0"/>
              <a:t>Aerosol type (urban, generic, dust, smoke)</a:t>
            </a:r>
          </a:p>
          <a:p>
            <a:pPr lvl="1"/>
            <a:r>
              <a:rPr lang="en-US" sz="1800" dirty="0" smtClean="0"/>
              <a:t>Aerosol detection (smoke/dust mask)</a:t>
            </a:r>
          </a:p>
          <a:p>
            <a:pPr lvl="1"/>
            <a:r>
              <a:rPr lang="en-US" sz="1800" dirty="0" smtClean="0"/>
              <a:t>Fires and emissions</a:t>
            </a:r>
          </a:p>
          <a:p>
            <a:pPr lvl="1"/>
            <a:r>
              <a:rPr lang="en-US" sz="1800" dirty="0" smtClean="0"/>
              <a:t>Burned area</a:t>
            </a:r>
          </a:p>
          <a:p>
            <a:pPr lvl="1"/>
            <a:r>
              <a:rPr lang="en-US" sz="1800" dirty="0" smtClean="0"/>
              <a:t> cloud mask</a:t>
            </a:r>
            <a:endParaRPr lang="en-US" sz="1600" dirty="0"/>
          </a:p>
        </p:txBody>
      </p:sp>
      <p:sp>
        <p:nvSpPr>
          <p:cNvPr id="15" name="Right Arrow Callout 14"/>
          <p:cNvSpPr/>
          <p:nvPr/>
        </p:nvSpPr>
        <p:spPr>
          <a:xfrm>
            <a:off x="112888" y="2731911"/>
            <a:ext cx="1873967" cy="1653842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GOES-R Ground System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216027" y="1718564"/>
            <a:ext cx="4475382" cy="4779404"/>
            <a:chOff x="4216027" y="1718564"/>
            <a:chExt cx="4475382" cy="4779404"/>
          </a:xfrm>
        </p:grpSpPr>
        <p:sp>
          <p:nvSpPr>
            <p:cNvPr id="9" name="Oval 8"/>
            <p:cNvSpPr/>
            <p:nvPr/>
          </p:nvSpPr>
          <p:spPr>
            <a:xfrm>
              <a:off x="4216027" y="1718564"/>
              <a:ext cx="3612450" cy="36579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5574638"/>
              <a:ext cx="38908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AQPG is building this over the next year</a:t>
              </a:r>
            </a:p>
            <a:p>
              <a:r>
                <a:rPr lang="en-US" dirty="0" smtClean="0"/>
                <a:t>a</a:t>
              </a:r>
              <a:r>
                <a:rPr lang="en-US" dirty="0" smtClean="0"/>
                <a:t>nd will deliver this to OSDPD for</a:t>
              </a:r>
            </a:p>
            <a:p>
              <a:r>
                <a:rPr lang="en-US" dirty="0" smtClean="0"/>
                <a:t>Implementation before launch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03717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Example of a </a:t>
            </a:r>
            <a:r>
              <a:rPr lang="en-US" sz="2800" dirty="0" smtClean="0"/>
              <a:t>Web-Based </a:t>
            </a:r>
            <a:r>
              <a:rPr lang="en-US" sz="2800" dirty="0" smtClean="0"/>
              <a:t>Visualization</a:t>
            </a:r>
            <a:r>
              <a:rPr lang="en-US" sz="2800" dirty="0" smtClean="0"/>
              <a:t>/Data Dissemination System for Air Quality </a:t>
            </a:r>
            <a:r>
              <a:rPr lang="en-US" sz="2800" dirty="0" smtClean="0"/>
              <a:t>Forecasters</a:t>
            </a:r>
            <a:endParaRPr lang="en-US" sz="2800" dirty="0"/>
          </a:p>
        </p:txBody>
      </p:sp>
      <p:pic>
        <p:nvPicPr>
          <p:cNvPr id="5124" name="Picture 15" descr="Idea_2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305" y="774353"/>
            <a:ext cx="7184736" cy="55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304797" y="57399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46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(http://star.nesdis.noaa.gov/smcd/spb/aq/)</a:t>
            </a:r>
            <a:endParaRPr kumimoji="0" lang="en-US" sz="1846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will build a web portal at OSDPD but what should be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Imagery (like RGB, not RGB but close)</a:t>
            </a:r>
          </a:p>
          <a:p>
            <a:r>
              <a:rPr lang="en-US" dirty="0" smtClean="0"/>
              <a:t>AOD Product?</a:t>
            </a:r>
          </a:p>
          <a:p>
            <a:r>
              <a:rPr lang="en-US" dirty="0" smtClean="0"/>
              <a:t>Aerosol type product?</a:t>
            </a:r>
          </a:p>
          <a:p>
            <a:r>
              <a:rPr lang="en-US" dirty="0" err="1" smtClean="0"/>
              <a:t>Nowcasting</a:t>
            </a:r>
            <a:r>
              <a:rPr lang="en-US" dirty="0" smtClean="0"/>
              <a:t> – motion?</a:t>
            </a:r>
          </a:p>
          <a:p>
            <a:r>
              <a:rPr lang="en-US" dirty="0" smtClean="0"/>
              <a:t>PM estimation?</a:t>
            </a:r>
          </a:p>
          <a:p>
            <a:r>
              <a:rPr lang="en-US" dirty="0" smtClean="0"/>
              <a:t>Verification panels?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Ability to manipulate? Zoom? Slice?</a:t>
            </a:r>
          </a:p>
          <a:p>
            <a:r>
              <a:rPr lang="en-US" dirty="0" smtClean="0"/>
              <a:t>HMS?</a:t>
            </a:r>
          </a:p>
          <a:p>
            <a:r>
              <a:rPr lang="en-US" dirty="0" smtClean="0"/>
              <a:t>Meteorology?</a:t>
            </a:r>
          </a:p>
          <a:p>
            <a:r>
              <a:rPr lang="en-US" dirty="0" smtClean="0"/>
              <a:t>Active links to other</a:t>
            </a:r>
            <a:r>
              <a:rPr lang="en-US" dirty="0" smtClean="0"/>
              <a:t> GOES-R products</a:t>
            </a:r>
            <a:r>
              <a:rPr lang="en-US" dirty="0" smtClean="0"/>
              <a:t>?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What else?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502</Words>
  <Application>Microsoft Macintosh PowerPoint</Application>
  <PresentationFormat>On-screen Show (4:3)</PresentationFormat>
  <Paragraphs>77</Paragraphs>
  <Slides>8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Dissemination of ABI Air Quality Data from GOES-R </vt:lpstr>
      <vt:lpstr>Proving Ground Goals</vt:lpstr>
      <vt:lpstr>The Ideal World</vt:lpstr>
      <vt:lpstr>GOES-R Data Dissemination</vt:lpstr>
      <vt:lpstr>Visualization/Data Dissemination System for Air Quality Forecasters – McIDAS-V</vt:lpstr>
      <vt:lpstr>Air Quality Data Dissemination</vt:lpstr>
      <vt:lpstr>An Example of a Web-Based Visualization/Data Dissemination System for Air Quality Forecasters</vt:lpstr>
      <vt:lpstr>We will build a web portal at OSDPD but what should be there?</vt:lpstr>
    </vt:vector>
  </TitlesOfParts>
  <Company>Joint Center for Earth Systems Technology (JCET)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 Hoff</dc:creator>
  <cp:lastModifiedBy>Raymond Hoff</cp:lastModifiedBy>
  <cp:revision>23</cp:revision>
  <dcterms:created xsi:type="dcterms:W3CDTF">2010-09-09T21:14:54Z</dcterms:created>
  <dcterms:modified xsi:type="dcterms:W3CDTF">2010-09-09T22:33:56Z</dcterms:modified>
</cp:coreProperties>
</file>