
<file path=[Content_Types].xml><?xml version="1.0" encoding="utf-8"?>
<Types xmlns="http://schemas.openxmlformats.org/package/2006/content-types">
  <Default Extension="xml" ContentType="application/xml"/>
  <Default Extension="gif" ContentType="image/gi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tif" ContentType="image/tif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7" r:id="rId2"/>
    <p:sldId id="258" r:id="rId3"/>
    <p:sldId id="261" r:id="rId4"/>
    <p:sldId id="260" r:id="rId5"/>
    <p:sldId id="262" r:id="rId6"/>
    <p:sldId id="264" r:id="rId7"/>
    <p:sldId id="265" r:id="rId8"/>
    <p:sldId id="266" r:id="rId9"/>
    <p:sldId id="316" r:id="rId10"/>
    <p:sldId id="267" r:id="rId11"/>
    <p:sldId id="268" r:id="rId12"/>
    <p:sldId id="269" r:id="rId13"/>
    <p:sldId id="270" r:id="rId14"/>
    <p:sldId id="271" r:id="rId15"/>
    <p:sldId id="272" r:id="rId16"/>
    <p:sldId id="302" r:id="rId17"/>
    <p:sldId id="317" r:id="rId18"/>
    <p:sldId id="303" r:id="rId19"/>
    <p:sldId id="304" r:id="rId20"/>
    <p:sldId id="294" r:id="rId21"/>
    <p:sldId id="305" r:id="rId22"/>
    <p:sldId id="280" r:id="rId23"/>
    <p:sldId id="301" r:id="rId24"/>
    <p:sldId id="306" r:id="rId25"/>
    <p:sldId id="308" r:id="rId26"/>
    <p:sldId id="278" r:id="rId27"/>
    <p:sldId id="309" r:id="rId28"/>
    <p:sldId id="281" r:id="rId29"/>
    <p:sldId id="310" r:id="rId30"/>
    <p:sldId id="311" r:id="rId31"/>
    <p:sldId id="296" r:id="rId32"/>
    <p:sldId id="298" r:id="rId33"/>
    <p:sldId id="312" r:id="rId34"/>
    <p:sldId id="313" r:id="rId35"/>
    <p:sldId id="321" r:id="rId36"/>
    <p:sldId id="289" r:id="rId37"/>
    <p:sldId id="290" r:id="rId38"/>
    <p:sldId id="291" r:id="rId39"/>
    <p:sldId id="292" r:id="rId40"/>
    <p:sldId id="314" r:id="rId41"/>
    <p:sldId id="318" r:id="rId42"/>
    <p:sldId id="300" r:id="rId43"/>
    <p:sldId id="320" r:id="rId44"/>
    <p:sldId id="315" r:id="rId45"/>
    <p:sldId id="287" r:id="rId46"/>
    <p:sldId id="286" r:id="rId47"/>
    <p:sldId id="285" r:id="rId48"/>
    <p:sldId id="297" r:id="rId49"/>
    <p:sldId id="299" r:id="rId50"/>
    <p:sldId id="295" r:id="rId51"/>
    <p:sldId id="263" r:id="rId52"/>
    <p:sldId id="284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B5983D"/>
    <a:srgbClr val="804000"/>
    <a:srgbClr val="008080"/>
    <a:srgbClr val="408000"/>
    <a:srgbClr val="FF00FF"/>
    <a:srgbClr val="FF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67" d="100"/>
          <a:sy n="67" d="100"/>
        </p:scale>
        <p:origin x="-1608" y="-104"/>
      </p:cViewPr>
      <p:guideLst>
        <p:guide orient="horz" pos="4319"/>
        <p:guide pos="57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0679A-2FCA-DC4F-A6E5-0D4DFED73D52}" type="datetimeFigureOut">
              <a:rPr lang="en-US" smtClean="0"/>
              <a:t>3/7/13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FCBBB-D072-564D-82C9-4F7DEC04A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96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ED194-2FAF-D747-8051-C1AC825C58FB}" type="datetimeFigureOut">
              <a:rPr lang="en-US" smtClean="0"/>
              <a:t>3/7/13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0B969-CB74-6A48-891C-0AB070C9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586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65">
              <a:defRPr sz="2400">
                <a:solidFill>
                  <a:schemeClr val="tx1"/>
                </a:solidFill>
                <a:latin typeface="Arial" charset="0"/>
              </a:defRPr>
            </a:lvl1pPr>
            <a:lvl2pPr marL="732772" indent="-281835" defTabSz="915965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7341" indent="-225468" defTabSz="91596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8277" indent="-225468" defTabSz="91596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29214" indent="-225468" defTabSz="91596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80150" indent="-225468" defTabSz="9159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31086" indent="-225468" defTabSz="9159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2023" indent="-225468" defTabSz="9159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2959" indent="-225468" defTabSz="9159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80F0ECD-6BEF-46D2-99FD-1BF4BF4EB444}" type="slidenum">
              <a:rPr lang="en-US" sz="1200">
                <a:latin typeface="Times" pitchFamily="18" charset="0"/>
              </a:rPr>
              <a:pPr/>
              <a:t>6</a:t>
            </a:fld>
            <a:endParaRPr lang="en-US" sz="1200">
              <a:latin typeface="Times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DE5E9-B5E1-2D4D-9632-7BC894F180B9}" type="datetime1">
              <a:rPr lang="en-US" smtClean="0"/>
              <a:t>3/7/13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67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3168-B519-BF49-A7A3-449AB5C40A67}" type="datetime1">
              <a:rPr lang="en-US" smtClean="0"/>
              <a:t>3/7/13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2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7470-D0BE-DD44-BA89-CD8DC644F946}" type="datetime1">
              <a:rPr lang="en-US" smtClean="0"/>
              <a:t>3/7/13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7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25955-446C-0145-84AE-07DBC80F6CFA}" type="datetime1">
              <a:rPr lang="en-US" smtClean="0"/>
              <a:t>3/7/13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7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3D1C-1321-194F-8513-4702EB0D488D}" type="datetime1">
              <a:rPr lang="en-US" smtClean="0"/>
              <a:t>3/7/13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2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32DFE-1A02-0F4A-9AE0-C4001E0EB583}" type="datetime1">
              <a:rPr lang="en-US" smtClean="0"/>
              <a:t>3/7/13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96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2188C-7D57-7149-A8C3-CB2051788C90}" type="datetime1">
              <a:rPr lang="en-US" smtClean="0"/>
              <a:t>3/7/13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01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A391-8EE1-C84A-93DA-C934B8B0CC83}" type="datetime1">
              <a:rPr lang="en-US" smtClean="0"/>
              <a:t>3/7/13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04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CB6E7-F107-264D-ADD1-CC0955625F29}" type="datetime1">
              <a:rPr lang="en-US" smtClean="0"/>
              <a:t>3/7/13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5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602A-A8D1-7B4E-A173-B4275000196B}" type="datetime1">
              <a:rPr lang="en-US" smtClean="0"/>
              <a:t>3/7/13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9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B53E-4397-E54F-BA17-5538F186BE76}" type="datetime1">
              <a:rPr lang="en-US" smtClean="0"/>
              <a:t>3/7/13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3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501B-9A53-B840-8AC6-23F2ADE6AC85}" type="datetime1">
              <a:rPr lang="en-US" smtClean="0"/>
              <a:t>3/7/13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519AE-1A21-514C-ABAD-CC7E4442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2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r.nesdis.noaa.gov/jpss/ATBD.php%23S126472" TargetMode="External"/><Relationship Id="rId4" Type="http://schemas.openxmlformats.org/officeDocument/2006/relationships/hyperlink" Target="http://www.nsof.class.noaa.gov/saa/products/welcome" TargetMode="External"/><Relationship Id="rId5" Type="http://schemas.openxmlformats.org/officeDocument/2006/relationships/hyperlink" Target="http://npp.gsfc.nasa.gov/science/documents.html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class.noaa.gov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class.noaa.gov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8428" y="197576"/>
            <a:ext cx="7387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Introducing VIIRS aerosol products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endParaRPr 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374" y="912884"/>
            <a:ext cx="2445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953735"/>
                </a:solidFill>
              </a:rPr>
              <a:t>Lorraine A. Remer</a:t>
            </a:r>
          </a:p>
          <a:p>
            <a:pPr algn="ctr"/>
            <a:r>
              <a:rPr lang="en-US" sz="2400" dirty="0" smtClean="0">
                <a:solidFill>
                  <a:srgbClr val="953735"/>
                </a:solidFill>
              </a:rPr>
              <a:t>JCET UMBC</a:t>
            </a:r>
            <a:endParaRPr lang="en-US" sz="2400" dirty="0">
              <a:solidFill>
                <a:srgbClr val="953735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3539" y="1990434"/>
            <a:ext cx="6283792" cy="4493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 smtClean="0">
                <a:solidFill>
                  <a:srgbClr val="953735"/>
                </a:solidFill>
              </a:rPr>
              <a:t>VIIRS Cal/Val Team:</a:t>
            </a:r>
          </a:p>
          <a:p>
            <a:r>
              <a:rPr lang="en-US" sz="2200" dirty="0" err="1" smtClean="0">
                <a:solidFill>
                  <a:srgbClr val="953735"/>
                </a:solidFill>
              </a:rPr>
              <a:t>Istvan</a:t>
            </a:r>
            <a:r>
              <a:rPr lang="en-US" sz="2200" dirty="0" smtClean="0">
                <a:solidFill>
                  <a:srgbClr val="953735"/>
                </a:solidFill>
              </a:rPr>
              <a:t> </a:t>
            </a:r>
            <a:r>
              <a:rPr lang="en-US" sz="2200" dirty="0">
                <a:solidFill>
                  <a:srgbClr val="953735"/>
                </a:solidFill>
              </a:rPr>
              <a:t>Laszlo, Co-Chair </a:t>
            </a:r>
            <a:r>
              <a:rPr lang="en-US" sz="2200" dirty="0" smtClean="0">
                <a:solidFill>
                  <a:srgbClr val="953735"/>
                </a:solidFill>
              </a:rPr>
              <a:t>			(NOAA-STAR)</a:t>
            </a:r>
            <a:endParaRPr lang="en-US" sz="2200" dirty="0" smtClean="0">
              <a:solidFill>
                <a:srgbClr val="953735"/>
              </a:solidFill>
            </a:endParaRPr>
          </a:p>
          <a:p>
            <a:r>
              <a:rPr lang="en-US" sz="2200" dirty="0" err="1" smtClean="0">
                <a:solidFill>
                  <a:srgbClr val="953735"/>
                </a:solidFill>
              </a:rPr>
              <a:t>Shobha</a:t>
            </a:r>
            <a:r>
              <a:rPr lang="en-US" sz="2200" dirty="0" smtClean="0">
                <a:solidFill>
                  <a:srgbClr val="953735"/>
                </a:solidFill>
              </a:rPr>
              <a:t> </a:t>
            </a:r>
            <a:r>
              <a:rPr lang="en-US" sz="2200" dirty="0" err="1">
                <a:solidFill>
                  <a:srgbClr val="953735"/>
                </a:solidFill>
              </a:rPr>
              <a:t>Kondragunta</a:t>
            </a:r>
            <a:r>
              <a:rPr lang="en-US" sz="2200" dirty="0">
                <a:solidFill>
                  <a:srgbClr val="953735"/>
                </a:solidFill>
              </a:rPr>
              <a:t>, Co-</a:t>
            </a:r>
            <a:r>
              <a:rPr lang="en-US" sz="2200" dirty="0" smtClean="0">
                <a:solidFill>
                  <a:srgbClr val="953735"/>
                </a:solidFill>
              </a:rPr>
              <a:t>Chair </a:t>
            </a:r>
            <a:r>
              <a:rPr lang="en-US" sz="2200" dirty="0" smtClean="0">
                <a:solidFill>
                  <a:srgbClr val="953735"/>
                </a:solidFill>
              </a:rPr>
              <a:t>	(NOAA-STAR)</a:t>
            </a:r>
            <a:endParaRPr lang="en-US" sz="2200" dirty="0" smtClean="0">
              <a:solidFill>
                <a:srgbClr val="953735"/>
              </a:solidFill>
            </a:endParaRPr>
          </a:p>
          <a:p>
            <a:r>
              <a:rPr lang="en-US" sz="2200" dirty="0" smtClean="0">
                <a:solidFill>
                  <a:srgbClr val="953735"/>
                </a:solidFill>
              </a:rPr>
              <a:t> </a:t>
            </a:r>
            <a:r>
              <a:rPr lang="en-US" sz="2200" dirty="0">
                <a:solidFill>
                  <a:srgbClr val="953735"/>
                </a:solidFill>
              </a:rPr>
              <a:t> </a:t>
            </a:r>
            <a:r>
              <a:rPr lang="en-US" sz="2200" dirty="0" err="1">
                <a:solidFill>
                  <a:srgbClr val="953735"/>
                </a:solidFill>
              </a:rPr>
              <a:t>Hongqing</a:t>
            </a:r>
            <a:r>
              <a:rPr lang="en-US" sz="2200" dirty="0">
                <a:solidFill>
                  <a:srgbClr val="953735"/>
                </a:solidFill>
              </a:rPr>
              <a:t> </a:t>
            </a:r>
            <a:r>
              <a:rPr lang="en-US" sz="2200" dirty="0" smtClean="0">
                <a:solidFill>
                  <a:srgbClr val="953735"/>
                </a:solidFill>
              </a:rPr>
              <a:t>Liu					(</a:t>
            </a:r>
            <a:r>
              <a:rPr lang="en-US" sz="2200" dirty="0">
                <a:solidFill>
                  <a:srgbClr val="953735"/>
                </a:solidFill>
              </a:rPr>
              <a:t>IMSG </a:t>
            </a:r>
            <a:r>
              <a:rPr lang="en-US" sz="2200" dirty="0" smtClean="0">
                <a:solidFill>
                  <a:srgbClr val="953735"/>
                </a:solidFill>
              </a:rPr>
              <a:t>NOAA)</a:t>
            </a:r>
            <a:endParaRPr lang="en-US" sz="2200" dirty="0" smtClean="0">
              <a:solidFill>
                <a:srgbClr val="953735"/>
              </a:solidFill>
            </a:endParaRPr>
          </a:p>
          <a:p>
            <a:r>
              <a:rPr lang="en-US" sz="2200" dirty="0">
                <a:solidFill>
                  <a:srgbClr val="953735"/>
                </a:solidFill>
              </a:rPr>
              <a:t> </a:t>
            </a:r>
            <a:r>
              <a:rPr lang="en-US" sz="2200" dirty="0" smtClean="0">
                <a:solidFill>
                  <a:srgbClr val="953735"/>
                </a:solidFill>
              </a:rPr>
              <a:t> </a:t>
            </a:r>
            <a:r>
              <a:rPr lang="en-US" sz="2200" dirty="0" err="1">
                <a:solidFill>
                  <a:srgbClr val="953735"/>
                </a:solidFill>
              </a:rPr>
              <a:t>Jingfeng</a:t>
            </a:r>
            <a:r>
              <a:rPr lang="en-US" sz="2200" dirty="0">
                <a:solidFill>
                  <a:srgbClr val="953735"/>
                </a:solidFill>
              </a:rPr>
              <a:t> </a:t>
            </a:r>
            <a:r>
              <a:rPr lang="en-US" sz="2200" dirty="0" smtClean="0">
                <a:solidFill>
                  <a:srgbClr val="953735"/>
                </a:solidFill>
              </a:rPr>
              <a:t>Huang 				(ESSIC NOAA)</a:t>
            </a:r>
            <a:endParaRPr lang="en-US" sz="2200" dirty="0">
              <a:solidFill>
                <a:srgbClr val="953735"/>
              </a:solidFill>
            </a:endParaRPr>
          </a:p>
          <a:p>
            <a:r>
              <a:rPr lang="en-US" sz="2200" dirty="0" smtClean="0">
                <a:solidFill>
                  <a:srgbClr val="953735"/>
                </a:solidFill>
              </a:rPr>
              <a:t>  Ho-Chun </a:t>
            </a:r>
            <a:r>
              <a:rPr lang="en-US" sz="2200" dirty="0" smtClean="0">
                <a:solidFill>
                  <a:srgbClr val="953735"/>
                </a:solidFill>
              </a:rPr>
              <a:t>Huang  				(ESSIC NOAA)</a:t>
            </a:r>
          </a:p>
          <a:p>
            <a:r>
              <a:rPr lang="en-US" sz="2200" dirty="0">
                <a:solidFill>
                  <a:srgbClr val="953735"/>
                </a:solidFill>
              </a:rPr>
              <a:t> </a:t>
            </a:r>
            <a:r>
              <a:rPr lang="en-US" sz="2200" dirty="0" smtClean="0">
                <a:solidFill>
                  <a:srgbClr val="953735"/>
                </a:solidFill>
              </a:rPr>
              <a:t> </a:t>
            </a:r>
            <a:r>
              <a:rPr lang="en-US" sz="2200" dirty="0" err="1" smtClean="0">
                <a:solidFill>
                  <a:srgbClr val="953735"/>
                </a:solidFill>
              </a:rPr>
              <a:t>Hai</a:t>
            </a:r>
            <a:r>
              <a:rPr lang="en-US" sz="2200" dirty="0" smtClean="0">
                <a:solidFill>
                  <a:srgbClr val="953735"/>
                </a:solidFill>
              </a:rPr>
              <a:t> Zhang						(IMSG NOAA)</a:t>
            </a:r>
            <a:endParaRPr lang="en-US" sz="2200" dirty="0" smtClean="0">
              <a:solidFill>
                <a:srgbClr val="953735"/>
              </a:solidFill>
            </a:endParaRPr>
          </a:p>
          <a:p>
            <a:r>
              <a:rPr lang="en-US" sz="2200" dirty="0" smtClean="0">
                <a:solidFill>
                  <a:srgbClr val="953735"/>
                </a:solidFill>
              </a:rPr>
              <a:t>  Sid </a:t>
            </a:r>
            <a:r>
              <a:rPr lang="en-US" sz="2200" dirty="0" smtClean="0">
                <a:solidFill>
                  <a:srgbClr val="953735"/>
                </a:solidFill>
              </a:rPr>
              <a:t>Jackson 					(Northrup-</a:t>
            </a:r>
            <a:r>
              <a:rPr lang="en-US" sz="2200" dirty="0" err="1" smtClean="0">
                <a:solidFill>
                  <a:srgbClr val="953735"/>
                </a:solidFill>
              </a:rPr>
              <a:t>Grumann</a:t>
            </a:r>
            <a:r>
              <a:rPr lang="en-US" sz="2200" dirty="0" smtClean="0">
                <a:solidFill>
                  <a:srgbClr val="953735"/>
                </a:solidFill>
              </a:rPr>
              <a:t>)</a:t>
            </a:r>
            <a:endParaRPr lang="en-US" sz="2200" dirty="0" smtClean="0">
              <a:solidFill>
                <a:srgbClr val="953735"/>
              </a:solidFill>
            </a:endParaRPr>
          </a:p>
          <a:p>
            <a:r>
              <a:rPr lang="en-US" sz="2200" dirty="0">
                <a:solidFill>
                  <a:srgbClr val="953735"/>
                </a:solidFill>
              </a:rPr>
              <a:t> </a:t>
            </a:r>
            <a:r>
              <a:rPr lang="en-US" sz="2200" dirty="0" smtClean="0">
                <a:solidFill>
                  <a:srgbClr val="953735"/>
                </a:solidFill>
              </a:rPr>
              <a:t> Edward </a:t>
            </a:r>
            <a:r>
              <a:rPr lang="en-US" sz="2200" dirty="0" err="1" smtClean="0">
                <a:solidFill>
                  <a:srgbClr val="953735"/>
                </a:solidFill>
              </a:rPr>
              <a:t>Hyer</a:t>
            </a:r>
            <a:r>
              <a:rPr lang="en-US" sz="2200" dirty="0" smtClean="0">
                <a:solidFill>
                  <a:srgbClr val="953735"/>
                </a:solidFill>
              </a:rPr>
              <a:t> 					(NRL)</a:t>
            </a:r>
            <a:endParaRPr lang="en-US" sz="2200" dirty="0">
              <a:solidFill>
                <a:srgbClr val="953735"/>
              </a:solidFill>
            </a:endParaRPr>
          </a:p>
          <a:p>
            <a:r>
              <a:rPr lang="en-US" sz="2200" dirty="0" smtClean="0">
                <a:solidFill>
                  <a:srgbClr val="953735"/>
                </a:solidFill>
              </a:rPr>
              <a:t>  Min </a:t>
            </a:r>
            <a:r>
              <a:rPr lang="en-US" sz="2200" dirty="0" err="1" smtClean="0">
                <a:solidFill>
                  <a:srgbClr val="953735"/>
                </a:solidFill>
              </a:rPr>
              <a:t>Oo</a:t>
            </a:r>
            <a:r>
              <a:rPr lang="en-US" sz="2200" dirty="0" smtClean="0">
                <a:solidFill>
                  <a:srgbClr val="953735"/>
                </a:solidFill>
              </a:rPr>
              <a:t> 						(SSEC </a:t>
            </a:r>
            <a:r>
              <a:rPr lang="en-US" sz="2200" dirty="0" err="1" smtClean="0">
                <a:solidFill>
                  <a:srgbClr val="953735"/>
                </a:solidFill>
              </a:rPr>
              <a:t>U.Wisc</a:t>
            </a:r>
            <a:r>
              <a:rPr lang="en-US" sz="2200" dirty="0" smtClean="0">
                <a:solidFill>
                  <a:srgbClr val="953735"/>
                </a:solidFill>
              </a:rPr>
              <a:t>.)</a:t>
            </a:r>
            <a:endParaRPr lang="en-US" sz="2200" dirty="0" smtClean="0">
              <a:solidFill>
                <a:srgbClr val="953735"/>
              </a:solidFill>
            </a:endParaRPr>
          </a:p>
          <a:p>
            <a:r>
              <a:rPr lang="en-US" sz="2200" dirty="0" smtClean="0">
                <a:solidFill>
                  <a:srgbClr val="953735"/>
                </a:solidFill>
              </a:rPr>
              <a:t>  Andrew </a:t>
            </a:r>
            <a:r>
              <a:rPr lang="en-US" sz="2200" dirty="0" err="1" smtClean="0">
                <a:solidFill>
                  <a:srgbClr val="953735"/>
                </a:solidFill>
              </a:rPr>
              <a:t>Sayer</a:t>
            </a:r>
            <a:r>
              <a:rPr lang="en-US" sz="2200" dirty="0" smtClean="0">
                <a:solidFill>
                  <a:srgbClr val="953735"/>
                </a:solidFill>
              </a:rPr>
              <a:t> 					(USRA NASA)</a:t>
            </a:r>
          </a:p>
          <a:p>
            <a:r>
              <a:rPr lang="en-US" sz="2200" dirty="0" smtClean="0">
                <a:solidFill>
                  <a:srgbClr val="953735"/>
                </a:solidFill>
              </a:rPr>
              <a:t>  N</a:t>
            </a:r>
            <a:r>
              <a:rPr lang="en-US" sz="2200" dirty="0">
                <a:solidFill>
                  <a:srgbClr val="953735"/>
                </a:solidFill>
              </a:rPr>
              <a:t>. Christina </a:t>
            </a:r>
            <a:r>
              <a:rPr lang="en-US" sz="2200" dirty="0" smtClean="0">
                <a:solidFill>
                  <a:srgbClr val="953735"/>
                </a:solidFill>
              </a:rPr>
              <a:t>Hsu 				(NASA-GSFC)</a:t>
            </a:r>
            <a:endParaRPr lang="en-US" sz="2200" dirty="0" smtClean="0">
              <a:solidFill>
                <a:srgbClr val="953735"/>
              </a:solidFill>
            </a:endParaRPr>
          </a:p>
          <a:p>
            <a:r>
              <a:rPr lang="en-US" sz="2200" dirty="0">
                <a:solidFill>
                  <a:srgbClr val="953735"/>
                </a:solidFill>
              </a:rPr>
              <a:t> </a:t>
            </a:r>
            <a:r>
              <a:rPr lang="en-US" sz="2200" dirty="0" smtClean="0">
                <a:solidFill>
                  <a:srgbClr val="953735"/>
                </a:solidFill>
              </a:rPr>
              <a:t> Robert </a:t>
            </a:r>
            <a:r>
              <a:rPr lang="en-US" sz="2200" dirty="0" err="1" smtClean="0">
                <a:solidFill>
                  <a:srgbClr val="953735"/>
                </a:solidFill>
              </a:rPr>
              <a:t>Holz</a:t>
            </a:r>
            <a:r>
              <a:rPr lang="en-US" sz="2200" dirty="0" smtClean="0">
                <a:solidFill>
                  <a:srgbClr val="953735"/>
                </a:solidFill>
              </a:rPr>
              <a:t> 					(SSEC </a:t>
            </a:r>
            <a:r>
              <a:rPr lang="en-US" sz="2200" dirty="0" err="1" smtClean="0">
                <a:solidFill>
                  <a:srgbClr val="953735"/>
                </a:solidFill>
              </a:rPr>
              <a:t>U.Wisc</a:t>
            </a:r>
            <a:r>
              <a:rPr lang="en-US" sz="2200" dirty="0" smtClean="0">
                <a:solidFill>
                  <a:srgbClr val="953735"/>
                </a:solidFill>
              </a:rPr>
              <a:t>.)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4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04"/>
    </mc:Choice>
    <mc:Fallback xmlns="">
      <p:transition xmlns:p14="http://schemas.microsoft.com/office/powerpoint/2010/main" spd="slow" advTm="719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60" y="0"/>
            <a:ext cx="679340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95453" y="24498"/>
            <a:ext cx="3966350" cy="206210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MODIS swath edge</a:t>
            </a:r>
          </a:p>
          <a:p>
            <a:r>
              <a:rPr lang="en-US" sz="3200" dirty="0" smtClean="0">
                <a:solidFill>
                  <a:srgbClr val="953735"/>
                </a:solidFill>
              </a:rPr>
              <a:t>‘bowtie’ effect</a:t>
            </a:r>
          </a:p>
          <a:p>
            <a:endParaRPr lang="en-US" sz="3200" dirty="0">
              <a:solidFill>
                <a:srgbClr val="953735"/>
              </a:solidFill>
            </a:endParaRPr>
          </a:p>
          <a:p>
            <a:r>
              <a:rPr lang="en-US" sz="3200" dirty="0" smtClean="0">
                <a:solidFill>
                  <a:srgbClr val="953735"/>
                </a:solidFill>
              </a:rPr>
              <a:t>VIIRS doesn’t have this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60339" y="6125517"/>
            <a:ext cx="2497499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From NASA LANCE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255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47"/>
    </mc:Choice>
    <mc:Fallback xmlns="">
      <p:transition xmlns:p14="http://schemas.microsoft.com/office/powerpoint/2010/main" spd="slow" advTm="2264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196898"/>
              </p:ext>
            </p:extLst>
          </p:nvPr>
        </p:nvGraphicFramePr>
        <p:xfrm>
          <a:off x="545915" y="339816"/>
          <a:ext cx="7838975" cy="4480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90259"/>
                <a:gridCol w="2025871"/>
                <a:gridCol w="3422845"/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MODIS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VIIRS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953735"/>
                          </a:solidFill>
                        </a:rPr>
                        <a:t>Product resolution nadir</a:t>
                      </a:r>
                      <a:endParaRPr lang="en-US" sz="24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953735"/>
                          </a:solidFill>
                        </a:rPr>
                        <a:t>10 km</a:t>
                      </a:r>
                    </a:p>
                    <a:p>
                      <a:r>
                        <a:rPr lang="en-US" sz="2400" dirty="0" smtClean="0">
                          <a:solidFill>
                            <a:srgbClr val="953735"/>
                          </a:solidFill>
                        </a:rPr>
                        <a:t>3 km</a:t>
                      </a:r>
                      <a:endParaRPr lang="en-US" sz="24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953735"/>
                          </a:solidFill>
                        </a:rPr>
                        <a:t>6 km</a:t>
                      </a:r>
                    </a:p>
                    <a:p>
                      <a:r>
                        <a:rPr lang="en-US" sz="2400" dirty="0" smtClean="0">
                          <a:solidFill>
                            <a:srgbClr val="953735"/>
                          </a:solidFill>
                        </a:rPr>
                        <a:t>0.75 km</a:t>
                      </a:r>
                      <a:endParaRPr lang="en-US" sz="24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953735"/>
                          </a:solidFill>
                        </a:rPr>
                        <a:t>Product resolution edge</a:t>
                      </a:r>
                      <a:endParaRPr lang="en-US" sz="24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953735"/>
                          </a:solidFill>
                        </a:rPr>
                        <a:t>40 km</a:t>
                      </a:r>
                    </a:p>
                    <a:p>
                      <a:r>
                        <a:rPr lang="en-US" sz="2400" dirty="0" smtClean="0">
                          <a:solidFill>
                            <a:srgbClr val="953735"/>
                          </a:solidFill>
                        </a:rPr>
                        <a:t>12 km</a:t>
                      </a:r>
                      <a:endParaRPr lang="en-US" sz="24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953735"/>
                          </a:solidFill>
                        </a:rPr>
                        <a:t>12 km</a:t>
                      </a:r>
                    </a:p>
                    <a:p>
                      <a:r>
                        <a:rPr lang="en-US" sz="2400" dirty="0" smtClean="0">
                          <a:solidFill>
                            <a:srgbClr val="953735"/>
                          </a:solidFill>
                        </a:rPr>
                        <a:t>1.5 km</a:t>
                      </a:r>
                      <a:endParaRPr lang="en-US" sz="24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953735"/>
                          </a:solidFill>
                        </a:rPr>
                        <a:t>Products</a:t>
                      </a:r>
                      <a:r>
                        <a:rPr lang="en-US" sz="2400" baseline="0" dirty="0" smtClean="0">
                          <a:solidFill>
                            <a:srgbClr val="953735"/>
                          </a:solidFill>
                        </a:rPr>
                        <a:t> land</a:t>
                      </a:r>
                      <a:endParaRPr lang="en-US" sz="24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953735"/>
                          </a:solidFill>
                          <a:latin typeface="Symbol" charset="2"/>
                          <a:cs typeface="Symbol" charset="2"/>
                        </a:rPr>
                        <a:t>AOT</a:t>
                      </a:r>
                      <a:endParaRPr lang="en-US" sz="24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953735"/>
                          </a:solidFill>
                          <a:latin typeface="Symbol" charset="2"/>
                          <a:cs typeface="Symbol" charset="2"/>
                        </a:rPr>
                        <a:t>AOT</a:t>
                      </a:r>
                      <a:r>
                        <a:rPr lang="en-US" sz="2400" dirty="0" smtClean="0">
                          <a:solidFill>
                            <a:srgbClr val="953735"/>
                          </a:solidFill>
                        </a:rPr>
                        <a:t>, </a:t>
                      </a:r>
                      <a:r>
                        <a:rPr lang="en-US" sz="2400" strike="sngStrike" dirty="0" smtClean="0">
                          <a:solidFill>
                            <a:srgbClr val="953735"/>
                          </a:solidFill>
                        </a:rPr>
                        <a:t>Angstrom</a:t>
                      </a:r>
                      <a:r>
                        <a:rPr lang="en-US" sz="2400" strike="sngStrike" baseline="0" dirty="0" smtClean="0">
                          <a:solidFill>
                            <a:srgbClr val="953735"/>
                          </a:solidFill>
                        </a:rPr>
                        <a:t> exponent</a:t>
                      </a:r>
                      <a:r>
                        <a:rPr lang="en-US" sz="2400" dirty="0" smtClean="0">
                          <a:solidFill>
                            <a:srgbClr val="953735"/>
                          </a:solidFill>
                        </a:rPr>
                        <a:t>, (suspended matter)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953735"/>
                          </a:solidFill>
                        </a:rPr>
                        <a:t>Products ocean</a:t>
                      </a:r>
                      <a:endParaRPr lang="en-US" sz="24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953735"/>
                          </a:solidFill>
                          <a:latin typeface="Symbol" charset="2"/>
                          <a:cs typeface="Symbol" charset="2"/>
                        </a:rPr>
                        <a:t>AOT</a:t>
                      </a:r>
                      <a:r>
                        <a:rPr lang="en-US" sz="2400" dirty="0" smtClean="0">
                          <a:solidFill>
                            <a:srgbClr val="953735"/>
                          </a:solidFill>
                        </a:rPr>
                        <a:t>, fine mode fraction</a:t>
                      </a:r>
                      <a:endParaRPr lang="en-US" sz="24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953735"/>
                          </a:solidFill>
                          <a:latin typeface="Symbol" charset="2"/>
                          <a:cs typeface="Symbol" charset="2"/>
                        </a:rPr>
                        <a:t>AOT</a:t>
                      </a:r>
                      <a:r>
                        <a:rPr lang="en-US" sz="2400" dirty="0" smtClean="0">
                          <a:solidFill>
                            <a:srgbClr val="953735"/>
                          </a:solidFill>
                        </a:rPr>
                        <a:t>, Angstrom</a:t>
                      </a:r>
                      <a:r>
                        <a:rPr lang="en-US" sz="2400" baseline="0" dirty="0" smtClean="0">
                          <a:solidFill>
                            <a:srgbClr val="953735"/>
                          </a:solidFill>
                        </a:rPr>
                        <a:t> exponent</a:t>
                      </a:r>
                      <a:r>
                        <a:rPr lang="en-US" sz="2400" dirty="0" smtClean="0">
                          <a:solidFill>
                            <a:srgbClr val="953735"/>
                          </a:solidFill>
                        </a:rPr>
                        <a:t>, (suspended matter)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05094" y="5168136"/>
            <a:ext cx="71086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Angstrom exponent over land and suspended matter not ready for public use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4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26"/>
    </mc:Choice>
    <mc:Fallback xmlns="">
      <p:transition xmlns:p14="http://schemas.microsoft.com/office/powerpoint/2010/main" spd="slow" advTm="7322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4448" y="221328"/>
            <a:ext cx="7899919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VIIRS Aerosol Products:</a:t>
            </a:r>
          </a:p>
          <a:p>
            <a:endParaRPr lang="en-US" sz="3200" dirty="0">
              <a:solidFill>
                <a:srgbClr val="953735"/>
              </a:solidFill>
            </a:endParaRPr>
          </a:p>
          <a:p>
            <a:r>
              <a:rPr lang="en-US" sz="3200" dirty="0" smtClean="0">
                <a:solidFill>
                  <a:srgbClr val="953735"/>
                </a:solidFill>
              </a:rPr>
              <a:t>Aerosol Optical Thickness 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EDR (Environmental Data Record)</a:t>
            </a:r>
          </a:p>
          <a:p>
            <a:r>
              <a:rPr lang="en-US" sz="3200" dirty="0">
                <a:solidFill>
                  <a:srgbClr val="953735"/>
                </a:solidFill>
              </a:rPr>
              <a:t> </a:t>
            </a:r>
            <a:r>
              <a:rPr lang="en-US" sz="3200" dirty="0" smtClean="0">
                <a:solidFill>
                  <a:srgbClr val="953735"/>
                </a:solidFill>
              </a:rPr>
              <a:t>  -  in 10 wavelengths</a:t>
            </a:r>
          </a:p>
          <a:p>
            <a:r>
              <a:rPr lang="en-US" sz="3200" dirty="0">
                <a:solidFill>
                  <a:srgbClr val="953735"/>
                </a:solidFill>
              </a:rPr>
              <a:t> </a:t>
            </a:r>
            <a:r>
              <a:rPr lang="en-US" sz="3200" dirty="0" smtClean="0">
                <a:solidFill>
                  <a:srgbClr val="953735"/>
                </a:solidFill>
              </a:rPr>
              <a:t>  -  over land and ocean</a:t>
            </a:r>
          </a:p>
          <a:p>
            <a:r>
              <a:rPr lang="en-US" sz="3200" dirty="0">
                <a:solidFill>
                  <a:srgbClr val="953735"/>
                </a:solidFill>
              </a:rPr>
              <a:t> </a:t>
            </a:r>
            <a:r>
              <a:rPr lang="en-US" sz="3200" dirty="0" smtClean="0">
                <a:solidFill>
                  <a:srgbClr val="953735"/>
                </a:solidFill>
              </a:rPr>
              <a:t>  -  not over bright surfaces (deserts)</a:t>
            </a:r>
          </a:p>
          <a:p>
            <a:r>
              <a:rPr lang="en-US" sz="3200" dirty="0">
                <a:solidFill>
                  <a:srgbClr val="953735"/>
                </a:solidFill>
              </a:rPr>
              <a:t> </a:t>
            </a:r>
            <a:r>
              <a:rPr lang="en-US" sz="3200" dirty="0" smtClean="0">
                <a:solidFill>
                  <a:srgbClr val="953735"/>
                </a:solidFill>
              </a:rPr>
              <a:t>  -  not over </a:t>
            </a:r>
            <a:r>
              <a:rPr lang="en-US" sz="3200" dirty="0" smtClean="0">
                <a:solidFill>
                  <a:srgbClr val="953735"/>
                </a:solidFill>
              </a:rPr>
              <a:t>snow, </a:t>
            </a:r>
            <a:r>
              <a:rPr lang="en-US" sz="3200" dirty="0" err="1" smtClean="0">
                <a:solidFill>
                  <a:srgbClr val="953735"/>
                </a:solidFill>
              </a:rPr>
              <a:t>sunglint</a:t>
            </a:r>
            <a:r>
              <a:rPr lang="en-US" sz="3200" dirty="0" smtClean="0">
                <a:solidFill>
                  <a:srgbClr val="953735"/>
                </a:solidFill>
              </a:rPr>
              <a:t>, fires, inland water</a:t>
            </a:r>
            <a:endParaRPr lang="en-US" sz="3200" dirty="0" smtClean="0">
              <a:solidFill>
                <a:srgbClr val="953735"/>
              </a:solidFill>
            </a:endParaRPr>
          </a:p>
          <a:p>
            <a:r>
              <a:rPr lang="en-US" sz="3200" dirty="0">
                <a:solidFill>
                  <a:srgbClr val="953735"/>
                </a:solidFill>
              </a:rPr>
              <a:t> </a:t>
            </a:r>
            <a:r>
              <a:rPr lang="en-US" sz="3200" dirty="0" smtClean="0">
                <a:solidFill>
                  <a:srgbClr val="953735"/>
                </a:solidFill>
              </a:rPr>
              <a:t>  -  6 km resolution (nadir)</a:t>
            </a:r>
          </a:p>
          <a:p>
            <a:r>
              <a:rPr lang="en-US" sz="3200" dirty="0">
                <a:solidFill>
                  <a:srgbClr val="953735"/>
                </a:solidFill>
              </a:rPr>
              <a:t> </a:t>
            </a:r>
            <a:r>
              <a:rPr lang="en-US" sz="3200" dirty="0" smtClean="0">
                <a:solidFill>
                  <a:srgbClr val="953735"/>
                </a:solidFill>
              </a:rPr>
              <a:t>  - about 12 km resolution (edge)</a:t>
            </a:r>
          </a:p>
          <a:p>
            <a:r>
              <a:rPr lang="en-US" sz="3200" dirty="0">
                <a:solidFill>
                  <a:srgbClr val="953735"/>
                </a:solidFill>
              </a:rPr>
              <a:t> </a:t>
            </a:r>
            <a:r>
              <a:rPr lang="en-US" sz="3200" dirty="0" smtClean="0">
                <a:solidFill>
                  <a:srgbClr val="953735"/>
                </a:solidFill>
              </a:rPr>
              <a:t>  - Quality Flags  (</a:t>
            </a:r>
            <a:r>
              <a:rPr lang="en-US" sz="3200" dirty="0" smtClean="0">
                <a:solidFill>
                  <a:srgbClr val="FF0000"/>
                </a:solidFill>
              </a:rPr>
              <a:t>USE THEM!</a:t>
            </a:r>
            <a:r>
              <a:rPr lang="en-US" sz="3200" dirty="0" smtClean="0">
                <a:solidFill>
                  <a:srgbClr val="953735"/>
                </a:solidFill>
              </a:rPr>
              <a:t>)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835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070" y="148047"/>
            <a:ext cx="39302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VIIRS aerosol products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2208" y="1571625"/>
            <a:ext cx="5301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Aerosol Optical Thickness 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IP (Intermediate Product)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rgbClr val="953735"/>
                </a:solidFill>
              </a:rPr>
              <a:t>Same as EDR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rgbClr val="953735"/>
                </a:solidFill>
              </a:rPr>
              <a:t>About 1 km resolution nadir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rgbClr val="953735"/>
                </a:solidFill>
              </a:rPr>
              <a:t>About 2 km resolution edge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1299" y="5767109"/>
            <a:ext cx="39108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Now publicly available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95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692538" y="1590387"/>
            <a:ext cx="2887522" cy="2663362"/>
            <a:chOff x="1692538" y="1590387"/>
            <a:chExt cx="2887522" cy="2663362"/>
          </a:xfrm>
        </p:grpSpPr>
        <p:sp>
          <p:nvSpPr>
            <p:cNvPr id="2" name="Rectangle 1"/>
            <p:cNvSpPr/>
            <p:nvPr/>
          </p:nvSpPr>
          <p:spPr>
            <a:xfrm>
              <a:off x="1734154" y="1612210"/>
              <a:ext cx="2837846" cy="2613735"/>
            </a:xfrm>
            <a:prstGeom prst="rect">
              <a:avLst/>
            </a:prstGeom>
            <a:solidFill>
              <a:srgbClr val="4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2538" y="1590387"/>
              <a:ext cx="2539868" cy="660743"/>
            </a:xfrm>
            <a:prstGeom prst="rect">
              <a:avLst/>
            </a:prstGeom>
            <a:solidFill>
              <a:srgbClr val="804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423098" y="1599539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777574" y="1607634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2777574" y="2251130"/>
              <a:ext cx="1071488" cy="679993"/>
            </a:xfrm>
            <a:prstGeom prst="rect">
              <a:avLst/>
            </a:prstGeom>
            <a:solidFill>
              <a:srgbClr val="B5983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457658" y="2576696"/>
              <a:ext cx="1072726" cy="1627426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3849062" y="1640014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713346" y="2576696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700598" y="3285550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708658" y="3611116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1716718" y="3936682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1700598" y="1912893"/>
              <a:ext cx="722500" cy="663803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2031694" y="1612210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2777574" y="2576696"/>
              <a:ext cx="1071488" cy="708854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692538" y="2931123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103182" y="1615729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457658" y="1594963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3849062" y="1590387"/>
              <a:ext cx="705502" cy="986309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4232406" y="1590387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742214" y="1912893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734154" y="2251130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4991571" y="1540760"/>
            <a:ext cx="2887522" cy="2663362"/>
            <a:chOff x="4991571" y="1540760"/>
            <a:chExt cx="2887522" cy="2663362"/>
          </a:xfrm>
        </p:grpSpPr>
        <p:sp>
          <p:nvSpPr>
            <p:cNvPr id="33" name="Rectangle 32"/>
            <p:cNvSpPr/>
            <p:nvPr/>
          </p:nvSpPr>
          <p:spPr>
            <a:xfrm>
              <a:off x="5033187" y="1562583"/>
              <a:ext cx="2837846" cy="2613735"/>
            </a:xfrm>
            <a:prstGeom prst="rect">
              <a:avLst/>
            </a:prstGeom>
            <a:solidFill>
              <a:srgbClr val="4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991571" y="1540760"/>
              <a:ext cx="2539868" cy="660743"/>
            </a:xfrm>
            <a:prstGeom prst="rect">
              <a:avLst/>
            </a:prstGeom>
            <a:solidFill>
              <a:srgbClr val="804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5722131" y="1549912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076607" y="1558007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6076607" y="2201503"/>
              <a:ext cx="1071488" cy="679993"/>
            </a:xfrm>
            <a:prstGeom prst="rect">
              <a:avLst/>
            </a:prstGeom>
            <a:solidFill>
              <a:srgbClr val="B5983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756691" y="2527069"/>
              <a:ext cx="1072726" cy="1627426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7148095" y="1590387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012379" y="2527069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4999631" y="3235923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5007691" y="3561489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5015751" y="3887055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4999631" y="1863266"/>
              <a:ext cx="722500" cy="663803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5330727" y="1562583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6076607" y="2527069"/>
              <a:ext cx="1071488" cy="708854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>
              <a:off x="4991571" y="2881496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402215" y="1566102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756691" y="1545336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7148095" y="1540760"/>
              <a:ext cx="705502" cy="986309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7531439" y="1540760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5041247" y="1863266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5033187" y="2201503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1734154" y="4527384"/>
            <a:ext cx="2796230" cy="523220"/>
            <a:chOff x="1734154" y="4527384"/>
            <a:chExt cx="2796230" cy="523220"/>
          </a:xfrm>
        </p:grpSpPr>
        <p:sp>
          <p:nvSpPr>
            <p:cNvPr id="31" name="TextBox 30"/>
            <p:cNvSpPr txBox="1"/>
            <p:nvPr/>
          </p:nvSpPr>
          <p:spPr>
            <a:xfrm>
              <a:off x="2559756" y="4527384"/>
              <a:ext cx="8979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953735"/>
                  </a:solidFill>
                </a:rPr>
                <a:t>6 km</a:t>
              </a:r>
              <a:endParaRPr lang="en-US" sz="2800" dirty="0">
                <a:solidFill>
                  <a:srgbClr val="953735"/>
                </a:solidFill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V="1">
              <a:off x="3457658" y="4846716"/>
              <a:ext cx="1072726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1734154" y="4825950"/>
              <a:ext cx="825602" cy="20767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/>
          <p:cNvSpPr txBox="1"/>
          <p:nvPr/>
        </p:nvSpPr>
        <p:spPr>
          <a:xfrm>
            <a:off x="2215296" y="5066794"/>
            <a:ext cx="177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8 x 8 pixels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667915" y="245047"/>
            <a:ext cx="43132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Pixel size is 0.75 km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EDR retrieval box is 6 km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068990" y="4564341"/>
            <a:ext cx="28101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953735"/>
                </a:solidFill>
              </a:rPr>
              <a:t>Over land retrieval masks out clouds and water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80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086305" y="1598503"/>
            <a:ext cx="2895582" cy="2663362"/>
            <a:chOff x="1086305" y="1598503"/>
            <a:chExt cx="2895582" cy="2663362"/>
          </a:xfrm>
        </p:grpSpPr>
        <p:sp>
          <p:nvSpPr>
            <p:cNvPr id="4" name="Rectangle 3"/>
            <p:cNvSpPr/>
            <p:nvPr/>
          </p:nvSpPr>
          <p:spPr>
            <a:xfrm>
              <a:off x="1094365" y="1598503"/>
              <a:ext cx="2539868" cy="660743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1144041" y="1921009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/>
            <p:cNvSpPr/>
            <p:nvPr/>
          </p:nvSpPr>
          <p:spPr>
            <a:xfrm>
              <a:off x="1135981" y="1620326"/>
              <a:ext cx="2837846" cy="2613735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1824925" y="1607655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110485" y="3619232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179401" y="1615750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2179401" y="2259246"/>
              <a:ext cx="1071488" cy="679993"/>
            </a:xfrm>
            <a:prstGeom prst="rect">
              <a:avLst/>
            </a:prstGeom>
            <a:solidFill>
              <a:srgbClr val="B5983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859485" y="2584812"/>
              <a:ext cx="1072726" cy="1627426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3250889" y="1648130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1115173" y="2584812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102425" y="3293666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118545" y="3944798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1102425" y="1921009"/>
              <a:ext cx="722500" cy="663803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433521" y="1620326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2179401" y="2584812"/>
              <a:ext cx="1071488" cy="708854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179401" y="2259246"/>
              <a:ext cx="1071488" cy="325566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094365" y="2939239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505009" y="1623845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859485" y="1603079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3250889" y="1598503"/>
              <a:ext cx="705502" cy="986309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3634233" y="1598503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1135981" y="2259246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1086305" y="1921009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/>
          <p:cNvSpPr/>
          <p:nvPr/>
        </p:nvSpPr>
        <p:spPr>
          <a:xfrm>
            <a:off x="4694805" y="1598503"/>
            <a:ext cx="2895582" cy="2613735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79441" y="4458109"/>
            <a:ext cx="3406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953735"/>
                </a:solidFill>
              </a:rPr>
              <a:t>35 individual 0.75 km AOT retrievals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478608" y="862036"/>
            <a:ext cx="19100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IP product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936461" y="862036"/>
            <a:ext cx="23631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EDR  product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185888" y="4515830"/>
            <a:ext cx="4157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953735"/>
                </a:solidFill>
              </a:rPr>
              <a:t>1 value of AOT to represent the entire box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9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86305" y="1598503"/>
            <a:ext cx="2895582" cy="2663362"/>
            <a:chOff x="1086305" y="1598503"/>
            <a:chExt cx="2895582" cy="2663362"/>
          </a:xfrm>
        </p:grpSpPr>
        <p:sp>
          <p:nvSpPr>
            <p:cNvPr id="3" name="Rectangle 2"/>
            <p:cNvSpPr/>
            <p:nvPr/>
          </p:nvSpPr>
          <p:spPr>
            <a:xfrm>
              <a:off x="1094365" y="1598503"/>
              <a:ext cx="2539868" cy="660743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1144041" y="1921009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1135981" y="1620326"/>
              <a:ext cx="2837846" cy="2613735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824925" y="1607655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110485" y="3619232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179401" y="1615750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2179401" y="2259246"/>
              <a:ext cx="1071488" cy="679993"/>
            </a:xfrm>
            <a:prstGeom prst="rect">
              <a:avLst/>
            </a:prstGeom>
            <a:solidFill>
              <a:srgbClr val="B5983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59485" y="2584812"/>
              <a:ext cx="1072726" cy="1627426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3250889" y="1648130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115173" y="2584812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102425" y="3293666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118545" y="3944798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1102425" y="1921009"/>
              <a:ext cx="722500" cy="663803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433521" y="1620326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2179401" y="2584812"/>
              <a:ext cx="1071488" cy="708854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179401" y="2259246"/>
              <a:ext cx="1071488" cy="325566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094365" y="2939239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505009" y="1623845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859485" y="1603079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3250889" y="1598503"/>
              <a:ext cx="705502" cy="986309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3634233" y="1598503"/>
              <a:ext cx="0" cy="2613735"/>
            </a:xfrm>
            <a:prstGeom prst="line">
              <a:avLst/>
            </a:prstGeom>
            <a:solidFill>
              <a:srgbClr val="4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1135981" y="2259246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1086305" y="1921009"/>
              <a:ext cx="2837846" cy="0"/>
            </a:xfrm>
            <a:prstGeom prst="straightConnector1">
              <a:avLst/>
            </a:prstGeom>
            <a:solidFill>
              <a:srgbClr val="4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4694805" y="1598503"/>
            <a:ext cx="2895582" cy="2613735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478608" y="862036"/>
            <a:ext cx="19100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IP product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36461" y="862036"/>
            <a:ext cx="23631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EDR  product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31" name="U-Turn Arrow 30"/>
          <p:cNvSpPr/>
          <p:nvPr/>
        </p:nvSpPr>
        <p:spPr>
          <a:xfrm flipV="1">
            <a:off x="2505009" y="4261865"/>
            <a:ext cx="4223523" cy="893446"/>
          </a:xfrm>
          <a:prstGeom prst="uturnArrow">
            <a:avLst>
              <a:gd name="adj1" fmla="val 16666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93728" y="5314305"/>
            <a:ext cx="65099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953735"/>
                </a:solidFill>
              </a:rPr>
              <a:t>EDR product is aggregated from IP product, </a:t>
            </a:r>
          </a:p>
          <a:p>
            <a:pPr algn="ctr"/>
            <a:r>
              <a:rPr lang="en-US" sz="2800" dirty="0" smtClean="0">
                <a:solidFill>
                  <a:srgbClr val="953735"/>
                </a:solidFill>
              </a:rPr>
              <a:t>Not from original radiances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72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794" y="917404"/>
            <a:ext cx="7134333" cy="5940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5933" y="26418"/>
            <a:ext cx="8480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Aggregation from IP to EDR takes quality of IP retrievals into account and is not a simple average of retrieved IP within the box</a:t>
            </a:r>
            <a:endParaRPr lang="en-US" sz="2400" dirty="0">
              <a:solidFill>
                <a:srgbClr val="95373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11037" y="6356350"/>
            <a:ext cx="261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VIIRS Users Manual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6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irs_ipaod_20120704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4911" y="733412"/>
            <a:ext cx="6677502" cy="61245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4911" y="116345"/>
            <a:ext cx="6274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53735"/>
                </a:solidFill>
              </a:rPr>
              <a:t>VIIRS AOT 550 nm 4 July 2012    IP   750 m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7037" y="6123384"/>
            <a:ext cx="1803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Kondragunta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958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irs_ipaod_20120704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4911" y="733412"/>
            <a:ext cx="6677502" cy="61245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27600" cy="1993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34291" y="145100"/>
            <a:ext cx="45163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953735"/>
                </a:solidFill>
              </a:rPr>
              <a:t>VIIRS AOT 550 nm 4 July </a:t>
            </a:r>
            <a:r>
              <a:rPr lang="en-US" sz="2800" dirty="0" smtClean="0">
                <a:solidFill>
                  <a:srgbClr val="953735"/>
                </a:solidFill>
              </a:rPr>
              <a:t>2012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843" y="1993900"/>
            <a:ext cx="2056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53735"/>
                </a:solidFill>
              </a:rPr>
              <a:t>VIIRS RGB </a:t>
            </a:r>
          </a:p>
          <a:p>
            <a:r>
              <a:rPr lang="en-US" sz="2800" dirty="0" smtClean="0">
                <a:solidFill>
                  <a:srgbClr val="953735"/>
                </a:solidFill>
              </a:rPr>
              <a:t>4 July 2012 19:07 UTC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75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Delta II rocket launches with the NPOESS Preparatory Project (NPP) spacecraft payload from Space Launch Complex 2 at Vandenberg Air Force Base, Calif. NPP is the first &lt;a class=&quot;taxInlineTagLink&quot; id=&quot;ORGOV000098&quot; title=&quot;NASA&quot; href=&quot;/topic/science-technology/space-programs/nasa-ORGOV000098.topic&quot;&gt;NASA&lt;/a&gt; satellite mission to address the challenge of acquiring a wide range of land, ocean, and atmospheric measurements for Earth system science while simultaneously preparing to address operational requirements for weather forecasti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23" y="952670"/>
            <a:ext cx="8178353" cy="543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89903" y="196161"/>
            <a:ext cx="62362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953735"/>
                </a:solidFill>
              </a:rPr>
              <a:t>Suomi</a:t>
            </a:r>
            <a:r>
              <a:rPr lang="en-US" sz="3200" dirty="0" smtClean="0">
                <a:solidFill>
                  <a:srgbClr val="953735"/>
                </a:solidFill>
              </a:rPr>
              <a:t>-NPP launch October 28, 2011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27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irs_ipaod_20120704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4911" y="733412"/>
            <a:ext cx="6677502" cy="6124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27600" cy="1993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705562"/>
            <a:ext cx="3961518" cy="308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7014" y="1358935"/>
            <a:ext cx="1935701" cy="166199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53735"/>
                </a:solidFill>
              </a:rPr>
              <a:t>VIIRS RGB </a:t>
            </a:r>
          </a:p>
          <a:p>
            <a:r>
              <a:rPr lang="en-US" sz="2800" dirty="0">
                <a:solidFill>
                  <a:srgbClr val="953735"/>
                </a:solidFill>
              </a:rPr>
              <a:t>4 July 2012 19:07 UTC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328430"/>
            <a:ext cx="2054743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53735"/>
                </a:solidFill>
              </a:rPr>
              <a:t>MODIS RGB 4 Jul 2012 19:40 UTC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24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56522" cy="4187745"/>
          </a:xfrm>
          <a:prstGeom prst="rect">
            <a:avLst/>
          </a:prstGeom>
        </p:spPr>
      </p:pic>
      <p:pic>
        <p:nvPicPr>
          <p:cNvPr id="3" name="Picture 2" descr="viirs_ipaod_20120704_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9822" y="2645688"/>
            <a:ext cx="4592590" cy="4212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04621"/>
            <a:ext cx="4656522" cy="5575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98063" y="1814691"/>
            <a:ext cx="41443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953735"/>
                </a:solidFill>
              </a:rPr>
              <a:t>VIIRS AOT 550 nm 4 July 2012    </a:t>
            </a:r>
            <a:r>
              <a:rPr lang="en-US" sz="2400" dirty="0" smtClean="0">
                <a:solidFill>
                  <a:srgbClr val="953735"/>
                </a:solidFill>
              </a:rPr>
              <a:t>IP 750 </a:t>
            </a:r>
            <a:r>
              <a:rPr lang="en-US" sz="2400" dirty="0">
                <a:solidFill>
                  <a:srgbClr val="953735"/>
                </a:solidFill>
              </a:rPr>
              <a:t>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685" y="4862382"/>
            <a:ext cx="41345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953735"/>
                </a:solidFill>
              </a:rPr>
              <a:t>MODIS AOT 550 nm 4 July 2012</a:t>
            </a:r>
          </a:p>
          <a:p>
            <a:pPr algn="ctr"/>
            <a:r>
              <a:rPr lang="en-US" sz="2400" dirty="0" smtClean="0">
                <a:solidFill>
                  <a:srgbClr val="953735"/>
                </a:solidFill>
              </a:rPr>
              <a:t>Aqua L2 Col51  10 km</a:t>
            </a:r>
            <a:endParaRPr lang="en-US" sz="2400" dirty="0">
              <a:solidFill>
                <a:srgbClr val="95373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21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56522" y="5956240"/>
            <a:ext cx="1803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Kondragunta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726080"/>
            <a:ext cx="3562394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NASA MODIS Atmospheres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72256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8124" y="1645054"/>
            <a:ext cx="6553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953735"/>
                </a:solidFill>
              </a:rPr>
              <a:t>They who fail to use quality flags, get what they deserve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63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700" y="73065"/>
            <a:ext cx="8871997" cy="710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accent2">
                    <a:lumMod val="75000"/>
                  </a:schemeClr>
                </a:solidFill>
              </a:rPr>
              <a:t>Quality Flags:</a:t>
            </a: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b="1" u="sng" dirty="0" smtClean="0">
                <a:solidFill>
                  <a:srgbClr val="FF0000"/>
                </a:solidFill>
              </a:rPr>
              <a:t>EDR: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 4 1-byte flags, each corresponding to a single EDR AOT retrieval.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          QF1, QF2, QF3, QF4.    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         Bits 1 and 2 of QF1 describe quality of AOT retrieval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11 = 3 = High                                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10 = 2 = Medium                     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01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= 1 =Low                      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00 = 0 = Not Produced 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           Bits 3 and 4 of QF1 describe quality of Angstrom Exponent in 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                    the same way as for AOT</a:t>
            </a: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b="1" u="sng" dirty="0" smtClean="0">
                <a:solidFill>
                  <a:srgbClr val="FF0000"/>
                </a:solidFill>
              </a:rPr>
              <a:t>IP: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Bits 1 and 2 of QF1 describe quality of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Intermediate Product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                         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11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= 3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= Not Produced   (fill values)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                         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10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= 2 =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Excluded            (exist, but not in EDR)           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                         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01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= 1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=Degraded            (in EDR, but may degrade QF)       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                         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00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= 0 =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High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       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6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368" y="680320"/>
            <a:ext cx="267590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953735"/>
                </a:solidFill>
              </a:rPr>
              <a:t>Important Dates: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151202" y="650090"/>
            <a:ext cx="8746078" cy="4550063"/>
            <a:chOff x="151202" y="1103630"/>
            <a:chExt cx="8746078" cy="4550063"/>
          </a:xfrm>
        </p:grpSpPr>
        <p:grpSp>
          <p:nvGrpSpPr>
            <p:cNvPr id="16" name="Group 15"/>
            <p:cNvGrpSpPr/>
            <p:nvPr/>
          </p:nvGrpSpPr>
          <p:grpSpPr>
            <a:xfrm>
              <a:off x="151202" y="3815781"/>
              <a:ext cx="8053553" cy="1837912"/>
              <a:chOff x="151202" y="3815781"/>
              <a:chExt cx="8053553" cy="1837912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423368" y="3815781"/>
                <a:ext cx="7329982" cy="211655"/>
              </a:xfrm>
              <a:prstGeom prst="rect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51202" y="4072790"/>
                <a:ext cx="100324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953735"/>
                    </a:solidFill>
                  </a:rPr>
                  <a:t>28 Oct</a:t>
                </a:r>
              </a:p>
              <a:p>
                <a:pPr algn="ctr"/>
                <a:r>
                  <a:rPr lang="en-US" sz="2400" dirty="0" smtClean="0">
                    <a:solidFill>
                      <a:srgbClr val="953735"/>
                    </a:solidFill>
                  </a:rPr>
                  <a:t>2011</a:t>
                </a:r>
                <a:endParaRPr lang="en-US" sz="2400" dirty="0">
                  <a:solidFill>
                    <a:srgbClr val="953735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853459" y="4072790"/>
                <a:ext cx="96693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953735"/>
                    </a:solidFill>
                  </a:rPr>
                  <a:t>2 May</a:t>
                </a:r>
              </a:p>
              <a:p>
                <a:pPr algn="ctr"/>
                <a:r>
                  <a:rPr lang="en-US" sz="2400" dirty="0" smtClean="0">
                    <a:solidFill>
                      <a:srgbClr val="953735"/>
                    </a:solidFill>
                  </a:rPr>
                  <a:t>2012</a:t>
                </a:r>
                <a:endParaRPr lang="en-US" sz="2400" dirty="0">
                  <a:solidFill>
                    <a:srgbClr val="953735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778036" y="4042554"/>
                <a:ext cx="100324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953735"/>
                    </a:solidFill>
                  </a:rPr>
                  <a:t>15 Oct</a:t>
                </a:r>
              </a:p>
              <a:p>
                <a:pPr algn="ctr"/>
                <a:r>
                  <a:rPr lang="en-US" sz="2400" dirty="0" smtClean="0">
                    <a:solidFill>
                      <a:srgbClr val="953735"/>
                    </a:solidFill>
                  </a:rPr>
                  <a:t>2012</a:t>
                </a:r>
                <a:endParaRPr lang="en-US" sz="2400" dirty="0">
                  <a:solidFill>
                    <a:srgbClr val="953735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433525" y="4822696"/>
                <a:ext cx="106952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953735"/>
                    </a:solidFill>
                  </a:rPr>
                  <a:t>27 Nov</a:t>
                </a:r>
              </a:p>
              <a:p>
                <a:pPr algn="ctr"/>
                <a:r>
                  <a:rPr lang="en-US" sz="2400" dirty="0" smtClean="0">
                    <a:solidFill>
                      <a:srgbClr val="953735"/>
                    </a:solidFill>
                  </a:rPr>
                  <a:t>2012</a:t>
                </a:r>
                <a:endParaRPr lang="en-US" sz="2400" dirty="0">
                  <a:solidFill>
                    <a:srgbClr val="953735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277536" y="4072790"/>
                <a:ext cx="97349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953735"/>
                    </a:solidFill>
                  </a:rPr>
                  <a:t>22 Jan</a:t>
                </a:r>
              </a:p>
              <a:p>
                <a:pPr algn="ctr"/>
                <a:r>
                  <a:rPr lang="en-US" sz="2400" dirty="0" smtClean="0">
                    <a:solidFill>
                      <a:srgbClr val="953735"/>
                    </a:solidFill>
                  </a:rPr>
                  <a:t>2013</a:t>
                </a:r>
                <a:endParaRPr lang="en-US" sz="2400" dirty="0">
                  <a:solidFill>
                    <a:srgbClr val="953735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23368" y="3815781"/>
                <a:ext cx="2913557" cy="211655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342729" y="3817001"/>
                <a:ext cx="1915072" cy="24067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264169" y="3818221"/>
                <a:ext cx="704831" cy="24858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V="1">
                <a:off x="5972522" y="4072790"/>
                <a:ext cx="0" cy="749906"/>
              </a:xfrm>
              <a:prstGeom prst="straightConnector1">
                <a:avLst/>
              </a:prstGeom>
              <a:ln>
                <a:solidFill>
                  <a:schemeClr val="accent2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/>
              <p:cNvSpPr/>
              <p:nvPr/>
            </p:nvSpPr>
            <p:spPr>
              <a:xfrm>
                <a:off x="5974809" y="3815781"/>
                <a:ext cx="794291" cy="226773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301944" y="4118145"/>
                <a:ext cx="9028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953735"/>
                    </a:solidFill>
                  </a:rPr>
                  <a:t>today</a:t>
                </a:r>
                <a:endParaRPr lang="en-US" sz="2400" dirty="0">
                  <a:solidFill>
                    <a:srgbClr val="953735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423368" y="2034537"/>
              <a:ext cx="2403742" cy="15696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Initial instrument check out.</a:t>
              </a:r>
            </a:p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Tuning cloud mask parameters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87746" y="2073469"/>
              <a:ext cx="1527149" cy="156966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00"/>
                  </a:solidFill>
                </a:rPr>
                <a:t>Aerosol product at Beta status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78036" y="1103630"/>
              <a:ext cx="1910201" cy="12003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Software production error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594510" y="2418914"/>
              <a:ext cx="0" cy="122421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781285" y="2751515"/>
              <a:ext cx="1146851" cy="8309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00"/>
                  </a:solidFill>
                </a:rPr>
                <a:t>Beta status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29580" y="1615716"/>
              <a:ext cx="2067700" cy="193899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408000"/>
                  </a:solidFill>
                </a:rPr>
                <a:t>Aerosol product candidate provisional status</a:t>
              </a:r>
              <a:endParaRPr lang="en-US" sz="2400" dirty="0">
                <a:solidFill>
                  <a:srgbClr val="4080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23368" y="5442557"/>
            <a:ext cx="7567697" cy="12003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FF0000"/>
                </a:solidFill>
              </a:rPr>
              <a:t>Red periods</a:t>
            </a:r>
            <a:r>
              <a:rPr lang="en-US" sz="2400" dirty="0" smtClean="0">
                <a:solidFill>
                  <a:srgbClr val="FF0000"/>
                </a:solidFill>
              </a:rPr>
              <a:t>:  DO NOT USE the product</a:t>
            </a:r>
            <a:r>
              <a:rPr lang="en-US" sz="2400" dirty="0" smtClean="0">
                <a:solidFill>
                  <a:srgbClr val="008080"/>
                </a:solidFill>
              </a:rPr>
              <a:t>.</a:t>
            </a:r>
          </a:p>
          <a:p>
            <a:r>
              <a:rPr lang="en-US" sz="2400" u="sng" dirty="0" smtClean="0">
                <a:solidFill>
                  <a:schemeClr val="accent2">
                    <a:lumMod val="75000"/>
                  </a:schemeClr>
                </a:solidFill>
              </a:rPr>
              <a:t>Beta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:  Use with caution.  Known biases.  Frequent changes.</a:t>
            </a:r>
          </a:p>
          <a:p>
            <a:r>
              <a:rPr lang="en-US" sz="2400" u="sng" dirty="0" smtClean="0">
                <a:solidFill>
                  <a:srgbClr val="408000"/>
                </a:solidFill>
              </a:rPr>
              <a:t>Provisional</a:t>
            </a:r>
            <a:r>
              <a:rPr lang="en-US" sz="2400" dirty="0" smtClean="0">
                <a:solidFill>
                  <a:srgbClr val="408000"/>
                </a:solidFill>
              </a:rPr>
              <a:t>: Improved from Beta.  Still under close scrutiny.</a:t>
            </a:r>
            <a:endParaRPr lang="en-US" sz="2400" dirty="0">
              <a:solidFill>
                <a:srgbClr val="408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18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5947" y="2365080"/>
            <a:ext cx="5102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Product status during Beta period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292279"/>
            <a:ext cx="9141870" cy="56413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16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92279"/>
            <a:ext cx="9141870" cy="56413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:\Hongqing\WORK\VIIRS\BetaStage\VIIRS &amp; MODIS\VIIRS_AOD.png"/>
          <p:cNvPicPr/>
          <p:nvPr/>
        </p:nvPicPr>
        <p:blipFill>
          <a:blip r:embed="rId2" cstate="print"/>
          <a:srcRect t="12500"/>
          <a:stretch>
            <a:fillRect/>
          </a:stretch>
        </p:blipFill>
        <p:spPr bwMode="auto">
          <a:xfrm>
            <a:off x="462216" y="0"/>
            <a:ext cx="4157020" cy="3116945"/>
          </a:xfrm>
          <a:prstGeom prst="rect">
            <a:avLst/>
          </a:prstGeom>
          <a:noFill/>
        </p:spPr>
      </p:pic>
      <p:pic>
        <p:nvPicPr>
          <p:cNvPr id="3" name="Picture 2" descr="D:\Hongqing\WORK\VIIRS\BetaStage\VIIRS &amp; MODIS\MODIS_AOD.png"/>
          <p:cNvPicPr/>
          <p:nvPr/>
        </p:nvPicPr>
        <p:blipFill>
          <a:blip r:embed="rId3" cstate="print"/>
          <a:srcRect t="12500"/>
          <a:stretch>
            <a:fillRect/>
          </a:stretch>
        </p:blipFill>
        <p:spPr bwMode="auto">
          <a:xfrm>
            <a:off x="4618913" y="-1"/>
            <a:ext cx="4207539" cy="3116945"/>
          </a:xfrm>
          <a:prstGeom prst="rect">
            <a:avLst/>
          </a:prstGeom>
          <a:noFill/>
        </p:spPr>
      </p:pic>
      <p:pic>
        <p:nvPicPr>
          <p:cNvPr id="4" name="Picture 3" descr="D:\Hongqing\WORK\VIIRS\BetaStage\VIIRS &amp; MODIS\land_ao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020" y="3116944"/>
            <a:ext cx="4157020" cy="2741758"/>
          </a:xfrm>
          <a:prstGeom prst="rect">
            <a:avLst/>
          </a:prstGeom>
          <a:noFill/>
        </p:spPr>
      </p:pic>
      <p:pic>
        <p:nvPicPr>
          <p:cNvPr id="5" name="Picture 4" descr="D:\Hongqing\WORK\VIIRS\BetaStage\VIIRS &amp; MODIS\water_aod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116944"/>
            <a:ext cx="4254452" cy="274175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91316" y="6143526"/>
            <a:ext cx="23591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953735"/>
                </a:solidFill>
              </a:rPr>
              <a:t>Hongqing</a:t>
            </a:r>
            <a:r>
              <a:rPr lang="en-US" sz="3200" dirty="0" smtClean="0">
                <a:solidFill>
                  <a:srgbClr val="953735"/>
                </a:solidFill>
              </a:rPr>
              <a:t> Liu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070" y="2886111"/>
            <a:ext cx="4401415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Positive AOT bias over land (Beta)</a:t>
            </a:r>
            <a:endParaRPr lang="en-US" sz="2400" dirty="0">
              <a:solidFill>
                <a:srgbClr val="95373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87531" y="2886111"/>
            <a:ext cx="4654339" cy="461665"/>
          </a:xfrm>
          <a:prstGeom prst="rect">
            <a:avLst/>
          </a:prstGeom>
          <a:solidFill>
            <a:srgbClr val="FFFFFF"/>
          </a:solidFill>
          <a:ln>
            <a:solidFill>
              <a:srgbClr val="953735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Good match to MODIS ocean (Beta)</a:t>
            </a:r>
            <a:endParaRPr lang="en-US" sz="2400" dirty="0">
              <a:solidFill>
                <a:srgbClr val="95373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1882" y="1912508"/>
            <a:ext cx="3339376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VIIRS monthly mean May</a:t>
            </a:r>
            <a:endParaRPr lang="en-US" sz="2400" dirty="0">
              <a:solidFill>
                <a:srgbClr val="95373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9403" y="1927107"/>
            <a:ext cx="3571260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MODIS monthly mean May</a:t>
            </a:r>
            <a:endParaRPr lang="en-US" sz="2400" dirty="0">
              <a:solidFill>
                <a:srgbClr val="9537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0051" y="3401629"/>
            <a:ext cx="635886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land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430562" y="3430828"/>
            <a:ext cx="813594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ocean</a:t>
            </a:r>
            <a:endParaRPr lang="en-US" sz="20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33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163503"/>
              </p:ext>
            </p:extLst>
          </p:nvPr>
        </p:nvGraphicFramePr>
        <p:xfrm>
          <a:off x="378007" y="906088"/>
          <a:ext cx="9240488" cy="3157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Document" r:id="rId3" imgW="6438900" imgH="2311400" progId="Word.Document.12">
                  <p:embed/>
                </p:oleObj>
              </mc:Choice>
              <mc:Fallback>
                <p:oleObj name="Document" r:id="rId3" imgW="6438900" imgH="2311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8007" y="906088"/>
                        <a:ext cx="9240488" cy="31576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78007" y="312882"/>
            <a:ext cx="466921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804000"/>
                </a:solidFill>
              </a:rPr>
              <a:t>Validation of VIIRS </a:t>
            </a:r>
            <a:r>
              <a:rPr lang="en-US" sz="2800" b="1" u="sng" dirty="0" smtClean="0">
                <a:solidFill>
                  <a:srgbClr val="FF0000"/>
                </a:solidFill>
              </a:rPr>
              <a:t>AOT</a:t>
            </a:r>
            <a:r>
              <a:rPr lang="en-US" sz="2800" b="1" u="sng" dirty="0" smtClean="0">
                <a:solidFill>
                  <a:srgbClr val="804000"/>
                </a:solidFill>
              </a:rPr>
              <a:t> (</a:t>
            </a:r>
            <a:r>
              <a:rPr lang="en-US" sz="2800" b="1" u="sng" dirty="0" smtClean="0">
                <a:solidFill>
                  <a:schemeClr val="accent2">
                    <a:lumMod val="75000"/>
                  </a:schemeClr>
                </a:solidFill>
              </a:rPr>
              <a:t>Beta</a:t>
            </a:r>
            <a:r>
              <a:rPr lang="en-US" sz="2800" b="1" u="sng" dirty="0" smtClean="0">
                <a:solidFill>
                  <a:srgbClr val="804000"/>
                </a:solidFill>
              </a:rPr>
              <a:t>)</a:t>
            </a:r>
            <a:endParaRPr lang="en-US" sz="2800" b="1" u="sng" dirty="0">
              <a:solidFill>
                <a:srgbClr val="804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045" y="5291375"/>
            <a:ext cx="3925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4000"/>
                </a:solidFill>
              </a:rPr>
              <a:t>Consistent </a:t>
            </a:r>
            <a:r>
              <a:rPr lang="en-US" sz="2400" u="sng" dirty="0" smtClean="0">
                <a:solidFill>
                  <a:srgbClr val="804000"/>
                </a:solidFill>
              </a:rPr>
              <a:t>high bias </a:t>
            </a:r>
            <a:r>
              <a:rPr lang="en-US" sz="2400" dirty="0" smtClean="0">
                <a:solidFill>
                  <a:srgbClr val="804000"/>
                </a:solidFill>
              </a:rPr>
              <a:t>over land</a:t>
            </a:r>
            <a:endParaRPr lang="en-US" sz="2400" dirty="0">
              <a:solidFill>
                <a:srgbClr val="804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099662" y="3840027"/>
            <a:ext cx="589691" cy="145134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50179" y="4535464"/>
            <a:ext cx="3251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4000"/>
                </a:solidFill>
              </a:rPr>
              <a:t>Very good fit over ocean</a:t>
            </a:r>
            <a:endParaRPr lang="en-US" sz="2400" dirty="0">
              <a:solidFill>
                <a:srgbClr val="804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199322" y="3840027"/>
            <a:ext cx="30241" cy="695437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879735" y="3840027"/>
            <a:ext cx="0" cy="695437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514788" y="3840027"/>
            <a:ext cx="105842" cy="695437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0" y="6292279"/>
            <a:ext cx="9141870" cy="56413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70763" y="5642760"/>
            <a:ext cx="1587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4000"/>
                </a:solidFill>
              </a:rPr>
              <a:t>Sid Jackson</a:t>
            </a:r>
            <a:endParaRPr lang="en-US" sz="2400" dirty="0">
              <a:solidFill>
                <a:srgbClr val="804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03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8936"/>
            <a:ext cx="3362820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VIIRS vs. MAN data</a:t>
            </a:r>
            <a:endParaRPr lang="en-US" sz="3200" dirty="0">
              <a:solidFill>
                <a:srgbClr val="953735"/>
              </a:solidFill>
            </a:endParaRPr>
          </a:p>
        </p:txBody>
      </p:sp>
      <p:pic>
        <p:nvPicPr>
          <p:cNvPr id="7" name="Picture 6" descr="edr.man.201205.201210.best.series.png"/>
          <p:cNvPicPr>
            <a:picLocks noChangeAspect="1"/>
          </p:cNvPicPr>
          <p:nvPr/>
        </p:nvPicPr>
        <p:blipFill>
          <a:blip r:embed="rId2" cstate="print"/>
          <a:srcRect l="2400"/>
          <a:stretch>
            <a:fillRect/>
          </a:stretch>
        </p:blipFill>
        <p:spPr>
          <a:xfrm>
            <a:off x="758668" y="846757"/>
            <a:ext cx="7795925" cy="49922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292279"/>
            <a:ext cx="9141870" cy="56413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5589" y="6292279"/>
            <a:ext cx="1567231" cy="564134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57363" y="6313288"/>
            <a:ext cx="1567231" cy="564134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04539" y="6319698"/>
            <a:ext cx="839461" cy="564134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70300" y="5887562"/>
            <a:ext cx="28173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Ho-</a:t>
            </a:r>
            <a:r>
              <a:rPr lang="en-US" sz="3200" dirty="0">
                <a:solidFill>
                  <a:srgbClr val="953735"/>
                </a:solidFill>
              </a:rPr>
              <a:t>C</a:t>
            </a:r>
            <a:r>
              <a:rPr lang="en-US" sz="3200" dirty="0" smtClean="0">
                <a:solidFill>
                  <a:srgbClr val="953735"/>
                </a:solidFill>
              </a:rPr>
              <a:t>hun Huang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3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1387" y="2351657"/>
            <a:ext cx="60977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953735"/>
                </a:solidFill>
              </a:rPr>
              <a:t>Product status since 23 January 2013</a:t>
            </a:r>
          </a:p>
          <a:p>
            <a:pPr algn="ctr"/>
            <a:r>
              <a:rPr lang="en-US" sz="2800" dirty="0" smtClean="0">
                <a:solidFill>
                  <a:srgbClr val="953735"/>
                </a:solidFill>
              </a:rPr>
              <a:t>(after efforts to correct land bias, step 1)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09073"/>
            <a:ext cx="9144000" cy="448927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95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903"/>
          <a:stretch/>
        </p:blipFill>
        <p:spPr>
          <a:xfrm>
            <a:off x="635041" y="50800"/>
            <a:ext cx="3564587" cy="6743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9628" y="95581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953735"/>
                </a:solidFill>
              </a:rPr>
              <a:t>VIIRS: </a:t>
            </a:r>
            <a:r>
              <a:rPr lang="en-US" sz="3200" dirty="0" smtClean="0">
                <a:solidFill>
                  <a:srgbClr val="953735"/>
                </a:solidFill>
              </a:rPr>
              <a:t>Visible-Infrared Imager/Radiometer Suite 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1310355"/>
            <a:ext cx="4001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953735"/>
                </a:solidFill>
              </a:rPr>
              <a:t>CrIS</a:t>
            </a:r>
            <a:r>
              <a:rPr lang="en-US" sz="3200" u="sng" dirty="0" smtClean="0">
                <a:solidFill>
                  <a:srgbClr val="953735"/>
                </a:solidFill>
              </a:rPr>
              <a:t>:</a:t>
            </a:r>
            <a:r>
              <a:rPr lang="en-US" sz="3200" dirty="0" smtClean="0">
                <a:solidFill>
                  <a:srgbClr val="953735"/>
                </a:solidFill>
              </a:rPr>
              <a:t> Cross-track Infrared Sounder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3589" y="2471666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953735"/>
                </a:solidFill>
              </a:rPr>
              <a:t>CERES:</a:t>
            </a:r>
            <a:r>
              <a:rPr lang="en-US" sz="3200" dirty="0" smtClean="0">
                <a:solidFill>
                  <a:srgbClr val="953735"/>
                </a:solidFill>
              </a:rPr>
              <a:t> Cloud and Earth Radiant Energy System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6064" y="4019319"/>
            <a:ext cx="4307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953735"/>
                </a:solidFill>
              </a:rPr>
              <a:t>ATMS:</a:t>
            </a:r>
            <a:r>
              <a:rPr lang="en-US" sz="3200" dirty="0" smtClean="0">
                <a:solidFill>
                  <a:srgbClr val="953735"/>
                </a:solidFill>
              </a:rPr>
              <a:t> Advance Technology Microwave Sounder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5567529"/>
            <a:ext cx="4035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953735"/>
                </a:solidFill>
              </a:rPr>
              <a:t>OMPS:</a:t>
            </a:r>
            <a:r>
              <a:rPr lang="en-US" sz="3200" dirty="0" smtClean="0">
                <a:solidFill>
                  <a:srgbClr val="953735"/>
                </a:solidFill>
              </a:rPr>
              <a:t> Ozone Mapping and Profiler Suite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55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SS_VIIRS_AERONET_0502-1014_Land_AOT_P2P_DensityPlot_2013_afterPC.png"/>
          <p:cNvPicPr>
            <a:picLocks noChangeAspect="1"/>
          </p:cNvPicPr>
          <p:nvPr/>
        </p:nvPicPr>
        <p:blipFill rotWithShape="1">
          <a:blip r:embed="rId2" cstate="print"/>
          <a:srcRect r="11424"/>
          <a:stretch/>
        </p:blipFill>
        <p:spPr>
          <a:xfrm>
            <a:off x="1544368" y="189197"/>
            <a:ext cx="6129043" cy="60435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09073"/>
            <a:ext cx="9144000" cy="448927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53313" y="5827908"/>
            <a:ext cx="2090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804000"/>
                </a:solidFill>
              </a:rPr>
              <a:t>Jingfeng</a:t>
            </a:r>
            <a:r>
              <a:rPr lang="en-US" sz="2400" dirty="0" smtClean="0">
                <a:solidFill>
                  <a:srgbClr val="804000"/>
                </a:solidFill>
              </a:rPr>
              <a:t> Huang</a:t>
            </a:r>
            <a:endParaRPr lang="en-US" sz="2400" dirty="0">
              <a:solidFill>
                <a:srgbClr val="804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5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386671"/>
              </p:ext>
            </p:extLst>
          </p:nvPr>
        </p:nvGraphicFramePr>
        <p:xfrm>
          <a:off x="207585" y="307761"/>
          <a:ext cx="6457188" cy="61634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8488"/>
                <a:gridCol w="2247900"/>
                <a:gridCol w="2590800"/>
              </a:tblGrid>
              <a:tr h="607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Wavelength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LAND, Point-2-Point, QA=3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01/23/2013-02/10/2013</a:t>
                      </a:r>
                    </a:p>
                    <a:p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/>
                </a:tc>
              </a:tr>
              <a:tr h="34723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550nm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0.818</a:t>
                      </a:r>
                      <a:endParaRPr lang="en-US" sz="1400" dirty="0"/>
                    </a:p>
                  </a:txBody>
                  <a:tcPr/>
                </a:tc>
              </a:tr>
              <a:tr h="34723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Accuracy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0.022</a:t>
                      </a:r>
                      <a:endParaRPr lang="en-US" sz="1400" b="1" dirty="0"/>
                    </a:p>
                  </a:txBody>
                  <a:tcPr/>
                </a:tc>
              </a:tr>
              <a:tr h="34723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Precision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0.129</a:t>
                      </a:r>
                      <a:endParaRPr lang="en-US" sz="1400" dirty="0"/>
                    </a:p>
                  </a:txBody>
                  <a:tcPr/>
                </a:tc>
              </a:tr>
              <a:tr h="34723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Uncertainty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0.131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23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445nm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0.853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723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Accuracy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0.027</a:t>
                      </a:r>
                      <a:endParaRPr lang="en-US" sz="1400" b="1" dirty="0"/>
                    </a:p>
                  </a:txBody>
                  <a:tcPr/>
                </a:tc>
              </a:tr>
              <a:tr h="34723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Precision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0.152</a:t>
                      </a:r>
                      <a:endParaRPr lang="en-US" sz="1400" dirty="0"/>
                    </a:p>
                  </a:txBody>
                  <a:tcPr/>
                </a:tc>
              </a:tr>
              <a:tr h="34723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Uncertainty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0.155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23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672nm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0.756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723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Accuracy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0.015</a:t>
                      </a:r>
                      <a:endParaRPr lang="en-US" sz="1400" b="1" dirty="0"/>
                    </a:p>
                  </a:txBody>
                  <a:tcPr/>
                </a:tc>
              </a:tr>
              <a:tr h="34723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Precision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0.115</a:t>
                      </a:r>
                      <a:endParaRPr lang="en-US" sz="1400" dirty="0"/>
                    </a:p>
                  </a:txBody>
                  <a:tcPr/>
                </a:tc>
              </a:tr>
              <a:tr h="34723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Uncertainty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0.116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23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865nm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0.603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723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Accuracy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0.006</a:t>
                      </a:r>
                      <a:endParaRPr lang="en-US" sz="1400" b="1" dirty="0"/>
                    </a:p>
                  </a:txBody>
                  <a:tcPr/>
                </a:tc>
              </a:tr>
              <a:tr h="34723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Precision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0.106</a:t>
                      </a:r>
                      <a:endParaRPr lang="en-US" sz="1400" dirty="0"/>
                    </a:p>
                  </a:txBody>
                  <a:tcPr/>
                </a:tc>
              </a:tr>
              <a:tr h="34723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Uncertainty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0.106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6409073"/>
            <a:ext cx="9144000" cy="448927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Jingfeng</a:t>
            </a:r>
            <a:r>
              <a:rPr lang="en-US" sz="2400" dirty="0" smtClean="0"/>
              <a:t> Huang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664773" y="1274406"/>
            <a:ext cx="1458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0.045 (Beta)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4773" y="836460"/>
            <a:ext cx="1458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0.712 (Beta)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1360" y="2353138"/>
            <a:ext cx="2195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53735"/>
                </a:solidFill>
              </a:rPr>
              <a:t>VIIRS vs. AERONET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7580" y="4540468"/>
            <a:ext cx="21989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953735"/>
                </a:solidFill>
              </a:rPr>
              <a:t>Much improvement in AOT over land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05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09073"/>
            <a:ext cx="9144000" cy="448927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/>
              <a:t>Jingfeng</a:t>
            </a:r>
            <a:r>
              <a:rPr lang="en-US" sz="2400" dirty="0" smtClean="0"/>
              <a:t> Huang</a:t>
            </a:r>
            <a:endParaRPr lang="en-US" sz="2400" dirty="0"/>
          </a:p>
        </p:txBody>
      </p:sp>
      <p:pic>
        <p:nvPicPr>
          <p:cNvPr id="2" name="Picture 1" descr="MAPSS_VIIRS_AERONET_20130101-20130221_Land_AOT_P2P_DensityPlot_2013_afterPC.png"/>
          <p:cNvPicPr>
            <a:picLocks noChangeAspect="1"/>
          </p:cNvPicPr>
          <p:nvPr/>
        </p:nvPicPr>
        <p:blipFill rotWithShape="1">
          <a:blip r:embed="rId2" cstate="print"/>
          <a:srcRect r="9651"/>
          <a:stretch/>
        </p:blipFill>
        <p:spPr>
          <a:xfrm>
            <a:off x="111064" y="0"/>
            <a:ext cx="4739550" cy="4518298"/>
          </a:xfrm>
          <a:prstGeom prst="rect">
            <a:avLst/>
          </a:prstGeom>
        </p:spPr>
      </p:pic>
      <p:pic>
        <p:nvPicPr>
          <p:cNvPr id="3" name="Picture 2" descr="MAPSS_MYD04_AERONET_20130101-20130221_Land_AOT_P2P_DensityPlot_afterPC.png"/>
          <p:cNvPicPr>
            <a:picLocks noChangeAspect="1"/>
          </p:cNvPicPr>
          <p:nvPr/>
        </p:nvPicPr>
        <p:blipFill rotWithShape="1">
          <a:blip r:embed="rId3" cstate="print"/>
          <a:srcRect r="10057"/>
          <a:stretch/>
        </p:blipFill>
        <p:spPr>
          <a:xfrm>
            <a:off x="4598140" y="2350373"/>
            <a:ext cx="4545860" cy="4507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661172" y="2803727"/>
            <a:ext cx="1496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VIIRS vs. AERONET</a:t>
            </a:r>
            <a:endParaRPr lang="en-US" sz="2400" dirty="0">
              <a:solidFill>
                <a:srgbClr val="95373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46059" y="5306493"/>
            <a:ext cx="1602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MODIS vs. AERONET</a:t>
            </a:r>
            <a:endParaRPr lang="en-US" sz="2400" dirty="0">
              <a:solidFill>
                <a:srgbClr val="95373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72518" y="377955"/>
            <a:ext cx="208858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AOT</a:t>
            </a:r>
          </a:p>
          <a:p>
            <a:r>
              <a:rPr lang="en-US" sz="2400" dirty="0" smtClean="0">
                <a:solidFill>
                  <a:srgbClr val="953735"/>
                </a:solidFill>
              </a:rPr>
              <a:t>VIIRS N=681</a:t>
            </a:r>
          </a:p>
          <a:p>
            <a:r>
              <a:rPr lang="en-US" sz="2400" dirty="0" smtClean="0">
                <a:solidFill>
                  <a:srgbClr val="953735"/>
                </a:solidFill>
              </a:rPr>
              <a:t>MODIS N = 192</a:t>
            </a:r>
            <a:endParaRPr lang="en-US" sz="2400" dirty="0">
              <a:solidFill>
                <a:srgbClr val="95373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064" y="4732001"/>
            <a:ext cx="4487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MODIS less scatter and lower bias,</a:t>
            </a:r>
          </a:p>
          <a:p>
            <a:r>
              <a:rPr lang="en-US" sz="2400" dirty="0" smtClean="0">
                <a:solidFill>
                  <a:srgbClr val="953735"/>
                </a:solidFill>
              </a:rPr>
              <a:t>   but VIIRS still meeting </a:t>
            </a:r>
            <a:r>
              <a:rPr lang="en-US" sz="2400" dirty="0" err="1" smtClean="0">
                <a:solidFill>
                  <a:srgbClr val="953735"/>
                </a:solidFill>
              </a:rPr>
              <a:t>reqs</a:t>
            </a:r>
            <a:endParaRPr lang="en-US" sz="2400" dirty="0">
              <a:solidFill>
                <a:srgbClr val="95373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32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51950" y="2337380"/>
            <a:ext cx="135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53735"/>
                </a:solidFill>
              </a:rPr>
              <a:t>GLOBAL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9675" y="4783273"/>
            <a:ext cx="135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53735"/>
                </a:solidFill>
              </a:rPr>
              <a:t>GLOBAL</a:t>
            </a:r>
            <a:endParaRPr lang="en-US" sz="2800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4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plot_viirsedr_aeronet_eastus_idps2_20130122-201302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86048" cy="4686048"/>
          </a:xfrm>
          <a:prstGeom prst="rect">
            <a:avLst/>
          </a:prstGeom>
        </p:spPr>
      </p:pic>
      <p:pic>
        <p:nvPicPr>
          <p:cNvPr id="5" name="Picture 4" descr="scplot_myd04_aeronet_eastus_20130122-201302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6048" y="0"/>
            <a:ext cx="4648822" cy="46488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5256" y="4965907"/>
            <a:ext cx="54918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953735"/>
                </a:solidFill>
              </a:rPr>
              <a:t>Validation specifically for </a:t>
            </a:r>
            <a:r>
              <a:rPr lang="en-US" sz="2800" u="sng" dirty="0" smtClean="0">
                <a:solidFill>
                  <a:srgbClr val="953735"/>
                </a:solidFill>
              </a:rPr>
              <a:t>Eastern</a:t>
            </a:r>
            <a:r>
              <a:rPr lang="en-US" sz="2800" dirty="0" smtClean="0">
                <a:solidFill>
                  <a:srgbClr val="953735"/>
                </a:solidFill>
              </a:rPr>
              <a:t> US</a:t>
            </a:r>
          </a:p>
          <a:p>
            <a:pPr algn="ctr"/>
            <a:r>
              <a:rPr lang="en-US" sz="2800" dirty="0" smtClean="0">
                <a:solidFill>
                  <a:srgbClr val="953735"/>
                </a:solidFill>
              </a:rPr>
              <a:t>After 22 January 2013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224" y="6356351"/>
            <a:ext cx="9106775" cy="501944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60218" y="2613699"/>
            <a:ext cx="1772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VIIRS </a:t>
            </a:r>
            <a:r>
              <a:rPr lang="en-US" sz="2400" dirty="0" smtClean="0">
                <a:solidFill>
                  <a:srgbClr val="953735"/>
                </a:solidFill>
              </a:rPr>
              <a:t>vs. AERONET</a:t>
            </a:r>
            <a:endParaRPr lang="en-US" sz="2400" dirty="0">
              <a:solidFill>
                <a:srgbClr val="9537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11605" y="3029197"/>
            <a:ext cx="1775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MODIS vs. AERONET</a:t>
            </a:r>
            <a:endParaRPr lang="en-US" sz="2400" dirty="0">
              <a:solidFill>
                <a:srgbClr val="95373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33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65143" y="5880895"/>
            <a:ext cx="1423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804000"/>
                </a:solidFill>
              </a:rPr>
              <a:t>Hai</a:t>
            </a:r>
            <a:r>
              <a:rPr lang="en-US" sz="2400" dirty="0" smtClean="0">
                <a:solidFill>
                  <a:srgbClr val="804000"/>
                </a:solidFill>
              </a:rPr>
              <a:t> Zhang</a:t>
            </a:r>
            <a:endParaRPr lang="en-US" sz="2400" dirty="0">
              <a:solidFill>
                <a:srgbClr val="804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44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plot_viirsedr_aeronet_westus_idps2_20130122-201302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652411" cy="4652411"/>
          </a:xfrm>
          <a:prstGeom prst="rect">
            <a:avLst/>
          </a:prstGeom>
        </p:spPr>
      </p:pic>
      <p:pic>
        <p:nvPicPr>
          <p:cNvPr id="6" name="Picture 5" descr="scplot_myd04_aeronet_westus_20130122-201302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8446" y="-1"/>
            <a:ext cx="4652411" cy="46524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6120" y="4907808"/>
            <a:ext cx="58281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953735"/>
                </a:solidFill>
              </a:rPr>
              <a:t>Validation specifically for </a:t>
            </a:r>
            <a:r>
              <a:rPr lang="en-US" sz="2800" u="sng" dirty="0" smtClean="0">
                <a:solidFill>
                  <a:srgbClr val="953735"/>
                </a:solidFill>
              </a:rPr>
              <a:t>WESTERN</a:t>
            </a:r>
            <a:r>
              <a:rPr lang="en-US" sz="2800" dirty="0" smtClean="0">
                <a:solidFill>
                  <a:srgbClr val="953735"/>
                </a:solidFill>
              </a:rPr>
              <a:t> </a:t>
            </a:r>
            <a:r>
              <a:rPr lang="en-US" sz="2800" dirty="0">
                <a:solidFill>
                  <a:srgbClr val="953735"/>
                </a:solidFill>
              </a:rPr>
              <a:t>US</a:t>
            </a:r>
          </a:p>
          <a:p>
            <a:pPr algn="ctr"/>
            <a:r>
              <a:rPr lang="en-US" sz="2800" dirty="0">
                <a:solidFill>
                  <a:srgbClr val="953735"/>
                </a:solidFill>
              </a:rPr>
              <a:t>After 22 January 2013</a:t>
            </a:r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127332" y="2927329"/>
            <a:ext cx="1853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VIIRS </a:t>
            </a:r>
            <a:r>
              <a:rPr lang="en-US" sz="2400" dirty="0" err="1" smtClean="0">
                <a:solidFill>
                  <a:srgbClr val="953735"/>
                </a:solidFill>
              </a:rPr>
              <a:t>vs</a:t>
            </a:r>
            <a:r>
              <a:rPr lang="en-US" sz="2400" dirty="0" smtClean="0">
                <a:solidFill>
                  <a:srgbClr val="953735"/>
                </a:solidFill>
              </a:rPr>
              <a:t> AERONET</a:t>
            </a:r>
            <a:endParaRPr lang="en-US" sz="2400" dirty="0">
              <a:solidFill>
                <a:srgbClr val="95373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2475" y="2927329"/>
            <a:ext cx="1584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MODIS </a:t>
            </a:r>
            <a:r>
              <a:rPr lang="en-US" sz="2400" dirty="0" err="1" smtClean="0">
                <a:solidFill>
                  <a:srgbClr val="953735"/>
                </a:solidFill>
              </a:rPr>
              <a:t>vs</a:t>
            </a:r>
            <a:r>
              <a:rPr lang="en-US" sz="2400" dirty="0" smtClean="0">
                <a:solidFill>
                  <a:srgbClr val="953735"/>
                </a:solidFill>
              </a:rPr>
              <a:t> AERONET</a:t>
            </a:r>
            <a:endParaRPr lang="en-US" sz="2400" dirty="0">
              <a:solidFill>
                <a:srgbClr val="953735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356351"/>
            <a:ext cx="9144000" cy="501650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34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513340" y="5807498"/>
            <a:ext cx="1423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804000"/>
                </a:solidFill>
              </a:rPr>
              <a:t>Hai</a:t>
            </a:r>
            <a:r>
              <a:rPr lang="en-US" sz="2400" dirty="0" smtClean="0">
                <a:solidFill>
                  <a:srgbClr val="804000"/>
                </a:solidFill>
              </a:rPr>
              <a:t> Zhang</a:t>
            </a:r>
            <a:endParaRPr lang="en-US" sz="2400" dirty="0">
              <a:solidFill>
                <a:srgbClr val="804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82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plot_viirsedr_aeronet_westus_idea2_20130122-201302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6750"/>
            <a:ext cx="4568446" cy="456844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35</a:t>
            </a:fld>
            <a:endParaRPr lang="en-US"/>
          </a:p>
        </p:txBody>
      </p:sp>
      <p:pic>
        <p:nvPicPr>
          <p:cNvPr id="4" name="Picture 3" descr="scplot_myd04_aeronet_westus_20130122-201302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8446" y="-1"/>
            <a:ext cx="4652411" cy="4652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897" y="4907808"/>
            <a:ext cx="87362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953735"/>
                </a:solidFill>
              </a:rPr>
              <a:t>Planned improvements to over land algorithm showing promising results for WESTERN US and elsewhere</a:t>
            </a:r>
            <a:endParaRPr lang="en-US" sz="2800" dirty="0">
              <a:solidFill>
                <a:srgbClr val="953735"/>
              </a:solidFill>
            </a:endParaRP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127332" y="2927329"/>
            <a:ext cx="1853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IDEA VIIRS </a:t>
            </a:r>
            <a:r>
              <a:rPr lang="en-US" sz="2400" dirty="0" err="1" smtClean="0">
                <a:solidFill>
                  <a:srgbClr val="FF0000"/>
                </a:solidFill>
              </a:rPr>
              <a:t>vs</a:t>
            </a:r>
            <a:r>
              <a:rPr lang="en-US" sz="2400" dirty="0" smtClean="0">
                <a:solidFill>
                  <a:srgbClr val="FF0000"/>
                </a:solidFill>
              </a:rPr>
              <a:t> AERONET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02475" y="2927329"/>
            <a:ext cx="1584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MODIS </a:t>
            </a:r>
            <a:r>
              <a:rPr lang="en-US" sz="2400" dirty="0" err="1" smtClean="0">
                <a:solidFill>
                  <a:srgbClr val="953735"/>
                </a:solidFill>
              </a:rPr>
              <a:t>vs</a:t>
            </a:r>
            <a:r>
              <a:rPr lang="en-US" sz="2400" dirty="0" smtClean="0">
                <a:solidFill>
                  <a:srgbClr val="953735"/>
                </a:solidFill>
              </a:rPr>
              <a:t> AERONET</a:t>
            </a:r>
            <a:endParaRPr lang="en-US" sz="2400" dirty="0">
              <a:solidFill>
                <a:srgbClr val="953735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56351"/>
            <a:ext cx="9144000" cy="501650"/>
          </a:xfrm>
          <a:prstGeom prst="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1519AE-1A21-514C-ABAD-CC7E4442EAF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513340" y="5807498"/>
            <a:ext cx="1423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804000"/>
                </a:solidFill>
              </a:rPr>
              <a:t>Hai</a:t>
            </a:r>
            <a:r>
              <a:rPr lang="en-US" sz="2400" dirty="0" smtClean="0">
                <a:solidFill>
                  <a:srgbClr val="804000"/>
                </a:solidFill>
              </a:rPr>
              <a:t> Zhang</a:t>
            </a:r>
            <a:endParaRPr lang="en-US" sz="2400" dirty="0">
              <a:solidFill>
                <a:srgbClr val="804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0435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496" y="467677"/>
            <a:ext cx="7670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Suspended matter is just another way to say “aerosol type”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2465" y="3295807"/>
            <a:ext cx="6602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953735"/>
                </a:solidFill>
              </a:rPr>
              <a:t>Dust, smoke, sea salt, volcanic ash</a:t>
            </a:r>
            <a:endParaRPr lang="en-US" sz="3600" dirty="0">
              <a:solidFill>
                <a:srgbClr val="95373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04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.05.02-2012.06.02-HighQuality-DominantType_Res0.25.png"/>
          <p:cNvPicPr/>
          <p:nvPr/>
        </p:nvPicPr>
        <p:blipFill>
          <a:blip r:embed="rId2" cstate="print"/>
          <a:srcRect t="12480" b="3600"/>
          <a:stretch>
            <a:fillRect/>
          </a:stretch>
        </p:blipFill>
        <p:spPr>
          <a:xfrm>
            <a:off x="490759" y="548352"/>
            <a:ext cx="8371776" cy="53392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73638" y="6260886"/>
            <a:ext cx="2634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953735"/>
                </a:solidFill>
              </a:rPr>
              <a:t>Kondragunta</a:t>
            </a:r>
            <a:r>
              <a:rPr lang="en-US" sz="2800" dirty="0" smtClean="0">
                <a:solidFill>
                  <a:srgbClr val="953735"/>
                </a:solidFill>
              </a:rPr>
              <a:t>/Liu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62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.05.02-2012.06.02-HighQuality-Dust-Frac_Res5.00.png"/>
          <p:cNvPicPr/>
          <p:nvPr/>
        </p:nvPicPr>
        <p:blipFill rotWithShape="1">
          <a:blip r:embed="rId2" cstate="print"/>
          <a:srcRect t="12527"/>
          <a:stretch/>
        </p:blipFill>
        <p:spPr>
          <a:xfrm>
            <a:off x="0" y="0"/>
            <a:ext cx="4523502" cy="2972642"/>
          </a:xfrm>
          <a:prstGeom prst="rect">
            <a:avLst/>
          </a:prstGeom>
        </p:spPr>
      </p:pic>
      <p:pic>
        <p:nvPicPr>
          <p:cNvPr id="3" name="Picture 2" descr="dust_fraction_oh.png"/>
          <p:cNvPicPr/>
          <p:nvPr/>
        </p:nvPicPr>
        <p:blipFill rotWithShape="1">
          <a:blip r:embed="rId3" cstate="print"/>
          <a:srcRect t="12213"/>
          <a:stretch/>
        </p:blipFill>
        <p:spPr>
          <a:xfrm>
            <a:off x="4523502" y="0"/>
            <a:ext cx="4618911" cy="2972642"/>
          </a:xfrm>
          <a:prstGeom prst="rect">
            <a:avLst/>
          </a:prstGeom>
        </p:spPr>
      </p:pic>
      <p:pic>
        <p:nvPicPr>
          <p:cNvPr id="4" name="Picture 3" descr="2012.05.02-2012.06.02-HighQuality-Smoke-Frac_Res5.00.png"/>
          <p:cNvPicPr/>
          <p:nvPr/>
        </p:nvPicPr>
        <p:blipFill rotWithShape="1">
          <a:blip r:embed="rId4" cstate="print"/>
          <a:srcRect t="13364"/>
          <a:stretch/>
        </p:blipFill>
        <p:spPr>
          <a:xfrm>
            <a:off x="0" y="3428999"/>
            <a:ext cx="4523502" cy="2574006"/>
          </a:xfrm>
          <a:prstGeom prst="rect">
            <a:avLst/>
          </a:prstGeom>
        </p:spPr>
      </p:pic>
      <p:pic>
        <p:nvPicPr>
          <p:cNvPr id="5" name="Picture 4" descr="smoke_fraction_oh.png"/>
          <p:cNvPicPr/>
          <p:nvPr/>
        </p:nvPicPr>
        <p:blipFill rotWithShape="1">
          <a:blip r:embed="rId5" cstate="print"/>
          <a:srcRect t="13037"/>
          <a:stretch/>
        </p:blipFill>
        <p:spPr>
          <a:xfrm>
            <a:off x="4523502" y="3428999"/>
            <a:ext cx="4618911" cy="25740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58166" y="6085805"/>
            <a:ext cx="29843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953735"/>
                </a:solidFill>
              </a:rPr>
              <a:t>Kondragunta</a:t>
            </a:r>
            <a:r>
              <a:rPr lang="en-US" sz="3200" dirty="0" smtClean="0">
                <a:solidFill>
                  <a:srgbClr val="953735"/>
                </a:solidFill>
              </a:rPr>
              <a:t>/Liu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8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708" y="355520"/>
            <a:ext cx="75057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53735"/>
                </a:solidFill>
              </a:rPr>
              <a:t>Take home messages:</a:t>
            </a:r>
          </a:p>
          <a:p>
            <a:endParaRPr lang="en-US" sz="2800" dirty="0">
              <a:solidFill>
                <a:srgbClr val="953735"/>
              </a:solidFill>
            </a:endParaRP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953735"/>
                </a:solidFill>
              </a:rPr>
              <a:t>VIIRS and VIIRS aerosol products follow from MODIS heritage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953735"/>
                </a:solidFill>
              </a:rPr>
              <a:t>Progression </a:t>
            </a:r>
            <a:r>
              <a:rPr lang="en-US" sz="2800" dirty="0" smtClean="0">
                <a:solidFill>
                  <a:srgbClr val="953735"/>
                </a:solidFill>
              </a:rPr>
              <a:t>of improvement, from Beta to Provisional.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953735"/>
                </a:solidFill>
              </a:rPr>
              <a:t>Now, Land AOT is very good.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953735"/>
                </a:solidFill>
              </a:rPr>
              <a:t>Ocean AOT is </a:t>
            </a:r>
            <a:r>
              <a:rPr lang="en-US" sz="2800" dirty="0" smtClean="0">
                <a:solidFill>
                  <a:srgbClr val="953735"/>
                </a:solidFill>
              </a:rPr>
              <a:t>excellent</a:t>
            </a:r>
            <a:endParaRPr lang="en-US" sz="2800" dirty="0" smtClean="0">
              <a:solidFill>
                <a:srgbClr val="953735"/>
              </a:solidFill>
            </a:endParaRP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953735"/>
                </a:solidFill>
              </a:rPr>
              <a:t>Suspended matter needs an iteration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953735"/>
                </a:solidFill>
              </a:rPr>
              <a:t>Use Quality Flags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14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903"/>
          <a:stretch/>
        </p:blipFill>
        <p:spPr>
          <a:xfrm>
            <a:off x="635041" y="50800"/>
            <a:ext cx="3564587" cy="6743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9628" y="95581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953735"/>
                </a:solidFill>
              </a:rPr>
              <a:t>VIIRS: </a:t>
            </a:r>
            <a:r>
              <a:rPr lang="en-US" sz="3200" dirty="0" smtClean="0">
                <a:solidFill>
                  <a:srgbClr val="953735"/>
                </a:solidFill>
              </a:rPr>
              <a:t>Visible-Infrared Imager/Radiometer Suite 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1310355"/>
            <a:ext cx="4001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953735"/>
                </a:solidFill>
              </a:rPr>
              <a:t>CrIS</a:t>
            </a:r>
            <a:r>
              <a:rPr lang="en-US" sz="3200" u="sng" dirty="0" smtClean="0">
                <a:solidFill>
                  <a:srgbClr val="953735"/>
                </a:solidFill>
              </a:rPr>
              <a:t>:</a:t>
            </a:r>
            <a:r>
              <a:rPr lang="en-US" sz="3200" dirty="0" smtClean="0">
                <a:solidFill>
                  <a:srgbClr val="953735"/>
                </a:solidFill>
              </a:rPr>
              <a:t> Cross-track Infrared Sounder </a:t>
            </a:r>
            <a:r>
              <a:rPr lang="en-US" sz="3200" dirty="0" smtClean="0">
                <a:solidFill>
                  <a:srgbClr val="FF0000"/>
                </a:solidFill>
              </a:rPr>
              <a:t>HIRS 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3589" y="2471666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953735"/>
                </a:solidFill>
              </a:rPr>
              <a:t>CERES:</a:t>
            </a:r>
            <a:r>
              <a:rPr lang="en-US" sz="3200" dirty="0" smtClean="0">
                <a:solidFill>
                  <a:srgbClr val="953735"/>
                </a:solidFill>
              </a:rPr>
              <a:t> Cloud and Earth Radiant Energy System </a:t>
            </a:r>
            <a:r>
              <a:rPr lang="en-US" sz="3200" dirty="0" smtClean="0">
                <a:solidFill>
                  <a:srgbClr val="FF0000"/>
                </a:solidFill>
              </a:rPr>
              <a:t>CERES</a:t>
            </a:r>
            <a:r>
              <a:rPr lang="en-US" sz="3200" dirty="0" smtClean="0">
                <a:solidFill>
                  <a:srgbClr val="953735"/>
                </a:solidFill>
              </a:rPr>
              <a:t>  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6064" y="4019319"/>
            <a:ext cx="4307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953735"/>
                </a:solidFill>
              </a:rPr>
              <a:t>ATMS:</a:t>
            </a:r>
            <a:r>
              <a:rPr lang="en-US" sz="3200" dirty="0" smtClean="0">
                <a:solidFill>
                  <a:srgbClr val="953735"/>
                </a:solidFill>
              </a:rPr>
              <a:t> Advance Technology Microwave Sounder </a:t>
            </a:r>
            <a:r>
              <a:rPr lang="en-US" sz="3200" dirty="0" smtClean="0">
                <a:solidFill>
                  <a:srgbClr val="FF0000"/>
                </a:solidFill>
              </a:rPr>
              <a:t>AMSU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5567529"/>
            <a:ext cx="4035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953735"/>
                </a:solidFill>
              </a:rPr>
              <a:t>OMPS:</a:t>
            </a:r>
            <a:r>
              <a:rPr lang="en-US" sz="3200" dirty="0" smtClean="0">
                <a:solidFill>
                  <a:srgbClr val="953735"/>
                </a:solidFill>
              </a:rPr>
              <a:t> Ozone Mapping and Profiler Suite </a:t>
            </a:r>
            <a:r>
              <a:rPr lang="en-US" sz="3200" dirty="0" smtClean="0">
                <a:solidFill>
                  <a:srgbClr val="FF0000"/>
                </a:solidFill>
              </a:rPr>
              <a:t>OMI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2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7504" y="569371"/>
            <a:ext cx="7517503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Data (not SM) are available through CLASS:  </a:t>
            </a:r>
          </a:p>
          <a:p>
            <a:r>
              <a:rPr lang="en-US" sz="2400" u="sng" dirty="0" smtClean="0">
                <a:hlinkClick r:id="rId2"/>
              </a:rPr>
              <a:t>http</a:t>
            </a:r>
            <a:r>
              <a:rPr lang="en-US" sz="2400" u="sng" dirty="0">
                <a:hlinkClick r:id="rId2"/>
              </a:rPr>
              <a:t>://www.class.noaa.gov</a:t>
            </a:r>
            <a:r>
              <a:rPr lang="en-US" sz="2400" dirty="0"/>
              <a:t>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/>
              <a:t>Users’ guide available at: </a:t>
            </a:r>
          </a:p>
          <a:p>
            <a:r>
              <a:rPr lang="en-US" sz="2400" u="sng" dirty="0">
                <a:hlinkClick r:id="rId3"/>
              </a:rPr>
              <a:t>http://www.star.nesdis.noaa.gov/jpss/ATBD.php#</a:t>
            </a:r>
            <a:r>
              <a:rPr lang="en-US" sz="2400" u="sng" dirty="0" smtClean="0">
                <a:hlinkClick r:id="rId3"/>
              </a:rPr>
              <a:t>S126472</a:t>
            </a:r>
            <a:endParaRPr lang="en-US" sz="2400" u="sng" dirty="0" smtClean="0"/>
          </a:p>
          <a:p>
            <a:r>
              <a:rPr lang="en-US" sz="2400" dirty="0" smtClean="0"/>
              <a:t>  </a:t>
            </a:r>
            <a:endParaRPr lang="en-US" sz="2400" dirty="0"/>
          </a:p>
          <a:p>
            <a:r>
              <a:rPr lang="en-US" sz="2400" dirty="0"/>
              <a:t>README file under VIIRS aerosol (AOT) at:</a:t>
            </a:r>
          </a:p>
          <a:p>
            <a:r>
              <a:rPr lang="en-US" sz="2400" u="sng" dirty="0">
                <a:hlinkClick r:id="rId4"/>
              </a:rPr>
              <a:t>http://www.nsof.class.noaa.gov/saa/products/</a:t>
            </a:r>
            <a:r>
              <a:rPr lang="en-US" sz="2400" u="sng" dirty="0" smtClean="0">
                <a:hlinkClick r:id="rId4"/>
              </a:rPr>
              <a:t>welcome</a:t>
            </a:r>
            <a:endParaRPr lang="en-US" sz="2400" u="sng" dirty="0" smtClean="0"/>
          </a:p>
          <a:p>
            <a:endParaRPr lang="en-US" sz="2400" dirty="0"/>
          </a:p>
          <a:p>
            <a:r>
              <a:rPr lang="en-US" sz="2400" dirty="0"/>
              <a:t>Other documents are available at: </a:t>
            </a:r>
            <a:endParaRPr lang="en-US" sz="2400" dirty="0" smtClean="0"/>
          </a:p>
          <a:p>
            <a:r>
              <a:rPr lang="en-US" sz="2400" u="sng" dirty="0" smtClean="0">
                <a:hlinkClick r:id="rId5"/>
              </a:rPr>
              <a:t>http</a:t>
            </a:r>
            <a:r>
              <a:rPr lang="en-US" sz="2400" u="sng" dirty="0">
                <a:hlinkClick r:id="rId5"/>
              </a:rPr>
              <a:t>://npp.gsfc.nasa.gov/science/documents.htm</a:t>
            </a:r>
            <a:r>
              <a:rPr lang="en-US" u="sng" dirty="0">
                <a:hlinkClick r:id="rId5"/>
              </a:rPr>
              <a:t>l</a:t>
            </a:r>
            <a:r>
              <a:rPr lang="en-US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2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06052" y="4601384"/>
            <a:ext cx="2133600" cy="365125"/>
          </a:xfrm>
        </p:spPr>
        <p:txBody>
          <a:bodyPr/>
          <a:lstStyle/>
          <a:p>
            <a:fld id="{B21519AE-1A21-514C-ABAD-CC7E4442EAF6}" type="slidenum">
              <a:rPr lang="en-US" smtClean="0"/>
              <a:t>41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0168" y="159263"/>
            <a:ext cx="521799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953735"/>
                </a:solidFill>
              </a:rPr>
              <a:t>From the Users Guide</a:t>
            </a:r>
          </a:p>
          <a:p>
            <a:r>
              <a:rPr lang="en-US" sz="2800" dirty="0">
                <a:solidFill>
                  <a:srgbClr val="953735"/>
                </a:solidFill>
              </a:rPr>
              <a:t>Data </a:t>
            </a:r>
            <a:r>
              <a:rPr lang="en-US" sz="2800" dirty="0" smtClean="0">
                <a:solidFill>
                  <a:srgbClr val="953735"/>
                </a:solidFill>
              </a:rPr>
              <a:t>are </a:t>
            </a:r>
            <a:r>
              <a:rPr lang="en-US" sz="2800" dirty="0">
                <a:solidFill>
                  <a:srgbClr val="953735"/>
                </a:solidFill>
              </a:rPr>
              <a:t>available through CLASS:  </a:t>
            </a:r>
          </a:p>
          <a:p>
            <a:r>
              <a:rPr lang="en-US" sz="2800" u="sng" dirty="0">
                <a:hlinkClick r:id="rId2"/>
              </a:rPr>
              <a:t>http://www.class.noaa.gov</a:t>
            </a:r>
            <a:r>
              <a:rPr lang="en-US" sz="2800" dirty="0"/>
              <a:t> </a:t>
            </a:r>
          </a:p>
          <a:p>
            <a:endParaRPr lang="en-US" sz="2800" u="sng" dirty="0">
              <a:solidFill>
                <a:srgbClr val="953735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3020" y="4289012"/>
            <a:ext cx="8686800" cy="67710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 smtClean="0"/>
              <a:t>GAERO_npp_d20120626_t1958134_e1959376_b03440_c20120627021509002956_</a:t>
            </a:r>
          </a:p>
          <a:p>
            <a:r>
              <a:rPr lang="en-US" sz="1900" dirty="0" smtClean="0"/>
              <a:t>noaa_ops.h5</a:t>
            </a:r>
            <a:endParaRPr lang="en-US" sz="19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39851" y="1747468"/>
            <a:ext cx="8759969" cy="1867711"/>
            <a:chOff x="213020" y="3150572"/>
            <a:chExt cx="8759969" cy="1867711"/>
          </a:xfrm>
        </p:grpSpPr>
        <p:sp>
          <p:nvSpPr>
            <p:cNvPr id="5" name="TextBox 4"/>
            <p:cNvSpPr txBox="1"/>
            <p:nvPr/>
          </p:nvSpPr>
          <p:spPr>
            <a:xfrm>
              <a:off x="433337" y="3150572"/>
              <a:ext cx="40468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953735"/>
                  </a:solidFill>
                </a:rPr>
                <a:t>AEROSOL EDR Product File</a:t>
              </a:r>
              <a:endParaRPr lang="en-US" sz="2800" dirty="0">
                <a:solidFill>
                  <a:srgbClr val="953735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75582" y="4495063"/>
              <a:ext cx="20606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953735"/>
                  </a:solidFill>
                </a:rPr>
                <a:t>HDF5 format</a:t>
              </a:r>
              <a:endParaRPr lang="en-US" sz="2800" dirty="0">
                <a:solidFill>
                  <a:srgbClr val="953735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3020" y="3919689"/>
              <a:ext cx="8759969" cy="6771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900" dirty="0" smtClean="0"/>
                <a:t>VAOOO_npp_d20120626_t1958134_e1959376_b03440_c20120627024612139725_</a:t>
              </a:r>
            </a:p>
            <a:p>
              <a:r>
                <a:rPr lang="en-US" sz="1900" dirty="0" smtClean="0"/>
                <a:t>noaa_ops.h5</a:t>
              </a:r>
              <a:endParaRPr lang="en-US" sz="1900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831418" y="3673792"/>
              <a:ext cx="454948" cy="383410"/>
            </a:xfrm>
            <a:prstGeom prst="straightConnector1">
              <a:avLst/>
            </a:prstGeom>
            <a:ln>
              <a:solidFill>
                <a:srgbClr val="804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1"/>
            </p:cNvCxnSpPr>
            <p:nvPr/>
          </p:nvCxnSpPr>
          <p:spPr>
            <a:xfrm flipH="1" flipV="1">
              <a:off x="1649190" y="4476106"/>
              <a:ext cx="2726392" cy="280567"/>
            </a:xfrm>
            <a:prstGeom prst="straightConnector1">
              <a:avLst/>
            </a:prstGeom>
            <a:ln>
              <a:solidFill>
                <a:srgbClr val="804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947810" y="5585521"/>
            <a:ext cx="3878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53735"/>
                </a:solidFill>
              </a:rPr>
              <a:t>AEROSOL </a:t>
            </a:r>
            <a:r>
              <a:rPr lang="en-US" sz="2800" dirty="0" err="1" smtClean="0">
                <a:solidFill>
                  <a:srgbClr val="953735"/>
                </a:solidFill>
              </a:rPr>
              <a:t>geolocation</a:t>
            </a:r>
            <a:r>
              <a:rPr lang="en-US" sz="2800" dirty="0" smtClean="0">
                <a:solidFill>
                  <a:srgbClr val="953735"/>
                </a:solidFill>
              </a:rPr>
              <a:t> file</a:t>
            </a:r>
            <a:endParaRPr lang="en-US" sz="2800" dirty="0">
              <a:solidFill>
                <a:srgbClr val="953735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758249" y="4601384"/>
            <a:ext cx="454948" cy="984138"/>
          </a:xfrm>
          <a:prstGeom prst="straightConnector1">
            <a:avLst/>
          </a:prstGeom>
          <a:ln>
            <a:solidFill>
              <a:srgbClr val="804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576021" y="3615179"/>
            <a:ext cx="3011381" cy="1162198"/>
          </a:xfrm>
          <a:prstGeom prst="straightConnector1">
            <a:avLst/>
          </a:prstGeom>
          <a:ln>
            <a:solidFill>
              <a:srgbClr val="804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685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 r="50000" b="3164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1981200" y="1447800"/>
            <a:ext cx="152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81200" y="3124200"/>
            <a:ext cx="152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133600" y="1447800"/>
            <a:ext cx="0" cy="1676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33600" y="1981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Integer AOT at selected wavelengths</a:t>
            </a:r>
            <a:endParaRPr lang="en-US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524000" y="3505200"/>
            <a:ext cx="152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24000" y="4267200"/>
            <a:ext cx="152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76400" y="3505200"/>
            <a:ext cx="0" cy="762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76400" y="3657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Bitwise Quality Flags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467600" y="5334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Metadata</a:t>
            </a:r>
            <a:endParaRPr lang="en-US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524000" y="32766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81200" y="3048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Integer APSP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676400" y="34290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752600" y="12954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33600" y="32882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APSP scale/offset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286000" y="1066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AOT scale/offset</a:t>
            </a:r>
            <a:endParaRPr lang="en-US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447800" y="43434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05000" y="4114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Bitwise Small Mode Fraction</a:t>
            </a:r>
            <a:endParaRPr lang="en-US" b="1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4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iren\Documents\temp\dbdi_loop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143000"/>
            <a:ext cx="7772400" cy="3886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85800" y="152400"/>
            <a:ext cx="7924800" cy="914400"/>
          </a:xfrm>
          <a:prstGeom prst="rect">
            <a:avLst/>
          </a:prstGeom>
          <a:gradFill>
            <a:gsLst>
              <a:gs pos="0">
                <a:srgbClr val="7A7A99"/>
              </a:gs>
              <a:gs pos="100000">
                <a:srgbClr val="CCCCFF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Suomi</a:t>
            </a:r>
            <a:r>
              <a:rPr lang="en-US" sz="3600" dirty="0" smtClean="0"/>
              <a:t> NPP VIIRS Global Dust Imagery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51054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VIIRS experimental global dust index algorithm uses blue and mid-infrared bands (M1, M2, and M11) to generate a global dust index for National Weather Service air quality forecast applications.  Movie loop shows dust outbreaks over the desert regions over a 3-day time period in September 2012.  </a:t>
            </a:r>
            <a:r>
              <a:rPr lang="en-US" sz="1600" b="1" dirty="0" smtClean="0"/>
              <a:t>This algorithm will soon run at NESDIS STAR on VIIRS DB data covering the CONUS with a 30 minute latency.  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62400" y="6400800"/>
            <a:ext cx="510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Courtesy of </a:t>
            </a:r>
            <a:r>
              <a:rPr lang="en-US" sz="1600" b="1" i="1" dirty="0" err="1" smtClean="0">
                <a:solidFill>
                  <a:srgbClr val="FF0000"/>
                </a:solidFill>
              </a:rPr>
              <a:t>Ciren</a:t>
            </a:r>
            <a:r>
              <a:rPr lang="en-US" sz="1600" b="1" i="1" dirty="0" smtClean="0">
                <a:solidFill>
                  <a:srgbClr val="FF0000"/>
                </a:solidFill>
              </a:rPr>
              <a:t> (IMSG) and </a:t>
            </a:r>
            <a:r>
              <a:rPr lang="en-US" sz="1600" b="1" i="1" dirty="0" err="1" smtClean="0">
                <a:solidFill>
                  <a:srgbClr val="FF0000"/>
                </a:solidFill>
              </a:rPr>
              <a:t>Kondragunta</a:t>
            </a:r>
            <a:r>
              <a:rPr lang="en-US" sz="1600" b="1" i="1" dirty="0" smtClean="0">
                <a:solidFill>
                  <a:srgbClr val="FF0000"/>
                </a:solidFill>
              </a:rPr>
              <a:t> (NESDIS/STAR)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0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9435" y="2978247"/>
            <a:ext cx="2511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53735"/>
                </a:solidFill>
              </a:rPr>
              <a:t>BACK UP SLIDES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97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92279"/>
            <a:ext cx="9141870" cy="56413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:\Users\ilaszlo\Documents\orbit052a\Documents\JPSS\Product maturity level\Beta_docs\images\Fig10_left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946" y="747147"/>
            <a:ext cx="4647779" cy="363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36246" y="162371"/>
            <a:ext cx="63297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Angstrom Exponent over Land (Beta)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1705" y="4613914"/>
            <a:ext cx="28376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MODIS vs. VIIRS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13825" y="6320471"/>
            <a:ext cx="1271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53735"/>
                </a:solidFill>
              </a:rPr>
              <a:t>Min </a:t>
            </a:r>
            <a:r>
              <a:rPr lang="en-US" sz="2800" dirty="0" err="1" smtClean="0">
                <a:solidFill>
                  <a:srgbClr val="953735"/>
                </a:solidFill>
              </a:rPr>
              <a:t>Oo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98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292279"/>
            <a:ext cx="9141870" cy="56413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8725" y="747147"/>
            <a:ext cx="4012677" cy="3639664"/>
          </a:xfrm>
          <a:prstGeom prst="rect">
            <a:avLst/>
          </a:prstGeom>
        </p:spPr>
      </p:pic>
      <p:pic>
        <p:nvPicPr>
          <p:cNvPr id="3" name="Picture 2" descr="C:\Users\ilaszlo\Documents\orbit052a\Documents\JPSS\Product maturity level\Beta_docs\images\Fig10_left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946" y="747147"/>
            <a:ext cx="4647779" cy="363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36246" y="162371"/>
            <a:ext cx="52267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Angstrom Exponent over Land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1705" y="4613914"/>
            <a:ext cx="28376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MODIS vs. VIIRS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07168" y="4613914"/>
            <a:ext cx="35842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MODIS vs. AERONET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1705" y="5314132"/>
            <a:ext cx="79387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Both MODIS and VIIRS show no skill, globally, in retrieval of </a:t>
            </a:r>
            <a:r>
              <a:rPr lang="en-US" sz="3200" u="sng" dirty="0" smtClean="0">
                <a:solidFill>
                  <a:srgbClr val="953735"/>
                </a:solidFill>
              </a:rPr>
              <a:t>size parameters </a:t>
            </a:r>
            <a:r>
              <a:rPr lang="en-US" sz="3200" dirty="0" smtClean="0">
                <a:solidFill>
                  <a:srgbClr val="953735"/>
                </a:solidFill>
              </a:rPr>
              <a:t>over land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18454" y="6334780"/>
            <a:ext cx="3223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53735"/>
                </a:solidFill>
              </a:rPr>
              <a:t>Min </a:t>
            </a:r>
            <a:r>
              <a:rPr lang="en-US" sz="2800" dirty="0" err="1" smtClean="0">
                <a:solidFill>
                  <a:srgbClr val="953735"/>
                </a:solidFill>
              </a:rPr>
              <a:t>Oo</a:t>
            </a:r>
            <a:r>
              <a:rPr lang="en-US" sz="2800" dirty="0" smtClean="0">
                <a:solidFill>
                  <a:srgbClr val="953735"/>
                </a:solidFill>
              </a:rPr>
              <a:t>/ Robert Levy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33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292279"/>
            <a:ext cx="9141870" cy="56413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:\Users\ilaszlo\Documents\orbit052a\Documents\JPSS\Product maturity level\Beta_docs\images\fig9_left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151" y="1581920"/>
            <a:ext cx="4359097" cy="341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ilaszlo\Documents\orbit052a\Documents\JPSS\Product maturity level\Beta_docs\images\fig9_right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512" y="1581920"/>
            <a:ext cx="4041548" cy="341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88980" y="6259025"/>
            <a:ext cx="1271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53735"/>
                </a:solidFill>
              </a:rPr>
              <a:t>Min </a:t>
            </a:r>
            <a:r>
              <a:rPr lang="en-US" sz="2800" dirty="0" err="1" smtClean="0">
                <a:solidFill>
                  <a:srgbClr val="953735"/>
                </a:solidFill>
              </a:rPr>
              <a:t>Oo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8114" y="685896"/>
            <a:ext cx="7391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953735"/>
                </a:solidFill>
              </a:rPr>
              <a:t>Angstrom Exponent over Ocean (Beta)</a:t>
            </a:r>
            <a:endParaRPr lang="en-US" sz="3600" dirty="0">
              <a:solidFill>
                <a:srgbClr val="95373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14" y="5137184"/>
            <a:ext cx="27340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53735"/>
                </a:solidFill>
              </a:rPr>
              <a:t>VIIRS </a:t>
            </a:r>
            <a:r>
              <a:rPr lang="en-US" sz="3200" dirty="0" err="1" smtClean="0">
                <a:solidFill>
                  <a:srgbClr val="953735"/>
                </a:solidFill>
              </a:rPr>
              <a:t>vs</a:t>
            </a:r>
            <a:r>
              <a:rPr lang="en-US" sz="3200" dirty="0" smtClean="0">
                <a:solidFill>
                  <a:srgbClr val="953735"/>
                </a:solidFill>
              </a:rPr>
              <a:t> MODIS</a:t>
            </a:r>
          </a:p>
          <a:p>
            <a:pPr algn="ctr"/>
            <a:r>
              <a:rPr lang="en-US" sz="3200" dirty="0" smtClean="0">
                <a:solidFill>
                  <a:srgbClr val="953735"/>
                </a:solidFill>
              </a:rPr>
              <a:t>All AOT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7220" y="5137184"/>
            <a:ext cx="28376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53735"/>
                </a:solidFill>
              </a:rPr>
              <a:t>VIIRS vs. MODIS</a:t>
            </a:r>
          </a:p>
          <a:p>
            <a:pPr algn="ctr"/>
            <a:r>
              <a:rPr lang="en-US" sz="3200" dirty="0" smtClean="0">
                <a:solidFill>
                  <a:srgbClr val="953735"/>
                </a:solidFill>
              </a:rPr>
              <a:t>AOT &gt; 0.40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808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09073"/>
            <a:ext cx="9144000" cy="448927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PSS_VIIRS_AERONET_20130123-20130210_Land_AE_P2P_DensityPlot_afterP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8757" y="114776"/>
            <a:ext cx="6597552" cy="5796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8564" y="4308691"/>
            <a:ext cx="2646052" cy="830997"/>
          </a:xfrm>
          <a:prstGeom prst="rect">
            <a:avLst/>
          </a:prstGeom>
          <a:noFill/>
          <a:ln>
            <a:solidFill>
              <a:srgbClr val="804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But not in Angstrom Exponent</a:t>
            </a:r>
            <a:endParaRPr lang="en-US" sz="2400" dirty="0">
              <a:solidFill>
                <a:srgbClr val="95373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953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OOO-MYD04_1month_DiffComp_afterP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5288" y="2351493"/>
            <a:ext cx="5157052" cy="3867789"/>
          </a:xfrm>
          <a:prstGeom prst="rect">
            <a:avLst/>
          </a:prstGeom>
        </p:spPr>
      </p:pic>
      <p:pic>
        <p:nvPicPr>
          <p:cNvPr id="3" name="Picture 2" descr="MYD04_1month_afterP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" y="3299432"/>
            <a:ext cx="4399243" cy="3299432"/>
          </a:xfrm>
          <a:prstGeom prst="rect">
            <a:avLst/>
          </a:prstGeom>
        </p:spPr>
      </p:pic>
      <p:pic>
        <p:nvPicPr>
          <p:cNvPr id="4" name="Picture 3" descr="VAOOO_1month_afterP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4399243" cy="329943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86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903"/>
          <a:stretch/>
        </p:blipFill>
        <p:spPr>
          <a:xfrm>
            <a:off x="635041" y="50800"/>
            <a:ext cx="3564587" cy="6743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9628" y="-13717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953735"/>
                </a:solidFill>
              </a:rPr>
              <a:t>VIIRS: </a:t>
            </a:r>
            <a:r>
              <a:rPr lang="en-US" sz="3200" dirty="0" smtClean="0">
                <a:solidFill>
                  <a:srgbClr val="953735"/>
                </a:solidFill>
              </a:rPr>
              <a:t>Visible-Infrared Imager/Radiometer Suite </a:t>
            </a:r>
            <a:r>
              <a:rPr lang="en-US" sz="3200" dirty="0" smtClean="0">
                <a:solidFill>
                  <a:srgbClr val="FF00FF"/>
                </a:solidFill>
              </a:rPr>
              <a:t>MODIS/AVHRR/ </a:t>
            </a:r>
            <a:r>
              <a:rPr lang="en-US" sz="3200" dirty="0" err="1" smtClean="0">
                <a:solidFill>
                  <a:srgbClr val="FF00FF"/>
                </a:solidFill>
              </a:rPr>
              <a:t>SeaWIFS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1310355"/>
            <a:ext cx="4001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953735"/>
                </a:solidFill>
              </a:rPr>
              <a:t>CrIS</a:t>
            </a:r>
            <a:r>
              <a:rPr lang="en-US" sz="3200" u="sng" dirty="0" smtClean="0">
                <a:solidFill>
                  <a:srgbClr val="953735"/>
                </a:solidFill>
              </a:rPr>
              <a:t>:</a:t>
            </a:r>
            <a:r>
              <a:rPr lang="en-US" sz="3200" dirty="0" smtClean="0">
                <a:solidFill>
                  <a:srgbClr val="953735"/>
                </a:solidFill>
              </a:rPr>
              <a:t> Cross-track Infrared Sounder </a:t>
            </a:r>
            <a:r>
              <a:rPr lang="en-US" sz="3200" dirty="0" smtClean="0">
                <a:solidFill>
                  <a:srgbClr val="FF0000"/>
                </a:solidFill>
              </a:rPr>
              <a:t>HIRS 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3589" y="2471666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953735"/>
                </a:solidFill>
              </a:rPr>
              <a:t>CERES:</a:t>
            </a:r>
            <a:r>
              <a:rPr lang="en-US" sz="3200" dirty="0" smtClean="0">
                <a:solidFill>
                  <a:srgbClr val="953735"/>
                </a:solidFill>
              </a:rPr>
              <a:t> Cloud and Earth Radiant Energy System </a:t>
            </a:r>
            <a:r>
              <a:rPr lang="en-US" sz="3200" dirty="0" smtClean="0">
                <a:solidFill>
                  <a:srgbClr val="FF0000"/>
                </a:solidFill>
              </a:rPr>
              <a:t>CERES</a:t>
            </a:r>
            <a:r>
              <a:rPr lang="en-US" sz="3200" dirty="0" smtClean="0">
                <a:solidFill>
                  <a:srgbClr val="953735"/>
                </a:solidFill>
              </a:rPr>
              <a:t>  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6064" y="4019319"/>
            <a:ext cx="4307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953735"/>
                </a:solidFill>
              </a:rPr>
              <a:t>ATMS:</a:t>
            </a:r>
            <a:r>
              <a:rPr lang="en-US" sz="3200" dirty="0" smtClean="0">
                <a:solidFill>
                  <a:srgbClr val="953735"/>
                </a:solidFill>
              </a:rPr>
              <a:t> Advance Technology Microwave Sounder </a:t>
            </a:r>
            <a:r>
              <a:rPr lang="en-US" sz="3200" dirty="0" smtClean="0">
                <a:solidFill>
                  <a:srgbClr val="FF0000"/>
                </a:solidFill>
              </a:rPr>
              <a:t>AMSU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5567529"/>
            <a:ext cx="4035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953735"/>
                </a:solidFill>
              </a:rPr>
              <a:t>OMPS:</a:t>
            </a:r>
            <a:r>
              <a:rPr lang="en-US" sz="3200" dirty="0" smtClean="0">
                <a:solidFill>
                  <a:srgbClr val="953735"/>
                </a:solidFill>
              </a:rPr>
              <a:t> Ozone Mapping and Profiler Suite </a:t>
            </a:r>
            <a:r>
              <a:rPr lang="en-US" sz="3200" dirty="0" smtClean="0">
                <a:solidFill>
                  <a:srgbClr val="FF0000"/>
                </a:solidFill>
              </a:rPr>
              <a:t>OMI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16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SS_VIIRS_AERONET_0502-1014_Land_AOT_P2P_DensityPlot_2013_afterP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5574" y="0"/>
            <a:ext cx="3978426" cy="3474720"/>
          </a:xfrm>
          <a:prstGeom prst="rect">
            <a:avLst/>
          </a:prstGeom>
        </p:spPr>
      </p:pic>
      <p:pic>
        <p:nvPicPr>
          <p:cNvPr id="3" name="Picture 2" descr="MAPSS_VIIRS_AERONET_20130101-20130210_Land_AOT_P2P_DensityPlot_2013_afterPC_672n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83280"/>
            <a:ext cx="3978426" cy="3474720"/>
          </a:xfrm>
          <a:prstGeom prst="rect">
            <a:avLst/>
          </a:prstGeom>
        </p:spPr>
      </p:pic>
      <p:pic>
        <p:nvPicPr>
          <p:cNvPr id="4" name="Picture 3" descr="MAPSS_VIIRS_AERONET_20130101-20130210_Land_AOT_P2P_DensityPlot_2013_afterPC_445n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44" y="0"/>
            <a:ext cx="3978426" cy="3474720"/>
          </a:xfrm>
          <a:prstGeom prst="rect">
            <a:avLst/>
          </a:prstGeom>
        </p:spPr>
      </p:pic>
      <p:pic>
        <p:nvPicPr>
          <p:cNvPr id="5" name="Picture 4" descr="MAPSS_VIIRS_AERONET_20130101-20130210_Land_AOT_P2P_DensityPlot_2013_afterPC_865n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39564" y="3383280"/>
            <a:ext cx="3978426" cy="347472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67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550" y="334930"/>
            <a:ext cx="5735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MODIS fine mode fraction (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cs typeface="Symbol" charset="2"/>
              </a:rPr>
              <a:t>h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8309" y="1058309"/>
            <a:ext cx="5904180" cy="1897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Symbol" charset="0"/>
              <a:buChar char="r"/>
            </a:pPr>
            <a:r>
              <a:rPr lang="en-US" sz="4400" dirty="0" smtClean="0">
                <a:solidFill>
                  <a:srgbClr val="953735"/>
                </a:solidFill>
              </a:rPr>
              <a:t>= </a:t>
            </a:r>
            <a:r>
              <a:rPr lang="en-US" sz="4400" dirty="0" err="1" smtClean="0">
                <a:solidFill>
                  <a:srgbClr val="953735"/>
                </a:solidFill>
                <a:latin typeface="Symbol" charset="2"/>
                <a:cs typeface="Symbol" charset="2"/>
              </a:rPr>
              <a:t>hr</a:t>
            </a:r>
            <a:r>
              <a:rPr lang="en-US" sz="4400" baseline="30000" dirty="0" err="1" smtClean="0">
                <a:solidFill>
                  <a:srgbClr val="953735"/>
                </a:solidFill>
              </a:rPr>
              <a:t>f</a:t>
            </a:r>
            <a:r>
              <a:rPr lang="en-US" sz="4400" dirty="0" smtClean="0">
                <a:solidFill>
                  <a:srgbClr val="953735"/>
                </a:solidFill>
              </a:rPr>
              <a:t> + (1-</a:t>
            </a:r>
            <a:r>
              <a:rPr lang="en-US" sz="4400" dirty="0" smtClean="0">
                <a:solidFill>
                  <a:srgbClr val="953735"/>
                </a:solidFill>
                <a:latin typeface="Symbol" charset="2"/>
                <a:cs typeface="Symbol" charset="2"/>
              </a:rPr>
              <a:t>h</a:t>
            </a:r>
            <a:r>
              <a:rPr lang="en-US" sz="4400" dirty="0" smtClean="0">
                <a:solidFill>
                  <a:srgbClr val="953735"/>
                </a:solidFill>
              </a:rPr>
              <a:t>)</a:t>
            </a:r>
            <a:r>
              <a:rPr lang="en-US" sz="4400" dirty="0" err="1" smtClean="0">
                <a:solidFill>
                  <a:srgbClr val="953735"/>
                </a:solidFill>
                <a:latin typeface="Symbol" charset="2"/>
                <a:cs typeface="Symbol" charset="2"/>
              </a:rPr>
              <a:t>r</a:t>
            </a:r>
            <a:r>
              <a:rPr lang="en-US" sz="4400" baseline="30000" dirty="0" err="1" smtClean="0">
                <a:solidFill>
                  <a:srgbClr val="953735"/>
                </a:solidFill>
              </a:rPr>
              <a:t>c</a:t>
            </a:r>
            <a:endParaRPr lang="en-US" sz="4400" baseline="30000" dirty="0" smtClean="0">
              <a:solidFill>
                <a:srgbClr val="953735"/>
              </a:solidFill>
            </a:endParaRPr>
          </a:p>
          <a:p>
            <a:endParaRPr lang="en-US" sz="4400" baseline="30000" dirty="0">
              <a:solidFill>
                <a:srgbClr val="953735"/>
              </a:solidFill>
            </a:endParaRPr>
          </a:p>
          <a:p>
            <a:r>
              <a:rPr lang="en-US" sz="4400" dirty="0" smtClean="0">
                <a:solidFill>
                  <a:srgbClr val="953735"/>
                </a:solidFill>
                <a:latin typeface="Symbol" charset="2"/>
                <a:cs typeface="Symbol" charset="2"/>
              </a:rPr>
              <a:t>h</a:t>
            </a:r>
            <a:r>
              <a:rPr lang="en-US" sz="4400" dirty="0" smtClean="0">
                <a:solidFill>
                  <a:srgbClr val="953735"/>
                </a:solidFill>
              </a:rPr>
              <a:t> = AOT(fine mode)/AOT</a:t>
            </a:r>
            <a:endParaRPr lang="en-US" sz="4400" baseline="30000" dirty="0">
              <a:solidFill>
                <a:srgbClr val="95373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049" y="3769340"/>
            <a:ext cx="584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953735"/>
                </a:solidFill>
              </a:rPr>
              <a:t>VIIRS Angstrom exponent (AE)</a:t>
            </a:r>
            <a:endParaRPr lang="en-US" sz="3600" dirty="0">
              <a:solidFill>
                <a:srgbClr val="953735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608323"/>
              </p:ext>
            </p:extLst>
          </p:nvPr>
        </p:nvGraphicFramePr>
        <p:xfrm>
          <a:off x="822752" y="4777919"/>
          <a:ext cx="5889737" cy="1253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" name="Equation" r:id="rId3" imgW="1968500" imgH="419100" progId="Equation.3">
                  <p:embed/>
                </p:oleObj>
              </mc:Choice>
              <mc:Fallback>
                <p:oleObj name="Equation" r:id="rId3" imgW="19685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2752" y="4777919"/>
                        <a:ext cx="5889737" cy="12539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36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8123" y="346328"/>
            <a:ext cx="67303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The larger </a:t>
            </a:r>
            <a:r>
              <a:rPr lang="en-US" sz="3200" dirty="0" smtClean="0">
                <a:solidFill>
                  <a:srgbClr val="953735"/>
                </a:solidFill>
                <a:latin typeface="Symbol" charset="2"/>
                <a:cs typeface="Symbol" charset="2"/>
              </a:rPr>
              <a:t>h</a:t>
            </a:r>
            <a:r>
              <a:rPr lang="en-US" sz="3200" dirty="0" smtClean="0">
                <a:solidFill>
                  <a:srgbClr val="953735"/>
                </a:solidFill>
              </a:rPr>
              <a:t>, the smaller the particles.</a:t>
            </a:r>
          </a:p>
          <a:p>
            <a:endParaRPr lang="en-US" sz="3200" dirty="0">
              <a:solidFill>
                <a:srgbClr val="953735"/>
              </a:solidFill>
            </a:endParaRPr>
          </a:p>
          <a:p>
            <a:r>
              <a:rPr lang="en-US" sz="3200" dirty="0" smtClean="0">
                <a:solidFill>
                  <a:srgbClr val="953735"/>
                </a:solidFill>
              </a:rPr>
              <a:t>The larger AE, the smaller the particles.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682" y="2222264"/>
            <a:ext cx="88537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Note that AE of different wavelength pairs produce different values of AE.</a:t>
            </a:r>
            <a:endParaRPr lang="en-US" sz="3200" dirty="0">
              <a:solidFill>
                <a:srgbClr val="95373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23" y="3414564"/>
            <a:ext cx="3430873" cy="33927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207" y="3443787"/>
            <a:ext cx="3459743" cy="342130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36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824163" y="228600"/>
            <a:ext cx="3052762" cy="990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Heritage Capabilities </a:t>
            </a: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7772400" y="51054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1219200" y="5105400"/>
            <a:ext cx="30480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1219200" y="5105400"/>
            <a:ext cx="26670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Line 6"/>
          <p:cNvSpPr>
            <a:spLocks noChangeShapeType="1"/>
          </p:cNvSpPr>
          <p:nvPr/>
        </p:nvSpPr>
        <p:spPr bwMode="auto">
          <a:xfrm>
            <a:off x="1219200" y="5638800"/>
            <a:ext cx="746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Line 7"/>
          <p:cNvSpPr>
            <a:spLocks noChangeShapeType="1"/>
          </p:cNvSpPr>
          <p:nvPr/>
        </p:nvSpPr>
        <p:spPr bwMode="auto">
          <a:xfrm>
            <a:off x="12192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Line 8"/>
          <p:cNvSpPr>
            <a:spLocks noChangeShapeType="1"/>
          </p:cNvSpPr>
          <p:nvPr/>
        </p:nvSpPr>
        <p:spPr bwMode="auto">
          <a:xfrm>
            <a:off x="86868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6" name="Text Box 9"/>
          <p:cNvSpPr txBox="1">
            <a:spLocks noChangeArrowheads="1"/>
          </p:cNvSpPr>
          <p:nvPr/>
        </p:nvSpPr>
        <p:spPr bwMode="auto">
          <a:xfrm>
            <a:off x="946150" y="5775325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0.4</a:t>
            </a:r>
          </a:p>
        </p:txBody>
      </p:sp>
      <p:sp>
        <p:nvSpPr>
          <p:cNvPr id="19467" name="Text Box 10"/>
          <p:cNvSpPr txBox="1">
            <a:spLocks noChangeArrowheads="1"/>
          </p:cNvSpPr>
          <p:nvPr/>
        </p:nvSpPr>
        <p:spPr bwMode="auto">
          <a:xfrm>
            <a:off x="8505825" y="5791200"/>
            <a:ext cx="409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14</a:t>
            </a:r>
          </a:p>
        </p:txBody>
      </p:sp>
      <p:sp>
        <p:nvSpPr>
          <p:cNvPr id="19468" name="Line 11"/>
          <p:cNvSpPr>
            <a:spLocks noChangeShapeType="1"/>
          </p:cNvSpPr>
          <p:nvPr/>
        </p:nvSpPr>
        <p:spPr bwMode="auto">
          <a:xfrm>
            <a:off x="60198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9" name="Line 12"/>
          <p:cNvSpPr>
            <a:spLocks noChangeShapeType="1"/>
          </p:cNvSpPr>
          <p:nvPr/>
        </p:nvSpPr>
        <p:spPr bwMode="auto">
          <a:xfrm>
            <a:off x="54864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0" name="Line 13"/>
          <p:cNvSpPr>
            <a:spLocks noChangeShapeType="1"/>
          </p:cNvSpPr>
          <p:nvPr/>
        </p:nvSpPr>
        <p:spPr bwMode="auto">
          <a:xfrm>
            <a:off x="49530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1" name="Line 14"/>
          <p:cNvSpPr>
            <a:spLocks noChangeShapeType="1"/>
          </p:cNvSpPr>
          <p:nvPr/>
        </p:nvSpPr>
        <p:spPr bwMode="auto">
          <a:xfrm>
            <a:off x="17526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2" name="Line 15"/>
          <p:cNvSpPr>
            <a:spLocks noChangeShapeType="1"/>
          </p:cNvSpPr>
          <p:nvPr/>
        </p:nvSpPr>
        <p:spPr bwMode="auto">
          <a:xfrm>
            <a:off x="22860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3" name="Line 16"/>
          <p:cNvSpPr>
            <a:spLocks noChangeShapeType="1"/>
          </p:cNvSpPr>
          <p:nvPr/>
        </p:nvSpPr>
        <p:spPr bwMode="auto">
          <a:xfrm>
            <a:off x="28194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4" name="Line 17"/>
          <p:cNvSpPr>
            <a:spLocks noChangeShapeType="1"/>
          </p:cNvSpPr>
          <p:nvPr/>
        </p:nvSpPr>
        <p:spPr bwMode="auto">
          <a:xfrm>
            <a:off x="33528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5" name="Line 18"/>
          <p:cNvSpPr>
            <a:spLocks noChangeShapeType="1"/>
          </p:cNvSpPr>
          <p:nvPr/>
        </p:nvSpPr>
        <p:spPr bwMode="auto">
          <a:xfrm>
            <a:off x="38862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6" name="Line 19"/>
          <p:cNvSpPr>
            <a:spLocks noChangeShapeType="1"/>
          </p:cNvSpPr>
          <p:nvPr/>
        </p:nvSpPr>
        <p:spPr bwMode="auto">
          <a:xfrm>
            <a:off x="65532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7" name="Line 20"/>
          <p:cNvSpPr>
            <a:spLocks noChangeShapeType="1"/>
          </p:cNvSpPr>
          <p:nvPr/>
        </p:nvSpPr>
        <p:spPr bwMode="auto">
          <a:xfrm>
            <a:off x="44196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8" name="Line 21"/>
          <p:cNvSpPr>
            <a:spLocks noChangeShapeType="1"/>
          </p:cNvSpPr>
          <p:nvPr/>
        </p:nvSpPr>
        <p:spPr bwMode="auto">
          <a:xfrm>
            <a:off x="81534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9" name="Line 22"/>
          <p:cNvSpPr>
            <a:spLocks noChangeShapeType="1"/>
          </p:cNvSpPr>
          <p:nvPr/>
        </p:nvSpPr>
        <p:spPr bwMode="auto">
          <a:xfrm>
            <a:off x="76200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0" name="Line 23"/>
          <p:cNvSpPr>
            <a:spLocks noChangeShapeType="1"/>
          </p:cNvSpPr>
          <p:nvPr/>
        </p:nvSpPr>
        <p:spPr bwMode="auto">
          <a:xfrm>
            <a:off x="70866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1" name="Text Box 24"/>
          <p:cNvSpPr txBox="1">
            <a:spLocks noChangeArrowheads="1"/>
          </p:cNvSpPr>
          <p:nvPr/>
        </p:nvSpPr>
        <p:spPr bwMode="auto">
          <a:xfrm>
            <a:off x="2057400" y="57912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0.6</a:t>
            </a:r>
          </a:p>
        </p:txBody>
      </p:sp>
      <p:sp>
        <p:nvSpPr>
          <p:cNvPr id="19482" name="Text Box 25"/>
          <p:cNvSpPr txBox="1">
            <a:spLocks noChangeArrowheads="1"/>
          </p:cNvSpPr>
          <p:nvPr/>
        </p:nvSpPr>
        <p:spPr bwMode="auto">
          <a:xfrm>
            <a:off x="2590800" y="57912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0.7</a:t>
            </a:r>
          </a:p>
        </p:txBody>
      </p:sp>
      <p:sp>
        <p:nvSpPr>
          <p:cNvPr id="19483" name="Text Box 26"/>
          <p:cNvSpPr txBox="1">
            <a:spLocks noChangeArrowheads="1"/>
          </p:cNvSpPr>
          <p:nvPr/>
        </p:nvSpPr>
        <p:spPr bwMode="auto">
          <a:xfrm>
            <a:off x="3124200" y="57912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0.8</a:t>
            </a:r>
          </a:p>
        </p:txBody>
      </p:sp>
      <p:sp>
        <p:nvSpPr>
          <p:cNvPr id="19484" name="Text Box 27"/>
          <p:cNvSpPr txBox="1">
            <a:spLocks noChangeArrowheads="1"/>
          </p:cNvSpPr>
          <p:nvPr/>
        </p:nvSpPr>
        <p:spPr bwMode="auto">
          <a:xfrm>
            <a:off x="3657600" y="57912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0.9</a:t>
            </a:r>
          </a:p>
        </p:txBody>
      </p:sp>
      <p:sp>
        <p:nvSpPr>
          <p:cNvPr id="19485" name="Text Box 28"/>
          <p:cNvSpPr txBox="1">
            <a:spLocks noChangeArrowheads="1"/>
          </p:cNvSpPr>
          <p:nvPr/>
        </p:nvSpPr>
        <p:spPr bwMode="auto">
          <a:xfrm>
            <a:off x="1524000" y="57912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0.5</a:t>
            </a:r>
          </a:p>
        </p:txBody>
      </p:sp>
      <p:sp>
        <p:nvSpPr>
          <p:cNvPr id="19486" name="Text Box 29"/>
          <p:cNvSpPr txBox="1">
            <a:spLocks noChangeArrowheads="1"/>
          </p:cNvSpPr>
          <p:nvPr/>
        </p:nvSpPr>
        <p:spPr bwMode="auto">
          <a:xfrm>
            <a:off x="4191000" y="57912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1.2</a:t>
            </a:r>
          </a:p>
        </p:txBody>
      </p:sp>
      <p:sp>
        <p:nvSpPr>
          <p:cNvPr id="19487" name="Text Box 30"/>
          <p:cNvSpPr txBox="1">
            <a:spLocks noChangeArrowheads="1"/>
          </p:cNvSpPr>
          <p:nvPr/>
        </p:nvSpPr>
        <p:spPr bwMode="auto">
          <a:xfrm>
            <a:off x="4724400" y="57912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1.8</a:t>
            </a:r>
          </a:p>
        </p:txBody>
      </p:sp>
      <p:sp>
        <p:nvSpPr>
          <p:cNvPr id="19488" name="Text Box 31"/>
          <p:cNvSpPr txBox="1">
            <a:spLocks noChangeArrowheads="1"/>
          </p:cNvSpPr>
          <p:nvPr/>
        </p:nvSpPr>
        <p:spPr bwMode="auto">
          <a:xfrm>
            <a:off x="6408738" y="5791200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6</a:t>
            </a:r>
          </a:p>
        </p:txBody>
      </p:sp>
      <p:sp>
        <p:nvSpPr>
          <p:cNvPr id="19489" name="Text Box 32"/>
          <p:cNvSpPr txBox="1">
            <a:spLocks noChangeArrowheads="1"/>
          </p:cNvSpPr>
          <p:nvPr/>
        </p:nvSpPr>
        <p:spPr bwMode="auto">
          <a:xfrm>
            <a:off x="6942138" y="5791200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8</a:t>
            </a:r>
          </a:p>
        </p:txBody>
      </p:sp>
      <p:sp>
        <p:nvSpPr>
          <p:cNvPr id="19490" name="Text Box 33"/>
          <p:cNvSpPr txBox="1">
            <a:spLocks noChangeArrowheads="1"/>
          </p:cNvSpPr>
          <p:nvPr/>
        </p:nvSpPr>
        <p:spPr bwMode="auto">
          <a:xfrm>
            <a:off x="5257800" y="57912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2.4</a:t>
            </a:r>
          </a:p>
        </p:txBody>
      </p:sp>
      <p:sp>
        <p:nvSpPr>
          <p:cNvPr id="19491" name="Text Box 34"/>
          <p:cNvSpPr txBox="1">
            <a:spLocks noChangeArrowheads="1"/>
          </p:cNvSpPr>
          <p:nvPr/>
        </p:nvSpPr>
        <p:spPr bwMode="auto">
          <a:xfrm>
            <a:off x="5867400" y="5791200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4</a:t>
            </a:r>
          </a:p>
        </p:txBody>
      </p:sp>
      <p:sp>
        <p:nvSpPr>
          <p:cNvPr id="19492" name="Text Box 35"/>
          <p:cNvSpPr txBox="1">
            <a:spLocks noChangeArrowheads="1"/>
          </p:cNvSpPr>
          <p:nvPr/>
        </p:nvSpPr>
        <p:spPr bwMode="auto">
          <a:xfrm>
            <a:off x="7391400" y="5791200"/>
            <a:ext cx="409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10</a:t>
            </a:r>
          </a:p>
        </p:txBody>
      </p:sp>
      <p:sp>
        <p:nvSpPr>
          <p:cNvPr id="19493" name="Text Box 36"/>
          <p:cNvSpPr txBox="1">
            <a:spLocks noChangeArrowheads="1"/>
          </p:cNvSpPr>
          <p:nvPr/>
        </p:nvSpPr>
        <p:spPr bwMode="auto">
          <a:xfrm>
            <a:off x="7896225" y="5791200"/>
            <a:ext cx="409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/>
              <a:t>12</a:t>
            </a:r>
          </a:p>
        </p:txBody>
      </p:sp>
      <p:sp>
        <p:nvSpPr>
          <p:cNvPr id="19494" name="Text Box 37"/>
          <p:cNvSpPr txBox="1">
            <a:spLocks noChangeArrowheads="1"/>
          </p:cNvSpPr>
          <p:nvPr/>
        </p:nvSpPr>
        <p:spPr bwMode="auto">
          <a:xfrm>
            <a:off x="4403725" y="6338888"/>
            <a:ext cx="109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b="1"/>
              <a:t>[micron]</a:t>
            </a:r>
          </a:p>
        </p:txBody>
      </p:sp>
      <p:sp>
        <p:nvSpPr>
          <p:cNvPr id="19495" name="Text Box 38"/>
          <p:cNvSpPr txBox="1">
            <a:spLocks noChangeArrowheads="1"/>
          </p:cNvSpPr>
          <p:nvPr/>
        </p:nvSpPr>
        <p:spPr bwMode="auto">
          <a:xfrm>
            <a:off x="228600" y="5181600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b="1"/>
              <a:t>OLS</a:t>
            </a:r>
          </a:p>
        </p:txBody>
      </p:sp>
      <p:grpSp>
        <p:nvGrpSpPr>
          <p:cNvPr id="642087" name="Group 39"/>
          <p:cNvGrpSpPr>
            <a:grpSpLocks/>
          </p:cNvGrpSpPr>
          <p:nvPr/>
        </p:nvGrpSpPr>
        <p:grpSpPr bwMode="auto">
          <a:xfrm>
            <a:off x="76200" y="4343400"/>
            <a:ext cx="8610600" cy="685800"/>
            <a:chOff x="48" y="2736"/>
            <a:chExt cx="5424" cy="432"/>
          </a:xfrm>
        </p:grpSpPr>
        <p:sp>
          <p:nvSpPr>
            <p:cNvPr id="19624" name="Rectangle 40"/>
            <p:cNvSpPr>
              <a:spLocks noChangeArrowheads="1"/>
            </p:cNvSpPr>
            <p:nvPr/>
          </p:nvSpPr>
          <p:spPr bwMode="auto">
            <a:xfrm>
              <a:off x="1872" y="2736"/>
              <a:ext cx="816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25" name="Rectangle 41"/>
            <p:cNvSpPr>
              <a:spLocks noChangeArrowheads="1"/>
            </p:cNvSpPr>
            <p:nvPr/>
          </p:nvSpPr>
          <p:spPr bwMode="auto">
            <a:xfrm>
              <a:off x="1344" y="2736"/>
              <a:ext cx="336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26" name="Line 42"/>
            <p:cNvSpPr>
              <a:spLocks noChangeShapeType="1"/>
            </p:cNvSpPr>
            <p:nvPr/>
          </p:nvSpPr>
          <p:spPr bwMode="auto">
            <a:xfrm>
              <a:off x="768" y="3072"/>
              <a:ext cx="47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27" name="Line 43"/>
            <p:cNvSpPr>
              <a:spLocks noChangeShapeType="1"/>
            </p:cNvSpPr>
            <p:nvPr/>
          </p:nvSpPr>
          <p:spPr bwMode="auto">
            <a:xfrm>
              <a:off x="768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28" name="Line 44"/>
            <p:cNvSpPr>
              <a:spLocks noChangeShapeType="1"/>
            </p:cNvSpPr>
            <p:nvPr/>
          </p:nvSpPr>
          <p:spPr bwMode="auto">
            <a:xfrm>
              <a:off x="5472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29" name="Line 45"/>
            <p:cNvSpPr>
              <a:spLocks noChangeShapeType="1"/>
            </p:cNvSpPr>
            <p:nvPr/>
          </p:nvSpPr>
          <p:spPr bwMode="auto">
            <a:xfrm>
              <a:off x="3792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0" name="Line 46"/>
            <p:cNvSpPr>
              <a:spLocks noChangeShapeType="1"/>
            </p:cNvSpPr>
            <p:nvPr/>
          </p:nvSpPr>
          <p:spPr bwMode="auto">
            <a:xfrm>
              <a:off x="3456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1" name="Line 47"/>
            <p:cNvSpPr>
              <a:spLocks noChangeShapeType="1"/>
            </p:cNvSpPr>
            <p:nvPr/>
          </p:nvSpPr>
          <p:spPr bwMode="auto">
            <a:xfrm>
              <a:off x="3120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2" name="Line 48"/>
            <p:cNvSpPr>
              <a:spLocks noChangeShapeType="1"/>
            </p:cNvSpPr>
            <p:nvPr/>
          </p:nvSpPr>
          <p:spPr bwMode="auto">
            <a:xfrm>
              <a:off x="1104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3" name="Line 49"/>
            <p:cNvSpPr>
              <a:spLocks noChangeShapeType="1"/>
            </p:cNvSpPr>
            <p:nvPr/>
          </p:nvSpPr>
          <p:spPr bwMode="auto">
            <a:xfrm>
              <a:off x="1440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4" name="Line 50"/>
            <p:cNvSpPr>
              <a:spLocks noChangeShapeType="1"/>
            </p:cNvSpPr>
            <p:nvPr/>
          </p:nvSpPr>
          <p:spPr bwMode="auto">
            <a:xfrm>
              <a:off x="1776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5" name="Line 51"/>
            <p:cNvSpPr>
              <a:spLocks noChangeShapeType="1"/>
            </p:cNvSpPr>
            <p:nvPr/>
          </p:nvSpPr>
          <p:spPr bwMode="auto">
            <a:xfrm>
              <a:off x="2112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6" name="Line 52"/>
            <p:cNvSpPr>
              <a:spLocks noChangeShapeType="1"/>
            </p:cNvSpPr>
            <p:nvPr/>
          </p:nvSpPr>
          <p:spPr bwMode="auto">
            <a:xfrm>
              <a:off x="2448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7" name="Line 53"/>
            <p:cNvSpPr>
              <a:spLocks noChangeShapeType="1"/>
            </p:cNvSpPr>
            <p:nvPr/>
          </p:nvSpPr>
          <p:spPr bwMode="auto">
            <a:xfrm>
              <a:off x="4128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8" name="Line 54"/>
            <p:cNvSpPr>
              <a:spLocks noChangeShapeType="1"/>
            </p:cNvSpPr>
            <p:nvPr/>
          </p:nvSpPr>
          <p:spPr bwMode="auto">
            <a:xfrm>
              <a:off x="2784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9" name="Line 55"/>
            <p:cNvSpPr>
              <a:spLocks noChangeShapeType="1"/>
            </p:cNvSpPr>
            <p:nvPr/>
          </p:nvSpPr>
          <p:spPr bwMode="auto">
            <a:xfrm>
              <a:off x="5136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40" name="Line 56"/>
            <p:cNvSpPr>
              <a:spLocks noChangeShapeType="1"/>
            </p:cNvSpPr>
            <p:nvPr/>
          </p:nvSpPr>
          <p:spPr bwMode="auto">
            <a:xfrm>
              <a:off x="4800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41" name="Line 57"/>
            <p:cNvSpPr>
              <a:spLocks noChangeShapeType="1"/>
            </p:cNvSpPr>
            <p:nvPr/>
          </p:nvSpPr>
          <p:spPr bwMode="auto">
            <a:xfrm>
              <a:off x="4464" y="292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42" name="Rectangle 58"/>
            <p:cNvSpPr>
              <a:spLocks noChangeArrowheads="1"/>
            </p:cNvSpPr>
            <p:nvPr/>
          </p:nvSpPr>
          <p:spPr bwMode="auto">
            <a:xfrm>
              <a:off x="2928" y="273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43" name="Rectangle 59"/>
            <p:cNvSpPr>
              <a:spLocks noChangeArrowheads="1"/>
            </p:cNvSpPr>
            <p:nvPr/>
          </p:nvSpPr>
          <p:spPr bwMode="auto">
            <a:xfrm>
              <a:off x="3744" y="273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44" name="Rectangle 60"/>
            <p:cNvSpPr>
              <a:spLocks noChangeArrowheads="1"/>
            </p:cNvSpPr>
            <p:nvPr/>
          </p:nvSpPr>
          <p:spPr bwMode="auto">
            <a:xfrm>
              <a:off x="4848" y="2736"/>
              <a:ext cx="192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45" name="Rectangle 61"/>
            <p:cNvSpPr>
              <a:spLocks noChangeArrowheads="1"/>
            </p:cNvSpPr>
            <p:nvPr/>
          </p:nvSpPr>
          <p:spPr bwMode="auto">
            <a:xfrm>
              <a:off x="5040" y="2736"/>
              <a:ext cx="192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46" name="Text Box 62"/>
            <p:cNvSpPr txBox="1">
              <a:spLocks noChangeArrowheads="1"/>
            </p:cNvSpPr>
            <p:nvPr/>
          </p:nvSpPr>
          <p:spPr bwMode="auto">
            <a:xfrm>
              <a:off x="48" y="2928"/>
              <a:ext cx="6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800" b="1"/>
                <a:t>AVHRR</a:t>
              </a:r>
            </a:p>
          </p:txBody>
        </p:sp>
      </p:grpSp>
      <p:grpSp>
        <p:nvGrpSpPr>
          <p:cNvPr id="642111" name="Group 63"/>
          <p:cNvGrpSpPr>
            <a:grpSpLocks/>
          </p:cNvGrpSpPr>
          <p:nvPr/>
        </p:nvGrpSpPr>
        <p:grpSpPr bwMode="auto">
          <a:xfrm>
            <a:off x="0" y="3581400"/>
            <a:ext cx="8686800" cy="685800"/>
            <a:chOff x="0" y="2256"/>
            <a:chExt cx="5472" cy="432"/>
          </a:xfrm>
        </p:grpSpPr>
        <p:grpSp>
          <p:nvGrpSpPr>
            <p:cNvPr id="19598" name="Group 64"/>
            <p:cNvGrpSpPr>
              <a:grpSpLocks/>
            </p:cNvGrpSpPr>
            <p:nvPr/>
          </p:nvGrpSpPr>
          <p:grpSpPr bwMode="auto">
            <a:xfrm>
              <a:off x="768" y="2256"/>
              <a:ext cx="4704" cy="432"/>
              <a:chOff x="768" y="2256"/>
              <a:chExt cx="4704" cy="432"/>
            </a:xfrm>
          </p:grpSpPr>
          <p:sp>
            <p:nvSpPr>
              <p:cNvPr id="19600" name="Line 65"/>
              <p:cNvSpPr>
                <a:spLocks noChangeShapeType="1"/>
              </p:cNvSpPr>
              <p:nvPr/>
            </p:nvSpPr>
            <p:spPr bwMode="auto">
              <a:xfrm>
                <a:off x="768" y="2592"/>
                <a:ext cx="47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1" name="Line 66"/>
              <p:cNvSpPr>
                <a:spLocks noChangeShapeType="1"/>
              </p:cNvSpPr>
              <p:nvPr/>
            </p:nvSpPr>
            <p:spPr bwMode="auto">
              <a:xfrm>
                <a:off x="768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2" name="Line 67"/>
              <p:cNvSpPr>
                <a:spLocks noChangeShapeType="1"/>
              </p:cNvSpPr>
              <p:nvPr/>
            </p:nvSpPr>
            <p:spPr bwMode="auto">
              <a:xfrm>
                <a:off x="5472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3" name="Line 68"/>
              <p:cNvSpPr>
                <a:spLocks noChangeShapeType="1"/>
              </p:cNvSpPr>
              <p:nvPr/>
            </p:nvSpPr>
            <p:spPr bwMode="auto">
              <a:xfrm>
                <a:off x="3792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4" name="Line 69"/>
              <p:cNvSpPr>
                <a:spLocks noChangeShapeType="1"/>
              </p:cNvSpPr>
              <p:nvPr/>
            </p:nvSpPr>
            <p:spPr bwMode="auto">
              <a:xfrm>
                <a:off x="3456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5" name="Line 70"/>
              <p:cNvSpPr>
                <a:spLocks noChangeShapeType="1"/>
              </p:cNvSpPr>
              <p:nvPr/>
            </p:nvSpPr>
            <p:spPr bwMode="auto">
              <a:xfrm>
                <a:off x="3120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6" name="Line 71"/>
              <p:cNvSpPr>
                <a:spLocks noChangeShapeType="1"/>
              </p:cNvSpPr>
              <p:nvPr/>
            </p:nvSpPr>
            <p:spPr bwMode="auto">
              <a:xfrm>
                <a:off x="1104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7" name="Line 72"/>
              <p:cNvSpPr>
                <a:spLocks noChangeShapeType="1"/>
              </p:cNvSpPr>
              <p:nvPr/>
            </p:nvSpPr>
            <p:spPr bwMode="auto">
              <a:xfrm>
                <a:off x="1440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8" name="Line 73"/>
              <p:cNvSpPr>
                <a:spLocks noChangeShapeType="1"/>
              </p:cNvSpPr>
              <p:nvPr/>
            </p:nvSpPr>
            <p:spPr bwMode="auto">
              <a:xfrm>
                <a:off x="1776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9" name="Line 74"/>
              <p:cNvSpPr>
                <a:spLocks noChangeShapeType="1"/>
              </p:cNvSpPr>
              <p:nvPr/>
            </p:nvSpPr>
            <p:spPr bwMode="auto">
              <a:xfrm>
                <a:off x="2112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0" name="Line 75"/>
              <p:cNvSpPr>
                <a:spLocks noChangeShapeType="1"/>
              </p:cNvSpPr>
              <p:nvPr/>
            </p:nvSpPr>
            <p:spPr bwMode="auto">
              <a:xfrm>
                <a:off x="2448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1" name="Line 76"/>
              <p:cNvSpPr>
                <a:spLocks noChangeShapeType="1"/>
              </p:cNvSpPr>
              <p:nvPr/>
            </p:nvSpPr>
            <p:spPr bwMode="auto">
              <a:xfrm>
                <a:off x="4128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2" name="Line 77"/>
              <p:cNvSpPr>
                <a:spLocks noChangeShapeType="1"/>
              </p:cNvSpPr>
              <p:nvPr/>
            </p:nvSpPr>
            <p:spPr bwMode="auto">
              <a:xfrm>
                <a:off x="2784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3" name="Line 78"/>
              <p:cNvSpPr>
                <a:spLocks noChangeShapeType="1"/>
              </p:cNvSpPr>
              <p:nvPr/>
            </p:nvSpPr>
            <p:spPr bwMode="auto">
              <a:xfrm>
                <a:off x="5136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4" name="Line 79"/>
              <p:cNvSpPr>
                <a:spLocks noChangeShapeType="1"/>
              </p:cNvSpPr>
              <p:nvPr/>
            </p:nvSpPr>
            <p:spPr bwMode="auto">
              <a:xfrm>
                <a:off x="4800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5" name="Line 80"/>
              <p:cNvSpPr>
                <a:spLocks noChangeShapeType="1"/>
              </p:cNvSpPr>
              <p:nvPr/>
            </p:nvSpPr>
            <p:spPr bwMode="auto">
              <a:xfrm>
                <a:off x="4464" y="24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16" name="Rectangle 81"/>
              <p:cNvSpPr>
                <a:spLocks noChangeArrowheads="1"/>
              </p:cNvSpPr>
              <p:nvPr/>
            </p:nvSpPr>
            <p:spPr bwMode="auto">
              <a:xfrm>
                <a:off x="1248" y="2256"/>
                <a:ext cx="48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7" name="Rectangle 82"/>
              <p:cNvSpPr>
                <a:spLocks noChangeArrowheads="1"/>
              </p:cNvSpPr>
              <p:nvPr/>
            </p:nvSpPr>
            <p:spPr bwMode="auto">
              <a:xfrm>
                <a:off x="768" y="2256"/>
                <a:ext cx="48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8" name="Rectangle 83"/>
              <p:cNvSpPr>
                <a:spLocks noChangeArrowheads="1"/>
              </p:cNvSpPr>
              <p:nvPr/>
            </p:nvSpPr>
            <p:spPr bwMode="auto">
              <a:xfrm>
                <a:off x="864" y="2256"/>
                <a:ext cx="48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19" name="Rectangle 84"/>
              <p:cNvSpPr>
                <a:spLocks noChangeArrowheads="1"/>
              </p:cNvSpPr>
              <p:nvPr/>
            </p:nvSpPr>
            <p:spPr bwMode="auto">
              <a:xfrm>
                <a:off x="1056" y="2256"/>
                <a:ext cx="48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0" name="Rectangle 85"/>
              <p:cNvSpPr>
                <a:spLocks noChangeArrowheads="1"/>
              </p:cNvSpPr>
              <p:nvPr/>
            </p:nvSpPr>
            <p:spPr bwMode="auto">
              <a:xfrm>
                <a:off x="1104" y="2256"/>
                <a:ext cx="48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1" name="Rectangle 86"/>
              <p:cNvSpPr>
                <a:spLocks noChangeArrowheads="1"/>
              </p:cNvSpPr>
              <p:nvPr/>
            </p:nvSpPr>
            <p:spPr bwMode="auto">
              <a:xfrm>
                <a:off x="1632" y="2256"/>
                <a:ext cx="48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2" name="Rectangle 87"/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48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23" name="Rectangle 88"/>
              <p:cNvSpPr>
                <a:spLocks noChangeArrowheads="1"/>
              </p:cNvSpPr>
              <p:nvPr/>
            </p:nvSpPr>
            <p:spPr bwMode="auto">
              <a:xfrm>
                <a:off x="2112" y="2256"/>
                <a:ext cx="48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599" name="Text Box 89"/>
            <p:cNvSpPr txBox="1">
              <a:spLocks noChangeArrowheads="1"/>
            </p:cNvSpPr>
            <p:nvPr/>
          </p:nvSpPr>
          <p:spPr bwMode="auto">
            <a:xfrm>
              <a:off x="0" y="2304"/>
              <a:ext cx="7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800" b="1"/>
                <a:t>SeaWiFS</a:t>
              </a:r>
            </a:p>
          </p:txBody>
        </p:sp>
      </p:grpSp>
      <p:grpSp>
        <p:nvGrpSpPr>
          <p:cNvPr id="642138" name="Group 90"/>
          <p:cNvGrpSpPr>
            <a:grpSpLocks/>
          </p:cNvGrpSpPr>
          <p:nvPr/>
        </p:nvGrpSpPr>
        <p:grpSpPr bwMode="auto">
          <a:xfrm>
            <a:off x="76200" y="2819400"/>
            <a:ext cx="8686800" cy="685800"/>
            <a:chOff x="48" y="1776"/>
            <a:chExt cx="5472" cy="432"/>
          </a:xfrm>
        </p:grpSpPr>
        <p:sp>
          <p:nvSpPr>
            <p:cNvPr id="19547" name="Rectangle 91"/>
            <p:cNvSpPr>
              <a:spLocks noChangeArrowheads="1"/>
            </p:cNvSpPr>
            <p:nvPr/>
          </p:nvSpPr>
          <p:spPr bwMode="auto">
            <a:xfrm>
              <a:off x="5088" y="1776"/>
              <a:ext cx="96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8" name="Rectangle 92"/>
            <p:cNvSpPr>
              <a:spLocks noChangeArrowheads="1"/>
            </p:cNvSpPr>
            <p:nvPr/>
          </p:nvSpPr>
          <p:spPr bwMode="auto">
            <a:xfrm>
              <a:off x="2496" y="1776"/>
              <a:ext cx="192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9" name="Rectangle 93"/>
            <p:cNvSpPr>
              <a:spLocks noChangeArrowheads="1"/>
            </p:cNvSpPr>
            <p:nvPr/>
          </p:nvSpPr>
          <p:spPr bwMode="auto">
            <a:xfrm>
              <a:off x="2400" y="1776"/>
              <a:ext cx="96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0" name="Line 94"/>
            <p:cNvSpPr>
              <a:spLocks noChangeShapeType="1"/>
            </p:cNvSpPr>
            <p:nvPr/>
          </p:nvSpPr>
          <p:spPr bwMode="auto">
            <a:xfrm>
              <a:off x="768" y="2112"/>
              <a:ext cx="47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1" name="Line 95"/>
            <p:cNvSpPr>
              <a:spLocks noChangeShapeType="1"/>
            </p:cNvSpPr>
            <p:nvPr/>
          </p:nvSpPr>
          <p:spPr bwMode="auto">
            <a:xfrm>
              <a:off x="768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2" name="Line 96"/>
            <p:cNvSpPr>
              <a:spLocks noChangeShapeType="1"/>
            </p:cNvSpPr>
            <p:nvPr/>
          </p:nvSpPr>
          <p:spPr bwMode="auto">
            <a:xfrm>
              <a:off x="5472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3" name="Line 97"/>
            <p:cNvSpPr>
              <a:spLocks noChangeShapeType="1"/>
            </p:cNvSpPr>
            <p:nvPr/>
          </p:nvSpPr>
          <p:spPr bwMode="auto">
            <a:xfrm>
              <a:off x="3792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4" name="Line 98"/>
            <p:cNvSpPr>
              <a:spLocks noChangeShapeType="1"/>
            </p:cNvSpPr>
            <p:nvPr/>
          </p:nvSpPr>
          <p:spPr bwMode="auto">
            <a:xfrm>
              <a:off x="3456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5" name="Line 99"/>
            <p:cNvSpPr>
              <a:spLocks noChangeShapeType="1"/>
            </p:cNvSpPr>
            <p:nvPr/>
          </p:nvSpPr>
          <p:spPr bwMode="auto">
            <a:xfrm>
              <a:off x="3120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6" name="Line 100"/>
            <p:cNvSpPr>
              <a:spLocks noChangeShapeType="1"/>
            </p:cNvSpPr>
            <p:nvPr/>
          </p:nvSpPr>
          <p:spPr bwMode="auto">
            <a:xfrm>
              <a:off x="1104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7" name="Line 101"/>
            <p:cNvSpPr>
              <a:spLocks noChangeShapeType="1"/>
            </p:cNvSpPr>
            <p:nvPr/>
          </p:nvSpPr>
          <p:spPr bwMode="auto">
            <a:xfrm>
              <a:off x="1440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8" name="Line 102"/>
            <p:cNvSpPr>
              <a:spLocks noChangeShapeType="1"/>
            </p:cNvSpPr>
            <p:nvPr/>
          </p:nvSpPr>
          <p:spPr bwMode="auto">
            <a:xfrm>
              <a:off x="1776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9" name="Line 103"/>
            <p:cNvSpPr>
              <a:spLocks noChangeShapeType="1"/>
            </p:cNvSpPr>
            <p:nvPr/>
          </p:nvSpPr>
          <p:spPr bwMode="auto">
            <a:xfrm>
              <a:off x="2112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0" name="Line 104"/>
            <p:cNvSpPr>
              <a:spLocks noChangeShapeType="1"/>
            </p:cNvSpPr>
            <p:nvPr/>
          </p:nvSpPr>
          <p:spPr bwMode="auto">
            <a:xfrm>
              <a:off x="2448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1" name="Line 105"/>
            <p:cNvSpPr>
              <a:spLocks noChangeShapeType="1"/>
            </p:cNvSpPr>
            <p:nvPr/>
          </p:nvSpPr>
          <p:spPr bwMode="auto">
            <a:xfrm>
              <a:off x="4128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2" name="Line 106"/>
            <p:cNvSpPr>
              <a:spLocks noChangeShapeType="1"/>
            </p:cNvSpPr>
            <p:nvPr/>
          </p:nvSpPr>
          <p:spPr bwMode="auto">
            <a:xfrm>
              <a:off x="2784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3" name="Line 107"/>
            <p:cNvSpPr>
              <a:spLocks noChangeShapeType="1"/>
            </p:cNvSpPr>
            <p:nvPr/>
          </p:nvSpPr>
          <p:spPr bwMode="auto">
            <a:xfrm>
              <a:off x="5136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4" name="Line 108"/>
            <p:cNvSpPr>
              <a:spLocks noChangeShapeType="1"/>
            </p:cNvSpPr>
            <p:nvPr/>
          </p:nvSpPr>
          <p:spPr bwMode="auto">
            <a:xfrm>
              <a:off x="4800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5" name="Line 109"/>
            <p:cNvSpPr>
              <a:spLocks noChangeShapeType="1"/>
            </p:cNvSpPr>
            <p:nvPr/>
          </p:nvSpPr>
          <p:spPr bwMode="auto">
            <a:xfrm>
              <a:off x="4464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6" name="Rectangle 110"/>
            <p:cNvSpPr>
              <a:spLocks noChangeArrowheads="1"/>
            </p:cNvSpPr>
            <p:nvPr/>
          </p:nvSpPr>
          <p:spPr bwMode="auto">
            <a:xfrm>
              <a:off x="1488" y="1776"/>
              <a:ext cx="192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7" name="Rectangle 111"/>
            <p:cNvSpPr>
              <a:spLocks noChangeArrowheads="1"/>
            </p:cNvSpPr>
            <p:nvPr/>
          </p:nvSpPr>
          <p:spPr bwMode="auto">
            <a:xfrm>
              <a:off x="2256" y="1776"/>
              <a:ext cx="96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8" name="Rectangle 112"/>
            <p:cNvSpPr>
              <a:spLocks noChangeArrowheads="1"/>
            </p:cNvSpPr>
            <p:nvPr/>
          </p:nvSpPr>
          <p:spPr bwMode="auto">
            <a:xfrm>
              <a:off x="960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9" name="Rectangle 113"/>
            <p:cNvSpPr>
              <a:spLocks noChangeArrowheads="1"/>
            </p:cNvSpPr>
            <p:nvPr/>
          </p:nvSpPr>
          <p:spPr bwMode="auto">
            <a:xfrm>
              <a:off x="1248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0" name="Rectangle 114"/>
            <p:cNvSpPr>
              <a:spLocks noChangeArrowheads="1"/>
            </p:cNvSpPr>
            <p:nvPr/>
          </p:nvSpPr>
          <p:spPr bwMode="auto">
            <a:xfrm>
              <a:off x="2784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1" name="Rectangle 115"/>
            <p:cNvSpPr>
              <a:spLocks noChangeArrowheads="1"/>
            </p:cNvSpPr>
            <p:nvPr/>
          </p:nvSpPr>
          <p:spPr bwMode="auto">
            <a:xfrm>
              <a:off x="3264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2" name="Rectangle 116"/>
            <p:cNvSpPr>
              <a:spLocks noChangeArrowheads="1"/>
            </p:cNvSpPr>
            <p:nvPr/>
          </p:nvSpPr>
          <p:spPr bwMode="auto">
            <a:xfrm>
              <a:off x="768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3" name="Rectangle 117"/>
            <p:cNvSpPr>
              <a:spLocks noChangeArrowheads="1"/>
            </p:cNvSpPr>
            <p:nvPr/>
          </p:nvSpPr>
          <p:spPr bwMode="auto">
            <a:xfrm>
              <a:off x="864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4" name="Rectangle 118"/>
            <p:cNvSpPr>
              <a:spLocks noChangeArrowheads="1"/>
            </p:cNvSpPr>
            <p:nvPr/>
          </p:nvSpPr>
          <p:spPr bwMode="auto">
            <a:xfrm>
              <a:off x="1056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5" name="Rectangle 119"/>
            <p:cNvSpPr>
              <a:spLocks noChangeArrowheads="1"/>
            </p:cNvSpPr>
            <p:nvPr/>
          </p:nvSpPr>
          <p:spPr bwMode="auto">
            <a:xfrm>
              <a:off x="1152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6" name="Rectangle 120"/>
            <p:cNvSpPr>
              <a:spLocks noChangeArrowheads="1"/>
            </p:cNvSpPr>
            <p:nvPr/>
          </p:nvSpPr>
          <p:spPr bwMode="auto">
            <a:xfrm>
              <a:off x="1200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7" name="Rectangle 121"/>
            <p:cNvSpPr>
              <a:spLocks noChangeArrowheads="1"/>
            </p:cNvSpPr>
            <p:nvPr/>
          </p:nvSpPr>
          <p:spPr bwMode="auto">
            <a:xfrm>
              <a:off x="1632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8" name="Rectangle 122"/>
            <p:cNvSpPr>
              <a:spLocks noChangeArrowheads="1"/>
            </p:cNvSpPr>
            <p:nvPr/>
          </p:nvSpPr>
          <p:spPr bwMode="auto">
            <a:xfrm>
              <a:off x="1680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9" name="Rectangle 123"/>
            <p:cNvSpPr>
              <a:spLocks noChangeArrowheads="1"/>
            </p:cNvSpPr>
            <p:nvPr/>
          </p:nvSpPr>
          <p:spPr bwMode="auto">
            <a:xfrm>
              <a:off x="1920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0" name="Rectangle 124"/>
            <p:cNvSpPr>
              <a:spLocks noChangeArrowheads="1"/>
            </p:cNvSpPr>
            <p:nvPr/>
          </p:nvSpPr>
          <p:spPr bwMode="auto">
            <a:xfrm>
              <a:off x="2304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1" name="Rectangle 125"/>
            <p:cNvSpPr>
              <a:spLocks noChangeArrowheads="1"/>
            </p:cNvSpPr>
            <p:nvPr/>
          </p:nvSpPr>
          <p:spPr bwMode="auto">
            <a:xfrm>
              <a:off x="2544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2" name="Rectangle 126"/>
            <p:cNvSpPr>
              <a:spLocks noChangeArrowheads="1"/>
            </p:cNvSpPr>
            <p:nvPr/>
          </p:nvSpPr>
          <p:spPr bwMode="auto">
            <a:xfrm>
              <a:off x="2976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3" name="Rectangle 127"/>
            <p:cNvSpPr>
              <a:spLocks noChangeArrowheads="1"/>
            </p:cNvSpPr>
            <p:nvPr/>
          </p:nvSpPr>
          <p:spPr bwMode="auto">
            <a:xfrm>
              <a:off x="2832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4" name="Rectangle 128"/>
            <p:cNvSpPr>
              <a:spLocks noChangeArrowheads="1"/>
            </p:cNvSpPr>
            <p:nvPr/>
          </p:nvSpPr>
          <p:spPr bwMode="auto">
            <a:xfrm>
              <a:off x="3744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5" name="Rectangle 129"/>
            <p:cNvSpPr>
              <a:spLocks noChangeArrowheads="1"/>
            </p:cNvSpPr>
            <p:nvPr/>
          </p:nvSpPr>
          <p:spPr bwMode="auto">
            <a:xfrm>
              <a:off x="3792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6" name="Rectangle 130"/>
            <p:cNvSpPr>
              <a:spLocks noChangeArrowheads="1"/>
            </p:cNvSpPr>
            <p:nvPr/>
          </p:nvSpPr>
          <p:spPr bwMode="auto">
            <a:xfrm>
              <a:off x="3840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7" name="Rectangle 131"/>
            <p:cNvSpPr>
              <a:spLocks noChangeArrowheads="1"/>
            </p:cNvSpPr>
            <p:nvPr/>
          </p:nvSpPr>
          <p:spPr bwMode="auto">
            <a:xfrm>
              <a:off x="3888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8" name="Rectangle 132"/>
            <p:cNvSpPr>
              <a:spLocks noChangeArrowheads="1"/>
            </p:cNvSpPr>
            <p:nvPr/>
          </p:nvSpPr>
          <p:spPr bwMode="auto">
            <a:xfrm>
              <a:off x="4224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9" name="Rectangle 133"/>
            <p:cNvSpPr>
              <a:spLocks noChangeArrowheads="1"/>
            </p:cNvSpPr>
            <p:nvPr/>
          </p:nvSpPr>
          <p:spPr bwMode="auto">
            <a:xfrm>
              <a:off x="4272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0" name="Rectangle 134"/>
            <p:cNvSpPr>
              <a:spLocks noChangeArrowheads="1"/>
            </p:cNvSpPr>
            <p:nvPr/>
          </p:nvSpPr>
          <p:spPr bwMode="auto">
            <a:xfrm>
              <a:off x="4512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1" name="Rectangle 135"/>
            <p:cNvSpPr>
              <a:spLocks noChangeArrowheads="1"/>
            </p:cNvSpPr>
            <p:nvPr/>
          </p:nvSpPr>
          <p:spPr bwMode="auto">
            <a:xfrm>
              <a:off x="4656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2" name="Rectangle 136"/>
            <p:cNvSpPr>
              <a:spLocks noChangeArrowheads="1"/>
            </p:cNvSpPr>
            <p:nvPr/>
          </p:nvSpPr>
          <p:spPr bwMode="auto">
            <a:xfrm>
              <a:off x="4896" y="1776"/>
              <a:ext cx="96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3" name="Rectangle 137"/>
            <p:cNvSpPr>
              <a:spLocks noChangeArrowheads="1"/>
            </p:cNvSpPr>
            <p:nvPr/>
          </p:nvSpPr>
          <p:spPr bwMode="auto">
            <a:xfrm>
              <a:off x="5280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4" name="Rectangle 138"/>
            <p:cNvSpPr>
              <a:spLocks noChangeArrowheads="1"/>
            </p:cNvSpPr>
            <p:nvPr/>
          </p:nvSpPr>
          <p:spPr bwMode="auto">
            <a:xfrm>
              <a:off x="5328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5" name="Rectangle 139"/>
            <p:cNvSpPr>
              <a:spLocks noChangeArrowheads="1"/>
            </p:cNvSpPr>
            <p:nvPr/>
          </p:nvSpPr>
          <p:spPr bwMode="auto">
            <a:xfrm>
              <a:off x="5424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6" name="Rectangle 140"/>
            <p:cNvSpPr>
              <a:spLocks noChangeArrowheads="1"/>
            </p:cNvSpPr>
            <p:nvPr/>
          </p:nvSpPr>
          <p:spPr bwMode="auto">
            <a:xfrm>
              <a:off x="5472" y="1776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7" name="Text Box 141"/>
            <p:cNvSpPr txBox="1">
              <a:spLocks noChangeArrowheads="1"/>
            </p:cNvSpPr>
            <p:nvPr/>
          </p:nvSpPr>
          <p:spPr bwMode="auto">
            <a:xfrm>
              <a:off x="48" y="1824"/>
              <a:ext cx="5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800" b="1"/>
                <a:t>MODIS</a:t>
              </a:r>
            </a:p>
          </p:txBody>
        </p:sp>
      </p:grpSp>
      <p:sp>
        <p:nvSpPr>
          <p:cNvPr id="19499" name="Line 142"/>
          <p:cNvSpPr>
            <a:spLocks noChangeShapeType="1"/>
          </p:cNvSpPr>
          <p:nvPr/>
        </p:nvSpPr>
        <p:spPr bwMode="auto">
          <a:xfrm>
            <a:off x="4267200" y="1905000"/>
            <a:ext cx="0" cy="434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00" name="Line 143"/>
          <p:cNvSpPr>
            <a:spLocks noChangeShapeType="1"/>
          </p:cNvSpPr>
          <p:nvPr/>
        </p:nvSpPr>
        <p:spPr bwMode="auto">
          <a:xfrm>
            <a:off x="5638800" y="1905000"/>
            <a:ext cx="0" cy="434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01" name="Line 144"/>
          <p:cNvSpPr>
            <a:spLocks noChangeShapeType="1"/>
          </p:cNvSpPr>
          <p:nvPr/>
        </p:nvSpPr>
        <p:spPr bwMode="auto">
          <a:xfrm flipV="1">
            <a:off x="3962400" y="6172200"/>
            <a:ext cx="304800" cy="1524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02" name="Line 145"/>
          <p:cNvSpPr>
            <a:spLocks noChangeShapeType="1"/>
          </p:cNvSpPr>
          <p:nvPr/>
        </p:nvSpPr>
        <p:spPr bwMode="auto">
          <a:xfrm flipV="1">
            <a:off x="3962400" y="6248400"/>
            <a:ext cx="16002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42194" name="Group 146"/>
          <p:cNvGrpSpPr>
            <a:grpSpLocks/>
          </p:cNvGrpSpPr>
          <p:nvPr/>
        </p:nvGrpSpPr>
        <p:grpSpPr bwMode="auto">
          <a:xfrm>
            <a:off x="228600" y="2057400"/>
            <a:ext cx="8458200" cy="685800"/>
            <a:chOff x="144" y="1296"/>
            <a:chExt cx="5328" cy="432"/>
          </a:xfrm>
        </p:grpSpPr>
        <p:sp>
          <p:nvSpPr>
            <p:cNvPr id="19511" name="Rectangle 147"/>
            <p:cNvSpPr>
              <a:spLocks noChangeArrowheads="1"/>
            </p:cNvSpPr>
            <p:nvPr/>
          </p:nvSpPr>
          <p:spPr bwMode="auto">
            <a:xfrm>
              <a:off x="4896" y="1296"/>
              <a:ext cx="336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2" name="Line 148"/>
            <p:cNvSpPr>
              <a:spLocks noChangeShapeType="1"/>
            </p:cNvSpPr>
            <p:nvPr/>
          </p:nvSpPr>
          <p:spPr bwMode="auto">
            <a:xfrm>
              <a:off x="768" y="1632"/>
              <a:ext cx="47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3" name="Line 149"/>
            <p:cNvSpPr>
              <a:spLocks noChangeShapeType="1"/>
            </p:cNvSpPr>
            <p:nvPr/>
          </p:nvSpPr>
          <p:spPr bwMode="auto">
            <a:xfrm>
              <a:off x="768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Line 150"/>
            <p:cNvSpPr>
              <a:spLocks noChangeShapeType="1"/>
            </p:cNvSpPr>
            <p:nvPr/>
          </p:nvSpPr>
          <p:spPr bwMode="auto">
            <a:xfrm>
              <a:off x="5472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5" name="Line 151"/>
            <p:cNvSpPr>
              <a:spLocks noChangeShapeType="1"/>
            </p:cNvSpPr>
            <p:nvPr/>
          </p:nvSpPr>
          <p:spPr bwMode="auto">
            <a:xfrm>
              <a:off x="3792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6" name="Line 152"/>
            <p:cNvSpPr>
              <a:spLocks noChangeShapeType="1"/>
            </p:cNvSpPr>
            <p:nvPr/>
          </p:nvSpPr>
          <p:spPr bwMode="auto">
            <a:xfrm>
              <a:off x="3456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7" name="Line 153"/>
            <p:cNvSpPr>
              <a:spLocks noChangeShapeType="1"/>
            </p:cNvSpPr>
            <p:nvPr/>
          </p:nvSpPr>
          <p:spPr bwMode="auto">
            <a:xfrm>
              <a:off x="3120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8" name="Line 154"/>
            <p:cNvSpPr>
              <a:spLocks noChangeShapeType="1"/>
            </p:cNvSpPr>
            <p:nvPr/>
          </p:nvSpPr>
          <p:spPr bwMode="auto">
            <a:xfrm>
              <a:off x="1104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9" name="Line 155"/>
            <p:cNvSpPr>
              <a:spLocks noChangeShapeType="1"/>
            </p:cNvSpPr>
            <p:nvPr/>
          </p:nvSpPr>
          <p:spPr bwMode="auto">
            <a:xfrm>
              <a:off x="1440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0" name="Line 156"/>
            <p:cNvSpPr>
              <a:spLocks noChangeShapeType="1"/>
            </p:cNvSpPr>
            <p:nvPr/>
          </p:nvSpPr>
          <p:spPr bwMode="auto">
            <a:xfrm>
              <a:off x="1776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1" name="Line 157"/>
            <p:cNvSpPr>
              <a:spLocks noChangeShapeType="1"/>
            </p:cNvSpPr>
            <p:nvPr/>
          </p:nvSpPr>
          <p:spPr bwMode="auto">
            <a:xfrm>
              <a:off x="2112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2" name="Line 158"/>
            <p:cNvSpPr>
              <a:spLocks noChangeShapeType="1"/>
            </p:cNvSpPr>
            <p:nvPr/>
          </p:nvSpPr>
          <p:spPr bwMode="auto">
            <a:xfrm>
              <a:off x="2448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3" name="Line 159"/>
            <p:cNvSpPr>
              <a:spLocks noChangeShapeType="1"/>
            </p:cNvSpPr>
            <p:nvPr/>
          </p:nvSpPr>
          <p:spPr bwMode="auto">
            <a:xfrm>
              <a:off x="4128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4" name="Line 160"/>
            <p:cNvSpPr>
              <a:spLocks noChangeShapeType="1"/>
            </p:cNvSpPr>
            <p:nvPr/>
          </p:nvSpPr>
          <p:spPr bwMode="auto">
            <a:xfrm>
              <a:off x="2784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5" name="Line 161"/>
            <p:cNvSpPr>
              <a:spLocks noChangeShapeType="1"/>
            </p:cNvSpPr>
            <p:nvPr/>
          </p:nvSpPr>
          <p:spPr bwMode="auto">
            <a:xfrm>
              <a:off x="5136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6" name="Line 162"/>
            <p:cNvSpPr>
              <a:spLocks noChangeShapeType="1"/>
            </p:cNvSpPr>
            <p:nvPr/>
          </p:nvSpPr>
          <p:spPr bwMode="auto">
            <a:xfrm>
              <a:off x="4800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7" name="Line 163"/>
            <p:cNvSpPr>
              <a:spLocks noChangeShapeType="1"/>
            </p:cNvSpPr>
            <p:nvPr/>
          </p:nvSpPr>
          <p:spPr bwMode="auto">
            <a:xfrm>
              <a:off x="4464" y="148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8" name="Rectangle 164"/>
            <p:cNvSpPr>
              <a:spLocks noChangeArrowheads="1"/>
            </p:cNvSpPr>
            <p:nvPr/>
          </p:nvSpPr>
          <p:spPr bwMode="auto">
            <a:xfrm>
              <a:off x="1440" y="1296"/>
              <a:ext cx="28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9" name="Rectangle 165"/>
            <p:cNvSpPr>
              <a:spLocks noChangeArrowheads="1"/>
            </p:cNvSpPr>
            <p:nvPr/>
          </p:nvSpPr>
          <p:spPr bwMode="auto">
            <a:xfrm>
              <a:off x="2256" y="1296"/>
              <a:ext cx="144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0" name="Rectangle 166"/>
            <p:cNvSpPr>
              <a:spLocks noChangeArrowheads="1"/>
            </p:cNvSpPr>
            <p:nvPr/>
          </p:nvSpPr>
          <p:spPr bwMode="auto">
            <a:xfrm>
              <a:off x="1248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1" name="Rectangle 167"/>
            <p:cNvSpPr>
              <a:spLocks noChangeArrowheads="1"/>
            </p:cNvSpPr>
            <p:nvPr/>
          </p:nvSpPr>
          <p:spPr bwMode="auto">
            <a:xfrm>
              <a:off x="2784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2" name="Rectangle 168"/>
            <p:cNvSpPr>
              <a:spLocks noChangeArrowheads="1"/>
            </p:cNvSpPr>
            <p:nvPr/>
          </p:nvSpPr>
          <p:spPr bwMode="auto">
            <a:xfrm>
              <a:off x="768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3" name="Rectangle 169"/>
            <p:cNvSpPr>
              <a:spLocks noChangeArrowheads="1"/>
            </p:cNvSpPr>
            <p:nvPr/>
          </p:nvSpPr>
          <p:spPr bwMode="auto">
            <a:xfrm>
              <a:off x="864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4" name="Rectangle 170"/>
            <p:cNvSpPr>
              <a:spLocks noChangeArrowheads="1"/>
            </p:cNvSpPr>
            <p:nvPr/>
          </p:nvSpPr>
          <p:spPr bwMode="auto">
            <a:xfrm>
              <a:off x="1056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5" name="Rectangle 171"/>
            <p:cNvSpPr>
              <a:spLocks noChangeArrowheads="1"/>
            </p:cNvSpPr>
            <p:nvPr/>
          </p:nvSpPr>
          <p:spPr bwMode="auto">
            <a:xfrm>
              <a:off x="1632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6" name="Rectangle 172"/>
            <p:cNvSpPr>
              <a:spLocks noChangeArrowheads="1"/>
            </p:cNvSpPr>
            <p:nvPr/>
          </p:nvSpPr>
          <p:spPr bwMode="auto">
            <a:xfrm>
              <a:off x="1920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7" name="Rectangle 173"/>
            <p:cNvSpPr>
              <a:spLocks noChangeArrowheads="1"/>
            </p:cNvSpPr>
            <p:nvPr/>
          </p:nvSpPr>
          <p:spPr bwMode="auto">
            <a:xfrm>
              <a:off x="2976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8" name="Rectangle 174"/>
            <p:cNvSpPr>
              <a:spLocks noChangeArrowheads="1"/>
            </p:cNvSpPr>
            <p:nvPr/>
          </p:nvSpPr>
          <p:spPr bwMode="auto">
            <a:xfrm>
              <a:off x="2928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9" name="Rectangle 175"/>
            <p:cNvSpPr>
              <a:spLocks noChangeArrowheads="1"/>
            </p:cNvSpPr>
            <p:nvPr/>
          </p:nvSpPr>
          <p:spPr bwMode="auto">
            <a:xfrm>
              <a:off x="3312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0" name="Rectangle 176"/>
            <p:cNvSpPr>
              <a:spLocks noChangeArrowheads="1"/>
            </p:cNvSpPr>
            <p:nvPr/>
          </p:nvSpPr>
          <p:spPr bwMode="auto">
            <a:xfrm>
              <a:off x="3744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1" name="Rectangle 177"/>
            <p:cNvSpPr>
              <a:spLocks noChangeArrowheads="1"/>
            </p:cNvSpPr>
            <p:nvPr/>
          </p:nvSpPr>
          <p:spPr bwMode="auto">
            <a:xfrm>
              <a:off x="3792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2" name="Rectangle 178"/>
            <p:cNvSpPr>
              <a:spLocks noChangeArrowheads="1"/>
            </p:cNvSpPr>
            <p:nvPr/>
          </p:nvSpPr>
          <p:spPr bwMode="auto">
            <a:xfrm>
              <a:off x="2832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3" name="Rectangle 179"/>
            <p:cNvSpPr>
              <a:spLocks noChangeArrowheads="1"/>
            </p:cNvSpPr>
            <p:nvPr/>
          </p:nvSpPr>
          <p:spPr bwMode="auto">
            <a:xfrm>
              <a:off x="4512" y="1296"/>
              <a:ext cx="48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4" name="Rectangle 180"/>
            <p:cNvSpPr>
              <a:spLocks noChangeArrowheads="1"/>
            </p:cNvSpPr>
            <p:nvPr/>
          </p:nvSpPr>
          <p:spPr bwMode="auto">
            <a:xfrm>
              <a:off x="4848" y="1296"/>
              <a:ext cx="192" cy="33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5" name="Text Box 181"/>
            <p:cNvSpPr txBox="1">
              <a:spLocks noChangeArrowheads="1"/>
            </p:cNvSpPr>
            <p:nvPr/>
          </p:nvSpPr>
          <p:spPr bwMode="auto">
            <a:xfrm>
              <a:off x="144" y="1392"/>
              <a:ext cx="4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800" b="1"/>
                <a:t>VIIRS</a:t>
              </a:r>
            </a:p>
          </p:txBody>
        </p:sp>
        <p:sp>
          <p:nvSpPr>
            <p:cNvPr id="19546" name="Rectangle 182"/>
            <p:cNvSpPr>
              <a:spLocks noChangeArrowheads="1"/>
            </p:cNvSpPr>
            <p:nvPr/>
          </p:nvSpPr>
          <p:spPr bwMode="auto">
            <a:xfrm>
              <a:off x="1104" y="1440"/>
              <a:ext cx="1344" cy="192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800" b="1"/>
                <a:t>    DNB</a:t>
              </a:r>
            </a:p>
          </p:txBody>
        </p:sp>
      </p:grpSp>
      <p:sp>
        <p:nvSpPr>
          <p:cNvPr id="19504" name="Rectangle 183"/>
          <p:cNvSpPr>
            <a:spLocks noChangeArrowheads="1"/>
          </p:cNvSpPr>
          <p:nvPr/>
        </p:nvSpPr>
        <p:spPr bwMode="auto">
          <a:xfrm>
            <a:off x="1752600" y="5257800"/>
            <a:ext cx="2133600" cy="152400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200" b="1"/>
              <a:t>Low Light Imagery</a:t>
            </a:r>
          </a:p>
        </p:txBody>
      </p:sp>
      <p:sp>
        <p:nvSpPr>
          <p:cNvPr id="19505" name="Text Box 184"/>
          <p:cNvSpPr txBox="1">
            <a:spLocks noChangeArrowheads="1"/>
          </p:cNvSpPr>
          <p:nvPr/>
        </p:nvSpPr>
        <p:spPr bwMode="auto">
          <a:xfrm>
            <a:off x="7543800" y="6248400"/>
            <a:ext cx="1325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C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i="1"/>
              <a:t>Long wave IR</a:t>
            </a:r>
          </a:p>
        </p:txBody>
      </p:sp>
      <p:sp>
        <p:nvSpPr>
          <p:cNvPr id="19506" name="Text Box 185"/>
          <p:cNvSpPr txBox="1">
            <a:spLocks noChangeArrowheads="1"/>
          </p:cNvSpPr>
          <p:nvPr/>
        </p:nvSpPr>
        <p:spPr bwMode="auto">
          <a:xfrm>
            <a:off x="5867400" y="6248400"/>
            <a:ext cx="1198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C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i="1"/>
              <a:t>Mid wave IR</a:t>
            </a:r>
          </a:p>
        </p:txBody>
      </p:sp>
      <p:sp>
        <p:nvSpPr>
          <p:cNvPr id="19507" name="Text Box 186"/>
          <p:cNvSpPr txBox="1">
            <a:spLocks noChangeArrowheads="1"/>
          </p:cNvSpPr>
          <p:nvPr/>
        </p:nvSpPr>
        <p:spPr bwMode="auto">
          <a:xfrm>
            <a:off x="1143000" y="6248400"/>
            <a:ext cx="755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C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i="1"/>
              <a:t>Visible</a:t>
            </a:r>
          </a:p>
        </p:txBody>
      </p:sp>
      <p:sp>
        <p:nvSpPr>
          <p:cNvPr id="19508" name="Text Box 204"/>
          <p:cNvSpPr txBox="1">
            <a:spLocks noChangeArrowheads="1"/>
          </p:cNvSpPr>
          <p:nvPr/>
        </p:nvSpPr>
        <p:spPr bwMode="auto">
          <a:xfrm>
            <a:off x="2514600" y="6172200"/>
            <a:ext cx="1474788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i="1"/>
              <a:t>Breaks in scale</a:t>
            </a:r>
          </a:p>
        </p:txBody>
      </p:sp>
      <p:sp>
        <p:nvSpPr>
          <p:cNvPr id="19509" name="Rectangle 1"/>
          <p:cNvSpPr>
            <a:spLocks noChangeArrowheads="1"/>
          </p:cNvSpPr>
          <p:nvPr/>
        </p:nvSpPr>
        <p:spPr bwMode="auto">
          <a:xfrm>
            <a:off x="6210300" y="6611938"/>
            <a:ext cx="4572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 dirty="0"/>
              <a:t>Credit: Northrup Grumman &amp; Raytheon</a:t>
            </a:r>
          </a:p>
        </p:txBody>
      </p:sp>
      <p:pic>
        <p:nvPicPr>
          <p:cNvPr id="19510" name="Picture 3" descr="clr_NRL butt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731040"/>
            <a:ext cx="7112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14543" y="71852"/>
            <a:ext cx="33061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From Ed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</a:rPr>
              <a:t>Hyer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, NRL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34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2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2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2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2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785" y="300568"/>
            <a:ext cx="867958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VIIRS is a </a:t>
            </a:r>
            <a:r>
              <a:rPr lang="en-US" sz="3200" dirty="0" err="1" smtClean="0">
                <a:solidFill>
                  <a:srgbClr val="953735"/>
                </a:solidFill>
              </a:rPr>
              <a:t>multiwavelength</a:t>
            </a:r>
            <a:r>
              <a:rPr lang="en-US" sz="3200" dirty="0" smtClean="0">
                <a:solidFill>
                  <a:srgbClr val="953735"/>
                </a:solidFill>
              </a:rPr>
              <a:t> imager, like MODIS</a:t>
            </a:r>
          </a:p>
          <a:p>
            <a:r>
              <a:rPr lang="en-US" sz="3200" dirty="0" smtClean="0">
                <a:solidFill>
                  <a:srgbClr val="953735"/>
                </a:solidFill>
              </a:rPr>
              <a:t>with </a:t>
            </a:r>
            <a:r>
              <a:rPr lang="en-US" sz="3200" u="sng" dirty="0" smtClean="0">
                <a:solidFill>
                  <a:srgbClr val="953735"/>
                </a:solidFill>
              </a:rPr>
              <a:t>similar</a:t>
            </a:r>
            <a:r>
              <a:rPr lang="en-US" sz="3200" dirty="0" smtClean="0">
                <a:solidFill>
                  <a:srgbClr val="953735"/>
                </a:solidFill>
              </a:rPr>
              <a:t> wavelength bands in the aerosol range</a:t>
            </a:r>
          </a:p>
          <a:p>
            <a:endParaRPr lang="en-US" sz="3200" dirty="0">
              <a:solidFill>
                <a:srgbClr val="953735"/>
              </a:solidFill>
            </a:endParaRPr>
          </a:p>
          <a:p>
            <a:endParaRPr lang="en-US" sz="3200" dirty="0">
              <a:solidFill>
                <a:srgbClr val="953735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582328"/>
              </p:ext>
            </p:extLst>
          </p:nvPr>
        </p:nvGraphicFramePr>
        <p:xfrm>
          <a:off x="1524000" y="1496909"/>
          <a:ext cx="6096000" cy="490727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2000"/>
                <a:gridCol w="2032000"/>
                <a:gridCol w="2032000"/>
              </a:tblGrid>
              <a:tr h="30188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MODIS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VIIRS</a:t>
                      </a:r>
                      <a:endParaRPr lang="en-US" sz="2800" dirty="0"/>
                    </a:p>
                  </a:txBody>
                  <a:tcPr/>
                </a:tc>
              </a:tr>
              <a:tr h="30188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953735"/>
                          </a:solidFill>
                        </a:rPr>
                        <a:t>Orbit altitude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953735"/>
                          </a:solidFill>
                        </a:rPr>
                        <a:t>690 km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953735"/>
                          </a:solidFill>
                        </a:rPr>
                        <a:t>824 km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  <a:tr h="30188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953735"/>
                          </a:solidFill>
                        </a:rPr>
                        <a:t>Equator crossing time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953735"/>
                          </a:solidFill>
                        </a:rPr>
                        <a:t>13:30 LT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953735"/>
                          </a:solidFill>
                        </a:rPr>
                        <a:t>13:30 LT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  <a:tr h="30188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953735"/>
                          </a:solidFill>
                        </a:rPr>
                        <a:t>Granule size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953735"/>
                          </a:solidFill>
                        </a:rPr>
                        <a:t>5 minutes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953735"/>
                          </a:solidFill>
                        </a:rPr>
                        <a:t>86 </a:t>
                      </a:r>
                      <a:r>
                        <a:rPr lang="en-US" sz="2800" dirty="0" smtClean="0">
                          <a:solidFill>
                            <a:srgbClr val="953735"/>
                          </a:solidFill>
                        </a:rPr>
                        <a:t>seconds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  <a:tr h="30188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953735"/>
                          </a:solidFill>
                        </a:rPr>
                        <a:t>swath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953735"/>
                          </a:solidFill>
                        </a:rPr>
                        <a:t>2330 km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953735"/>
                          </a:solidFill>
                        </a:rPr>
                        <a:t>3000 km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  <a:tr h="30188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953735"/>
                          </a:solidFill>
                        </a:rPr>
                        <a:t>Pixel nadir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953735"/>
                          </a:solidFill>
                        </a:rPr>
                        <a:t>0.5 km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953735"/>
                          </a:solidFill>
                        </a:rPr>
                        <a:t>0.75 km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  <a:tr h="30188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953735"/>
                          </a:solidFill>
                        </a:rPr>
                        <a:t>Pixel edge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953735"/>
                          </a:solidFill>
                        </a:rPr>
                        <a:t>2 km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953735"/>
                          </a:solidFill>
                        </a:rPr>
                        <a:t>1.5 km</a:t>
                      </a:r>
                      <a:endParaRPr lang="en-US" sz="28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9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53"/>
    </mc:Choice>
    <mc:Fallback xmlns="">
      <p:transition xmlns:p14="http://schemas.microsoft.com/office/powerpoint/2010/main" spd="slow" advTm="6525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03631" y="408248"/>
            <a:ext cx="142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VIIRS granule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26811" cy="46268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31355" y="4672172"/>
            <a:ext cx="379342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VIIRS</a:t>
            </a:r>
          </a:p>
          <a:p>
            <a:r>
              <a:rPr lang="en-US" sz="3200" dirty="0" smtClean="0">
                <a:solidFill>
                  <a:srgbClr val="953735"/>
                </a:solidFill>
              </a:rPr>
              <a:t>0.67 </a:t>
            </a:r>
            <a:r>
              <a:rPr lang="en-US" sz="3200" dirty="0">
                <a:solidFill>
                  <a:srgbClr val="953735"/>
                </a:solidFill>
              </a:rPr>
              <a:t>– 0.55 – </a:t>
            </a:r>
            <a:r>
              <a:rPr lang="en-US" sz="3200" dirty="0" smtClean="0">
                <a:solidFill>
                  <a:srgbClr val="953735"/>
                </a:solidFill>
              </a:rPr>
              <a:t>0.49 </a:t>
            </a:r>
            <a:r>
              <a:rPr lang="en-US" sz="3200" dirty="0">
                <a:solidFill>
                  <a:srgbClr val="953735"/>
                </a:solidFill>
              </a:rPr>
              <a:t>µm</a:t>
            </a:r>
          </a:p>
          <a:p>
            <a:r>
              <a:rPr lang="en-US" sz="3200" dirty="0" smtClean="0">
                <a:solidFill>
                  <a:srgbClr val="953735"/>
                </a:solidFill>
              </a:rPr>
              <a:t>2 </a:t>
            </a:r>
            <a:r>
              <a:rPr lang="en-US" sz="3200" dirty="0" smtClean="0">
                <a:solidFill>
                  <a:srgbClr val="953735"/>
                </a:solidFill>
              </a:rPr>
              <a:t>Sep 2012</a:t>
            </a:r>
          </a:p>
          <a:p>
            <a:r>
              <a:rPr lang="en-US" sz="3200" dirty="0">
                <a:solidFill>
                  <a:srgbClr val="953735"/>
                </a:solidFill>
              </a:rPr>
              <a:t>20:24:</a:t>
            </a:r>
            <a:r>
              <a:rPr lang="en-US" sz="3200" dirty="0" smtClean="0">
                <a:solidFill>
                  <a:srgbClr val="953735"/>
                </a:solidFill>
              </a:rPr>
              <a:t>27.8 UTC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9433" y="4740213"/>
            <a:ext cx="391785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MODIS</a:t>
            </a:r>
          </a:p>
          <a:p>
            <a:r>
              <a:rPr lang="en-US" sz="3200" dirty="0" smtClean="0">
                <a:solidFill>
                  <a:srgbClr val="953735"/>
                </a:solidFill>
              </a:rPr>
              <a:t>0.66 – 0.55 – 0.47 µm</a:t>
            </a:r>
          </a:p>
          <a:p>
            <a:r>
              <a:rPr lang="en-US" sz="3200" dirty="0" smtClean="0">
                <a:solidFill>
                  <a:srgbClr val="953735"/>
                </a:solidFill>
              </a:rPr>
              <a:t>2 Sep 2012</a:t>
            </a:r>
          </a:p>
          <a:p>
            <a:r>
              <a:rPr lang="en-US" sz="3200" dirty="0" smtClean="0">
                <a:solidFill>
                  <a:srgbClr val="953735"/>
                </a:solidFill>
              </a:rPr>
              <a:t>21:40 UTC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510" y="3113"/>
            <a:ext cx="4648490" cy="46236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521" y="4151766"/>
            <a:ext cx="3609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NASA MODIS Atmospheres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8782" y="4151766"/>
            <a:ext cx="163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SSEC PEATE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1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80"/>
    </mc:Choice>
    <mc:Fallback xmlns="">
      <p:transition xmlns:p14="http://schemas.microsoft.com/office/powerpoint/2010/main" spd="slow" advTm="3268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-6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" y="-18960"/>
            <a:ext cx="9129397" cy="62471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57468" y="6369834"/>
            <a:ext cx="248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Don </a:t>
            </a:r>
            <a:r>
              <a:rPr lang="en-US" sz="2400" dirty="0" err="1" smtClean="0">
                <a:solidFill>
                  <a:srgbClr val="953735"/>
                </a:solidFill>
              </a:rPr>
              <a:t>Hillger</a:t>
            </a:r>
            <a:r>
              <a:rPr lang="en-US" sz="2400" dirty="0" smtClean="0">
                <a:solidFill>
                  <a:srgbClr val="953735"/>
                </a:solidFill>
              </a:rPr>
              <a:t>, NOAA</a:t>
            </a:r>
            <a:endParaRPr lang="en-US" sz="2400" dirty="0">
              <a:solidFill>
                <a:srgbClr val="95373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83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9505</TotalTime>
  <Words>1601</Words>
  <Application>Microsoft Macintosh PowerPoint</Application>
  <PresentationFormat>On-screen Show (4:3)</PresentationFormat>
  <Paragraphs>415</Paragraphs>
  <Slides>52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Office Theme</vt:lpstr>
      <vt:lpstr>Document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Heritage Capabilities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Lorraine Remer</dc:creator>
  <cp:lastModifiedBy>Lorraine Remer</cp:lastModifiedBy>
  <cp:revision>167</cp:revision>
  <dcterms:created xsi:type="dcterms:W3CDTF">2012-10-28T17:06:23Z</dcterms:created>
  <dcterms:modified xsi:type="dcterms:W3CDTF">2013-03-11T17:18:35Z</dcterms:modified>
</cp:coreProperties>
</file>