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2" r:id="rId1"/>
    <p:sldMasterId id="2147483827" r:id="rId2"/>
  </p:sldMasterIdLst>
  <p:notesMasterIdLst>
    <p:notesMasterId r:id="rId27"/>
  </p:notesMasterIdLst>
  <p:handoutMasterIdLst>
    <p:handoutMasterId r:id="rId28"/>
  </p:handoutMasterIdLst>
  <p:sldIdLst>
    <p:sldId id="348" r:id="rId3"/>
    <p:sldId id="349" r:id="rId4"/>
    <p:sldId id="359" r:id="rId5"/>
    <p:sldId id="366" r:id="rId6"/>
    <p:sldId id="386" r:id="rId7"/>
    <p:sldId id="387" r:id="rId8"/>
    <p:sldId id="395" r:id="rId9"/>
    <p:sldId id="365" r:id="rId10"/>
    <p:sldId id="344" r:id="rId11"/>
    <p:sldId id="345" r:id="rId12"/>
    <p:sldId id="378" r:id="rId13"/>
    <p:sldId id="357" r:id="rId14"/>
    <p:sldId id="377" r:id="rId15"/>
    <p:sldId id="355" r:id="rId16"/>
    <p:sldId id="382" r:id="rId17"/>
    <p:sldId id="383" r:id="rId18"/>
    <p:sldId id="391" r:id="rId19"/>
    <p:sldId id="392" r:id="rId20"/>
    <p:sldId id="393" r:id="rId21"/>
    <p:sldId id="385" r:id="rId22"/>
    <p:sldId id="388" r:id="rId23"/>
    <p:sldId id="390" r:id="rId24"/>
    <p:sldId id="394" r:id="rId25"/>
    <p:sldId id="350" r:id="rId26"/>
  </p:sldIdLst>
  <p:sldSz cx="9144000" cy="6858000" type="screen4x3"/>
  <p:notesSz cx="7010400" cy="9296400"/>
  <p:defaultTextStyle>
    <a:defPPr>
      <a:defRPr lang="en-US"/>
    </a:defPPr>
    <a:lvl1pPr algn="l" rtl="0" fontAlgn="base">
      <a:spcBef>
        <a:spcPct val="0"/>
      </a:spcBef>
      <a:spcAft>
        <a:spcPct val="0"/>
      </a:spcAft>
      <a:defRPr sz="10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10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10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10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1000" kern="1200">
        <a:solidFill>
          <a:schemeClr val="tx1"/>
        </a:solidFill>
        <a:latin typeface="Arial" pitchFamily="34" charset="0"/>
        <a:ea typeface="ＭＳ Ｐゴシック" charset="-128"/>
        <a:cs typeface="+mn-cs"/>
      </a:defRPr>
    </a:lvl5pPr>
    <a:lvl6pPr marL="2286000" algn="l" defTabSz="914400" rtl="0" eaLnBrk="1" latinLnBrk="0" hangingPunct="1">
      <a:defRPr sz="1000" kern="1200">
        <a:solidFill>
          <a:schemeClr val="tx1"/>
        </a:solidFill>
        <a:latin typeface="Arial" pitchFamily="34" charset="0"/>
        <a:ea typeface="ＭＳ Ｐゴシック" charset="-128"/>
        <a:cs typeface="+mn-cs"/>
      </a:defRPr>
    </a:lvl6pPr>
    <a:lvl7pPr marL="2743200" algn="l" defTabSz="914400" rtl="0" eaLnBrk="1" latinLnBrk="0" hangingPunct="1">
      <a:defRPr sz="1000" kern="1200">
        <a:solidFill>
          <a:schemeClr val="tx1"/>
        </a:solidFill>
        <a:latin typeface="Arial" pitchFamily="34" charset="0"/>
        <a:ea typeface="ＭＳ Ｐゴシック" charset="-128"/>
        <a:cs typeface="+mn-cs"/>
      </a:defRPr>
    </a:lvl7pPr>
    <a:lvl8pPr marL="3200400" algn="l" defTabSz="914400" rtl="0" eaLnBrk="1" latinLnBrk="0" hangingPunct="1">
      <a:defRPr sz="1000" kern="1200">
        <a:solidFill>
          <a:schemeClr val="tx1"/>
        </a:solidFill>
        <a:latin typeface="Arial" pitchFamily="34" charset="0"/>
        <a:ea typeface="ＭＳ Ｐゴシック" charset="-128"/>
        <a:cs typeface="+mn-cs"/>
      </a:defRPr>
    </a:lvl8pPr>
    <a:lvl9pPr marL="3657600" algn="l" defTabSz="914400" rtl="0" eaLnBrk="1" latinLnBrk="0" hangingPunct="1">
      <a:defRPr sz="10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6600"/>
    <a:srgbClr val="EBF1E3"/>
    <a:srgbClr val="FFAC00"/>
    <a:srgbClr val="0066FF"/>
    <a:srgbClr val="FEFEFE"/>
    <a:srgbClr val="FFE7F1"/>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74" autoAdjust="0"/>
    <p:restoredTop sz="96902" autoAdjust="0"/>
  </p:normalViewPr>
  <p:slideViewPr>
    <p:cSldViewPr snapToGrid="0">
      <p:cViewPr>
        <p:scale>
          <a:sx n="70" d="100"/>
          <a:sy n="70" d="100"/>
        </p:scale>
        <p:origin x="-72" y="-72"/>
      </p:cViewPr>
      <p:guideLst>
        <p:guide orient="horz" pos="24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273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aprados:Documents:a_Training_PM:CB_Assessment:ARSET_noTrainings_table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8"/>
  <c:chart>
    <c:plotArea>
      <c:layout>
        <c:manualLayout>
          <c:layoutTarget val="inner"/>
          <c:xMode val="edge"/>
          <c:yMode val="edge"/>
          <c:x val="0.108827607299018"/>
          <c:y val="2.1580380545371945E-2"/>
          <c:w val="0.67526924750643713"/>
          <c:h val="0.87277582128877462"/>
        </c:manualLayout>
      </c:layout>
      <c:barChart>
        <c:barDir val="col"/>
        <c:grouping val="clustered"/>
        <c:ser>
          <c:idx val="0"/>
          <c:order val="0"/>
          <c:dPt>
            <c:idx val="0"/>
            <c:spPr>
              <a:solidFill>
                <a:srgbClr val="008000"/>
              </a:solidFill>
            </c:spPr>
          </c:dPt>
          <c:dPt>
            <c:idx val="2"/>
            <c:spPr>
              <a:solidFill>
                <a:srgbClr val="FF0000"/>
              </a:solidFill>
            </c:spPr>
          </c:dPt>
          <c:dLbls>
            <c:txPr>
              <a:bodyPr/>
              <a:lstStyle/>
              <a:p>
                <a:pPr>
                  <a:defRPr sz="1200" b="1"/>
                </a:pPr>
                <a:endParaRPr lang="en-US"/>
              </a:p>
            </c:txPr>
            <c:showVal val="1"/>
          </c:dLbls>
          <c:cat>
            <c:strRef>
              <c:f>'2012'!$G$30:$G$32</c:f>
              <c:strCache>
                <c:ptCount val="3"/>
                <c:pt idx="0">
                  <c:v>Health/Air Quality</c:v>
                </c:pt>
                <c:pt idx="1">
                  <c:v>Water Resources</c:v>
                </c:pt>
                <c:pt idx="2">
                  <c:v>Disasters </c:v>
                </c:pt>
              </c:strCache>
            </c:strRef>
          </c:cat>
          <c:val>
            <c:numRef>
              <c:f>'2012'!$H$30:$H$32</c:f>
              <c:numCache>
                <c:formatCode>General</c:formatCode>
                <c:ptCount val="3"/>
                <c:pt idx="0">
                  <c:v>30</c:v>
                </c:pt>
                <c:pt idx="1">
                  <c:v>5</c:v>
                </c:pt>
                <c:pt idx="2">
                  <c:v>2</c:v>
                </c:pt>
              </c:numCache>
            </c:numRef>
          </c:val>
        </c:ser>
        <c:dLbls>
          <c:showVal val="1"/>
        </c:dLbls>
        <c:axId val="64256256"/>
        <c:axId val="64262144"/>
      </c:barChart>
      <c:catAx>
        <c:axId val="64256256"/>
        <c:scaling>
          <c:orientation val="minMax"/>
        </c:scaling>
        <c:axPos val="b"/>
        <c:tickLblPos val="nextTo"/>
        <c:spPr>
          <a:ln w="3175" cmpd="sng"/>
        </c:spPr>
        <c:txPr>
          <a:bodyPr/>
          <a:lstStyle/>
          <a:p>
            <a:pPr>
              <a:defRPr sz="1200" b="1">
                <a:latin typeface="Century Gothic"/>
                <a:cs typeface="Century Gothic"/>
              </a:defRPr>
            </a:pPr>
            <a:endParaRPr lang="en-US"/>
          </a:p>
        </c:txPr>
        <c:crossAx val="64262144"/>
        <c:crosses val="autoZero"/>
        <c:auto val="1"/>
        <c:lblAlgn val="ctr"/>
        <c:lblOffset val="100"/>
      </c:catAx>
      <c:valAx>
        <c:axId val="64262144"/>
        <c:scaling>
          <c:orientation val="minMax"/>
        </c:scaling>
        <c:axPos val="l"/>
        <c:majorGridlines/>
        <c:title>
          <c:tx>
            <c:rich>
              <a:bodyPr rot="-5400000" vert="horz" anchor="ctr" anchorCtr="1"/>
              <a:lstStyle/>
              <a:p>
                <a:pPr>
                  <a:defRPr/>
                </a:pPr>
                <a:r>
                  <a:rPr lang="en-US" sz="1200" dirty="0" smtClean="0"/>
                  <a:t>Number</a:t>
                </a:r>
                <a:r>
                  <a:rPr lang="en-US" sz="1200" baseline="0" dirty="0" smtClean="0"/>
                  <a:t> of Trainings</a:t>
                </a:r>
                <a:endParaRPr lang="en-US" sz="1200" dirty="0"/>
              </a:p>
            </c:rich>
          </c:tx>
          <c:layout>
            <c:manualLayout>
              <c:xMode val="edge"/>
              <c:yMode val="edge"/>
              <c:x val="7.7283197211629366E-3"/>
              <c:y val="0.265756816676744"/>
            </c:manualLayout>
          </c:layout>
        </c:title>
        <c:numFmt formatCode="General" sourceLinked="1"/>
        <c:tickLblPos val="nextTo"/>
        <c:txPr>
          <a:bodyPr/>
          <a:lstStyle/>
          <a:p>
            <a:pPr>
              <a:defRPr sz="1200" b="1">
                <a:latin typeface="Century Gothic"/>
                <a:cs typeface="Century Gothic"/>
              </a:defRPr>
            </a:pPr>
            <a:endParaRPr lang="en-US"/>
          </a:p>
        </c:txPr>
        <c:crossAx val="64256256"/>
        <c:crosses val="autoZero"/>
        <c:crossBetween val="between"/>
      </c:valAx>
    </c:plotArea>
    <c:legend>
      <c:legendPos val="r"/>
      <c:layout/>
      <c:txPr>
        <a:bodyPr/>
        <a:lstStyle/>
        <a:p>
          <a:pPr>
            <a:defRPr sz="1200" b="1"/>
          </a:pPr>
          <a:endParaRPr lang="en-US"/>
        </a:p>
      </c:txPr>
    </c:legend>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0757E-36D2-3648-80A5-87D7FB35D13D}"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438332F4-0519-254B-A041-4A7DC56B0231}">
      <dgm:prSet phldrT="[Text]"/>
      <dgm:spPr/>
      <dgm:t>
        <a:bodyPr/>
        <a:lstStyle/>
        <a:p>
          <a:r>
            <a:rPr lang="en-US" dirty="0" smtClean="0"/>
            <a:t>ARSET</a:t>
          </a:r>
          <a:endParaRPr lang="en-US" dirty="0"/>
        </a:p>
      </dgm:t>
    </dgm:pt>
    <dgm:pt modelId="{4E145F40-03A5-C445-894D-D3A0F49EB443}" type="parTrans" cxnId="{01AE7B1E-431C-8D42-B56B-33DA94400ED2}">
      <dgm:prSet/>
      <dgm:spPr/>
      <dgm:t>
        <a:bodyPr/>
        <a:lstStyle/>
        <a:p>
          <a:endParaRPr lang="en-US"/>
        </a:p>
      </dgm:t>
    </dgm:pt>
    <dgm:pt modelId="{B7AB76FA-8A9A-CF4A-AF04-201860B8C5C6}" type="sibTrans" cxnId="{01AE7B1E-431C-8D42-B56B-33DA94400ED2}">
      <dgm:prSet/>
      <dgm:spPr/>
      <dgm:t>
        <a:bodyPr/>
        <a:lstStyle/>
        <a:p>
          <a:endParaRPr lang="en-US"/>
        </a:p>
      </dgm:t>
    </dgm:pt>
    <dgm:pt modelId="{D9B8B56B-1CB2-6B4B-B5A8-D4ABF81CCDA8}">
      <dgm:prSet phldrT="[Text]"/>
      <dgm:spPr/>
      <dgm:t>
        <a:bodyPr/>
        <a:lstStyle/>
        <a:p>
          <a:r>
            <a:rPr lang="en-US" dirty="0" smtClean="0">
              <a:solidFill>
                <a:schemeClr val="tx1"/>
              </a:solidFill>
            </a:rPr>
            <a:t>DEVELOP</a:t>
          </a:r>
        </a:p>
        <a:p>
          <a:r>
            <a:rPr lang="en-US" dirty="0" smtClean="0">
              <a:solidFill>
                <a:schemeClr val="tx1"/>
              </a:solidFill>
            </a:rPr>
            <a:t>SERVIR</a:t>
          </a:r>
        </a:p>
        <a:p>
          <a:r>
            <a:rPr lang="en-US" dirty="0" smtClean="0">
              <a:solidFill>
                <a:schemeClr val="tx1"/>
              </a:solidFill>
            </a:rPr>
            <a:t>GOMI</a:t>
          </a:r>
          <a:endParaRPr lang="en-US" dirty="0">
            <a:solidFill>
              <a:schemeClr val="tx1"/>
            </a:solidFill>
          </a:endParaRPr>
        </a:p>
      </dgm:t>
    </dgm:pt>
    <dgm:pt modelId="{2802234B-C2D2-3743-BCBD-BE8ACF56614B}" type="parTrans" cxnId="{9B5CCD46-0299-D943-896A-F4E7B1ED887A}">
      <dgm:prSet/>
      <dgm:spPr/>
      <dgm:t>
        <a:bodyPr/>
        <a:lstStyle/>
        <a:p>
          <a:endParaRPr lang="en-US" dirty="0"/>
        </a:p>
      </dgm:t>
    </dgm:pt>
    <dgm:pt modelId="{CEBDC83C-83D1-B942-AE53-76CCEC3D177B}" type="sibTrans" cxnId="{9B5CCD46-0299-D943-896A-F4E7B1ED887A}">
      <dgm:prSet/>
      <dgm:spPr/>
      <dgm:t>
        <a:bodyPr/>
        <a:lstStyle/>
        <a:p>
          <a:endParaRPr lang="en-US"/>
        </a:p>
      </dgm:t>
    </dgm:pt>
    <dgm:pt modelId="{39C5A72B-C70E-954D-A3AE-D3CAA2D3503B}">
      <dgm:prSet phldrT="[Text]"/>
      <dgm:spPr/>
      <dgm:t>
        <a:bodyPr/>
        <a:lstStyle/>
        <a:p>
          <a:r>
            <a:rPr lang="en-US" dirty="0" smtClean="0">
              <a:solidFill>
                <a:schemeClr val="tx1"/>
              </a:solidFill>
            </a:rPr>
            <a:t>NASA</a:t>
          </a:r>
        </a:p>
        <a:p>
          <a:r>
            <a:rPr lang="en-US" dirty="0" smtClean="0">
              <a:solidFill>
                <a:schemeClr val="tx1"/>
              </a:solidFill>
            </a:rPr>
            <a:t>Applied Sciences PIs</a:t>
          </a:r>
          <a:endParaRPr lang="en-US" dirty="0">
            <a:solidFill>
              <a:schemeClr val="tx1"/>
            </a:solidFill>
          </a:endParaRPr>
        </a:p>
      </dgm:t>
    </dgm:pt>
    <dgm:pt modelId="{022411AA-650E-6447-9B5B-F3F8F4EE927D}" type="parTrans" cxnId="{C5B74757-FF69-BD4B-BC77-50B0A10B4D75}">
      <dgm:prSet/>
      <dgm:spPr/>
      <dgm:t>
        <a:bodyPr/>
        <a:lstStyle/>
        <a:p>
          <a:endParaRPr lang="en-US" dirty="0"/>
        </a:p>
      </dgm:t>
    </dgm:pt>
    <dgm:pt modelId="{93C0DAD3-261D-AA49-9459-40C6F90B24CC}" type="sibTrans" cxnId="{C5B74757-FF69-BD4B-BC77-50B0A10B4D75}">
      <dgm:prSet/>
      <dgm:spPr/>
      <dgm:t>
        <a:bodyPr/>
        <a:lstStyle/>
        <a:p>
          <a:endParaRPr lang="en-US"/>
        </a:p>
      </dgm:t>
    </dgm:pt>
    <dgm:pt modelId="{7B86A0A0-5A20-FC41-B6DD-142A4063900E}">
      <dgm:prSet phldrT="[Text]"/>
      <dgm:spPr/>
      <dgm:t>
        <a:bodyPr/>
        <a:lstStyle/>
        <a:p>
          <a:r>
            <a:rPr lang="en-US" dirty="0" smtClean="0">
              <a:solidFill>
                <a:schemeClr val="tx1"/>
              </a:solidFill>
            </a:rPr>
            <a:t>NASA</a:t>
          </a:r>
        </a:p>
        <a:p>
          <a:r>
            <a:rPr lang="en-US" dirty="0" smtClean="0">
              <a:solidFill>
                <a:schemeClr val="tx1"/>
              </a:solidFill>
            </a:rPr>
            <a:t>Applied Research</a:t>
          </a:r>
          <a:endParaRPr lang="en-US" dirty="0">
            <a:solidFill>
              <a:schemeClr val="tx1"/>
            </a:solidFill>
          </a:endParaRPr>
        </a:p>
      </dgm:t>
    </dgm:pt>
    <dgm:pt modelId="{192F3533-0C28-C644-81FE-DCA03E72C418}" type="parTrans" cxnId="{50D46624-5591-E443-BA09-A2E32812C652}">
      <dgm:prSet/>
      <dgm:spPr/>
      <dgm:t>
        <a:bodyPr/>
        <a:lstStyle/>
        <a:p>
          <a:endParaRPr lang="en-US" dirty="0"/>
        </a:p>
      </dgm:t>
    </dgm:pt>
    <dgm:pt modelId="{4A15453B-DB70-0041-B778-3652031CE10E}" type="sibTrans" cxnId="{50D46624-5591-E443-BA09-A2E32812C652}">
      <dgm:prSet/>
      <dgm:spPr/>
      <dgm:t>
        <a:bodyPr/>
        <a:lstStyle/>
        <a:p>
          <a:endParaRPr lang="en-US"/>
        </a:p>
      </dgm:t>
    </dgm:pt>
    <dgm:pt modelId="{C13AF377-3C27-374F-A61F-30BA925F59BA}">
      <dgm:prSet phldrT="[Text]"/>
      <dgm:spPr/>
      <dgm:t>
        <a:bodyPr/>
        <a:lstStyle/>
        <a:p>
          <a:r>
            <a:rPr lang="en-US" dirty="0" smtClean="0">
              <a:solidFill>
                <a:schemeClr val="tx1"/>
              </a:solidFill>
            </a:rPr>
            <a:t>NASA Data Centers</a:t>
          </a:r>
          <a:endParaRPr lang="en-US" dirty="0">
            <a:solidFill>
              <a:schemeClr val="tx1"/>
            </a:solidFill>
          </a:endParaRPr>
        </a:p>
      </dgm:t>
    </dgm:pt>
    <dgm:pt modelId="{3CE9BDB6-B29A-3C4D-BF82-D5D638FD8815}" type="parTrans" cxnId="{8B98DE77-AE53-F44A-9C51-517AD6A38681}">
      <dgm:prSet/>
      <dgm:spPr/>
      <dgm:t>
        <a:bodyPr/>
        <a:lstStyle/>
        <a:p>
          <a:endParaRPr lang="en-US" dirty="0"/>
        </a:p>
      </dgm:t>
    </dgm:pt>
    <dgm:pt modelId="{22181D57-E700-9B4B-B8F1-5703F166AFB1}" type="sibTrans" cxnId="{8B98DE77-AE53-F44A-9C51-517AD6A38681}">
      <dgm:prSet/>
      <dgm:spPr/>
      <dgm:t>
        <a:bodyPr/>
        <a:lstStyle/>
        <a:p>
          <a:endParaRPr lang="en-US"/>
        </a:p>
      </dgm:t>
    </dgm:pt>
    <dgm:pt modelId="{266E0322-B218-3E44-AD5A-4494CFB06E9A}" type="pres">
      <dgm:prSet presAssocID="{4960757E-36D2-3648-80A5-87D7FB35D13D}" presName="cycle" presStyleCnt="0">
        <dgm:presLayoutVars>
          <dgm:chMax val="1"/>
          <dgm:dir/>
          <dgm:animLvl val="ctr"/>
          <dgm:resizeHandles val="exact"/>
        </dgm:presLayoutVars>
      </dgm:prSet>
      <dgm:spPr/>
      <dgm:t>
        <a:bodyPr/>
        <a:lstStyle/>
        <a:p>
          <a:endParaRPr lang="en-US"/>
        </a:p>
      </dgm:t>
    </dgm:pt>
    <dgm:pt modelId="{F1CDF37A-9043-974F-8EC5-A83EAA55A6A7}" type="pres">
      <dgm:prSet presAssocID="{438332F4-0519-254B-A041-4A7DC56B0231}" presName="centerShape" presStyleLbl="node0" presStyleIdx="0" presStyleCnt="1"/>
      <dgm:spPr/>
      <dgm:t>
        <a:bodyPr/>
        <a:lstStyle/>
        <a:p>
          <a:endParaRPr lang="en-US"/>
        </a:p>
      </dgm:t>
    </dgm:pt>
    <dgm:pt modelId="{1ABC28E3-6663-2248-8713-B4407117E105}" type="pres">
      <dgm:prSet presAssocID="{2802234B-C2D2-3743-BCBD-BE8ACF56614B}" presName="Name9" presStyleLbl="parChTrans1D2" presStyleIdx="0" presStyleCnt="4"/>
      <dgm:spPr/>
      <dgm:t>
        <a:bodyPr/>
        <a:lstStyle/>
        <a:p>
          <a:endParaRPr lang="en-US"/>
        </a:p>
      </dgm:t>
    </dgm:pt>
    <dgm:pt modelId="{6F5231D4-E40A-9F45-9B87-17BDE6CAE73D}" type="pres">
      <dgm:prSet presAssocID="{2802234B-C2D2-3743-BCBD-BE8ACF56614B}" presName="connTx" presStyleLbl="parChTrans1D2" presStyleIdx="0" presStyleCnt="4"/>
      <dgm:spPr/>
      <dgm:t>
        <a:bodyPr/>
        <a:lstStyle/>
        <a:p>
          <a:endParaRPr lang="en-US"/>
        </a:p>
      </dgm:t>
    </dgm:pt>
    <dgm:pt modelId="{763769EA-4A74-DE4A-B7B5-0398CB97C2B3}" type="pres">
      <dgm:prSet presAssocID="{D9B8B56B-1CB2-6B4B-B5A8-D4ABF81CCDA8}" presName="node" presStyleLbl="node1" presStyleIdx="0" presStyleCnt="4">
        <dgm:presLayoutVars>
          <dgm:bulletEnabled val="1"/>
        </dgm:presLayoutVars>
      </dgm:prSet>
      <dgm:spPr/>
      <dgm:t>
        <a:bodyPr/>
        <a:lstStyle/>
        <a:p>
          <a:endParaRPr lang="en-US"/>
        </a:p>
      </dgm:t>
    </dgm:pt>
    <dgm:pt modelId="{51E8082B-4D21-CC40-8F59-AABD4C8ED593}" type="pres">
      <dgm:prSet presAssocID="{022411AA-650E-6447-9B5B-F3F8F4EE927D}" presName="Name9" presStyleLbl="parChTrans1D2" presStyleIdx="1" presStyleCnt="4"/>
      <dgm:spPr/>
      <dgm:t>
        <a:bodyPr/>
        <a:lstStyle/>
        <a:p>
          <a:endParaRPr lang="en-US"/>
        </a:p>
      </dgm:t>
    </dgm:pt>
    <dgm:pt modelId="{BED8F546-E2F8-1548-A37F-0C2B67091384}" type="pres">
      <dgm:prSet presAssocID="{022411AA-650E-6447-9B5B-F3F8F4EE927D}" presName="connTx" presStyleLbl="parChTrans1D2" presStyleIdx="1" presStyleCnt="4"/>
      <dgm:spPr/>
      <dgm:t>
        <a:bodyPr/>
        <a:lstStyle/>
        <a:p>
          <a:endParaRPr lang="en-US"/>
        </a:p>
      </dgm:t>
    </dgm:pt>
    <dgm:pt modelId="{88963000-7346-B947-98AC-6D59BFEE036F}" type="pres">
      <dgm:prSet presAssocID="{39C5A72B-C70E-954D-A3AE-D3CAA2D3503B}" presName="node" presStyleLbl="node1" presStyleIdx="1" presStyleCnt="4">
        <dgm:presLayoutVars>
          <dgm:bulletEnabled val="1"/>
        </dgm:presLayoutVars>
      </dgm:prSet>
      <dgm:spPr/>
      <dgm:t>
        <a:bodyPr/>
        <a:lstStyle/>
        <a:p>
          <a:endParaRPr lang="en-US"/>
        </a:p>
      </dgm:t>
    </dgm:pt>
    <dgm:pt modelId="{A78CF2F8-A80B-2A4C-8383-E199D4B4D501}" type="pres">
      <dgm:prSet presAssocID="{192F3533-0C28-C644-81FE-DCA03E72C418}" presName="Name9" presStyleLbl="parChTrans1D2" presStyleIdx="2" presStyleCnt="4"/>
      <dgm:spPr/>
      <dgm:t>
        <a:bodyPr/>
        <a:lstStyle/>
        <a:p>
          <a:endParaRPr lang="en-US"/>
        </a:p>
      </dgm:t>
    </dgm:pt>
    <dgm:pt modelId="{9A17E103-78CF-CB4B-9D9A-48A0B47C1ABE}" type="pres">
      <dgm:prSet presAssocID="{192F3533-0C28-C644-81FE-DCA03E72C418}" presName="connTx" presStyleLbl="parChTrans1D2" presStyleIdx="2" presStyleCnt="4"/>
      <dgm:spPr/>
      <dgm:t>
        <a:bodyPr/>
        <a:lstStyle/>
        <a:p>
          <a:endParaRPr lang="en-US"/>
        </a:p>
      </dgm:t>
    </dgm:pt>
    <dgm:pt modelId="{0546CF56-C2F6-5D4B-B3BD-37590C00FE89}" type="pres">
      <dgm:prSet presAssocID="{7B86A0A0-5A20-FC41-B6DD-142A4063900E}" presName="node" presStyleLbl="node1" presStyleIdx="2" presStyleCnt="4">
        <dgm:presLayoutVars>
          <dgm:bulletEnabled val="1"/>
        </dgm:presLayoutVars>
      </dgm:prSet>
      <dgm:spPr/>
      <dgm:t>
        <a:bodyPr/>
        <a:lstStyle/>
        <a:p>
          <a:endParaRPr lang="en-US"/>
        </a:p>
      </dgm:t>
    </dgm:pt>
    <dgm:pt modelId="{B6026A90-182E-8145-BEA8-8B4445A6A1D8}" type="pres">
      <dgm:prSet presAssocID="{3CE9BDB6-B29A-3C4D-BF82-D5D638FD8815}" presName="Name9" presStyleLbl="parChTrans1D2" presStyleIdx="3" presStyleCnt="4"/>
      <dgm:spPr/>
      <dgm:t>
        <a:bodyPr/>
        <a:lstStyle/>
        <a:p>
          <a:endParaRPr lang="en-US"/>
        </a:p>
      </dgm:t>
    </dgm:pt>
    <dgm:pt modelId="{1AB54EEA-C5B3-084B-AD00-7E08CCBEDB9A}" type="pres">
      <dgm:prSet presAssocID="{3CE9BDB6-B29A-3C4D-BF82-D5D638FD8815}" presName="connTx" presStyleLbl="parChTrans1D2" presStyleIdx="3" presStyleCnt="4"/>
      <dgm:spPr/>
      <dgm:t>
        <a:bodyPr/>
        <a:lstStyle/>
        <a:p>
          <a:endParaRPr lang="en-US"/>
        </a:p>
      </dgm:t>
    </dgm:pt>
    <dgm:pt modelId="{D2BA1F35-7277-F24A-B300-C205FC29411E}" type="pres">
      <dgm:prSet presAssocID="{C13AF377-3C27-374F-A61F-30BA925F59BA}" presName="node" presStyleLbl="node1" presStyleIdx="3" presStyleCnt="4">
        <dgm:presLayoutVars>
          <dgm:bulletEnabled val="1"/>
        </dgm:presLayoutVars>
      </dgm:prSet>
      <dgm:spPr/>
      <dgm:t>
        <a:bodyPr/>
        <a:lstStyle/>
        <a:p>
          <a:endParaRPr lang="en-US"/>
        </a:p>
      </dgm:t>
    </dgm:pt>
  </dgm:ptLst>
  <dgm:cxnLst>
    <dgm:cxn modelId="{8B98DE77-AE53-F44A-9C51-517AD6A38681}" srcId="{438332F4-0519-254B-A041-4A7DC56B0231}" destId="{C13AF377-3C27-374F-A61F-30BA925F59BA}" srcOrd="3" destOrd="0" parTransId="{3CE9BDB6-B29A-3C4D-BF82-D5D638FD8815}" sibTransId="{22181D57-E700-9B4B-B8F1-5703F166AFB1}"/>
    <dgm:cxn modelId="{50D46624-5591-E443-BA09-A2E32812C652}" srcId="{438332F4-0519-254B-A041-4A7DC56B0231}" destId="{7B86A0A0-5A20-FC41-B6DD-142A4063900E}" srcOrd="2" destOrd="0" parTransId="{192F3533-0C28-C644-81FE-DCA03E72C418}" sibTransId="{4A15453B-DB70-0041-B778-3652031CE10E}"/>
    <dgm:cxn modelId="{B85A7B24-F3EC-6344-95BE-536DB147B0BD}" type="presOf" srcId="{39C5A72B-C70E-954D-A3AE-D3CAA2D3503B}" destId="{88963000-7346-B947-98AC-6D59BFEE036F}" srcOrd="0" destOrd="0" presId="urn:microsoft.com/office/officeart/2005/8/layout/radial1"/>
    <dgm:cxn modelId="{9EDC1B3E-8015-4D49-B70F-CF9F006F9E21}" type="presOf" srcId="{D9B8B56B-1CB2-6B4B-B5A8-D4ABF81CCDA8}" destId="{763769EA-4A74-DE4A-B7B5-0398CB97C2B3}" srcOrd="0" destOrd="0" presId="urn:microsoft.com/office/officeart/2005/8/layout/radial1"/>
    <dgm:cxn modelId="{73DD0F4C-BEA8-074E-BCD2-06A5E9FF350E}" type="presOf" srcId="{3CE9BDB6-B29A-3C4D-BF82-D5D638FD8815}" destId="{1AB54EEA-C5B3-084B-AD00-7E08CCBEDB9A}" srcOrd="1" destOrd="0" presId="urn:microsoft.com/office/officeart/2005/8/layout/radial1"/>
    <dgm:cxn modelId="{F6D15578-3DBC-FA4A-B954-9135CA4AC286}" type="presOf" srcId="{7B86A0A0-5A20-FC41-B6DD-142A4063900E}" destId="{0546CF56-C2F6-5D4B-B3BD-37590C00FE89}" srcOrd="0" destOrd="0" presId="urn:microsoft.com/office/officeart/2005/8/layout/radial1"/>
    <dgm:cxn modelId="{227CCA3C-2C0E-FE47-9146-0066E27D4769}" type="presOf" srcId="{3CE9BDB6-B29A-3C4D-BF82-D5D638FD8815}" destId="{B6026A90-182E-8145-BEA8-8B4445A6A1D8}" srcOrd="0" destOrd="0" presId="urn:microsoft.com/office/officeart/2005/8/layout/radial1"/>
    <dgm:cxn modelId="{E25FC702-90E0-3A48-8BF3-6B5CA2D5596B}" type="presOf" srcId="{192F3533-0C28-C644-81FE-DCA03E72C418}" destId="{9A17E103-78CF-CB4B-9D9A-48A0B47C1ABE}" srcOrd="1" destOrd="0" presId="urn:microsoft.com/office/officeart/2005/8/layout/radial1"/>
    <dgm:cxn modelId="{01AE7B1E-431C-8D42-B56B-33DA94400ED2}" srcId="{4960757E-36D2-3648-80A5-87D7FB35D13D}" destId="{438332F4-0519-254B-A041-4A7DC56B0231}" srcOrd="0" destOrd="0" parTransId="{4E145F40-03A5-C445-894D-D3A0F49EB443}" sibTransId="{B7AB76FA-8A9A-CF4A-AF04-201860B8C5C6}"/>
    <dgm:cxn modelId="{ABE62575-4206-0B48-BA9F-B79047E82A14}" type="presOf" srcId="{C13AF377-3C27-374F-A61F-30BA925F59BA}" destId="{D2BA1F35-7277-F24A-B300-C205FC29411E}" srcOrd="0" destOrd="0" presId="urn:microsoft.com/office/officeart/2005/8/layout/radial1"/>
    <dgm:cxn modelId="{9B5CCD46-0299-D943-896A-F4E7B1ED887A}" srcId="{438332F4-0519-254B-A041-4A7DC56B0231}" destId="{D9B8B56B-1CB2-6B4B-B5A8-D4ABF81CCDA8}" srcOrd="0" destOrd="0" parTransId="{2802234B-C2D2-3743-BCBD-BE8ACF56614B}" sibTransId="{CEBDC83C-83D1-B942-AE53-76CCEC3D177B}"/>
    <dgm:cxn modelId="{1412E5CF-10DA-1A43-BF97-D9647DAB7749}" type="presOf" srcId="{2802234B-C2D2-3743-BCBD-BE8ACF56614B}" destId="{1ABC28E3-6663-2248-8713-B4407117E105}" srcOrd="0" destOrd="0" presId="urn:microsoft.com/office/officeart/2005/8/layout/radial1"/>
    <dgm:cxn modelId="{68E618D7-224B-7C4F-BF21-BEB40FC6A044}" type="presOf" srcId="{022411AA-650E-6447-9B5B-F3F8F4EE927D}" destId="{51E8082B-4D21-CC40-8F59-AABD4C8ED593}" srcOrd="0" destOrd="0" presId="urn:microsoft.com/office/officeart/2005/8/layout/radial1"/>
    <dgm:cxn modelId="{C5B74757-FF69-BD4B-BC77-50B0A10B4D75}" srcId="{438332F4-0519-254B-A041-4A7DC56B0231}" destId="{39C5A72B-C70E-954D-A3AE-D3CAA2D3503B}" srcOrd="1" destOrd="0" parTransId="{022411AA-650E-6447-9B5B-F3F8F4EE927D}" sibTransId="{93C0DAD3-261D-AA49-9459-40C6F90B24CC}"/>
    <dgm:cxn modelId="{E31F943C-8186-9947-B8BB-62C32B03D085}" type="presOf" srcId="{192F3533-0C28-C644-81FE-DCA03E72C418}" destId="{A78CF2F8-A80B-2A4C-8383-E199D4B4D501}" srcOrd="0" destOrd="0" presId="urn:microsoft.com/office/officeart/2005/8/layout/radial1"/>
    <dgm:cxn modelId="{10A71DD9-217D-FE48-BAF6-BE4E4280A806}" type="presOf" srcId="{4960757E-36D2-3648-80A5-87D7FB35D13D}" destId="{266E0322-B218-3E44-AD5A-4494CFB06E9A}" srcOrd="0" destOrd="0" presId="urn:microsoft.com/office/officeart/2005/8/layout/radial1"/>
    <dgm:cxn modelId="{A63E6C19-F477-494B-A26C-5CEA8AF34245}" type="presOf" srcId="{2802234B-C2D2-3743-BCBD-BE8ACF56614B}" destId="{6F5231D4-E40A-9F45-9B87-17BDE6CAE73D}" srcOrd="1" destOrd="0" presId="urn:microsoft.com/office/officeart/2005/8/layout/radial1"/>
    <dgm:cxn modelId="{A3C5B666-53D1-7E4C-9D61-35DA2D727ADF}" type="presOf" srcId="{438332F4-0519-254B-A041-4A7DC56B0231}" destId="{F1CDF37A-9043-974F-8EC5-A83EAA55A6A7}" srcOrd="0" destOrd="0" presId="urn:microsoft.com/office/officeart/2005/8/layout/radial1"/>
    <dgm:cxn modelId="{75A8A603-038A-2E47-BB11-4E020C35464F}" type="presOf" srcId="{022411AA-650E-6447-9B5B-F3F8F4EE927D}" destId="{BED8F546-E2F8-1548-A37F-0C2B67091384}" srcOrd="1" destOrd="0" presId="urn:microsoft.com/office/officeart/2005/8/layout/radial1"/>
    <dgm:cxn modelId="{14876409-D7FA-9646-B45C-3FEBFE33E484}" type="presParOf" srcId="{266E0322-B218-3E44-AD5A-4494CFB06E9A}" destId="{F1CDF37A-9043-974F-8EC5-A83EAA55A6A7}" srcOrd="0" destOrd="0" presId="urn:microsoft.com/office/officeart/2005/8/layout/radial1"/>
    <dgm:cxn modelId="{B348FBCB-ABAA-2245-B138-5C3BB739D1E7}" type="presParOf" srcId="{266E0322-B218-3E44-AD5A-4494CFB06E9A}" destId="{1ABC28E3-6663-2248-8713-B4407117E105}" srcOrd="1" destOrd="0" presId="urn:microsoft.com/office/officeart/2005/8/layout/radial1"/>
    <dgm:cxn modelId="{B8E84860-ADA9-5C45-8219-64C1FD7A4854}" type="presParOf" srcId="{1ABC28E3-6663-2248-8713-B4407117E105}" destId="{6F5231D4-E40A-9F45-9B87-17BDE6CAE73D}" srcOrd="0" destOrd="0" presId="urn:microsoft.com/office/officeart/2005/8/layout/radial1"/>
    <dgm:cxn modelId="{395EAA2A-7FEE-994E-B518-7F913D2D8608}" type="presParOf" srcId="{266E0322-B218-3E44-AD5A-4494CFB06E9A}" destId="{763769EA-4A74-DE4A-B7B5-0398CB97C2B3}" srcOrd="2" destOrd="0" presId="urn:microsoft.com/office/officeart/2005/8/layout/radial1"/>
    <dgm:cxn modelId="{513EC232-0107-BC4A-8BD7-0FD5D6165E4A}" type="presParOf" srcId="{266E0322-B218-3E44-AD5A-4494CFB06E9A}" destId="{51E8082B-4D21-CC40-8F59-AABD4C8ED593}" srcOrd="3" destOrd="0" presId="urn:microsoft.com/office/officeart/2005/8/layout/radial1"/>
    <dgm:cxn modelId="{4F7A0477-3171-6E45-9C95-7E58E7248B97}" type="presParOf" srcId="{51E8082B-4D21-CC40-8F59-AABD4C8ED593}" destId="{BED8F546-E2F8-1548-A37F-0C2B67091384}" srcOrd="0" destOrd="0" presId="urn:microsoft.com/office/officeart/2005/8/layout/radial1"/>
    <dgm:cxn modelId="{310876C6-936A-3D42-9E35-272A07C77A60}" type="presParOf" srcId="{266E0322-B218-3E44-AD5A-4494CFB06E9A}" destId="{88963000-7346-B947-98AC-6D59BFEE036F}" srcOrd="4" destOrd="0" presId="urn:microsoft.com/office/officeart/2005/8/layout/radial1"/>
    <dgm:cxn modelId="{8AF53BAC-CFCF-1E44-995E-2B04F8F02B30}" type="presParOf" srcId="{266E0322-B218-3E44-AD5A-4494CFB06E9A}" destId="{A78CF2F8-A80B-2A4C-8383-E199D4B4D501}" srcOrd="5" destOrd="0" presId="urn:microsoft.com/office/officeart/2005/8/layout/radial1"/>
    <dgm:cxn modelId="{931A35F5-3E03-A141-9727-64CA4BA91ADA}" type="presParOf" srcId="{A78CF2F8-A80B-2A4C-8383-E199D4B4D501}" destId="{9A17E103-78CF-CB4B-9D9A-48A0B47C1ABE}" srcOrd="0" destOrd="0" presId="urn:microsoft.com/office/officeart/2005/8/layout/radial1"/>
    <dgm:cxn modelId="{C1B9F9F7-EDBF-814F-9B17-E4B8C738F733}" type="presParOf" srcId="{266E0322-B218-3E44-AD5A-4494CFB06E9A}" destId="{0546CF56-C2F6-5D4B-B3BD-37590C00FE89}" srcOrd="6" destOrd="0" presId="urn:microsoft.com/office/officeart/2005/8/layout/radial1"/>
    <dgm:cxn modelId="{5DA56225-88FE-4341-9087-6EE988835125}" type="presParOf" srcId="{266E0322-B218-3E44-AD5A-4494CFB06E9A}" destId="{B6026A90-182E-8145-BEA8-8B4445A6A1D8}" srcOrd="7" destOrd="0" presId="urn:microsoft.com/office/officeart/2005/8/layout/radial1"/>
    <dgm:cxn modelId="{5D176E24-349B-8B4C-97FD-D605E4547F30}" type="presParOf" srcId="{B6026A90-182E-8145-BEA8-8B4445A6A1D8}" destId="{1AB54EEA-C5B3-084B-AD00-7E08CCBEDB9A}" srcOrd="0" destOrd="0" presId="urn:microsoft.com/office/officeart/2005/8/layout/radial1"/>
    <dgm:cxn modelId="{7EA7D378-C58E-2645-89C6-9B1F6AECADDA}" type="presParOf" srcId="{266E0322-B218-3E44-AD5A-4494CFB06E9A}" destId="{D2BA1F35-7277-F24A-B300-C205FC29411E}"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CDF37A-9043-974F-8EC5-A83EAA55A6A7}">
      <dsp:nvSpPr>
        <dsp:cNvPr id="0" name=""/>
        <dsp:cNvSpPr/>
      </dsp:nvSpPr>
      <dsp:spPr>
        <a:xfrm>
          <a:off x="2099507" y="1253657"/>
          <a:ext cx="952037" cy="9520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ARSET</a:t>
          </a:r>
          <a:endParaRPr lang="en-US" sz="1500" kern="1200" dirty="0"/>
        </a:p>
      </dsp:txBody>
      <dsp:txXfrm>
        <a:off x="2099507" y="1253657"/>
        <a:ext cx="952037" cy="952037"/>
      </dsp:txXfrm>
    </dsp:sp>
    <dsp:sp modelId="{1ABC28E3-6663-2248-8713-B4407117E105}">
      <dsp:nvSpPr>
        <dsp:cNvPr id="0" name=""/>
        <dsp:cNvSpPr/>
      </dsp:nvSpPr>
      <dsp:spPr>
        <a:xfrm rot="16200000">
          <a:off x="2431544" y="1093041"/>
          <a:ext cx="287963" cy="33268"/>
        </a:xfrm>
        <a:custGeom>
          <a:avLst/>
          <a:gdLst/>
          <a:ahLst/>
          <a:cxnLst/>
          <a:rect l="0" t="0" r="0" b="0"/>
          <a:pathLst>
            <a:path>
              <a:moveTo>
                <a:pt x="0" y="16634"/>
              </a:moveTo>
              <a:lnTo>
                <a:pt x="287963" y="1663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6200000">
        <a:off x="2568326" y="1102476"/>
        <a:ext cx="14398" cy="14398"/>
      </dsp:txXfrm>
    </dsp:sp>
    <dsp:sp modelId="{763769EA-4A74-DE4A-B7B5-0398CB97C2B3}">
      <dsp:nvSpPr>
        <dsp:cNvPr id="0" name=""/>
        <dsp:cNvSpPr/>
      </dsp:nvSpPr>
      <dsp:spPr>
        <a:xfrm>
          <a:off x="2099507" y="13655"/>
          <a:ext cx="952037" cy="9520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DEVELOP</a:t>
          </a:r>
        </a:p>
        <a:p>
          <a:pPr lvl="0" algn="ctr" defTabSz="444500">
            <a:lnSpc>
              <a:spcPct val="90000"/>
            </a:lnSpc>
            <a:spcBef>
              <a:spcPct val="0"/>
            </a:spcBef>
            <a:spcAft>
              <a:spcPct val="35000"/>
            </a:spcAft>
          </a:pPr>
          <a:r>
            <a:rPr lang="en-US" sz="1000" kern="1200" dirty="0" smtClean="0">
              <a:solidFill>
                <a:schemeClr val="tx1"/>
              </a:solidFill>
            </a:rPr>
            <a:t>SERVIR</a:t>
          </a:r>
        </a:p>
        <a:p>
          <a:pPr lvl="0" algn="ctr" defTabSz="444500">
            <a:lnSpc>
              <a:spcPct val="90000"/>
            </a:lnSpc>
            <a:spcBef>
              <a:spcPct val="0"/>
            </a:spcBef>
            <a:spcAft>
              <a:spcPct val="35000"/>
            </a:spcAft>
          </a:pPr>
          <a:r>
            <a:rPr lang="en-US" sz="1000" kern="1200" dirty="0" smtClean="0">
              <a:solidFill>
                <a:schemeClr val="tx1"/>
              </a:solidFill>
            </a:rPr>
            <a:t>GOMI</a:t>
          </a:r>
          <a:endParaRPr lang="en-US" sz="1000" kern="1200" dirty="0">
            <a:solidFill>
              <a:schemeClr val="tx1"/>
            </a:solidFill>
          </a:endParaRPr>
        </a:p>
      </dsp:txBody>
      <dsp:txXfrm>
        <a:off x="2099507" y="13655"/>
        <a:ext cx="952037" cy="952037"/>
      </dsp:txXfrm>
    </dsp:sp>
    <dsp:sp modelId="{51E8082B-4D21-CC40-8F59-AABD4C8ED593}">
      <dsp:nvSpPr>
        <dsp:cNvPr id="0" name=""/>
        <dsp:cNvSpPr/>
      </dsp:nvSpPr>
      <dsp:spPr>
        <a:xfrm>
          <a:off x="3051544" y="1713041"/>
          <a:ext cx="287963" cy="33268"/>
        </a:xfrm>
        <a:custGeom>
          <a:avLst/>
          <a:gdLst/>
          <a:ahLst/>
          <a:cxnLst/>
          <a:rect l="0" t="0" r="0" b="0"/>
          <a:pathLst>
            <a:path>
              <a:moveTo>
                <a:pt x="0" y="16634"/>
              </a:moveTo>
              <a:lnTo>
                <a:pt x="287963" y="1663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88327" y="1722476"/>
        <a:ext cx="14398" cy="14398"/>
      </dsp:txXfrm>
    </dsp:sp>
    <dsp:sp modelId="{88963000-7346-B947-98AC-6D59BFEE036F}">
      <dsp:nvSpPr>
        <dsp:cNvPr id="0" name=""/>
        <dsp:cNvSpPr/>
      </dsp:nvSpPr>
      <dsp:spPr>
        <a:xfrm>
          <a:off x="3339508" y="1253657"/>
          <a:ext cx="952037" cy="9520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NASA</a:t>
          </a:r>
        </a:p>
        <a:p>
          <a:pPr lvl="0" algn="ctr" defTabSz="444500">
            <a:lnSpc>
              <a:spcPct val="90000"/>
            </a:lnSpc>
            <a:spcBef>
              <a:spcPct val="0"/>
            </a:spcBef>
            <a:spcAft>
              <a:spcPct val="35000"/>
            </a:spcAft>
          </a:pPr>
          <a:r>
            <a:rPr lang="en-US" sz="1000" kern="1200" dirty="0" smtClean="0">
              <a:solidFill>
                <a:schemeClr val="tx1"/>
              </a:solidFill>
            </a:rPr>
            <a:t>Applied Sciences PIs</a:t>
          </a:r>
          <a:endParaRPr lang="en-US" sz="1000" kern="1200" dirty="0">
            <a:solidFill>
              <a:schemeClr val="tx1"/>
            </a:solidFill>
          </a:endParaRPr>
        </a:p>
      </dsp:txBody>
      <dsp:txXfrm>
        <a:off x="3339508" y="1253657"/>
        <a:ext cx="952037" cy="952037"/>
      </dsp:txXfrm>
    </dsp:sp>
    <dsp:sp modelId="{A78CF2F8-A80B-2A4C-8383-E199D4B4D501}">
      <dsp:nvSpPr>
        <dsp:cNvPr id="0" name=""/>
        <dsp:cNvSpPr/>
      </dsp:nvSpPr>
      <dsp:spPr>
        <a:xfrm rot="5400000">
          <a:off x="2431544" y="2333042"/>
          <a:ext cx="287963" cy="33268"/>
        </a:xfrm>
        <a:custGeom>
          <a:avLst/>
          <a:gdLst/>
          <a:ahLst/>
          <a:cxnLst/>
          <a:rect l="0" t="0" r="0" b="0"/>
          <a:pathLst>
            <a:path>
              <a:moveTo>
                <a:pt x="0" y="16634"/>
              </a:moveTo>
              <a:lnTo>
                <a:pt x="287963" y="1663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5400000">
        <a:off x="2568326" y="2342477"/>
        <a:ext cx="14398" cy="14398"/>
      </dsp:txXfrm>
    </dsp:sp>
    <dsp:sp modelId="{0546CF56-C2F6-5D4B-B3BD-37590C00FE89}">
      <dsp:nvSpPr>
        <dsp:cNvPr id="0" name=""/>
        <dsp:cNvSpPr/>
      </dsp:nvSpPr>
      <dsp:spPr>
        <a:xfrm>
          <a:off x="2099507" y="2493658"/>
          <a:ext cx="952037" cy="9520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NASA</a:t>
          </a:r>
        </a:p>
        <a:p>
          <a:pPr lvl="0" algn="ctr" defTabSz="444500">
            <a:lnSpc>
              <a:spcPct val="90000"/>
            </a:lnSpc>
            <a:spcBef>
              <a:spcPct val="0"/>
            </a:spcBef>
            <a:spcAft>
              <a:spcPct val="35000"/>
            </a:spcAft>
          </a:pPr>
          <a:r>
            <a:rPr lang="en-US" sz="1000" kern="1200" dirty="0" smtClean="0">
              <a:solidFill>
                <a:schemeClr val="tx1"/>
              </a:solidFill>
            </a:rPr>
            <a:t>Applied Research</a:t>
          </a:r>
          <a:endParaRPr lang="en-US" sz="1000" kern="1200" dirty="0">
            <a:solidFill>
              <a:schemeClr val="tx1"/>
            </a:solidFill>
          </a:endParaRPr>
        </a:p>
      </dsp:txBody>
      <dsp:txXfrm>
        <a:off x="2099507" y="2493658"/>
        <a:ext cx="952037" cy="952037"/>
      </dsp:txXfrm>
    </dsp:sp>
    <dsp:sp modelId="{B6026A90-182E-8145-BEA8-8B4445A6A1D8}">
      <dsp:nvSpPr>
        <dsp:cNvPr id="0" name=""/>
        <dsp:cNvSpPr/>
      </dsp:nvSpPr>
      <dsp:spPr>
        <a:xfrm rot="10800000">
          <a:off x="1811543" y="1713041"/>
          <a:ext cx="287963" cy="33268"/>
        </a:xfrm>
        <a:custGeom>
          <a:avLst/>
          <a:gdLst/>
          <a:ahLst/>
          <a:cxnLst/>
          <a:rect l="0" t="0" r="0" b="0"/>
          <a:pathLst>
            <a:path>
              <a:moveTo>
                <a:pt x="0" y="16634"/>
              </a:moveTo>
              <a:lnTo>
                <a:pt x="287963" y="1663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948326" y="1722476"/>
        <a:ext cx="14398" cy="14398"/>
      </dsp:txXfrm>
    </dsp:sp>
    <dsp:sp modelId="{D2BA1F35-7277-F24A-B300-C205FC29411E}">
      <dsp:nvSpPr>
        <dsp:cNvPr id="0" name=""/>
        <dsp:cNvSpPr/>
      </dsp:nvSpPr>
      <dsp:spPr>
        <a:xfrm>
          <a:off x="859505" y="1253657"/>
          <a:ext cx="952037" cy="9520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NASA Data Centers</a:t>
          </a:r>
          <a:endParaRPr lang="en-US" sz="1000" kern="1200" dirty="0">
            <a:solidFill>
              <a:schemeClr val="tx1"/>
            </a:solidFill>
          </a:endParaRPr>
        </a:p>
      </dsp:txBody>
      <dsp:txXfrm>
        <a:off x="859505" y="1253657"/>
        <a:ext cx="952037" cy="95203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161" cy="464180"/>
          </a:xfrm>
          <a:prstGeom prst="rect">
            <a:avLst/>
          </a:prstGeom>
          <a:noFill/>
          <a:ln w="9525">
            <a:noFill/>
            <a:miter lim="800000"/>
            <a:headEnd/>
            <a:tailEnd/>
          </a:ln>
          <a:effectLst/>
        </p:spPr>
        <p:txBody>
          <a:bodyPr vert="horz" wrap="square" lIns="91774" tIns="45886" rIns="91774" bIns="45886" numCol="1" anchor="t" anchorCtr="0" compatLnSpc="1">
            <a:prstTxWarp prst="textNoShape">
              <a:avLst/>
            </a:prstTxWarp>
          </a:bodyPr>
          <a:lstStyle>
            <a:lvl1pPr defTabSz="918189">
              <a:defRPr sz="1200">
                <a:latin typeface="Times New Roman" pitchFamily="-106" charset="0"/>
                <a:ea typeface="+mn-ea"/>
                <a:cs typeface="+mn-cs"/>
              </a:defRPr>
            </a:lvl1pPr>
          </a:lstStyle>
          <a:p>
            <a:pPr>
              <a:defRPr/>
            </a:pPr>
            <a:endParaRPr lang="en-US" dirty="0"/>
          </a:p>
        </p:txBody>
      </p:sp>
      <p:sp>
        <p:nvSpPr>
          <p:cNvPr id="5123" name="Rectangle 3"/>
          <p:cNvSpPr>
            <a:spLocks noGrp="1" noChangeArrowheads="1"/>
          </p:cNvSpPr>
          <p:nvPr>
            <p:ph type="dt" sz="quarter" idx="1"/>
          </p:nvPr>
        </p:nvSpPr>
        <p:spPr bwMode="auto">
          <a:xfrm>
            <a:off x="3972240" y="0"/>
            <a:ext cx="3038160" cy="464180"/>
          </a:xfrm>
          <a:prstGeom prst="rect">
            <a:avLst/>
          </a:prstGeom>
          <a:noFill/>
          <a:ln w="9525">
            <a:noFill/>
            <a:miter lim="800000"/>
            <a:headEnd/>
            <a:tailEnd/>
          </a:ln>
          <a:effectLst/>
        </p:spPr>
        <p:txBody>
          <a:bodyPr vert="horz" wrap="square" lIns="91774" tIns="45886" rIns="91774" bIns="45886" numCol="1" anchor="t" anchorCtr="0" compatLnSpc="1">
            <a:prstTxWarp prst="textNoShape">
              <a:avLst/>
            </a:prstTxWarp>
          </a:bodyPr>
          <a:lstStyle>
            <a:lvl1pPr algn="r" defTabSz="918189">
              <a:defRPr sz="1200">
                <a:latin typeface="Times New Roman" pitchFamily="-106" charset="0"/>
                <a:ea typeface="+mn-ea"/>
                <a:cs typeface="+mn-cs"/>
              </a:defRPr>
            </a:lvl1pPr>
          </a:lstStyle>
          <a:p>
            <a:pPr>
              <a:defRPr/>
            </a:pPr>
            <a:endParaRPr lang="en-US" dirty="0"/>
          </a:p>
        </p:txBody>
      </p:sp>
      <p:sp>
        <p:nvSpPr>
          <p:cNvPr id="5124" name="Rectangle 4"/>
          <p:cNvSpPr>
            <a:spLocks noGrp="1" noChangeArrowheads="1"/>
          </p:cNvSpPr>
          <p:nvPr>
            <p:ph type="ftr" sz="quarter" idx="2"/>
          </p:nvPr>
        </p:nvSpPr>
        <p:spPr bwMode="auto">
          <a:xfrm>
            <a:off x="0" y="8832221"/>
            <a:ext cx="3038161" cy="464180"/>
          </a:xfrm>
          <a:prstGeom prst="rect">
            <a:avLst/>
          </a:prstGeom>
          <a:noFill/>
          <a:ln w="9525">
            <a:noFill/>
            <a:miter lim="800000"/>
            <a:headEnd/>
            <a:tailEnd/>
          </a:ln>
          <a:effectLst/>
        </p:spPr>
        <p:txBody>
          <a:bodyPr vert="horz" wrap="square" lIns="91774" tIns="45886" rIns="91774" bIns="45886" numCol="1" anchor="b" anchorCtr="0" compatLnSpc="1">
            <a:prstTxWarp prst="textNoShape">
              <a:avLst/>
            </a:prstTxWarp>
          </a:bodyPr>
          <a:lstStyle>
            <a:lvl1pPr defTabSz="918189">
              <a:defRPr sz="1200">
                <a:latin typeface="Times New Roman" pitchFamily="-106" charset="0"/>
                <a:ea typeface="+mn-ea"/>
                <a:cs typeface="+mn-cs"/>
              </a:defRPr>
            </a:lvl1pPr>
          </a:lstStyle>
          <a:p>
            <a:pPr>
              <a:defRPr/>
            </a:pPr>
            <a:endParaRPr lang="en-US" dirty="0"/>
          </a:p>
        </p:txBody>
      </p:sp>
      <p:sp>
        <p:nvSpPr>
          <p:cNvPr id="5125" name="Rectangle 5"/>
          <p:cNvSpPr>
            <a:spLocks noGrp="1" noChangeArrowheads="1"/>
          </p:cNvSpPr>
          <p:nvPr>
            <p:ph type="sldNum" sz="quarter" idx="3"/>
          </p:nvPr>
        </p:nvSpPr>
        <p:spPr bwMode="auto">
          <a:xfrm>
            <a:off x="3972240" y="8832221"/>
            <a:ext cx="3038160" cy="464180"/>
          </a:xfrm>
          <a:prstGeom prst="rect">
            <a:avLst/>
          </a:prstGeom>
          <a:noFill/>
          <a:ln w="9525">
            <a:noFill/>
            <a:miter lim="800000"/>
            <a:headEnd/>
            <a:tailEnd/>
          </a:ln>
          <a:effectLst/>
        </p:spPr>
        <p:txBody>
          <a:bodyPr vert="horz" wrap="square" lIns="91774" tIns="45886" rIns="91774" bIns="45886" numCol="1" anchor="b" anchorCtr="0" compatLnSpc="1">
            <a:prstTxWarp prst="textNoShape">
              <a:avLst/>
            </a:prstTxWarp>
          </a:bodyPr>
          <a:lstStyle>
            <a:lvl1pPr algn="r" defTabSz="918189">
              <a:defRPr sz="1200">
                <a:latin typeface="Times New Roman" pitchFamily="18" charset="0"/>
              </a:defRPr>
            </a:lvl1pPr>
          </a:lstStyle>
          <a:p>
            <a:fld id="{1418B786-0F4F-4159-BE69-BE60C9BA4D04}" type="slidenum">
              <a:rPr lang="en-US"/>
              <a:pPr/>
              <a:t>‹#›</a:t>
            </a:fld>
            <a:endParaRPr lang="en-US" dirty="0"/>
          </a:p>
        </p:txBody>
      </p:sp>
    </p:spTree>
    <p:extLst>
      <p:ext uri="{BB962C8B-B14F-4D97-AF65-F5344CB8AC3E}">
        <p14:creationId xmlns:p14="http://schemas.microsoft.com/office/powerpoint/2010/main" xmlns="" val="3832869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161" cy="46418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634" y="0"/>
            <a:ext cx="3038161" cy="46418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1362" y="4416111"/>
            <a:ext cx="5607678" cy="4182419"/>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621"/>
            <a:ext cx="3038161" cy="46418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634" y="8830621"/>
            <a:ext cx="3038161" cy="46418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lgn="r">
              <a:defRPr sz="1200">
                <a:latin typeface="Times New Roman" pitchFamily="18" charset="0"/>
              </a:defRPr>
            </a:lvl1pPr>
          </a:lstStyle>
          <a:p>
            <a:fld id="{95DB0143-848B-43E0-B365-DFA3F0B93F2E}" type="slidenum">
              <a:rPr lang="en-US"/>
              <a:pPr/>
              <a:t>‹#›</a:t>
            </a:fld>
            <a:endParaRPr lang="en-US" dirty="0"/>
          </a:p>
        </p:txBody>
      </p:sp>
    </p:spTree>
    <p:extLst>
      <p:ext uri="{BB962C8B-B14F-4D97-AF65-F5344CB8AC3E}">
        <p14:creationId xmlns:p14="http://schemas.microsoft.com/office/powerpoint/2010/main" xmlns="" val="36384102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ARSET’s goal is to promote</a:t>
            </a:r>
            <a:r>
              <a:rPr lang="en-US" baseline="0" dirty="0" smtClean="0">
                <a:ea typeface="ＭＳ Ｐゴシック" pitchFamily="34" charset="-128"/>
              </a:rPr>
              <a:t> utilization of NASA data. To achieve this goal, there are two main objectives 1) provide end-users with technical workshops and 2) build long term partnerships with these institutions. We spend a lot of time with partnership building, it is a key part of capacity building, and ARSET has worked with dozens of institutions.   ARSET is fully integrated with other NASA programs, within and outside of Applied Sciences.  This includes working closely with PIs who often participate in ARSET trainings and integrating their applied research into trainings, working various NASA data centers, and working the other capacity building programs, and in particular DEVELOP. </a:t>
            </a:r>
            <a:r>
              <a:rPr lang="en-US" b="1" baseline="0" dirty="0" smtClean="0">
                <a:ea typeface="ＭＳ Ｐゴシック" pitchFamily="34" charset="-128"/>
              </a:rPr>
              <a:t>HOWEVER, ARSET DOES NOT generate applied research</a:t>
            </a:r>
            <a:r>
              <a:rPr lang="en-US" baseline="0" dirty="0" smtClean="0">
                <a:ea typeface="ＭＳ Ｐゴシック" pitchFamily="34" charset="-128"/>
              </a:rPr>
              <a:t>, rather the focus is on disseminating existing applied research – such as the research discussed at this meeting.</a:t>
            </a:r>
          </a:p>
        </p:txBody>
      </p:sp>
      <p:sp>
        <p:nvSpPr>
          <p:cNvPr id="22531"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84670B52-408D-404F-8919-3C060134A997}" type="slidenum">
              <a:rPr lang="en-US"/>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We want to encourage</a:t>
            </a:r>
            <a:r>
              <a:rPr lang="en-US" baseline="0" dirty="0" smtClean="0">
                <a:ea typeface="ＭＳ Ｐゴシック" pitchFamily="34" charset="-128"/>
              </a:rPr>
              <a:t> people in particular to sign up to the listserv</a:t>
            </a:r>
            <a:endParaRPr lang="en-US" dirty="0" smtClean="0">
              <a:ea typeface="ＭＳ Ｐゴシック" pitchFamily="34" charset="-128"/>
            </a:endParaRPr>
          </a:p>
        </p:txBody>
      </p:sp>
      <p:sp>
        <p:nvSpPr>
          <p:cNvPr id="57347"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971D4311-A07D-4F6C-829D-D6F6617B1124}" type="slidenum">
              <a:rPr lang="en-US"/>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training module</a:t>
            </a:r>
            <a:r>
              <a:rPr lang="en-US" baseline="0" dirty="0" smtClean="0"/>
              <a:t> used during the LADCO trainings, where scripts provided by ARSET</a:t>
            </a:r>
          </a:p>
          <a:p>
            <a:r>
              <a:rPr lang="en-US" baseline="0" dirty="0" smtClean="0"/>
              <a:t>Enabled users to obtain satellite derived AQI.</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307006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ARSET</a:t>
            </a:r>
            <a:r>
              <a:rPr lang="en-US" baseline="0" dirty="0" smtClean="0">
                <a:ea typeface="ＭＳ Ｐゴシック" pitchFamily="34" charset="-128"/>
              </a:rPr>
              <a:t> now has three core teams, AQ and Water Resources monitoring were the existing teams, and ARSET just added ecological/land management.  Air quality is the part of the program I will talk about today. The program is not yet doing trainings related to health topics other than air quality.</a:t>
            </a:r>
          </a:p>
          <a:p>
            <a:r>
              <a:rPr lang="en-US" baseline="0" dirty="0" smtClean="0">
                <a:ea typeface="ＭＳ Ｐゴシック" pitchFamily="34" charset="-128"/>
              </a:rPr>
              <a:t> </a:t>
            </a:r>
          </a:p>
          <a:p>
            <a:r>
              <a:rPr lang="en-US" baseline="0" dirty="0" smtClean="0">
                <a:ea typeface="ＭＳ Ｐゴシック" pitchFamily="34" charset="-128"/>
              </a:rPr>
              <a:t>ARSET currently has 9 scientists sy three NASA centers (plus myself, at Emory U. </a:t>
            </a:r>
            <a:r>
              <a:rPr lang="en-US" baseline="0" dirty="0" smtClean="0">
                <a:ea typeface="ＭＳ Ｐゴシック" pitchFamily="34" charset="-128"/>
                <a:sym typeface="Wingdings"/>
              </a:rPr>
              <a:t>), </a:t>
            </a:r>
            <a:r>
              <a:rPr lang="en-US" baseline="0" dirty="0" smtClean="0">
                <a:ea typeface="ＭＳ Ｐゴシック" pitchFamily="34" charset="-128"/>
              </a:rPr>
              <a:t> three students, and a program evaluator. Students help prepare course materials, and with the translation of material into Spanish.</a:t>
            </a:r>
            <a:endParaRPr lang="en-US" dirty="0" smtClean="0">
              <a:ea typeface="ＭＳ Ｐゴシック" pitchFamily="34" charset="-128"/>
            </a:endParaRPr>
          </a:p>
        </p:txBody>
      </p:sp>
      <p:sp>
        <p:nvSpPr>
          <p:cNvPr id="24579"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33DFD00A-00D1-45C1-A952-25EAD110D936}" type="slidenum">
              <a:rPr lang="en-US"/>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869950" rtl="0" eaLnBrk="1" fontAlgn="base" latinLnBrk="0" hangingPunct="1">
              <a:lnSpc>
                <a:spcPct val="90000"/>
              </a:lnSpc>
              <a:spcBef>
                <a:spcPct val="0"/>
              </a:spcBef>
              <a:spcAft>
                <a:spcPct val="0"/>
              </a:spcAft>
              <a:buClrTx/>
              <a:buSzTx/>
              <a:buFontTx/>
              <a:buNone/>
              <a:tabLst/>
              <a:defRPr/>
            </a:pPr>
            <a:r>
              <a:rPr lang="en-US" baseline="0" dirty="0" smtClean="0">
                <a:ea typeface="ＭＳ Ｐゴシック" pitchFamily="34" charset="-128"/>
              </a:rPr>
              <a:t>Learning how to use NASA data for applications and/or decision-support is a multi step process. Most end-users have a technical background, but not a remote sensing background, we therefore require a basic online or in person course, that teaches remote sensing basics, before students can move into hands on and/or advanced courses. We recently also began advanced online courses, based on end-users requests. In the next slide, I will talk more about the online courses.</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
        <p:nvSpPr>
          <p:cNvPr id="34819"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28BA8FAE-CBF9-41B0-B59E-2FCFAB4CD83C}" type="slidenum">
              <a:rPr lang="en-US"/>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eaLnBrk="1" fontAlgn="auto" hangingPunct="1">
              <a:lnSpc>
                <a:spcPct val="100000"/>
              </a:lnSpc>
              <a:spcBef>
                <a:spcPts val="0"/>
              </a:spcBef>
              <a:spcAft>
                <a:spcPts val="0"/>
              </a:spcAft>
              <a:defRPr/>
            </a:pPr>
            <a:r>
              <a:rPr lang="en-US" dirty="0" smtClean="0"/>
              <a:t>ARSET online courses/webinars</a:t>
            </a:r>
            <a:r>
              <a:rPr lang="en-US" baseline="0" dirty="0" smtClean="0"/>
              <a:t> have dramatically increased the number of end-users reached per year. Courses are free, and students do not have to travel. Because the time commitment is only 1 hour per week, most people can easily accommodate it into their busy schedules (you can pretty much read the text in the blue, which explains the different parts of the online screen).  These online are becoming very popular, with over 80 participants subscribed to our Fall 2012 introductory webinar series.</a:t>
            </a:r>
            <a:endParaRPr lang="en-US" dirty="0" smtClean="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CA26314E-ED7F-43F0-BB1E-0EFB9A503840}"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54275"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64FE9216-32DA-4329-8B5F-EF71F27F30F3}" type="slidenum">
              <a:rPr lang="en-US"/>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the number of organizations who have attended an ARSET trainings per state. These are primarily state air quality regulatory agencies, or health agencies. ARSET has focused on areas of the US with worse air quality, e.g. both coasts, some parts of the mid-west and Texas. Some of these regions don’t meet AQ standards, so the regulatory agencies there are more likely to be interested in NASA data for understanding and/or improving their attainment status, and for topics such as monitoring, exceptional events, CMAQ evaluation, etc. </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8AE40638-967A-45F4-99E9-915707C1FC02}" type="slidenum">
              <a:rPr lang="en-US" smtClean="0"/>
              <a:pPr/>
              <a:t>9</a:t>
            </a:fld>
            <a:endParaRPr lang="en-US" dirty="0"/>
          </a:p>
        </p:txBody>
      </p:sp>
    </p:spTree>
    <p:extLst>
      <p:ext uri="{BB962C8B-B14F-4D97-AF65-F5344CB8AC3E}">
        <p14:creationId xmlns:p14="http://schemas.microsoft.com/office/powerpoint/2010/main" xmlns="" val="18500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ARSET also</a:t>
            </a:r>
            <a:r>
              <a:rPr lang="en-US" baseline="0" dirty="0" smtClean="0"/>
              <a:t> conducts</a:t>
            </a:r>
            <a:r>
              <a:rPr lang="en-US" dirty="0" smtClean="0"/>
              <a:t> international trainings. In Asia, supporting NASA campaigns,</a:t>
            </a:r>
            <a:r>
              <a:rPr lang="en-US" baseline="0" dirty="0" smtClean="0"/>
              <a:t> also supporting SERVIR in Central America. In Canada, trainings have been done in collaboration with the Air and Waste Management Association, so the end-users reached in Canada have been primarily private for-profit sector, also a few ad-hoc trainings have been conducted at international conferences.</a:t>
            </a:r>
            <a:endParaRPr lang="en-US" dirty="0" smtClean="0"/>
          </a:p>
        </p:txBody>
      </p:sp>
      <p:sp>
        <p:nvSpPr>
          <p:cNvPr id="4" name="Slide Number Placeholder 3"/>
          <p:cNvSpPr>
            <a:spLocks noGrp="1"/>
          </p:cNvSpPr>
          <p:nvPr>
            <p:ph type="sldNum" sz="quarter" idx="10"/>
          </p:nvPr>
        </p:nvSpPr>
        <p:spPr/>
        <p:txBody>
          <a:bodyPr/>
          <a:lstStyle/>
          <a:p>
            <a:fld id="{95DB0143-848B-43E0-B365-DFA3F0B93F2E}" type="slidenum">
              <a:rPr lang="en-US" smtClean="0"/>
              <a:pPr/>
              <a:t>10</a:t>
            </a:fld>
            <a:endParaRPr lang="en-US" dirty="0"/>
          </a:p>
        </p:txBody>
      </p:sp>
    </p:spTree>
    <p:extLst>
      <p:ext uri="{BB962C8B-B14F-4D97-AF65-F5344CB8AC3E}">
        <p14:creationId xmlns:p14="http://schemas.microsoft.com/office/powerpoint/2010/main" xmlns="" val="4013900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Here you have a list of trainings  coming up. The online courses are very popular, and the September</a:t>
            </a:r>
            <a:r>
              <a:rPr lang="en-US" baseline="0" dirty="0" smtClean="0">
                <a:ea typeface="ＭＳ Ｐゴシック" pitchFamily="34" charset="-128"/>
              </a:rPr>
              <a:t> course filled up rather quickly, so register soon.</a:t>
            </a:r>
          </a:p>
          <a:p>
            <a:pPr eaLnBrk="1" hangingPunct="1">
              <a:spcBef>
                <a:spcPct val="0"/>
              </a:spcBef>
            </a:pPr>
            <a:r>
              <a:rPr lang="en-US" baseline="0" dirty="0" smtClean="0">
                <a:ea typeface="ＭＳ Ｐゴシック" pitchFamily="34" charset="-128"/>
              </a:rPr>
              <a:t>Contact Rich Kleidman if interested in the hands-on course.</a:t>
            </a:r>
            <a:endParaRPr lang="en-US" dirty="0" smtClean="0">
              <a:ea typeface="ＭＳ Ｐゴシック" pitchFamily="34" charset="-128"/>
            </a:endParaRPr>
          </a:p>
        </p:txBody>
      </p:sp>
      <p:sp>
        <p:nvSpPr>
          <p:cNvPr id="38915"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15FDD0B8-3DF5-423B-ABCD-C875792F922B}" type="slidenum">
              <a:rPr lang="en-US"/>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encourage</a:t>
            </a:r>
            <a:r>
              <a:rPr lang="en-US" baseline="0" dirty="0" smtClean="0"/>
              <a:t> people to collaborate with us…</a:t>
            </a:r>
            <a:endParaRPr lang="en-US" dirty="0"/>
          </a:p>
        </p:txBody>
      </p:sp>
    </p:spTree>
    <p:extLst>
      <p:ext uri="{BB962C8B-B14F-4D97-AF65-F5344CB8AC3E}">
        <p14:creationId xmlns:p14="http://schemas.microsoft.com/office/powerpoint/2010/main" xmlns="" val="62793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r>
              <a:rPr lang="es-CO" dirty="0" smtClean="0">
                <a:ea typeface="ＭＳ Ｐゴシック" pitchFamily="34" charset="-128"/>
              </a:rPr>
              <a:t>ARSET</a:t>
            </a:r>
            <a:r>
              <a:rPr lang="es-CO" baseline="0" dirty="0" smtClean="0">
                <a:ea typeface="ＭＳ Ｐゴシック" pitchFamily="34" charset="-128"/>
              </a:rPr>
              <a:t> web page is used to announce courses, and to post trainings materials, and for online course registration. IF you’d like to contribute your materials, please contact the ARSET-AQ team.</a:t>
            </a:r>
            <a:endParaRPr lang="es-CO" dirty="0" smtClean="0">
              <a:ea typeface="ＭＳ Ｐゴシック" pitchFamily="34" charset="-128"/>
            </a:endParaRPr>
          </a:p>
        </p:txBody>
      </p:sp>
      <p:sp>
        <p:nvSpPr>
          <p:cNvPr id="59395" name="Slide Number Placeholder 3"/>
          <p:cNvSpPr>
            <a:spLocks noGrp="1"/>
          </p:cNvSpPr>
          <p:nvPr>
            <p:ph type="sldNum" sz="quarter" idx="5"/>
          </p:nvPr>
        </p:nvSpPr>
        <p:spPr bwMode="auto">
          <a:xfrm>
            <a:off x="3970938" y="8829967"/>
            <a:ext cx="3037840" cy="464820"/>
          </a:xfrm>
          <a:prstGeom prst="rect">
            <a:avLst/>
          </a:prstGeom>
          <a:noFill/>
          <a:ln>
            <a:miter lim="800000"/>
            <a:headEnd/>
            <a:tailEnd/>
          </a:ln>
        </p:spPr>
        <p:txBody>
          <a:bodyPr lIns="93177" tIns="46589" rIns="93177" bIns="46589"/>
          <a:lstStyle/>
          <a:p>
            <a:fld id="{31E469E9-828D-4698-B5F6-71E87F05E450}" type="slidenum">
              <a:rPr lang="es-CO"/>
              <a:pPr/>
              <a:t>13</a:t>
            </a:fld>
            <a:endParaRPr lang="es-C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dirty="0"/>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p:spPr>
        <p:txBody>
          <a:bodyPr wrap="none" anchor="ctr"/>
          <a:lstStyle/>
          <a:p>
            <a:endParaRPr lang="en-US" dirty="0"/>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Co-Is/Partners</a:t>
            </a:r>
          </a:p>
          <a:p>
            <a:pPr>
              <a:defRPr/>
            </a:pPr>
            <a:r>
              <a:rPr lang="en-US" sz="1400" dirty="0" smtClean="0">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dirty="0">
              <a:solidFill>
                <a:srgbClr val="000000"/>
              </a:solidFill>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p:spPr>
        <p:txBody>
          <a:bodyPr wrap="none" anchor="ctr"/>
          <a:lstStyle/>
          <a:p>
            <a:endParaRPr lang="en-US" dirty="0">
              <a:solidFill>
                <a:srgbClr val="000000"/>
              </a:solidFill>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Co-Is/Partners</a:t>
            </a:r>
          </a:p>
          <a:p>
            <a:pPr>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print"/>
          <a:srcRect t="11644" r="12241" b="14793"/>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dirty="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a:defRPr/>
            </a:pPr>
            <a:fld id="{77DED4F8-70B6-4FEC-8637-BB6DB85BD4F5}" type="slidenum">
              <a:rPr lang="en-US"/>
              <a:pPr>
                <a:defRPr/>
              </a:pPr>
              <a:t>‹#›</a:t>
            </a:fld>
            <a:endParaRPr lang="en-US" dirty="0"/>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30" name="Picture 202"/>
          <p:cNvPicPr>
            <a:picLocks noChangeAspect="1" noChangeArrowheads="1"/>
          </p:cNvPicPr>
          <p:nvPr userDrawn="1"/>
        </p:nvPicPr>
        <p:blipFill>
          <a:blip r:embed="rId16" cstate="print"/>
          <a:srcRect/>
          <a:stretch>
            <a:fillRect/>
          </a:stretch>
        </p:blipFill>
        <p:spPr bwMode="auto">
          <a:xfrm>
            <a:off x="8289925" y="98425"/>
            <a:ext cx="774700"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01"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print"/>
          <a:srcRect t="11644" r="12241" b="14793"/>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dirty="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a:defRPr/>
            </a:pPr>
            <a:fld id="{77DED4F8-70B6-4FEC-8637-BB6DB85BD4F5}" type="slidenum">
              <a:rPr lang="en-US"/>
              <a:pPr>
                <a:defRPr/>
              </a:pPr>
              <a:t>‹#›</a:t>
            </a:fld>
            <a:endParaRPr lang="en-US" dirty="0"/>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1030" name="Picture 202"/>
          <p:cNvPicPr>
            <a:picLocks noChangeAspect="1" noChangeArrowheads="1"/>
          </p:cNvPicPr>
          <p:nvPr userDrawn="1"/>
        </p:nvPicPr>
        <p:blipFill>
          <a:blip r:embed="rId16" cstate="print"/>
          <a:srcRect/>
          <a:stretch>
            <a:fillRect/>
          </a:stretch>
        </p:blipFill>
        <p:spPr bwMode="auto">
          <a:xfrm>
            <a:off x="8289925" y="98425"/>
            <a:ext cx="774700"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water.gsfc.nasa.gov/"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water.gsfc.nasa.gov/" TargetMode="External"/><Relationship Id="rId7" Type="http://schemas.openxmlformats.org/officeDocument/2006/relationships/hyperlink" Target="https://lists.nasa.gov/mailman/listinfo/arse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lists.nasa.gov/mailman/listinfo/nasa-water-training" TargetMode="External"/><Relationship Id="rId5" Type="http://schemas.openxmlformats.org/officeDocument/2006/relationships/hyperlink" Target="http://airquality.gsfc.nasa.gov/" TargetMode="External"/><Relationship Id="rId4" Type="http://schemas.openxmlformats.org/officeDocument/2006/relationships/hyperlink" Target="http://arset.gsfc.nas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6"/>
          <p:cNvSpPr>
            <a:spLocks noChangeArrowheads="1"/>
          </p:cNvSpPr>
          <p:nvPr/>
        </p:nvSpPr>
        <p:spPr bwMode="auto">
          <a:xfrm>
            <a:off x="2447925" y="6172200"/>
            <a:ext cx="49213" cy="215900"/>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000000"/>
                </a:solidFill>
              </a:rPr>
              <a:t> </a:t>
            </a:r>
            <a:endParaRPr lang="en-US" dirty="0">
              <a:solidFill>
                <a:srgbClr val="000000"/>
              </a:solidFill>
            </a:endParaRPr>
          </a:p>
        </p:txBody>
      </p:sp>
      <p:sp>
        <p:nvSpPr>
          <p:cNvPr id="14341" name="Rectangle 10"/>
          <p:cNvSpPr>
            <a:spLocks noChangeArrowheads="1"/>
          </p:cNvSpPr>
          <p:nvPr/>
        </p:nvSpPr>
        <p:spPr bwMode="auto">
          <a:xfrm>
            <a:off x="5348288" y="6172200"/>
            <a:ext cx="49212" cy="215900"/>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000000"/>
                </a:solidFill>
              </a:rPr>
              <a:t> </a:t>
            </a:r>
            <a:endParaRPr lang="en-US" dirty="0">
              <a:solidFill>
                <a:srgbClr val="000000"/>
              </a:solidFill>
            </a:endParaRPr>
          </a:p>
        </p:txBody>
      </p:sp>
      <p:sp>
        <p:nvSpPr>
          <p:cNvPr id="14342" name="Rectangle 23"/>
          <p:cNvSpPr>
            <a:spLocks noChangeArrowheads="1"/>
          </p:cNvSpPr>
          <p:nvPr/>
        </p:nvSpPr>
        <p:spPr bwMode="auto">
          <a:xfrm>
            <a:off x="8324850" y="6172200"/>
            <a:ext cx="49213" cy="215900"/>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000000"/>
                </a:solidFill>
              </a:rPr>
              <a:t> </a:t>
            </a:r>
            <a:endParaRPr lang="en-US" dirty="0">
              <a:solidFill>
                <a:srgbClr val="000000"/>
              </a:solidFill>
            </a:endParaRPr>
          </a:p>
        </p:txBody>
      </p:sp>
      <p:sp>
        <p:nvSpPr>
          <p:cNvPr id="9" name="Title 1"/>
          <p:cNvSpPr txBox="1">
            <a:spLocks/>
          </p:cNvSpPr>
          <p:nvPr/>
        </p:nvSpPr>
        <p:spPr>
          <a:xfrm>
            <a:off x="457200" y="698500"/>
            <a:ext cx="8229600" cy="3314700"/>
          </a:xfrm>
          <a:prstGeom prst="rect">
            <a:avLst/>
          </a:prstGeom>
        </p:spPr>
        <p:txBody>
          <a:bodyPr/>
          <a:lstStyle/>
          <a:p>
            <a:pPr lvl="0" algn="ctr" eaLnBrk="0" hangingPunct="0">
              <a:lnSpc>
                <a:spcPct val="85000"/>
              </a:lnSpc>
              <a:defRPr/>
            </a:pPr>
            <a:r>
              <a:rPr kumimoji="0" lang="en-US" sz="4000" b="0" i="0" u="none" strike="noStrike" kern="0" cap="none" spc="0" normalizeH="0" baseline="0" noProof="0" dirty="0" smtClean="0">
                <a:ln>
                  <a:noFill/>
                </a:ln>
                <a:effectLst/>
                <a:uLnTx/>
                <a:uFillTx/>
                <a:latin typeface="Century Gothic" pitchFamily="34" charset="0"/>
                <a:ea typeface="ＭＳ Ｐゴシック" pitchFamily="34" charset="-128"/>
                <a:cs typeface="+mj-cs"/>
              </a:rPr>
              <a:t> </a:t>
            </a:r>
            <a:br>
              <a:rPr kumimoji="0" lang="en-US" sz="4000" b="0" i="0" u="none" strike="noStrike" kern="0" cap="none" spc="0" normalizeH="0" baseline="0" noProof="0" dirty="0" smtClean="0">
                <a:ln>
                  <a:noFill/>
                </a:ln>
                <a:effectLst/>
                <a:uLnTx/>
                <a:uFillTx/>
                <a:latin typeface="Century Gothic" pitchFamily="34" charset="0"/>
                <a:ea typeface="ＭＳ Ｐゴシック" pitchFamily="34" charset="-128"/>
                <a:cs typeface="+mj-cs"/>
              </a:rPr>
            </a:br>
            <a:r>
              <a:rPr lang="en-US" sz="3600" b="1" dirty="0" smtClean="0">
                <a:latin typeface="Arial"/>
                <a:cs typeface="Arial"/>
              </a:rPr>
              <a:t>NASA’s Applied Remote Sensing Training Program (</a:t>
            </a:r>
            <a:r>
              <a:rPr kumimoji="0" lang="en-US" sz="3600" b="1" i="0" u="none" strike="noStrike" kern="0" cap="none" spc="0" normalizeH="0" baseline="0" noProof="0" dirty="0" smtClean="0">
                <a:ln>
                  <a:noFill/>
                </a:ln>
                <a:effectLst/>
                <a:uLnTx/>
                <a:uFillTx/>
                <a:latin typeface="Arial"/>
                <a:ea typeface="ＭＳ Ｐゴシック" pitchFamily="34" charset="-128"/>
                <a:cs typeface="Arial"/>
              </a:rPr>
              <a:t>ARSET): Connecting Stakeholders</a:t>
            </a:r>
            <a:r>
              <a:rPr kumimoji="0" lang="en-US" sz="3600" b="1" i="0" u="none" strike="noStrike" kern="0" cap="none" spc="0" normalizeH="0" noProof="0" dirty="0" smtClean="0">
                <a:ln>
                  <a:noFill/>
                </a:ln>
                <a:effectLst/>
                <a:uLnTx/>
                <a:uFillTx/>
                <a:latin typeface="Arial"/>
                <a:ea typeface="ＭＳ Ｐゴシック" pitchFamily="34" charset="-128"/>
                <a:cs typeface="Arial"/>
              </a:rPr>
              <a:t> to NASA Earth Science and Principal Investigators</a:t>
            </a:r>
            <a:endParaRPr kumimoji="0" lang="en-US" sz="3600" b="1" i="0" u="none" strike="noStrike" kern="0" cap="none" spc="0" normalizeH="0" baseline="0" noProof="0" dirty="0" smtClean="0">
              <a:ln>
                <a:noFill/>
              </a:ln>
              <a:effectLst/>
              <a:uLnTx/>
              <a:uFillTx/>
              <a:latin typeface="Arial"/>
              <a:ea typeface="ＭＳ Ｐゴシック" pitchFamily="34" charset="-128"/>
              <a:cs typeface="Arial"/>
            </a:endParaRPr>
          </a:p>
        </p:txBody>
      </p:sp>
      <p:sp>
        <p:nvSpPr>
          <p:cNvPr id="7" name="Subtitle 2"/>
          <p:cNvSpPr txBox="1">
            <a:spLocks/>
          </p:cNvSpPr>
          <p:nvPr/>
        </p:nvSpPr>
        <p:spPr>
          <a:xfrm>
            <a:off x="444500" y="4521200"/>
            <a:ext cx="8458200" cy="1942175"/>
          </a:xfrm>
          <a:prstGeom prst="rect">
            <a:avLst/>
          </a:prstGeom>
        </p:spPr>
        <p:txBody>
          <a:bodyPr rtlCol="0">
            <a:normAutofit fontScale="92500" lnSpcReduction="20000"/>
          </a:bodyPr>
          <a:lstStyle/>
          <a:p>
            <a:pPr marL="282575" marR="0" lvl="0" indent="-282575" algn="l"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kumimoji="0" lang="en-US" sz="2400" b="1" i="0" u="none" strike="noStrike" kern="0" cap="none" spc="0" normalizeH="0" baseline="0" noProof="0" dirty="0" smtClean="0">
              <a:ln>
                <a:noFill/>
              </a:ln>
              <a:solidFill>
                <a:schemeClr val="tx1"/>
              </a:solidFill>
              <a:effectLst/>
              <a:uLnTx/>
              <a:uFillTx/>
              <a:latin typeface="Century Gothic" pitchFamily="34" charset="0"/>
              <a:ea typeface="+mn-ea"/>
              <a:cs typeface="+mn-cs"/>
            </a:endParaRPr>
          </a:p>
          <a:p>
            <a:pPr marL="282575" marR="0" lvl="0" indent="-282575" algn="ctr"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Century Gothic" pitchFamily="34" charset="0"/>
              <a:ea typeface="+mn-ea"/>
              <a:cs typeface="Arial" pitchFamily="34" charset="0"/>
            </a:endParaRPr>
          </a:p>
          <a:p>
            <a:pPr marL="282575" marR="0" lvl="0" indent="-282575" algn="ctr"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mj-lt"/>
                <a:ea typeface="+mn-ea"/>
                <a:cs typeface="Arial" pitchFamily="34" charset="0"/>
              </a:rPr>
              <a:t>Pawan Gupta, Ana. I. </a:t>
            </a:r>
            <a:r>
              <a:rPr kumimoji="0" lang="en-US" sz="2400" b="1" i="0" u="none" strike="noStrike" kern="0" cap="none" spc="0" normalizeH="0" baseline="0" noProof="0" dirty="0" err="1" smtClean="0">
                <a:ln>
                  <a:noFill/>
                </a:ln>
                <a:solidFill>
                  <a:schemeClr val="tx1"/>
                </a:solidFill>
                <a:effectLst/>
                <a:uLnTx/>
                <a:uFillTx/>
                <a:latin typeface="+mj-lt"/>
                <a:ea typeface="+mn-ea"/>
                <a:cs typeface="Arial" pitchFamily="34" charset="0"/>
              </a:rPr>
              <a:t>Prados</a:t>
            </a:r>
            <a:r>
              <a:rPr kumimoji="0" lang="en-US" sz="2400" b="1" i="0" u="none" strike="noStrike" kern="0" cap="none" spc="0" normalizeH="0" baseline="0" noProof="0" dirty="0" smtClean="0">
                <a:ln>
                  <a:noFill/>
                </a:ln>
                <a:solidFill>
                  <a:schemeClr val="tx1"/>
                </a:solidFill>
                <a:effectLst/>
                <a:uLnTx/>
                <a:uFillTx/>
                <a:latin typeface="+mj-lt"/>
                <a:ea typeface="+mn-ea"/>
                <a:cs typeface="Arial" pitchFamily="34" charset="0"/>
              </a:rPr>
              <a:t>, Rich </a:t>
            </a:r>
            <a:r>
              <a:rPr kumimoji="0" lang="en-US" sz="2400" b="1" i="0" u="none" strike="noStrike" kern="0" cap="none" spc="0" normalizeH="0" baseline="0" noProof="0" dirty="0" err="1" smtClean="0">
                <a:ln>
                  <a:noFill/>
                </a:ln>
                <a:solidFill>
                  <a:schemeClr val="tx1"/>
                </a:solidFill>
                <a:effectLst/>
                <a:uLnTx/>
                <a:uFillTx/>
                <a:latin typeface="+mj-lt"/>
                <a:ea typeface="+mn-ea"/>
                <a:cs typeface="Arial" pitchFamily="34" charset="0"/>
              </a:rPr>
              <a:t>Kleidman</a:t>
            </a:r>
            <a:r>
              <a:rPr kumimoji="0" lang="en-US" sz="2400" b="1" i="0" u="none" strike="noStrike" kern="0" cap="none" spc="0" normalizeH="0" baseline="0" noProof="0" dirty="0" smtClean="0">
                <a:ln>
                  <a:noFill/>
                </a:ln>
                <a:solidFill>
                  <a:schemeClr val="tx1"/>
                </a:solidFill>
                <a:effectLst/>
                <a:uLnTx/>
                <a:uFillTx/>
                <a:latin typeface="+mj-lt"/>
                <a:ea typeface="+mn-ea"/>
                <a:cs typeface="Arial" pitchFamily="34" charset="0"/>
              </a:rPr>
              <a:t>,</a:t>
            </a:r>
            <a:r>
              <a:rPr kumimoji="0" lang="en-US" sz="2400" b="1" i="0" u="none" strike="noStrike" kern="0" cap="none" spc="0" normalizeH="0" noProof="0" dirty="0" smtClean="0">
                <a:ln>
                  <a:noFill/>
                </a:ln>
                <a:solidFill>
                  <a:schemeClr val="tx1"/>
                </a:solidFill>
                <a:effectLst/>
                <a:uLnTx/>
                <a:uFillTx/>
                <a:latin typeface="+mj-lt"/>
                <a:ea typeface="+mn-ea"/>
                <a:cs typeface="Arial" pitchFamily="34" charset="0"/>
              </a:rPr>
              <a:t> Yang Liu, Jacque Witte</a:t>
            </a:r>
            <a:r>
              <a:rPr lang="en-US" sz="2400" b="1" kern="0" dirty="0" smtClean="0">
                <a:latin typeface="+mj-lt"/>
                <a:ea typeface="+mn-ea"/>
                <a:cs typeface="Arial" pitchFamily="34" charset="0"/>
              </a:rPr>
              <a:t> et al.,</a:t>
            </a:r>
          </a:p>
          <a:p>
            <a:pPr marL="282575" marR="0" lvl="0" indent="-282575" algn="ctr"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lang="en-US" sz="2400" b="1" kern="0" dirty="0" smtClean="0">
              <a:latin typeface="+mj-lt"/>
              <a:ea typeface="+mn-ea"/>
              <a:cs typeface="Arial" pitchFamily="34" charset="0"/>
            </a:endParaRPr>
          </a:p>
          <a:p>
            <a:pPr marL="282575" marR="0" lvl="0" indent="-282575" algn="ctr"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mj-lt"/>
                <a:ea typeface="+mn-ea"/>
                <a:cs typeface="Arial" pitchFamily="34" charset="0"/>
              </a:rPr>
              <a:t>NASA Goddard Space Flight Center</a:t>
            </a:r>
          </a:p>
          <a:p>
            <a:pPr marL="282575" marR="0" lvl="0" indent="-282575" algn="ctr"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r>
              <a:rPr lang="en-US" sz="2400" kern="0" dirty="0" smtClean="0">
                <a:latin typeface="+mj-lt"/>
                <a:ea typeface="+mn-ea"/>
                <a:cs typeface="Arial" pitchFamily="34" charset="0"/>
              </a:rPr>
              <a:t>GESTAR/USRA/JCET/UMBC/SSAI</a:t>
            </a:r>
            <a:endParaRPr kumimoji="0" lang="en-US" sz="2400" b="0" i="0" u="none" strike="noStrike" kern="0" cap="none" spc="0" normalizeH="0" baseline="0" noProof="0" dirty="0" smtClean="0">
              <a:ln>
                <a:noFill/>
              </a:ln>
              <a:solidFill>
                <a:schemeClr val="tx1"/>
              </a:solidFill>
              <a:effectLst/>
              <a:uLnTx/>
              <a:uFillTx/>
              <a:latin typeface="+mj-lt"/>
              <a:ea typeface="+mn-ea"/>
              <a:cs typeface="Arial" pitchFamily="34" charset="0"/>
            </a:endParaRPr>
          </a:p>
          <a:p>
            <a:pPr marL="282575" marR="0" lvl="0" indent="-282575" algn="ctr"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kumimoji="0" lang="en-US" sz="4500" b="0" i="0" u="none" strike="noStrike" kern="0" cap="none" spc="0" normalizeH="0" baseline="0" noProof="0" dirty="0" smtClean="0">
              <a:ln>
                <a:noFill/>
              </a:ln>
              <a:solidFill>
                <a:schemeClr val="tx1"/>
              </a:solidFill>
              <a:effectLst/>
              <a:uLnTx/>
              <a:uFillTx/>
              <a:latin typeface="+mj-lt"/>
              <a:ea typeface="+mn-ea"/>
              <a:cs typeface="Arial" pitchFamily="34" charset="0"/>
            </a:endParaRPr>
          </a:p>
          <a:p>
            <a:pPr marL="282575" marR="0" lvl="0" indent="-282575" algn="l"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kumimoji="0" lang="en-US" sz="5000" b="0" i="0" u="none" strike="noStrike" kern="0" cap="none" spc="0" normalizeH="0" baseline="0" noProof="0" dirty="0" smtClean="0">
              <a:ln>
                <a:noFill/>
              </a:ln>
              <a:solidFill>
                <a:schemeClr val="tx1"/>
              </a:solidFill>
              <a:effectLst/>
              <a:uLnTx/>
              <a:uFillTx/>
              <a:latin typeface="+mj-lt"/>
              <a:ea typeface="+mn-ea"/>
              <a:cs typeface="Arial" pitchFamily="34" charset="0"/>
            </a:endParaRPr>
          </a:p>
          <a:p>
            <a:pPr marL="282575" marR="0" lvl="0" indent="-282575" algn="l"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kumimoji="0" lang="en-US" sz="8000" b="0" i="0" u="none" strike="noStrike" kern="0" cap="none" spc="0" normalizeH="0" baseline="0" noProof="0" dirty="0" smtClean="0">
              <a:ln>
                <a:noFill/>
              </a:ln>
              <a:solidFill>
                <a:schemeClr val="tx1"/>
              </a:solidFill>
              <a:effectLst/>
              <a:uLnTx/>
              <a:uFillTx/>
              <a:latin typeface="+mj-lt"/>
              <a:ea typeface="+mn-ea"/>
              <a:cs typeface="Arial" pitchFamily="34" charset="0"/>
            </a:endParaRPr>
          </a:p>
          <a:p>
            <a:pPr marL="282575" marR="0" lvl="0" indent="-282575" algn="l" defTabSz="914400" rtl="0" eaLnBrk="1" fontAlgn="auto" latinLnBrk="0" hangingPunct="1">
              <a:lnSpc>
                <a:spcPct val="85000"/>
              </a:lnSpc>
              <a:spcBef>
                <a:spcPct val="20000"/>
              </a:spcBef>
              <a:spcAft>
                <a:spcPts val="0"/>
              </a:spcAft>
              <a:buClr>
                <a:schemeClr val="bg1"/>
              </a:buClr>
              <a:buSzTx/>
              <a:buFont typeface="Wingdings" pitchFamily="2" charset="2"/>
              <a:buNone/>
              <a:tabLst/>
              <a:defRPr/>
            </a:pPr>
            <a:endParaRPr kumimoji="0" lang="en-US" sz="9600" b="1" i="0" u="none" strike="noStrike" kern="0" cap="none" spc="0" normalizeH="0" baseline="0" noProof="0" dirty="0" smtClean="0">
              <a:ln>
                <a:noFill/>
              </a:ln>
              <a:solidFill>
                <a:schemeClr val="tx1"/>
              </a:solidFill>
              <a:effectLst/>
              <a:uLnTx/>
              <a:uFillTx/>
              <a:latin typeface="+mj-lt"/>
              <a:ea typeface="+mn-ea"/>
              <a:cs typeface="Arial" pitchFamily="34" charset="0"/>
            </a:endParaRPr>
          </a:p>
        </p:txBody>
      </p:sp>
    </p:spTree>
    <p:extLst>
      <p:ext uri="{BB962C8B-B14F-4D97-AF65-F5344CB8AC3E}">
        <p14:creationId xmlns:p14="http://schemas.microsoft.com/office/powerpoint/2010/main" xmlns="" val="2035987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3573" y="4560"/>
            <a:ext cx="891042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Arial"/>
                <a:ea typeface="ＭＳ Ｐゴシック" pitchFamily="34" charset="-128"/>
                <a:cs typeface="Arial"/>
              </a:rPr>
              <a:t>ARSET </a:t>
            </a:r>
            <a:r>
              <a:rPr lang="en-US" sz="2800" b="1" kern="0" dirty="0" smtClean="0">
                <a:solidFill>
                  <a:schemeClr val="bg1"/>
                </a:solidFill>
                <a:latin typeface="Arial"/>
                <a:ea typeface="ＭＳ Ｐゴシック" pitchFamily="34" charset="-128"/>
                <a:cs typeface="Arial"/>
              </a:rPr>
              <a:t>Reach Update</a:t>
            </a:r>
            <a:r>
              <a:rPr kumimoji="0" lang="en-US" sz="2800" b="1" i="0" u="none" strike="noStrike" kern="0" cap="none" spc="0" normalizeH="0" noProof="0" dirty="0" smtClean="0">
                <a:ln>
                  <a:noFill/>
                </a:ln>
                <a:solidFill>
                  <a:schemeClr val="bg1"/>
                </a:solidFill>
                <a:effectLst/>
                <a:uLnTx/>
                <a:uFillTx/>
                <a:latin typeface="Arial"/>
                <a:ea typeface="ＭＳ Ｐゴシック" pitchFamily="34" charset="-128"/>
                <a:cs typeface="Arial"/>
              </a:rPr>
              <a:t>: 2009 – </a:t>
            </a:r>
            <a:r>
              <a:rPr lang="en-US" sz="2800" b="1" kern="0" dirty="0" smtClean="0">
                <a:solidFill>
                  <a:schemeClr val="bg1"/>
                </a:solidFill>
                <a:latin typeface="Arial"/>
                <a:ea typeface="ＭＳ Ｐゴシック" pitchFamily="34" charset="-128"/>
                <a:cs typeface="Arial"/>
              </a:rPr>
              <a:t>June</a:t>
            </a:r>
            <a:r>
              <a:rPr kumimoji="0" lang="en-US" sz="2800" b="1" i="0" u="none" strike="noStrike" kern="0" cap="none" spc="0" normalizeH="0" noProof="0" dirty="0" smtClean="0">
                <a:ln>
                  <a:noFill/>
                </a:ln>
                <a:solidFill>
                  <a:schemeClr val="bg1"/>
                </a:solidFill>
                <a:effectLst/>
                <a:uLnTx/>
                <a:uFillTx/>
                <a:latin typeface="Arial"/>
                <a:ea typeface="ＭＳ Ｐゴシック" pitchFamily="34" charset="-128"/>
                <a:cs typeface="Arial"/>
              </a:rPr>
              <a:t> 2013</a:t>
            </a:r>
          </a:p>
        </p:txBody>
      </p:sp>
      <p:sp>
        <p:nvSpPr>
          <p:cNvPr id="2" name="Slide Number Placeholder 1"/>
          <p:cNvSpPr>
            <a:spLocks noGrp="1"/>
          </p:cNvSpPr>
          <p:nvPr>
            <p:ph type="sldNum" sz="quarter" idx="4294967295"/>
          </p:nvPr>
        </p:nvSpPr>
        <p:spPr>
          <a:xfrm>
            <a:off x="8388056" y="6335889"/>
            <a:ext cx="561975" cy="371476"/>
          </a:xfrm>
          <a:prstGeom prst="rect">
            <a:avLst/>
          </a:prstGeom>
        </p:spPr>
        <p:txBody>
          <a:bodyPr/>
          <a:lstStyle/>
          <a:p>
            <a:fld id="{7DD1B6A0-9ED8-3B43-9B8E-076679C8BE7B}" type="slidenum">
              <a:rPr lang="en-US" smtClean="0"/>
              <a:pPr/>
              <a:t>10</a:t>
            </a:fld>
            <a:endParaRPr lang="en-US" dirty="0"/>
          </a:p>
        </p:txBody>
      </p:sp>
      <p:sp>
        <p:nvSpPr>
          <p:cNvPr id="6" name="Rectangle 5"/>
          <p:cNvSpPr/>
          <p:nvPr/>
        </p:nvSpPr>
        <p:spPr>
          <a:xfrm>
            <a:off x="292100" y="917545"/>
            <a:ext cx="7810500" cy="307777"/>
          </a:xfrm>
          <a:prstGeom prst="rect">
            <a:avLst/>
          </a:prstGeom>
        </p:spPr>
        <p:txBody>
          <a:bodyPr wrap="square">
            <a:spAutoFit/>
          </a:bodyPr>
          <a:lstStyle/>
          <a:p>
            <a:r>
              <a:rPr lang="en-US" sz="1400" dirty="0"/>
              <a:t>Number </a:t>
            </a:r>
            <a:r>
              <a:rPr lang="en-US" sz="1400" dirty="0" smtClean="0"/>
              <a:t>of participating organizations per country: Air Quality and Water Resources</a:t>
            </a:r>
            <a:endParaRPr lang="en-US" sz="1400" dirty="0"/>
          </a:p>
        </p:txBody>
      </p:sp>
      <p:pic>
        <p:nvPicPr>
          <p:cNvPr id="8" name="Picture 7" descr="ARSETWaterAir_WorldUSA-1.pdf"/>
          <p:cNvPicPr>
            <a:picLocks noChangeAspect="1"/>
          </p:cNvPicPr>
          <p:nvPr/>
        </p:nvPicPr>
        <p:blipFill rotWithShape="1">
          <a:blip r:embed="rId3">
            <a:extLst>
              <a:ext uri="{28A0092B-C50C-407E-A947-70E740481C1C}">
                <a14:useLocalDpi xmlns:a14="http://schemas.microsoft.com/office/drawing/2010/main" xmlns="" val="0"/>
              </a:ext>
            </a:extLst>
          </a:blip>
          <a:srcRect t="35556" b="8148"/>
          <a:stretch/>
        </p:blipFill>
        <p:spPr>
          <a:xfrm>
            <a:off x="268941" y="1536700"/>
            <a:ext cx="8875059" cy="4787900"/>
          </a:xfrm>
          <a:prstGeom prst="rect">
            <a:avLst/>
          </a:prstGeom>
        </p:spPr>
      </p:pic>
      <p:sp>
        <p:nvSpPr>
          <p:cNvPr id="9" name="TextBox 8"/>
          <p:cNvSpPr txBox="1"/>
          <p:nvPr/>
        </p:nvSpPr>
        <p:spPr>
          <a:xfrm>
            <a:off x="7712623" y="429089"/>
            <a:ext cx="707036" cy="461665"/>
          </a:xfrm>
          <a:prstGeom prst="rect">
            <a:avLst/>
          </a:prstGeom>
          <a:noFill/>
        </p:spPr>
        <p:txBody>
          <a:bodyPr wrap="square" rtlCol="0">
            <a:spAutoFit/>
          </a:bodyPr>
          <a:lstStyle/>
          <a:p>
            <a:r>
              <a:rPr lang="en-US" sz="1200" b="1" dirty="0" smtClean="0"/>
              <a:t>129</a:t>
            </a:r>
          </a:p>
          <a:p>
            <a:endParaRPr lang="en-US" sz="1200" b="1" dirty="0" smtClean="0"/>
          </a:p>
        </p:txBody>
      </p:sp>
    </p:spTree>
    <p:extLst>
      <p:ext uri="{BB962C8B-B14F-4D97-AF65-F5344CB8AC3E}">
        <p14:creationId xmlns:p14="http://schemas.microsoft.com/office/powerpoint/2010/main" xmlns="" val="89197210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85763" y="0"/>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indent="0" eaLnBrk="1" fontAlgn="auto" hangingPunct="1">
              <a:spcAft>
                <a:spcPts val="0"/>
              </a:spcAft>
              <a:buClr>
                <a:schemeClr val="tx1"/>
              </a:buClr>
              <a:defRPr/>
            </a:pPr>
            <a:r>
              <a:rPr lang="en-US" sz="2800" b="1" dirty="0">
                <a:solidFill>
                  <a:schemeClr val="bg1"/>
                </a:solidFill>
                <a:latin typeface="Century Gothic" pitchFamily="34" charset="0"/>
                <a:cs typeface="Arial"/>
              </a:rPr>
              <a:t>Training Activities Coming </a:t>
            </a:r>
            <a:r>
              <a:rPr lang="en-US" sz="2800" b="1" dirty="0" smtClean="0">
                <a:solidFill>
                  <a:schemeClr val="bg1"/>
                </a:solidFill>
                <a:latin typeface="Century Gothic" pitchFamily="34" charset="0"/>
                <a:cs typeface="Arial"/>
              </a:rPr>
              <a:t>up: Air Quality</a:t>
            </a:r>
            <a:endParaRPr lang="en-US" sz="2800" b="1" dirty="0">
              <a:solidFill>
                <a:schemeClr val="bg1"/>
              </a:solidFill>
              <a:latin typeface="Century Gothic" pitchFamily="34" charset="0"/>
              <a:cs typeface="Arial"/>
            </a:endParaRPr>
          </a:p>
        </p:txBody>
      </p:sp>
      <p:sp>
        <p:nvSpPr>
          <p:cNvPr id="6" name="Content Placeholder 2"/>
          <p:cNvSpPr txBox="1">
            <a:spLocks/>
          </p:cNvSpPr>
          <p:nvPr/>
        </p:nvSpPr>
        <p:spPr>
          <a:xfrm>
            <a:off x="73159" y="1012042"/>
            <a:ext cx="8347501" cy="5352439"/>
          </a:xfrm>
          <a:prstGeom prst="rect">
            <a:avLst/>
          </a:prstGeom>
        </p:spPr>
        <p:txBody>
          <a:bodyPr rtlCol="0">
            <a:noAutofit/>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0" indent="0" eaLnBrk="1" fontAlgn="auto" hangingPunct="1">
              <a:spcBef>
                <a:spcPts val="0"/>
              </a:spcBef>
              <a:spcAft>
                <a:spcPts val="0"/>
              </a:spcAft>
              <a:buClr>
                <a:schemeClr val="tx1"/>
              </a:buClr>
              <a:buNone/>
              <a:defRPr/>
            </a:pPr>
            <a:endParaRPr lang="en-US" b="1" dirty="0">
              <a:cs typeface="Arial" pitchFamily="34" charset="0"/>
            </a:endParaRPr>
          </a:p>
          <a:p>
            <a:pPr eaLnBrk="1" fontAlgn="auto" hangingPunct="1">
              <a:spcBef>
                <a:spcPts val="0"/>
              </a:spcBef>
              <a:spcAft>
                <a:spcPts val="0"/>
              </a:spcAft>
              <a:buClr>
                <a:schemeClr val="tx1"/>
              </a:buClr>
              <a:buFont typeface="Arial"/>
              <a:buChar char="•"/>
              <a:defRPr/>
            </a:pPr>
            <a:r>
              <a:rPr lang="en-US" b="1" dirty="0" smtClean="0">
                <a:cs typeface="Arial" pitchFamily="34" charset="0"/>
              </a:rPr>
              <a:t>Hands-on course for NESCAUM </a:t>
            </a:r>
          </a:p>
          <a:p>
            <a:pPr eaLnBrk="1" fontAlgn="auto" hangingPunct="1">
              <a:spcBef>
                <a:spcPts val="0"/>
              </a:spcBef>
              <a:spcAft>
                <a:spcPts val="0"/>
              </a:spcAft>
              <a:buClr>
                <a:schemeClr val="tx1"/>
              </a:buClr>
              <a:buNone/>
              <a:defRPr/>
            </a:pPr>
            <a:r>
              <a:rPr lang="en-US" b="1" dirty="0" smtClean="0">
                <a:cs typeface="Arial" pitchFamily="34" charset="0"/>
              </a:rPr>
              <a:t>(Northeast States Coordinated </a:t>
            </a:r>
          </a:p>
          <a:p>
            <a:pPr eaLnBrk="1" fontAlgn="auto" hangingPunct="1">
              <a:spcBef>
                <a:spcPts val="0"/>
              </a:spcBef>
              <a:spcAft>
                <a:spcPts val="0"/>
              </a:spcAft>
              <a:buClr>
                <a:schemeClr val="tx1"/>
              </a:buClr>
              <a:buNone/>
              <a:defRPr/>
            </a:pPr>
            <a:r>
              <a:rPr lang="en-US" b="1" dirty="0" smtClean="0">
                <a:cs typeface="Arial" pitchFamily="34" charset="0"/>
              </a:rPr>
              <a:t>Air Use Management)</a:t>
            </a:r>
            <a:r>
              <a:rPr lang="en-US" dirty="0" smtClean="0">
                <a:cs typeface="Arial" pitchFamily="34" charset="0"/>
              </a:rPr>
              <a:t>.</a:t>
            </a:r>
            <a:r>
              <a:rPr lang="en-US" b="1" dirty="0" smtClean="0">
                <a:cs typeface="Arial" pitchFamily="34" charset="0"/>
              </a:rPr>
              <a:t> </a:t>
            </a:r>
          </a:p>
          <a:p>
            <a:pPr eaLnBrk="1" fontAlgn="auto" hangingPunct="1">
              <a:spcBef>
                <a:spcPts val="0"/>
              </a:spcBef>
              <a:spcAft>
                <a:spcPts val="0"/>
              </a:spcAft>
              <a:buClr>
                <a:schemeClr val="tx1"/>
              </a:buClr>
              <a:buNone/>
              <a:defRPr/>
            </a:pPr>
            <a:r>
              <a:rPr lang="en-US" sz="2400" b="1" i="1" dirty="0" smtClean="0">
                <a:solidFill>
                  <a:srgbClr val="0000FF"/>
                </a:solidFill>
                <a:cs typeface="Arial" pitchFamily="34" charset="0"/>
              </a:rPr>
              <a:t>GOING ON  NOW</a:t>
            </a:r>
          </a:p>
          <a:p>
            <a:pPr eaLnBrk="1" fontAlgn="auto" hangingPunct="1">
              <a:spcBef>
                <a:spcPts val="0"/>
              </a:spcBef>
              <a:spcAft>
                <a:spcPts val="0"/>
              </a:spcAft>
              <a:buClr>
                <a:schemeClr val="tx1"/>
              </a:buClr>
              <a:buFont typeface="Arial"/>
              <a:buChar char="•"/>
              <a:defRPr/>
            </a:pPr>
            <a:endParaRPr lang="en-US" b="1" dirty="0" smtClean="0">
              <a:cs typeface="Arial" pitchFamily="34" charset="0"/>
            </a:endParaRPr>
          </a:p>
          <a:p>
            <a:pPr eaLnBrk="1" fontAlgn="auto" hangingPunct="1">
              <a:spcBef>
                <a:spcPts val="0"/>
              </a:spcBef>
              <a:spcAft>
                <a:spcPts val="0"/>
              </a:spcAft>
              <a:buClr>
                <a:schemeClr val="tx1"/>
              </a:buClr>
              <a:buFont typeface="Arial"/>
              <a:buChar char="•"/>
              <a:defRPr/>
            </a:pPr>
            <a:endParaRPr lang="en-US" b="1" dirty="0" smtClean="0">
              <a:cs typeface="Arial" pitchFamily="34" charset="0"/>
            </a:endParaRPr>
          </a:p>
          <a:p>
            <a:pPr eaLnBrk="1" fontAlgn="auto" hangingPunct="1">
              <a:spcBef>
                <a:spcPts val="0"/>
              </a:spcBef>
              <a:spcAft>
                <a:spcPts val="0"/>
              </a:spcAft>
              <a:buClr>
                <a:schemeClr val="tx1"/>
              </a:buClr>
              <a:buFont typeface="Arial"/>
              <a:buChar char="•"/>
              <a:defRPr/>
            </a:pPr>
            <a:r>
              <a:rPr lang="en-US" b="1" dirty="0" smtClean="0">
                <a:cs typeface="Arial" pitchFamily="34" charset="0"/>
              </a:rPr>
              <a:t>Online course for Indian air quality professionals in</a:t>
            </a:r>
            <a:r>
              <a:rPr lang="en-US" dirty="0" smtClean="0">
                <a:cs typeface="Arial" pitchFamily="34" charset="0"/>
              </a:rPr>
              <a:t> (also supporting SERVIR node in Nepal).</a:t>
            </a:r>
          </a:p>
          <a:p>
            <a:pPr marL="0" indent="0" eaLnBrk="1" fontAlgn="auto" hangingPunct="1">
              <a:spcBef>
                <a:spcPts val="0"/>
              </a:spcBef>
              <a:spcAft>
                <a:spcPts val="0"/>
              </a:spcAft>
              <a:buClr>
                <a:schemeClr val="tx1"/>
              </a:buClr>
              <a:buNone/>
              <a:defRPr/>
            </a:pPr>
            <a:r>
              <a:rPr lang="en-US" dirty="0">
                <a:cs typeface="Arial" pitchFamily="34" charset="0"/>
              </a:rPr>
              <a:t> </a:t>
            </a:r>
            <a:r>
              <a:rPr lang="en-US" dirty="0" smtClean="0">
                <a:cs typeface="Arial" pitchFamily="34" charset="0"/>
              </a:rPr>
              <a:t>   Spring 2014.</a:t>
            </a:r>
          </a:p>
          <a:p>
            <a:pPr eaLnBrk="1" fontAlgn="auto" hangingPunct="1">
              <a:spcBef>
                <a:spcPts val="0"/>
              </a:spcBef>
              <a:spcAft>
                <a:spcPts val="0"/>
              </a:spcAft>
              <a:buClr>
                <a:schemeClr val="tx1"/>
              </a:buClr>
              <a:buFont typeface="Arial"/>
              <a:buChar char="•"/>
              <a:defRPr/>
            </a:pPr>
            <a:endParaRPr lang="en-US" dirty="0">
              <a:cs typeface="Arial" pitchFamily="34" charset="0"/>
            </a:endParaRPr>
          </a:p>
          <a:p>
            <a:pPr marL="0" indent="0" eaLnBrk="1" fontAlgn="auto" hangingPunct="1">
              <a:spcAft>
                <a:spcPts val="0"/>
              </a:spcAft>
              <a:buClr>
                <a:schemeClr val="tx1"/>
              </a:buClr>
              <a:buNone/>
              <a:defRPr/>
            </a:pPr>
            <a:endParaRPr lang="en-US" b="1" dirty="0">
              <a:cs typeface="Arial" pitchFamily="34" charset="0"/>
            </a:endParaRPr>
          </a:p>
          <a:p>
            <a:pPr marL="342900" indent="-342900" eaLnBrk="1" fontAlgn="auto" hangingPunct="1">
              <a:spcBef>
                <a:spcPts val="0"/>
              </a:spcBef>
              <a:spcAft>
                <a:spcPts val="0"/>
              </a:spcAft>
              <a:buClr>
                <a:schemeClr val="tx1"/>
              </a:buClr>
              <a:buFont typeface="Arial"/>
              <a:buChar char="•"/>
              <a:defRPr/>
            </a:pPr>
            <a:r>
              <a:rPr lang="en-US" b="1" dirty="0" smtClean="0">
                <a:cs typeface="Arial" pitchFamily="34" charset="0"/>
              </a:rPr>
              <a:t>Hands</a:t>
            </a:r>
            <a:r>
              <a:rPr lang="en-US" b="1" dirty="0">
                <a:cs typeface="Arial" pitchFamily="34" charset="0"/>
              </a:rPr>
              <a:t>-on course for Texas </a:t>
            </a:r>
            <a:r>
              <a:rPr lang="en-US" b="1" dirty="0" smtClean="0">
                <a:cs typeface="Arial" pitchFamily="34" charset="0"/>
              </a:rPr>
              <a:t>Department of Environmental Quality (TCEQ)</a:t>
            </a:r>
          </a:p>
          <a:p>
            <a:pPr marL="0" indent="0" eaLnBrk="1" fontAlgn="auto" hangingPunct="1">
              <a:spcBef>
                <a:spcPts val="0"/>
              </a:spcBef>
              <a:spcAft>
                <a:spcPts val="0"/>
              </a:spcAft>
              <a:buClr>
                <a:schemeClr val="tx1"/>
              </a:buClr>
              <a:buNone/>
              <a:defRPr/>
            </a:pPr>
            <a:r>
              <a:rPr lang="en-US" dirty="0">
                <a:cs typeface="Arial" pitchFamily="34" charset="0"/>
              </a:rPr>
              <a:t> </a:t>
            </a:r>
            <a:r>
              <a:rPr lang="en-US" dirty="0" smtClean="0">
                <a:cs typeface="Arial" pitchFamily="34" charset="0"/>
              </a:rPr>
              <a:t>    Course Dates:  	February 24-27, 2014</a:t>
            </a:r>
            <a:endParaRPr lang="en-US" dirty="0">
              <a:cs typeface="Arial" pitchFamily="34" charset="0"/>
            </a:endParaRPr>
          </a:p>
          <a:p>
            <a:pPr marL="0" indent="0" eaLnBrk="1" fontAlgn="auto" hangingPunct="1">
              <a:spcBef>
                <a:spcPts val="0"/>
              </a:spcBef>
              <a:spcAft>
                <a:spcPts val="0"/>
              </a:spcAft>
              <a:buClr>
                <a:schemeClr val="tx1"/>
              </a:buClr>
              <a:buNone/>
              <a:defRPr/>
            </a:pPr>
            <a:r>
              <a:rPr lang="en-US" dirty="0" smtClean="0">
                <a:cs typeface="Arial" pitchFamily="34" charset="0"/>
              </a:rPr>
              <a:t>     Location: 		Austin Texas</a:t>
            </a:r>
            <a:endParaRPr lang="en-US" sz="2400" b="1" dirty="0" smtClean="0">
              <a:latin typeface="+mj-lt"/>
              <a:cs typeface="Arial" pitchFamily="34" charset="0"/>
            </a:endParaRPr>
          </a:p>
          <a:p>
            <a:pPr marL="0" indent="0" eaLnBrk="1" fontAlgn="auto" hangingPunct="1">
              <a:spcAft>
                <a:spcPts val="0"/>
              </a:spcAft>
              <a:buClr>
                <a:schemeClr val="tx1"/>
              </a:buClr>
              <a:defRPr/>
            </a:pPr>
            <a:endParaRPr lang="en-US" sz="2400" b="1" dirty="0" smtClean="0">
              <a:latin typeface="Century Gothic" pitchFamily="34" charset="0"/>
              <a:cs typeface="Arial"/>
            </a:endParaRPr>
          </a:p>
          <a:p>
            <a:pPr eaLnBrk="1" fontAlgn="auto" hangingPunct="1">
              <a:spcAft>
                <a:spcPts val="0"/>
              </a:spcAft>
              <a:buClr>
                <a:schemeClr val="tx1"/>
              </a:buClr>
              <a:buFont typeface="Arial" pitchFamily="34" charset="0"/>
              <a:buChar char="•"/>
              <a:defRPr/>
            </a:pPr>
            <a:endParaRPr lang="en-US" sz="2400" dirty="0" smtClean="0">
              <a:latin typeface="Century Gothic" pitchFamily="34" charset="0"/>
              <a:cs typeface="Arial"/>
            </a:endParaRPr>
          </a:p>
          <a:p>
            <a:pPr eaLnBrk="1" fontAlgn="auto" hangingPunct="1">
              <a:spcAft>
                <a:spcPts val="0"/>
              </a:spcAft>
              <a:buClr>
                <a:schemeClr val="tx1"/>
              </a:buClr>
              <a:buFont typeface="Arial" pitchFamily="34" charset="0"/>
              <a:buChar char="•"/>
              <a:defRPr/>
            </a:pPr>
            <a:endParaRPr lang="en-US" sz="2400" dirty="0" smtClean="0">
              <a:latin typeface="Century Gothic" pitchFamily="34" charset="0"/>
              <a:cs typeface="Arial"/>
            </a:endParaRPr>
          </a:p>
          <a:p>
            <a:pPr eaLnBrk="1" fontAlgn="auto" hangingPunct="1">
              <a:spcAft>
                <a:spcPts val="0"/>
              </a:spcAft>
              <a:buFont typeface="Arial" pitchFamily="34" charset="0"/>
              <a:buNone/>
              <a:defRPr/>
            </a:pPr>
            <a:endParaRPr lang="en-US" sz="2400" dirty="0" smtClean="0">
              <a:latin typeface="Century Gothic" pitchFamily="34" charset="0"/>
              <a:cs typeface="Arial" pitchFamily="34" charset="0"/>
            </a:endParaRPr>
          </a:p>
        </p:txBody>
      </p:sp>
      <p:pic>
        <p:nvPicPr>
          <p:cNvPr id="1026" name="Picture 2" descr="C:\Users\Pawan\Pictures\IMG_0352.JPG"/>
          <p:cNvPicPr>
            <a:picLocks noChangeAspect="1" noChangeArrowheads="1"/>
          </p:cNvPicPr>
          <p:nvPr/>
        </p:nvPicPr>
        <p:blipFill>
          <a:blip r:embed="rId3"/>
          <a:srcRect/>
          <a:stretch>
            <a:fillRect/>
          </a:stretch>
        </p:blipFill>
        <p:spPr bwMode="auto">
          <a:xfrm>
            <a:off x="4345803" y="901961"/>
            <a:ext cx="4811845" cy="1991366"/>
          </a:xfrm>
          <a:prstGeom prst="rect">
            <a:avLst/>
          </a:prstGeom>
          <a:noFill/>
        </p:spPr>
      </p:pic>
    </p:spTree>
    <p:extLst>
      <p:ext uri="{BB962C8B-B14F-4D97-AF65-F5344CB8AC3E}">
        <p14:creationId xmlns:p14="http://schemas.microsoft.com/office/powerpoint/2010/main" xmlns="" val="877884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763"/>
            <a:ext cx="9144000" cy="530225"/>
          </a:xfrm>
        </p:spPr>
        <p:txBody>
          <a:bodyPr/>
          <a:lstStyle/>
          <a:p>
            <a:pPr lvl="0">
              <a:defRPr/>
            </a:pPr>
            <a:r>
              <a:rPr lang="en-US" dirty="0" smtClean="0">
                <a:latin typeface="Century Gothic" pitchFamily="34" charset="0"/>
                <a:ea typeface="ＭＳ Ｐゴシック" pitchFamily="34" charset="-128"/>
                <a:cs typeface="Arial" pitchFamily="34" charset="0"/>
              </a:rPr>
              <a:t>Consider participating in an ARSET Training </a:t>
            </a:r>
            <a:endParaRPr lang="en-US" sz="3200" b="1" dirty="0">
              <a:latin typeface="Century Gothic" pitchFamily="34" charset="0"/>
              <a:ea typeface="ＭＳ Ｐゴシック" pitchFamily="34" charset="-128"/>
              <a:cs typeface="Arial" pitchFamily="34" charset="0"/>
            </a:endParaRPr>
          </a:p>
        </p:txBody>
      </p:sp>
      <p:sp>
        <p:nvSpPr>
          <p:cNvPr id="4" name="Content Placeholder 3"/>
          <p:cNvSpPr txBox="1">
            <a:spLocks noGrp="1"/>
          </p:cNvSpPr>
          <p:nvPr>
            <p:ph idx="1"/>
          </p:nvPr>
        </p:nvSpPr>
        <p:spPr>
          <a:xfrm>
            <a:off x="0" y="894746"/>
            <a:ext cx="9269769" cy="4616648"/>
          </a:xfrm>
          <a:prstGeom prst="rect">
            <a:avLst/>
          </a:prstGeom>
          <a:noFill/>
        </p:spPr>
        <p:txBody>
          <a:bodyPr wrap="square" rtlCol="0">
            <a:spAutoFit/>
          </a:bodyPr>
          <a:lstStyle/>
          <a:p>
            <a:pPr>
              <a:buFont typeface="Arial"/>
              <a:buChar char="•"/>
            </a:pPr>
            <a:endParaRPr lang="en-US" sz="2800" b="1" dirty="0" smtClean="0">
              <a:latin typeface="+mn-lt"/>
              <a:cs typeface="Arial"/>
            </a:endParaRPr>
          </a:p>
          <a:p>
            <a:pPr>
              <a:buFont typeface="Arial"/>
              <a:buChar char="•"/>
            </a:pPr>
            <a:r>
              <a:rPr lang="en-US" sz="2800" b="1" i="1" dirty="0" smtClean="0">
                <a:latin typeface="+mn-lt"/>
                <a:cs typeface="Arial"/>
              </a:rPr>
              <a:t>ARSET works directly with NASA funded PIs.</a:t>
            </a:r>
          </a:p>
          <a:p>
            <a:pPr marL="0" indent="0">
              <a:buNone/>
            </a:pPr>
            <a:endParaRPr lang="en-US" sz="2800" b="1" dirty="0" smtClean="0">
              <a:latin typeface="+mn-lt"/>
              <a:cs typeface="Arial"/>
            </a:endParaRPr>
          </a:p>
          <a:p>
            <a:r>
              <a:rPr lang="en-US" sz="2800" b="1" i="1" dirty="0" smtClean="0">
                <a:cs typeface="Arial"/>
              </a:rPr>
              <a:t>You can participate online or during an in-person training. </a:t>
            </a:r>
          </a:p>
          <a:p>
            <a:pPr marL="0" indent="0">
              <a:buNone/>
            </a:pPr>
            <a:endParaRPr lang="en-US" sz="2800" b="1" i="1" dirty="0" smtClean="0">
              <a:cs typeface="Arial"/>
            </a:endParaRPr>
          </a:p>
          <a:p>
            <a:r>
              <a:rPr lang="en-US" sz="2800" b="1" i="1" dirty="0" smtClean="0">
                <a:latin typeface="+mn-lt"/>
                <a:cs typeface="Arial"/>
              </a:rPr>
              <a:t>Share with a wide end of </a:t>
            </a:r>
            <a:r>
              <a:rPr lang="en-US" sz="2800" b="1" i="1" dirty="0" smtClean="0">
                <a:cs typeface="Arial"/>
              </a:rPr>
              <a:t>end-users (100-200 for online courses) your research, methods, or </a:t>
            </a:r>
            <a:r>
              <a:rPr lang="en-US" sz="2800" b="1" i="1" dirty="0" smtClean="0">
                <a:latin typeface="+mn-lt"/>
                <a:cs typeface="Arial"/>
              </a:rPr>
              <a:t>decision support tools - </a:t>
            </a:r>
            <a:r>
              <a:rPr lang="en-US" sz="2800" b="1" i="1" dirty="0" smtClean="0">
                <a:solidFill>
                  <a:srgbClr val="FF0000"/>
                </a:solidFill>
                <a:latin typeface="+mn-lt"/>
                <a:cs typeface="Arial"/>
              </a:rPr>
              <a:t>become </a:t>
            </a:r>
            <a:r>
              <a:rPr lang="en-US" sz="2800" b="1" i="1" u="sng" dirty="0" smtClean="0">
                <a:solidFill>
                  <a:srgbClr val="FF0000"/>
                </a:solidFill>
                <a:latin typeface="+mn-lt"/>
                <a:cs typeface="Arial"/>
              </a:rPr>
              <a:t>rich</a:t>
            </a:r>
            <a:r>
              <a:rPr lang="en-US" sz="2800" b="1" i="1" dirty="0" smtClean="0">
                <a:solidFill>
                  <a:srgbClr val="FF0000"/>
                </a:solidFill>
                <a:latin typeface="+mn-lt"/>
                <a:cs typeface="Arial"/>
              </a:rPr>
              <a:t> and famous !!</a:t>
            </a:r>
          </a:p>
        </p:txBody>
      </p:sp>
      <p:cxnSp>
        <p:nvCxnSpPr>
          <p:cNvPr id="5" name="Straight Arrow Connector 4"/>
          <p:cNvCxnSpPr/>
          <p:nvPr/>
        </p:nvCxnSpPr>
        <p:spPr>
          <a:xfrm>
            <a:off x="6388100" y="5524500"/>
            <a:ext cx="0" cy="736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943600" y="6337301"/>
            <a:ext cx="2489200" cy="369332"/>
          </a:xfrm>
          <a:prstGeom prst="rect">
            <a:avLst/>
          </a:prstGeom>
          <a:noFill/>
        </p:spPr>
        <p:txBody>
          <a:bodyPr wrap="square" rtlCol="0">
            <a:spAutoFit/>
          </a:bodyPr>
          <a:lstStyle/>
          <a:p>
            <a:r>
              <a:rPr lang="en-US" sz="1800" dirty="0" smtClean="0"/>
              <a:t>Disclaimer…….</a:t>
            </a:r>
            <a:endParaRPr lang="en-US" sz="1800" dirty="0"/>
          </a:p>
        </p:txBody>
      </p:sp>
    </p:spTree>
    <p:extLst>
      <p:ext uri="{BB962C8B-B14F-4D97-AF65-F5344CB8AC3E}">
        <p14:creationId xmlns:p14="http://schemas.microsoft.com/office/powerpoint/2010/main" xmlns="" val="230758153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7951" y="1617433"/>
            <a:ext cx="2057400" cy="2280624"/>
          </a:xfrm>
          <a:prstGeom prst="rect">
            <a:avLst/>
          </a:prstGeom>
          <a:noFill/>
          <a:ln w="9525">
            <a:noFill/>
            <a:miter lim="800000"/>
            <a:headEnd/>
            <a:tailEnd/>
          </a:ln>
        </p:spPr>
        <p:txBody>
          <a:bodyPr>
            <a:spAutoFit/>
          </a:bodyPr>
          <a:lstStyle/>
          <a:p>
            <a:pPr algn="ctr" fontAlgn="auto">
              <a:lnSpc>
                <a:spcPct val="90000"/>
              </a:lnSpc>
              <a:spcBef>
                <a:spcPct val="20000"/>
              </a:spcBef>
              <a:spcAft>
                <a:spcPts val="0"/>
              </a:spcAft>
              <a:buFont typeface="Arial" pitchFamily="34" charset="0"/>
              <a:buNone/>
              <a:defRPr/>
            </a:pPr>
            <a:r>
              <a:rPr lang="en-US" sz="2400" b="1" dirty="0">
                <a:solidFill>
                  <a:srgbClr val="008000"/>
                </a:solidFill>
                <a:latin typeface="Century Gothic" pitchFamily="34" charset="0"/>
                <a:ea typeface="+mn-ea"/>
              </a:rPr>
              <a:t>Publicly available </a:t>
            </a:r>
          </a:p>
          <a:p>
            <a:pPr algn="ctr" fontAlgn="auto">
              <a:lnSpc>
                <a:spcPct val="90000"/>
              </a:lnSpc>
              <a:spcBef>
                <a:spcPct val="20000"/>
              </a:spcBef>
              <a:spcAft>
                <a:spcPts val="0"/>
              </a:spcAft>
              <a:buFont typeface="Arial" pitchFamily="34" charset="0"/>
              <a:buNone/>
              <a:defRPr/>
            </a:pPr>
            <a:r>
              <a:rPr lang="en-US" sz="2400" b="1" dirty="0">
                <a:solidFill>
                  <a:srgbClr val="008000"/>
                </a:solidFill>
                <a:latin typeface="Century Gothic" pitchFamily="34" charset="0"/>
                <a:ea typeface="+mn-ea"/>
              </a:rPr>
              <a:t>Modules</a:t>
            </a:r>
          </a:p>
          <a:p>
            <a:pPr algn="ctr" fontAlgn="auto">
              <a:lnSpc>
                <a:spcPct val="90000"/>
              </a:lnSpc>
              <a:spcBef>
                <a:spcPct val="20000"/>
              </a:spcBef>
              <a:spcAft>
                <a:spcPts val="0"/>
              </a:spcAft>
              <a:buFont typeface="Arial" pitchFamily="34" charset="0"/>
              <a:buNone/>
              <a:defRPr/>
            </a:pPr>
            <a:endParaRPr lang="en-US" sz="1400" b="1" dirty="0">
              <a:latin typeface="Century Gothic" pitchFamily="34" charset="0"/>
              <a:ea typeface="+mn-ea"/>
            </a:endParaRPr>
          </a:p>
          <a:p>
            <a:pPr algn="ctr" fontAlgn="auto">
              <a:lnSpc>
                <a:spcPct val="90000"/>
              </a:lnSpc>
              <a:spcBef>
                <a:spcPct val="20000"/>
              </a:spcBef>
              <a:spcAft>
                <a:spcPts val="0"/>
              </a:spcAft>
              <a:buFont typeface="Arial" pitchFamily="34" charset="0"/>
              <a:buNone/>
              <a:defRPr/>
            </a:pPr>
            <a:r>
              <a:rPr lang="en-US" sz="2400" b="1" dirty="0">
                <a:latin typeface="Century Gothic" pitchFamily="34" charset="0"/>
                <a:ea typeface="+mn-ea"/>
              </a:rPr>
              <a:t>Case </a:t>
            </a:r>
          </a:p>
          <a:p>
            <a:pPr algn="ctr" fontAlgn="auto">
              <a:lnSpc>
                <a:spcPct val="90000"/>
              </a:lnSpc>
              <a:spcBef>
                <a:spcPct val="20000"/>
              </a:spcBef>
              <a:spcAft>
                <a:spcPts val="0"/>
              </a:spcAft>
              <a:buFont typeface="Arial" pitchFamily="34" charset="0"/>
              <a:buNone/>
              <a:defRPr/>
            </a:pPr>
            <a:r>
              <a:rPr lang="en-US" sz="2400" b="1" dirty="0">
                <a:latin typeface="Century Gothic" pitchFamily="34" charset="0"/>
                <a:ea typeface="+mn-ea"/>
              </a:rPr>
              <a:t>Studies</a:t>
            </a:r>
          </a:p>
        </p:txBody>
      </p:sp>
      <p:sp>
        <p:nvSpPr>
          <p:cNvPr id="58370" name="Rectangle 2"/>
          <p:cNvSpPr>
            <a:spLocks noChangeArrowheads="1"/>
          </p:cNvSpPr>
          <p:nvPr/>
        </p:nvSpPr>
        <p:spPr bwMode="auto">
          <a:xfrm>
            <a:off x="762000" y="103363"/>
            <a:ext cx="6858000" cy="584775"/>
          </a:xfrm>
          <a:prstGeom prst="rect">
            <a:avLst/>
          </a:prstGeom>
          <a:noFill/>
          <a:ln w="9525">
            <a:noFill/>
            <a:miter lim="800000"/>
            <a:headEnd/>
            <a:tailEnd/>
          </a:ln>
        </p:spPr>
        <p:txBody>
          <a:bodyPr wrap="square">
            <a:spAutoFit/>
          </a:bodyPr>
          <a:lstStyle/>
          <a:p>
            <a:pPr algn="ctr"/>
            <a:r>
              <a:rPr lang="en-US" sz="3200" b="1" dirty="0">
                <a:latin typeface="+mn-lt"/>
                <a:hlinkClick r:id="rId3"/>
              </a:rPr>
              <a:t>http://airquality.gsfc.nasa.gov/</a:t>
            </a:r>
            <a:r>
              <a:rPr lang="en-US" sz="3200" b="1" dirty="0">
                <a:latin typeface="+mn-lt"/>
              </a:rPr>
              <a:t> </a:t>
            </a:r>
          </a:p>
        </p:txBody>
      </p:sp>
      <p:cxnSp>
        <p:nvCxnSpPr>
          <p:cNvPr id="12" name="Straight Arrow Connector 11"/>
          <p:cNvCxnSpPr>
            <a:stCxn id="20" idx="2"/>
          </p:cNvCxnSpPr>
          <p:nvPr/>
        </p:nvCxnSpPr>
        <p:spPr>
          <a:xfrm>
            <a:off x="7239000" y="2668588"/>
            <a:ext cx="457200" cy="18272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58372" name="Picture 2" descr="Screen Shot 2012-01-18 at 10.27.34 PM.png"/>
          <p:cNvPicPr>
            <a:picLocks noChangeAspect="1"/>
          </p:cNvPicPr>
          <p:nvPr/>
        </p:nvPicPr>
        <p:blipFill>
          <a:blip r:embed="rId4"/>
          <a:srcRect l="-366" t="11905" r="366" b="5490"/>
          <a:stretch>
            <a:fillRect/>
          </a:stretch>
        </p:blipFill>
        <p:spPr bwMode="auto">
          <a:xfrm>
            <a:off x="2133600" y="914400"/>
            <a:ext cx="6705600" cy="5562600"/>
          </a:xfrm>
          <a:prstGeom prst="rect">
            <a:avLst/>
          </a:prstGeom>
          <a:noFill/>
          <a:ln w="9525">
            <a:noFill/>
            <a:miter lim="800000"/>
            <a:headEnd/>
            <a:tailEnd/>
          </a:ln>
        </p:spPr>
      </p:pic>
      <p:cxnSp>
        <p:nvCxnSpPr>
          <p:cNvPr id="13" name="Straight Arrow Connector 12"/>
          <p:cNvCxnSpPr/>
          <p:nvPr/>
        </p:nvCxnSpPr>
        <p:spPr>
          <a:xfrm>
            <a:off x="1600200" y="2362200"/>
            <a:ext cx="990600" cy="8382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24000" y="3276600"/>
            <a:ext cx="1066800" cy="4572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Text Box 3"/>
          <p:cNvSpPr txBox="1">
            <a:spLocks noChangeArrowheads="1"/>
          </p:cNvSpPr>
          <p:nvPr/>
        </p:nvSpPr>
        <p:spPr bwMode="auto">
          <a:xfrm>
            <a:off x="6019800" y="1905000"/>
            <a:ext cx="2438400" cy="763588"/>
          </a:xfrm>
          <a:prstGeom prst="rect">
            <a:avLst/>
          </a:prstGeom>
          <a:noFill/>
          <a:ln w="9525">
            <a:noFill/>
            <a:miter lim="800000"/>
            <a:headEnd/>
            <a:tailEnd/>
          </a:ln>
        </p:spPr>
        <p:txBody>
          <a:bodyPr>
            <a:spAutoFit/>
          </a:bodyPr>
          <a:lstStyle/>
          <a:p>
            <a:pPr algn="ctr" fontAlgn="auto">
              <a:lnSpc>
                <a:spcPct val="90000"/>
              </a:lnSpc>
              <a:spcBef>
                <a:spcPct val="20000"/>
              </a:spcBef>
              <a:spcAft>
                <a:spcPts val="0"/>
              </a:spcAft>
              <a:buFont typeface="Arial" pitchFamily="34" charset="0"/>
              <a:buNone/>
              <a:defRPr/>
            </a:pPr>
            <a:r>
              <a:rPr lang="en-US" sz="2400" b="1" dirty="0">
                <a:solidFill>
                  <a:srgbClr val="008000"/>
                </a:solidFill>
                <a:latin typeface="Century Gothic" pitchFamily="34" charset="0"/>
                <a:ea typeface="+mn-ea"/>
              </a:rPr>
              <a:t>Upcoming trainings</a:t>
            </a:r>
          </a:p>
        </p:txBody>
      </p:sp>
      <p:cxnSp>
        <p:nvCxnSpPr>
          <p:cNvPr id="25" name="Straight Arrow Connector 24"/>
          <p:cNvCxnSpPr/>
          <p:nvPr/>
        </p:nvCxnSpPr>
        <p:spPr>
          <a:xfrm>
            <a:off x="7010400" y="2667000"/>
            <a:ext cx="381000" cy="1524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72553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eaLnBrk="1" hangingPunct="1">
              <a:lnSpc>
                <a:spcPct val="90000"/>
              </a:lnSpc>
              <a:buFont typeface="Arial" pitchFamily="34" charset="0"/>
              <a:buNone/>
            </a:pPr>
            <a:endParaRPr lang="en-US" sz="2400" dirty="0" smtClean="0">
              <a:latin typeface="Arial" pitchFamily="34" charset="0"/>
              <a:ea typeface="ＭＳ Ｐゴシック" pitchFamily="34" charset="-128"/>
              <a:cs typeface="Arial" pitchFamily="34" charset="0"/>
            </a:endParaRPr>
          </a:p>
          <a:p>
            <a:pPr eaLnBrk="1" hangingPunct="1">
              <a:lnSpc>
                <a:spcPct val="90000"/>
              </a:lnSpc>
              <a:buFont typeface="Arial" pitchFamily="34" charset="0"/>
              <a:buNone/>
            </a:pPr>
            <a:r>
              <a:rPr lang="en-US" sz="2400" dirty="0" smtClean="0">
                <a:ea typeface="ＭＳ Ｐゴシック" pitchFamily="34" charset="-128"/>
                <a:cs typeface="Arial" pitchFamily="34" charset="0"/>
                <a:hlinkClick r:id="rId3"/>
              </a:rPr>
              <a:t>http://water.gsfc.nasa.gov/</a:t>
            </a:r>
            <a:r>
              <a:rPr lang="en-US" sz="2400" dirty="0" smtClean="0">
                <a:ea typeface="ＭＳ Ｐゴシック" pitchFamily="34" charset="-128"/>
                <a:cs typeface="Arial" pitchFamily="34" charset="0"/>
              </a:rPr>
              <a:t>   (Water)</a:t>
            </a:r>
            <a:endParaRPr lang="en-US" sz="2400" dirty="0" smtClean="0">
              <a:ea typeface="ＭＳ Ｐゴシック" pitchFamily="34" charset="-128"/>
              <a:cs typeface="Arial" pitchFamily="34" charset="0"/>
              <a:hlinkClick r:id="rId4"/>
            </a:endParaRPr>
          </a:p>
          <a:p>
            <a:pPr eaLnBrk="1" hangingPunct="1">
              <a:lnSpc>
                <a:spcPct val="90000"/>
              </a:lnSpc>
              <a:buFont typeface="Arial" pitchFamily="34" charset="0"/>
              <a:buNone/>
            </a:pPr>
            <a:r>
              <a:rPr lang="en-US" sz="2400" dirty="0" smtClean="0">
                <a:ea typeface="ＭＳ Ｐゴシック" pitchFamily="34" charset="-128"/>
                <a:cs typeface="Arial" pitchFamily="34" charset="0"/>
                <a:hlinkClick r:id="rId5"/>
              </a:rPr>
              <a:t>http://airquality.gsfc.nasa.gov/</a:t>
            </a:r>
            <a:r>
              <a:rPr lang="en-US" sz="2400" dirty="0" smtClean="0">
                <a:ea typeface="ＭＳ Ｐゴシック" pitchFamily="34" charset="-128"/>
                <a:cs typeface="Arial" pitchFamily="34" charset="0"/>
              </a:rPr>
              <a:t>  (Air Quality)</a:t>
            </a:r>
          </a:p>
          <a:p>
            <a:pPr eaLnBrk="1" hangingPunct="1">
              <a:lnSpc>
                <a:spcPct val="90000"/>
              </a:lnSpc>
              <a:buFont typeface="Arial" pitchFamily="34" charset="0"/>
              <a:buNone/>
            </a:pPr>
            <a:endParaRPr lang="en-US" sz="2400" dirty="0" smtClean="0">
              <a:ea typeface="ＭＳ Ｐゴシック" pitchFamily="34" charset="-128"/>
              <a:cs typeface="Arial" pitchFamily="34" charset="0"/>
            </a:endParaRPr>
          </a:p>
          <a:p>
            <a:pPr eaLnBrk="1" hangingPunct="1">
              <a:lnSpc>
                <a:spcPct val="90000"/>
              </a:lnSpc>
              <a:buFont typeface="Arial" pitchFamily="34" charset="0"/>
              <a:buNone/>
            </a:pPr>
            <a:r>
              <a:rPr lang="en-US" sz="2400" dirty="0" smtClean="0">
                <a:ea typeface="ＭＳ Ｐゴシック" pitchFamily="34" charset="-128"/>
                <a:cs typeface="Arial" pitchFamily="34" charset="0"/>
              </a:rPr>
              <a:t>Updates and notification of upcoming workshops:</a:t>
            </a:r>
          </a:p>
          <a:p>
            <a:pPr eaLnBrk="1" hangingPunct="1">
              <a:lnSpc>
                <a:spcPct val="90000"/>
              </a:lnSpc>
              <a:buFont typeface="Arial" pitchFamily="34" charset="0"/>
              <a:buNone/>
            </a:pPr>
            <a:endParaRPr lang="en-US" sz="2400" dirty="0" smtClean="0">
              <a:ea typeface="ＭＳ Ｐゴシック" pitchFamily="34" charset="-128"/>
              <a:cs typeface="Arial" pitchFamily="34" charset="0"/>
            </a:endParaRPr>
          </a:p>
          <a:p>
            <a:pPr eaLnBrk="1" hangingPunct="1">
              <a:lnSpc>
                <a:spcPct val="90000"/>
              </a:lnSpc>
              <a:buFont typeface="Arial" pitchFamily="34" charset="0"/>
              <a:buNone/>
            </a:pPr>
            <a:r>
              <a:rPr lang="en-US" sz="2400" dirty="0" smtClean="0">
                <a:ea typeface="ＭＳ Ｐゴシック" pitchFamily="34" charset="-128"/>
                <a:cs typeface="Arial" pitchFamily="34" charset="0"/>
              </a:rPr>
              <a:t>Water Resources/Disasters</a:t>
            </a:r>
          </a:p>
          <a:p>
            <a:pPr eaLnBrk="1" hangingPunct="1">
              <a:lnSpc>
                <a:spcPct val="90000"/>
              </a:lnSpc>
              <a:buFont typeface="Arial" pitchFamily="34" charset="0"/>
              <a:buNone/>
            </a:pPr>
            <a:r>
              <a:rPr lang="en-US" sz="2400" dirty="0" smtClean="0">
                <a:ea typeface="ＭＳ Ｐゴシック" pitchFamily="34" charset="-128"/>
                <a:cs typeface="Arial" pitchFamily="34" charset="0"/>
                <a:hlinkClick r:id="rId6"/>
              </a:rPr>
              <a:t>https://lists.nasa.gov/mailman/listinfo/nasa-water-training</a:t>
            </a:r>
            <a:endParaRPr lang="en-US" sz="2400" dirty="0" smtClean="0">
              <a:ea typeface="ＭＳ Ｐゴシック" pitchFamily="34" charset="-128"/>
              <a:cs typeface="Arial" pitchFamily="34" charset="0"/>
            </a:endParaRPr>
          </a:p>
          <a:p>
            <a:pPr eaLnBrk="1" hangingPunct="1">
              <a:lnSpc>
                <a:spcPct val="90000"/>
              </a:lnSpc>
              <a:buFont typeface="Arial" pitchFamily="34" charset="0"/>
              <a:buNone/>
            </a:pPr>
            <a:endParaRPr lang="en-US" sz="2400" dirty="0" smtClean="0">
              <a:ea typeface="ＭＳ Ｐゴシック" pitchFamily="34" charset="-128"/>
              <a:cs typeface="Arial" pitchFamily="34" charset="0"/>
            </a:endParaRPr>
          </a:p>
          <a:p>
            <a:pPr eaLnBrk="1" hangingPunct="1">
              <a:lnSpc>
                <a:spcPct val="90000"/>
              </a:lnSpc>
              <a:buFont typeface="Arial" pitchFamily="34" charset="0"/>
              <a:buNone/>
            </a:pPr>
            <a:r>
              <a:rPr lang="en-US" sz="2400" dirty="0" smtClean="0">
                <a:ea typeface="ＭＳ Ｐゴシック" pitchFamily="34" charset="-128"/>
                <a:cs typeface="Arial" pitchFamily="34" charset="0"/>
              </a:rPr>
              <a:t>Air Quality</a:t>
            </a:r>
          </a:p>
          <a:p>
            <a:pPr eaLnBrk="1" hangingPunct="1">
              <a:lnSpc>
                <a:spcPct val="90000"/>
              </a:lnSpc>
              <a:buFont typeface="Arial" pitchFamily="34" charset="0"/>
              <a:buNone/>
            </a:pPr>
            <a:r>
              <a:rPr lang="en-US" sz="2400" dirty="0" smtClean="0">
                <a:ea typeface="ＭＳ Ｐゴシック" pitchFamily="34" charset="-128"/>
                <a:cs typeface="Arial" pitchFamily="34" charset="0"/>
                <a:hlinkClick r:id="rId7"/>
              </a:rPr>
              <a:t>https://lists.nasa.gov/mailman/listinfo/arset</a:t>
            </a:r>
            <a:endParaRPr lang="en-US" sz="2400" dirty="0" smtClean="0">
              <a:ea typeface="ＭＳ Ｐゴシック" pitchFamily="34" charset="-128"/>
              <a:cs typeface="Arial" pitchFamily="34" charset="0"/>
            </a:endParaRPr>
          </a:p>
          <a:p>
            <a:pPr eaLnBrk="1" hangingPunct="1">
              <a:lnSpc>
                <a:spcPct val="90000"/>
              </a:lnSpc>
              <a:buFont typeface="Arial" pitchFamily="34" charset="0"/>
              <a:buNone/>
            </a:pPr>
            <a:endParaRPr lang="en-US" sz="2400" dirty="0" smtClean="0">
              <a:latin typeface="Arial" pitchFamily="34" charset="0"/>
              <a:ea typeface="ＭＳ Ｐゴシック" pitchFamily="34" charset="-128"/>
              <a:cs typeface="Arial" pitchFamily="34" charset="0"/>
            </a:endParaRPr>
          </a:p>
          <a:p>
            <a:pPr eaLnBrk="1" hangingPunct="1">
              <a:lnSpc>
                <a:spcPct val="90000"/>
              </a:lnSpc>
              <a:buFont typeface="Arial" pitchFamily="34" charset="0"/>
              <a:buNone/>
            </a:pPr>
            <a:endParaRPr lang="en-US" sz="2400" dirty="0" smtClean="0">
              <a:latin typeface="Arial" pitchFamily="34" charset="0"/>
              <a:ea typeface="ＭＳ Ｐゴシック" pitchFamily="34" charset="-128"/>
              <a:cs typeface="Arial" pitchFamily="34" charset="0"/>
            </a:endParaRPr>
          </a:p>
          <a:p>
            <a:pPr eaLnBrk="1" hangingPunct="1">
              <a:lnSpc>
                <a:spcPct val="90000"/>
              </a:lnSpc>
              <a:buFont typeface="Arial" pitchFamily="34" charset="0"/>
              <a:buNone/>
            </a:pPr>
            <a:endParaRPr lang="en-US" sz="2700" dirty="0" smtClean="0">
              <a:ea typeface="ＭＳ Ｐゴシック" pitchFamily="34" charset="-128"/>
            </a:endParaRPr>
          </a:p>
          <a:p>
            <a:pPr eaLnBrk="1" hangingPunct="1">
              <a:lnSpc>
                <a:spcPct val="90000"/>
              </a:lnSpc>
              <a:buFont typeface="Arial" pitchFamily="34" charset="0"/>
              <a:buNone/>
            </a:pPr>
            <a:endParaRPr lang="en-US" sz="2700" dirty="0" smtClean="0">
              <a:ea typeface="ＭＳ Ｐゴシック" pitchFamily="34" charset="-128"/>
            </a:endParaRPr>
          </a:p>
          <a:p>
            <a:pPr eaLnBrk="1" hangingPunct="1">
              <a:lnSpc>
                <a:spcPct val="90000"/>
              </a:lnSpc>
              <a:buFont typeface="Arial" pitchFamily="34" charset="0"/>
              <a:buNone/>
            </a:pPr>
            <a:endParaRPr lang="en-US" sz="2700" dirty="0" smtClean="0">
              <a:ea typeface="ＭＳ Ｐゴシック" pitchFamily="34" charset="-128"/>
            </a:endParaRPr>
          </a:p>
        </p:txBody>
      </p:sp>
      <p:sp>
        <p:nvSpPr>
          <p:cNvPr id="5" name="Title 1"/>
          <p:cNvSpPr txBox="1">
            <a:spLocks/>
          </p:cNvSpPr>
          <p:nvPr/>
        </p:nvSpPr>
        <p:spPr bwMode="auto">
          <a:xfrm>
            <a:off x="690563" y="4560"/>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n-lt"/>
                <a:ea typeface="ＭＳ Ｐゴシック" pitchFamily="34" charset="-128"/>
                <a:cs typeface="Arial" pitchFamily="34" charset="0"/>
              </a:rPr>
              <a:t>ARSET Web Sites and </a:t>
            </a:r>
            <a:r>
              <a:rPr lang="en-US" sz="2800" b="1" kern="0" noProof="0" dirty="0" smtClean="0">
                <a:solidFill>
                  <a:schemeClr val="bg1"/>
                </a:solidFill>
                <a:latin typeface="+mn-lt"/>
                <a:ea typeface="ＭＳ Ｐゴシック" pitchFamily="34" charset="-128"/>
                <a:cs typeface="Arial" pitchFamily="34" charset="0"/>
              </a:rPr>
              <a:t>Updates</a:t>
            </a:r>
            <a:endParaRPr kumimoji="0" lang="en-US" sz="2800" i="0" u="none" strike="noStrike" kern="0" cap="none" spc="0" normalizeH="0" baseline="0" noProof="0" dirty="0" smtClean="0">
              <a:ln>
                <a:noFill/>
              </a:ln>
              <a:solidFill>
                <a:schemeClr val="bg1"/>
              </a:solidFill>
              <a:effectLst/>
              <a:uLnTx/>
              <a:uFillTx/>
              <a:latin typeface="+mn-lt"/>
              <a:ea typeface="ＭＳ Ｐゴシック" pitchFamily="34" charset="-128"/>
              <a:cs typeface="Arial" pitchFamily="34" charset="0"/>
            </a:endParaRPr>
          </a:p>
        </p:txBody>
      </p:sp>
    </p:spTree>
    <p:extLst>
      <p:ext uri="{BB962C8B-B14F-4D97-AF65-F5344CB8AC3E}">
        <p14:creationId xmlns:p14="http://schemas.microsoft.com/office/powerpoint/2010/main" xmlns="" val="2777705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30" y="226356"/>
            <a:ext cx="6851650" cy="530225"/>
          </a:xfrm>
        </p:spPr>
        <p:txBody>
          <a:bodyPr/>
          <a:lstStyle/>
          <a:p>
            <a:r>
              <a:rPr lang="en-US" dirty="0" smtClean="0"/>
              <a:t>Air Quality Topics</a:t>
            </a:r>
            <a:endParaRPr lang="en-US" dirty="0"/>
          </a:p>
        </p:txBody>
      </p:sp>
      <p:sp>
        <p:nvSpPr>
          <p:cNvPr id="3" name="Content Placeholder 2"/>
          <p:cNvSpPr>
            <a:spLocks noGrp="1"/>
          </p:cNvSpPr>
          <p:nvPr>
            <p:ph idx="1"/>
          </p:nvPr>
        </p:nvSpPr>
        <p:spPr>
          <a:xfrm>
            <a:off x="573361" y="819078"/>
            <a:ext cx="7915546" cy="6038922"/>
          </a:xfrm>
        </p:spPr>
        <p:txBody>
          <a:bodyPr/>
          <a:lstStyle/>
          <a:p>
            <a:r>
              <a:rPr lang="en-US" sz="2400" b="1" dirty="0" smtClean="0"/>
              <a:t>Fundamental of Satellite Remote Sensing</a:t>
            </a:r>
          </a:p>
          <a:p>
            <a:r>
              <a:rPr lang="en-US" sz="2400" b="1" dirty="0" smtClean="0"/>
              <a:t>Introduction to Current Earth Observing Satellites </a:t>
            </a:r>
          </a:p>
          <a:p>
            <a:r>
              <a:rPr lang="en-US" sz="2400" b="1" dirty="0" smtClean="0"/>
              <a:t>Image Access and Interpretation</a:t>
            </a:r>
          </a:p>
          <a:p>
            <a:r>
              <a:rPr lang="en-US" sz="2400" b="1" dirty="0" smtClean="0"/>
              <a:t>Satellite data format and levels</a:t>
            </a:r>
          </a:p>
          <a:p>
            <a:r>
              <a:rPr lang="en-US" sz="2400" b="1" dirty="0" smtClean="0"/>
              <a:t>Introduction to Aerosols and Trace Gas Sensors</a:t>
            </a:r>
          </a:p>
          <a:p>
            <a:r>
              <a:rPr lang="en-US" sz="2400" b="1" dirty="0" smtClean="0"/>
              <a:t>MODIS Aerosol Products &amp; Application</a:t>
            </a:r>
          </a:p>
          <a:p>
            <a:r>
              <a:rPr lang="en-US" sz="2400" b="1" dirty="0" smtClean="0"/>
              <a:t>MISR &amp; OMI Aerosol Products &amp; Application</a:t>
            </a:r>
          </a:p>
          <a:p>
            <a:r>
              <a:rPr lang="en-US" sz="2400" b="1" dirty="0" smtClean="0"/>
              <a:t>PM2.5 analysis using satellite data </a:t>
            </a:r>
          </a:p>
          <a:p>
            <a:r>
              <a:rPr lang="en-US" sz="2400" b="1" dirty="0" smtClean="0"/>
              <a:t>OMI Trace Gas Products and Applications</a:t>
            </a:r>
          </a:p>
          <a:p>
            <a:r>
              <a:rPr lang="en-US" sz="2400" b="1" dirty="0" smtClean="0"/>
              <a:t>Fire Products from MODIS, GOES, VIIRS</a:t>
            </a:r>
          </a:p>
          <a:p>
            <a:r>
              <a:rPr lang="en-US" sz="2400" b="1" dirty="0" smtClean="0"/>
              <a:t>AERONET</a:t>
            </a:r>
          </a:p>
          <a:p>
            <a:r>
              <a:rPr lang="en-US" sz="2400" b="1" dirty="0" smtClean="0">
                <a:solidFill>
                  <a:srgbClr val="FF0000"/>
                </a:solidFill>
              </a:rPr>
              <a:t>VIIRS, MODIS 3Km, MAIAC</a:t>
            </a:r>
            <a:r>
              <a:rPr lang="en-US" sz="2400" b="1" dirty="0" smtClean="0"/>
              <a:t>, …</a:t>
            </a:r>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15</a:t>
            </a:fld>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91" y="210591"/>
            <a:ext cx="6851650" cy="530225"/>
          </a:xfrm>
        </p:spPr>
        <p:txBody>
          <a:bodyPr/>
          <a:lstStyle/>
          <a:p>
            <a:r>
              <a:rPr lang="en-US" dirty="0" smtClean="0"/>
              <a:t>Online Tools/Web Services</a:t>
            </a:r>
            <a:endParaRPr lang="en-US" dirty="0"/>
          </a:p>
        </p:txBody>
      </p:sp>
      <p:sp>
        <p:nvSpPr>
          <p:cNvPr id="3" name="Content Placeholder 2"/>
          <p:cNvSpPr>
            <a:spLocks noGrp="1"/>
          </p:cNvSpPr>
          <p:nvPr>
            <p:ph idx="1"/>
          </p:nvPr>
        </p:nvSpPr>
        <p:spPr>
          <a:xfrm>
            <a:off x="252249" y="928030"/>
            <a:ext cx="8371489" cy="5929969"/>
          </a:xfrm>
        </p:spPr>
        <p:txBody>
          <a:bodyPr/>
          <a:lstStyle/>
          <a:p>
            <a:pPr marL="854075" lvl="1" indent="-457200"/>
            <a:r>
              <a:rPr lang="en-US" sz="2400" b="1" dirty="0" smtClean="0">
                <a:solidFill>
                  <a:srgbClr val="006600"/>
                </a:solidFill>
              </a:rPr>
              <a:t>GIOVANNI</a:t>
            </a:r>
          </a:p>
          <a:p>
            <a:pPr marL="854075" lvl="1" indent="-457200"/>
            <a:r>
              <a:rPr lang="en-US" sz="2400" b="1" dirty="0" smtClean="0">
                <a:solidFill>
                  <a:srgbClr val="006600"/>
                </a:solidFill>
              </a:rPr>
              <a:t>MODIS Today</a:t>
            </a:r>
          </a:p>
          <a:p>
            <a:pPr marL="854075" lvl="1" indent="-457200"/>
            <a:r>
              <a:rPr lang="en-US" sz="2400" b="1" dirty="0" smtClean="0">
                <a:solidFill>
                  <a:srgbClr val="006600"/>
                </a:solidFill>
              </a:rPr>
              <a:t>MODIS rapid response</a:t>
            </a:r>
          </a:p>
          <a:p>
            <a:pPr marL="854075" lvl="1" indent="-457200"/>
            <a:r>
              <a:rPr lang="en-US" sz="2400" b="1" dirty="0" smtClean="0">
                <a:solidFill>
                  <a:srgbClr val="006600"/>
                </a:solidFill>
              </a:rPr>
              <a:t>Worldview</a:t>
            </a:r>
          </a:p>
          <a:p>
            <a:pPr marL="854075" lvl="1" indent="-457200"/>
            <a:r>
              <a:rPr lang="en-US" sz="2400" b="1" dirty="0" smtClean="0">
                <a:solidFill>
                  <a:srgbClr val="006600"/>
                </a:solidFill>
              </a:rPr>
              <a:t>MODIS-Atmosphere</a:t>
            </a:r>
          </a:p>
          <a:p>
            <a:pPr marL="854075" lvl="1" indent="-457200"/>
            <a:r>
              <a:rPr lang="en-US" sz="2400" b="1" dirty="0" smtClean="0">
                <a:solidFill>
                  <a:srgbClr val="006600"/>
                </a:solidFill>
              </a:rPr>
              <a:t>LADSWEB</a:t>
            </a:r>
          </a:p>
          <a:p>
            <a:pPr marL="854075" lvl="1" indent="-457200"/>
            <a:r>
              <a:rPr lang="en-US" sz="2400" b="1" dirty="0" smtClean="0">
                <a:solidFill>
                  <a:srgbClr val="006600"/>
                </a:solidFill>
              </a:rPr>
              <a:t>IDEA</a:t>
            </a:r>
          </a:p>
          <a:p>
            <a:pPr marL="854075" lvl="1" indent="-457200"/>
            <a:r>
              <a:rPr lang="en-US" sz="2400" b="1" dirty="0" smtClean="0">
                <a:solidFill>
                  <a:srgbClr val="006600"/>
                </a:solidFill>
              </a:rPr>
              <a:t>AERONET Synergy tool</a:t>
            </a:r>
          </a:p>
          <a:p>
            <a:pPr marL="854075" lvl="1" indent="-457200"/>
            <a:r>
              <a:rPr lang="en-US" sz="2400" b="1" dirty="0" smtClean="0">
                <a:solidFill>
                  <a:srgbClr val="006600"/>
                </a:solidFill>
              </a:rPr>
              <a:t>Earth Observatory</a:t>
            </a:r>
          </a:p>
          <a:p>
            <a:pPr marL="854075" lvl="1" indent="-457200"/>
            <a:r>
              <a:rPr lang="en-US" sz="2400" b="1" dirty="0" smtClean="0">
                <a:solidFill>
                  <a:srgbClr val="006600"/>
                </a:solidFill>
              </a:rPr>
              <a:t>Smog Blog</a:t>
            </a:r>
          </a:p>
          <a:p>
            <a:pPr marL="854075" lvl="1" indent="-457200"/>
            <a:r>
              <a:rPr lang="en-US" sz="2400" b="1" dirty="0" smtClean="0">
                <a:solidFill>
                  <a:srgbClr val="006600"/>
                </a:solidFill>
              </a:rPr>
              <a:t>CALIPSO Browse Image</a:t>
            </a:r>
          </a:p>
          <a:p>
            <a:pPr marL="854075" lvl="1" indent="-457200"/>
            <a:r>
              <a:rPr lang="en-US" sz="2400" b="1" dirty="0" smtClean="0">
                <a:solidFill>
                  <a:srgbClr val="006600"/>
                </a:solidFill>
              </a:rPr>
              <a:t>Hazard Mapping System Fire and Smoke Product</a:t>
            </a:r>
          </a:p>
          <a:p>
            <a:pPr marL="854075" lvl="1" indent="-457200"/>
            <a:endParaRPr lang="en-US" sz="2400" b="1" dirty="0" smtClean="0"/>
          </a:p>
          <a:p>
            <a:pPr marL="854075" lvl="1" indent="-457200"/>
            <a:endParaRPr lang="en-US" sz="2400" b="1" dirty="0" smtClean="0"/>
          </a:p>
          <a:p>
            <a:pPr marL="457200" indent="-457200"/>
            <a:endParaRPr lang="en-US" sz="2400" b="1" dirty="0"/>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16</a:t>
            </a:fld>
            <a:endParaRPr lang="en-US" dirty="0"/>
          </a:p>
        </p:txBody>
      </p:sp>
      <p:sp>
        <p:nvSpPr>
          <p:cNvPr id="5" name="Content Placeholder 2"/>
          <p:cNvSpPr txBox="1">
            <a:spLocks/>
          </p:cNvSpPr>
          <p:nvPr/>
        </p:nvSpPr>
        <p:spPr>
          <a:xfrm>
            <a:off x="5492203" y="1101451"/>
            <a:ext cx="3352254" cy="2114715"/>
          </a:xfrm>
          <a:prstGeom prst="rect">
            <a:avLst/>
          </a:prstGeom>
        </p:spPr>
        <p:txBody>
          <a:bodyPr/>
          <a:lstStyle/>
          <a:p>
            <a:pPr marL="282575" marR="0" lvl="0" indent="-282575" algn="r" defTabSz="914400" rtl="0" eaLnBrk="0" fontAlgn="base" latinLnBrk="0" hangingPunct="0">
              <a:lnSpc>
                <a:spcPct val="100000"/>
              </a:lnSpc>
              <a:spcBef>
                <a:spcPct val="30000"/>
              </a:spcBef>
              <a:spcAft>
                <a:spcPct val="0"/>
              </a:spcAft>
              <a:buClrTx/>
              <a:buSzTx/>
              <a:buFontTx/>
              <a:buChar char="•"/>
              <a:tabLst/>
              <a:defRPr/>
            </a:pPr>
            <a:r>
              <a:rPr kumimoji="0" lang="en-US" sz="2400" b="1" i="0" u="none" strike="noStrike" kern="0" cap="none" spc="0" normalizeH="0" baseline="0" noProof="0" dirty="0" smtClean="0">
                <a:ln>
                  <a:noFill/>
                </a:ln>
                <a:solidFill>
                  <a:srgbClr val="FF0000"/>
                </a:solidFill>
                <a:effectLst/>
                <a:uLnTx/>
                <a:uFillTx/>
                <a:latin typeface="+mn-lt"/>
                <a:ea typeface="+mn-ea"/>
                <a:cs typeface="+mn-cs"/>
              </a:rPr>
              <a:t>HDFLOOK</a:t>
            </a:r>
          </a:p>
          <a:p>
            <a:pPr marL="282575" marR="0" lvl="0" indent="-282575" algn="r" defTabSz="914400" rtl="0" eaLnBrk="0" fontAlgn="base" latinLnBrk="0" hangingPunct="0">
              <a:lnSpc>
                <a:spcPct val="100000"/>
              </a:lnSpc>
              <a:spcBef>
                <a:spcPct val="30000"/>
              </a:spcBef>
              <a:spcAft>
                <a:spcPct val="0"/>
              </a:spcAft>
              <a:buClrTx/>
              <a:buSzTx/>
              <a:buFontTx/>
              <a:buChar char="•"/>
              <a:tabLst/>
              <a:defRPr/>
            </a:pPr>
            <a:r>
              <a:rPr kumimoji="0" lang="en-US" sz="2400" b="1" i="0" u="none" strike="noStrike" kern="0" cap="none" spc="0" normalizeH="0" baseline="0" noProof="0" dirty="0" smtClean="0">
                <a:ln>
                  <a:noFill/>
                </a:ln>
                <a:solidFill>
                  <a:srgbClr val="FF0000"/>
                </a:solidFill>
                <a:effectLst/>
                <a:uLnTx/>
                <a:uFillTx/>
                <a:latin typeface="+mn-lt"/>
                <a:ea typeface="+mn-ea"/>
                <a:cs typeface="+mn-cs"/>
              </a:rPr>
              <a:t>IDL</a:t>
            </a:r>
          </a:p>
          <a:p>
            <a:pPr marL="282575" marR="0" lvl="0" indent="-282575" algn="r" defTabSz="914400" rtl="0" eaLnBrk="0" fontAlgn="base" latinLnBrk="0" hangingPunct="0">
              <a:lnSpc>
                <a:spcPct val="100000"/>
              </a:lnSpc>
              <a:spcBef>
                <a:spcPct val="30000"/>
              </a:spcBef>
              <a:spcAft>
                <a:spcPct val="0"/>
              </a:spcAft>
              <a:buClrTx/>
              <a:buSzTx/>
              <a:buFontTx/>
              <a:buChar char="•"/>
              <a:tabLst/>
              <a:defRPr/>
            </a:pPr>
            <a:r>
              <a:rPr kumimoji="0" lang="en-US" sz="2400" b="1" i="0" u="none" strike="noStrike" kern="0" cap="none" spc="0" normalizeH="0" baseline="0" noProof="0" dirty="0" smtClean="0">
                <a:ln>
                  <a:noFill/>
                </a:ln>
                <a:solidFill>
                  <a:srgbClr val="FF0000"/>
                </a:solidFill>
                <a:effectLst/>
                <a:uLnTx/>
                <a:uFillTx/>
                <a:latin typeface="+mn-lt"/>
                <a:ea typeface="+mn-ea"/>
                <a:cs typeface="+mn-cs"/>
              </a:rPr>
              <a:t>PANOPLY</a:t>
            </a:r>
          </a:p>
          <a:p>
            <a:pPr marL="282575" marR="0" lvl="0" indent="-282575" algn="r" defTabSz="914400" rtl="0" eaLnBrk="0" fontAlgn="base" latinLnBrk="0" hangingPunct="0">
              <a:lnSpc>
                <a:spcPct val="100000"/>
              </a:lnSpc>
              <a:spcBef>
                <a:spcPct val="30000"/>
              </a:spcBef>
              <a:spcAft>
                <a:spcPct val="0"/>
              </a:spcAft>
              <a:buClrTx/>
              <a:buSzTx/>
              <a:buFontTx/>
              <a:buChar char="•"/>
              <a:tabLst/>
              <a:defRPr/>
            </a:pPr>
            <a:r>
              <a:rPr lang="en-US" sz="2400" b="1" kern="0" dirty="0" smtClean="0">
                <a:solidFill>
                  <a:srgbClr val="FF0000"/>
                </a:solidFill>
                <a:latin typeface="+mn-lt"/>
                <a:ea typeface="+mn-ea"/>
              </a:rPr>
              <a:t>Google Earth</a:t>
            </a:r>
            <a:endParaRPr kumimoji="0" lang="en-US" sz="2400" b="1" i="0" u="none" strike="noStrike" kern="0" cap="none" spc="0" normalizeH="0" baseline="0" noProof="0" dirty="0" smtClean="0">
              <a:ln>
                <a:noFill/>
              </a:ln>
              <a:solidFill>
                <a:srgbClr val="FF0000"/>
              </a:solidFill>
              <a:effectLst/>
              <a:uLnTx/>
              <a:uFillTx/>
              <a:latin typeface="+mn-lt"/>
              <a:ea typeface="+mn-ea"/>
              <a:cs typeface="+mn-cs"/>
            </a:endParaRPr>
          </a:p>
          <a:p>
            <a:pPr marL="282575" marR="0" lvl="0" indent="-282575" algn="r" defTabSz="914400" rtl="0" eaLnBrk="0" fontAlgn="base" latinLnBrk="0" hangingPunct="0">
              <a:lnSpc>
                <a:spcPct val="100000"/>
              </a:lnSpc>
              <a:spcBef>
                <a:spcPct val="30000"/>
              </a:spcBef>
              <a:spcAft>
                <a:spcPct val="0"/>
              </a:spcAft>
              <a:buClrTx/>
              <a:buSzTx/>
              <a:buFontTx/>
              <a:buChar char="•"/>
              <a:tabLst/>
              <a:defRPr/>
            </a:pPr>
            <a:endParaRPr kumimoji="0" lang="en-US" sz="2400" b="1" i="0" u="none" strike="noStrike" kern="0" cap="none" spc="0" normalizeH="0" baseline="0" noProof="0" dirty="0" smtClean="0">
              <a:ln>
                <a:noFill/>
              </a:ln>
              <a:solidFill>
                <a:srgbClr val="FF0000"/>
              </a:solidFill>
              <a:effectLst/>
              <a:uLnTx/>
              <a:uFillTx/>
              <a:latin typeface="+mn-lt"/>
              <a:ea typeface="+mn-ea"/>
              <a:cs typeface="+mn-cs"/>
            </a:endParaRPr>
          </a:p>
          <a:p>
            <a:pPr marL="282575" marR="0" lvl="0" indent="-282575" algn="r" defTabSz="914400" rtl="0" eaLnBrk="0" fontAlgn="base" latinLnBrk="0" hangingPunct="0">
              <a:lnSpc>
                <a:spcPct val="100000"/>
              </a:lnSpc>
              <a:spcBef>
                <a:spcPct val="30000"/>
              </a:spcBef>
              <a:spcAft>
                <a:spcPct val="0"/>
              </a:spcAft>
              <a:buClrTx/>
              <a:buSzTx/>
              <a:buFontTx/>
              <a:buChar char="•"/>
              <a:tabLst/>
              <a:defRPr/>
            </a:pPr>
            <a:endParaRPr kumimoji="0" lang="en-US" sz="2400" b="1" i="0" u="none" strike="noStrike" kern="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ontrolWindow.jpg"/>
          <p:cNvPicPr>
            <a:picLocks noChangeAspect="1"/>
          </p:cNvPicPr>
          <p:nvPr/>
        </p:nvPicPr>
        <p:blipFill>
          <a:blip r:embed="rId2"/>
          <a:stretch>
            <a:fillRect/>
          </a:stretch>
        </p:blipFill>
        <p:spPr>
          <a:xfrm>
            <a:off x="172635" y="583062"/>
            <a:ext cx="3664143" cy="5119371"/>
          </a:xfrm>
          <a:prstGeom prst="rect">
            <a:avLst/>
          </a:prstGeom>
        </p:spPr>
      </p:pic>
      <p:pic>
        <p:nvPicPr>
          <p:cNvPr id="15" name="Picture 14" descr="ReprojectedWindow.jpg"/>
          <p:cNvPicPr>
            <a:picLocks noChangeAspect="1"/>
          </p:cNvPicPr>
          <p:nvPr/>
        </p:nvPicPr>
        <p:blipFill>
          <a:blip r:embed="rId3"/>
          <a:stretch>
            <a:fillRect/>
          </a:stretch>
        </p:blipFill>
        <p:spPr>
          <a:xfrm>
            <a:off x="1864391" y="5325141"/>
            <a:ext cx="2103152" cy="1418180"/>
          </a:xfrm>
          <a:prstGeom prst="rect">
            <a:avLst/>
          </a:prstGeom>
        </p:spPr>
      </p:pic>
      <p:sp>
        <p:nvSpPr>
          <p:cNvPr id="17" name="TextBox 16"/>
          <p:cNvSpPr txBox="1"/>
          <p:nvPr/>
        </p:nvSpPr>
        <p:spPr>
          <a:xfrm>
            <a:off x="1651379" y="127796"/>
            <a:ext cx="6073254" cy="519167"/>
          </a:xfrm>
          <a:prstGeom prst="rect">
            <a:avLst/>
          </a:prstGeom>
          <a:noFill/>
        </p:spPr>
        <p:txBody>
          <a:bodyPr wrap="none" rtlCol="0">
            <a:noAutofit/>
          </a:bodyPr>
          <a:lstStyle/>
          <a:p>
            <a:pPr algn="ctr"/>
            <a:r>
              <a:rPr lang="en-US" sz="2400" b="1" dirty="0" smtClean="0">
                <a:solidFill>
                  <a:schemeClr val="bg1"/>
                </a:solidFill>
              </a:rPr>
              <a:t>HDFLOOK to Read/Display </a:t>
            </a:r>
            <a:r>
              <a:rPr lang="en-US" sz="2400" b="1" dirty="0" err="1" smtClean="0">
                <a:solidFill>
                  <a:schemeClr val="bg1"/>
                </a:solidFill>
              </a:rPr>
              <a:t>hdf</a:t>
            </a:r>
            <a:r>
              <a:rPr lang="en-US" sz="2400" b="1" dirty="0" smtClean="0">
                <a:solidFill>
                  <a:schemeClr val="bg1"/>
                </a:solidFill>
              </a:rPr>
              <a:t> DATA</a:t>
            </a:r>
          </a:p>
          <a:p>
            <a:pPr algn="ctr"/>
            <a:endParaRPr lang="en-US" b="1" dirty="0" smtClean="0">
              <a:solidFill>
                <a:schemeClr val="bg1"/>
              </a:solidFill>
            </a:endParaRPr>
          </a:p>
          <a:p>
            <a:pPr algn="ctr"/>
            <a:endParaRPr lang="en-US" b="1" dirty="0" smtClean="0">
              <a:solidFill>
                <a:schemeClr val="bg1"/>
              </a:solidFill>
            </a:endParaRPr>
          </a:p>
        </p:txBody>
      </p:sp>
      <p:pic>
        <p:nvPicPr>
          <p:cNvPr id="20" name="Picture 19" descr="Orthographic_DRI.jpg"/>
          <p:cNvPicPr>
            <a:picLocks noChangeAspect="1"/>
          </p:cNvPicPr>
          <p:nvPr/>
        </p:nvPicPr>
        <p:blipFill>
          <a:blip r:embed="rId4"/>
          <a:stretch>
            <a:fillRect/>
          </a:stretch>
        </p:blipFill>
        <p:spPr>
          <a:xfrm>
            <a:off x="4324942" y="2629538"/>
            <a:ext cx="4635334" cy="4154491"/>
          </a:xfrm>
          <a:prstGeom prst="rect">
            <a:avLst/>
          </a:prstGeom>
        </p:spPr>
      </p:pic>
      <p:pic>
        <p:nvPicPr>
          <p:cNvPr id="7" name="Picture 6" descr="RGB_DRI.jpg"/>
          <p:cNvPicPr>
            <a:picLocks noChangeAspect="1"/>
          </p:cNvPicPr>
          <p:nvPr/>
        </p:nvPicPr>
        <p:blipFill>
          <a:blip r:embed="rId5"/>
          <a:stretch>
            <a:fillRect/>
          </a:stretch>
        </p:blipFill>
        <p:spPr>
          <a:xfrm>
            <a:off x="4831308" y="741347"/>
            <a:ext cx="3544698" cy="31771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88" y="172706"/>
            <a:ext cx="6851650" cy="530225"/>
          </a:xfrm>
        </p:spPr>
        <p:txBody>
          <a:bodyPr/>
          <a:lstStyle/>
          <a:p>
            <a:r>
              <a:rPr lang="en-US" dirty="0" smtClean="0"/>
              <a:t>Panoply – to map the data</a:t>
            </a:r>
            <a:endParaRPr lang="en-US" dirty="0"/>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18</a:t>
            </a:fld>
            <a:endParaRPr lang="en-US" dirty="0"/>
          </a:p>
        </p:txBody>
      </p:sp>
      <p:pic>
        <p:nvPicPr>
          <p:cNvPr id="1026" name="Picture 2"/>
          <p:cNvPicPr>
            <a:picLocks noChangeAspect="1" noChangeArrowheads="1"/>
          </p:cNvPicPr>
          <p:nvPr/>
        </p:nvPicPr>
        <p:blipFill>
          <a:blip r:embed="rId2"/>
          <a:srcRect l="29370" t="15392" r="16086"/>
          <a:stretch>
            <a:fillRect/>
          </a:stretch>
        </p:blipFill>
        <p:spPr bwMode="auto">
          <a:xfrm>
            <a:off x="1392072" y="999317"/>
            <a:ext cx="6373504" cy="5558432"/>
          </a:xfrm>
          <a:prstGeom prst="rect">
            <a:avLst/>
          </a:prstGeom>
          <a:noFill/>
          <a:ln w="9525">
            <a:noFill/>
            <a:miter lim="800000"/>
            <a:headEnd/>
            <a:tailEnd/>
          </a:ln>
        </p:spPr>
      </p:pic>
      <p:sp>
        <p:nvSpPr>
          <p:cNvPr id="6" name="TextBox 5"/>
          <p:cNvSpPr txBox="1"/>
          <p:nvPr/>
        </p:nvSpPr>
        <p:spPr>
          <a:xfrm>
            <a:off x="6837529" y="4503761"/>
            <a:ext cx="2060812" cy="1015663"/>
          </a:xfrm>
          <a:prstGeom prst="rect">
            <a:avLst/>
          </a:prstGeom>
          <a:noFill/>
        </p:spPr>
        <p:txBody>
          <a:bodyPr wrap="square" rtlCol="0">
            <a:spAutoFit/>
          </a:bodyPr>
          <a:lstStyle/>
          <a:p>
            <a:r>
              <a:rPr lang="en-US" sz="2000" b="1" dirty="0" smtClean="0"/>
              <a:t>Can be output as KMZ file for Google Earth</a:t>
            </a:r>
            <a:endParaRPr lang="en-US" sz="2000" b="1"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63302" y="0"/>
            <a:ext cx="9080698" cy="6858000"/>
          </a:xfrm>
          <a:prstGeom prst="rect">
            <a:avLst/>
          </a:prstGeom>
          <a:noFill/>
          <a:ln w="9525">
            <a:noFill/>
            <a:miter lim="800000"/>
            <a:headEnd/>
            <a:tailEnd/>
          </a:ln>
        </p:spPr>
      </p:pic>
      <p:sp>
        <p:nvSpPr>
          <p:cNvPr id="5" name="TextBox 4"/>
          <p:cNvSpPr txBox="1"/>
          <p:nvPr/>
        </p:nvSpPr>
        <p:spPr>
          <a:xfrm>
            <a:off x="304800" y="76200"/>
            <a:ext cx="8686800" cy="461665"/>
          </a:xfrm>
          <a:prstGeom prst="rect">
            <a:avLst/>
          </a:prstGeom>
          <a:solidFill>
            <a:schemeClr val="bg1"/>
          </a:solidFill>
        </p:spPr>
        <p:txBody>
          <a:bodyPr wrap="square" rtlCol="0">
            <a:spAutoFit/>
          </a:bodyPr>
          <a:lstStyle/>
          <a:p>
            <a:pPr algn="ctr"/>
            <a:r>
              <a:rPr lang="en-US" sz="2400" dirty="0" smtClean="0"/>
              <a:t>Open MODIS AOD &amp; CALIPSO vertical Profile in Google Earth</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877" y="934112"/>
            <a:ext cx="4087989" cy="1776354"/>
          </a:xfrm>
        </p:spPr>
        <p:style>
          <a:lnRef idx="2">
            <a:schemeClr val="dk1"/>
          </a:lnRef>
          <a:fillRef idx="1">
            <a:schemeClr val="lt1"/>
          </a:fillRef>
          <a:effectRef idx="0">
            <a:schemeClr val="dk1"/>
          </a:effectRef>
          <a:fontRef idx="minor">
            <a:schemeClr val="dk1"/>
          </a:fontRef>
        </p:style>
        <p:txBody>
          <a:bodyPr rtlCol="0">
            <a:normAutofit fontScale="25000" lnSpcReduction="20000"/>
          </a:bodyPr>
          <a:lstStyle/>
          <a:p>
            <a:pPr eaLnBrk="1" fontAlgn="auto" hangingPunct="1">
              <a:spcAft>
                <a:spcPts val="200"/>
              </a:spcAft>
              <a:buFont typeface="Arial" pitchFamily="34" charset="0"/>
              <a:buNone/>
              <a:defRPr/>
            </a:pPr>
            <a:r>
              <a:rPr lang="en-US" sz="8800" b="1" u="sng" dirty="0" smtClean="0">
                <a:cs typeface="Arial" pitchFamily="34" charset="0"/>
              </a:rPr>
              <a:t>GOAL</a:t>
            </a:r>
            <a:r>
              <a:rPr lang="en-US" sz="8800" dirty="0" smtClean="0">
                <a:cs typeface="Arial" pitchFamily="34" charset="0"/>
              </a:rPr>
              <a:t>: </a:t>
            </a:r>
          </a:p>
          <a:p>
            <a:pPr eaLnBrk="1" fontAlgn="auto" hangingPunct="1">
              <a:spcAft>
                <a:spcPts val="200"/>
              </a:spcAft>
              <a:buFont typeface="Arial" pitchFamily="34" charset="0"/>
              <a:buNone/>
              <a:defRPr/>
            </a:pPr>
            <a:endParaRPr lang="en-US" sz="4000" dirty="0" smtClean="0">
              <a:cs typeface="Arial" pitchFamily="34" charset="0"/>
            </a:endParaRPr>
          </a:p>
          <a:p>
            <a:pPr eaLnBrk="1" fontAlgn="auto" hangingPunct="1">
              <a:spcAft>
                <a:spcPts val="200"/>
              </a:spcAft>
              <a:buFont typeface="Arial" pitchFamily="34" charset="0"/>
              <a:buNone/>
              <a:defRPr/>
            </a:pPr>
            <a:r>
              <a:rPr lang="en-US" sz="8000" dirty="0" smtClean="0">
                <a:cs typeface="Arial" pitchFamily="34" charset="0"/>
              </a:rPr>
              <a:t>Increase utilization of NASA</a:t>
            </a:r>
          </a:p>
          <a:p>
            <a:pPr eaLnBrk="1" fontAlgn="auto" hangingPunct="1">
              <a:spcAft>
                <a:spcPts val="200"/>
              </a:spcAft>
              <a:buFont typeface="Arial" pitchFamily="34" charset="0"/>
              <a:buNone/>
              <a:defRPr/>
            </a:pPr>
            <a:r>
              <a:rPr lang="en-US" sz="8000" dirty="0" smtClean="0">
                <a:cs typeface="Arial" pitchFamily="34" charset="0"/>
              </a:rPr>
              <a:t>observational and model</a:t>
            </a:r>
          </a:p>
          <a:p>
            <a:pPr eaLnBrk="1" fontAlgn="auto" hangingPunct="1">
              <a:spcAft>
                <a:spcPts val="200"/>
              </a:spcAft>
              <a:buFont typeface="Arial" pitchFamily="34" charset="0"/>
              <a:buNone/>
              <a:defRPr/>
            </a:pPr>
            <a:r>
              <a:rPr lang="en-US" sz="8000" dirty="0" smtClean="0">
                <a:cs typeface="Arial" pitchFamily="34" charset="0"/>
              </a:rPr>
              <a:t>data for decision-support  </a:t>
            </a:r>
          </a:p>
          <a:p>
            <a:pPr eaLnBrk="1" fontAlgn="auto" hangingPunct="1">
              <a:spcAft>
                <a:spcPts val="0"/>
              </a:spcAft>
              <a:buFont typeface="Arial" pitchFamily="34" charset="0"/>
              <a:buNone/>
              <a:defRPr/>
            </a:pPr>
            <a:endParaRPr lang="en-US" sz="9600" dirty="0" smtClean="0">
              <a:latin typeface="+mj-lt"/>
              <a:cs typeface="Arial" pitchFamily="34" charset="0"/>
            </a:endParaRPr>
          </a:p>
          <a:p>
            <a:pPr eaLnBrk="1" fontAlgn="auto" hangingPunct="1">
              <a:spcAft>
                <a:spcPts val="0"/>
              </a:spcAft>
              <a:buFont typeface="Arial" pitchFamily="34" charset="0"/>
              <a:buNone/>
              <a:defRPr/>
            </a:pPr>
            <a:endParaRPr lang="en-US" sz="9600" dirty="0" smtClean="0">
              <a:latin typeface="+mj-lt"/>
              <a:cs typeface="Arial" pitchFamily="34" charset="0"/>
            </a:endParaRPr>
          </a:p>
          <a:p>
            <a:pPr eaLnBrk="1" fontAlgn="auto" hangingPunct="1">
              <a:spcAft>
                <a:spcPts val="0"/>
              </a:spcAft>
              <a:buFont typeface="Arial" pitchFamily="34" charset="0"/>
              <a:buNone/>
              <a:defRPr/>
            </a:pPr>
            <a:endParaRPr lang="en-US" sz="2400" b="1" dirty="0" smtClean="0">
              <a:latin typeface="+mj-lt"/>
              <a:cs typeface="Arial" pitchFamily="34" charset="0"/>
            </a:endParaRPr>
          </a:p>
          <a:p>
            <a:pPr eaLnBrk="1" fontAlgn="auto" hangingPunct="1">
              <a:spcAft>
                <a:spcPts val="0"/>
              </a:spcAft>
              <a:buFont typeface="Arial" pitchFamily="34" charset="0"/>
              <a:buNone/>
              <a:defRPr/>
            </a:pPr>
            <a:endParaRPr lang="en-US" sz="2400" b="1" dirty="0" smtClean="0">
              <a:latin typeface="+mj-lt"/>
              <a:cs typeface="Arial" pitchFamily="34" charset="0"/>
            </a:endParaRPr>
          </a:p>
          <a:p>
            <a:pPr eaLnBrk="1" fontAlgn="auto" hangingPunct="1">
              <a:spcAft>
                <a:spcPts val="0"/>
              </a:spcAft>
              <a:buFont typeface="Arial" pitchFamily="34" charset="0"/>
              <a:buNone/>
              <a:defRPr/>
            </a:pPr>
            <a:r>
              <a:rPr lang="en-US" sz="2400" b="1" dirty="0" smtClean="0">
                <a:latin typeface="+mj-lt"/>
                <a:cs typeface="Arial" pitchFamily="34" charset="0"/>
              </a:rPr>
              <a:t>                               </a:t>
            </a:r>
          </a:p>
          <a:p>
            <a:pPr eaLnBrk="1" fontAlgn="auto" hangingPunct="1">
              <a:spcAft>
                <a:spcPts val="0"/>
              </a:spcAft>
              <a:buFont typeface="Arial" pitchFamily="34" charset="0"/>
              <a:buNone/>
              <a:defRPr/>
            </a:pPr>
            <a:r>
              <a:rPr lang="en-US" sz="2400" b="1" dirty="0" smtClean="0">
                <a:latin typeface="+mj-lt"/>
                <a:cs typeface="Arial" pitchFamily="34" charset="0"/>
              </a:rPr>
              <a:t>      </a:t>
            </a:r>
            <a:endParaRPr lang="en-US" sz="2400" dirty="0" smtClean="0">
              <a:latin typeface="+mj-lt"/>
              <a:cs typeface="Arial" pitchFamily="34" charset="0"/>
            </a:endParaRPr>
          </a:p>
          <a:p>
            <a:pPr eaLnBrk="1" fontAlgn="auto" hangingPunct="1">
              <a:spcAft>
                <a:spcPts val="0"/>
              </a:spcAft>
              <a:defRPr/>
            </a:pPr>
            <a:endParaRPr lang="en-US" sz="2400" dirty="0" smtClean="0">
              <a:latin typeface="+mj-lt"/>
              <a:cs typeface="Arial" pitchFamily="34" charset="0"/>
            </a:endParaRPr>
          </a:p>
          <a:p>
            <a:pPr marL="514350" indent="-514350" algn="ctr" eaLnBrk="1" fontAlgn="auto" hangingPunct="1">
              <a:spcAft>
                <a:spcPts val="0"/>
              </a:spcAft>
              <a:buFont typeface="Arial" pitchFamily="34" charset="0"/>
              <a:buNone/>
              <a:defRPr/>
            </a:pPr>
            <a:endParaRPr lang="en-US" sz="3600" dirty="0" smtClean="0">
              <a:latin typeface="+mj-lt"/>
            </a:endParaRPr>
          </a:p>
          <a:p>
            <a:pPr marL="514350" indent="-514350" algn="ctr" eaLnBrk="1" fontAlgn="auto" hangingPunct="1">
              <a:lnSpc>
                <a:spcPct val="120000"/>
              </a:lnSpc>
              <a:spcAft>
                <a:spcPts val="0"/>
              </a:spcAft>
              <a:buFont typeface="Arial" pitchFamily="34" charset="0"/>
              <a:buNone/>
              <a:defRPr/>
            </a:pPr>
            <a:endParaRPr lang="en-US" sz="4000" b="1" dirty="0" smtClean="0">
              <a:latin typeface="Century Gothic" pitchFamily="34" charset="0"/>
            </a:endParaRPr>
          </a:p>
          <a:p>
            <a:pPr marL="514350" indent="-514350" algn="ctr" eaLnBrk="1" fontAlgn="auto" hangingPunct="1">
              <a:lnSpc>
                <a:spcPct val="120000"/>
              </a:lnSpc>
              <a:spcAft>
                <a:spcPts val="0"/>
              </a:spcAft>
              <a:buFont typeface="Arial" pitchFamily="34" charset="0"/>
              <a:buNone/>
              <a:defRPr/>
            </a:pPr>
            <a:endParaRPr lang="en-US" sz="4000" b="1" dirty="0" smtClean="0">
              <a:latin typeface="Century Gothic" pitchFamily="34" charset="0"/>
            </a:endParaRPr>
          </a:p>
        </p:txBody>
      </p:sp>
      <p:sp>
        <p:nvSpPr>
          <p:cNvPr id="11" name="Title 1"/>
          <p:cNvSpPr>
            <a:spLocks noGrp="1"/>
          </p:cNvSpPr>
          <p:nvPr>
            <p:ph type="title"/>
          </p:nvPr>
        </p:nvSpPr>
        <p:spPr>
          <a:xfrm>
            <a:off x="690563" y="4560"/>
            <a:ext cx="8142287" cy="854075"/>
          </a:xfrm>
        </p:spPr>
        <p:txBody>
          <a:bodyPr/>
          <a:lstStyle/>
          <a:p>
            <a:r>
              <a:rPr lang="en-US" sz="2800" b="1" dirty="0" smtClean="0">
                <a:ea typeface="ＭＳ Ｐゴシック" pitchFamily="34" charset="-128"/>
                <a:cs typeface="Arial" pitchFamily="34" charset="0"/>
              </a:rPr>
              <a:t>Applied Remote Sensing Training (ARSET)</a:t>
            </a:r>
          </a:p>
        </p:txBody>
      </p:sp>
      <p:sp>
        <p:nvSpPr>
          <p:cNvPr id="8" name="TextBox 7"/>
          <p:cNvSpPr txBox="1"/>
          <p:nvPr/>
        </p:nvSpPr>
        <p:spPr>
          <a:xfrm>
            <a:off x="234615" y="2718809"/>
            <a:ext cx="4099251" cy="36009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en-US" sz="2200" b="1" u="sng" dirty="0" smtClean="0">
                <a:cs typeface="Arial" pitchFamily="34" charset="0"/>
              </a:rPr>
              <a:t>Objectives</a:t>
            </a:r>
            <a:r>
              <a:rPr lang="en-US" sz="2200" b="1" dirty="0" smtClean="0">
                <a:cs typeface="Arial" pitchFamily="34" charset="0"/>
              </a:rPr>
              <a:t>:</a:t>
            </a:r>
            <a:endParaRPr lang="en-US" sz="2200" b="1" dirty="0">
              <a:cs typeface="Arial" pitchFamily="34" charset="0"/>
            </a:endParaRPr>
          </a:p>
          <a:p>
            <a:pPr fontAlgn="auto">
              <a:spcBef>
                <a:spcPts val="0"/>
              </a:spcBef>
              <a:spcAft>
                <a:spcPts val="0"/>
              </a:spcAft>
              <a:defRPr/>
            </a:pPr>
            <a:endParaRPr lang="en-US" sz="2400" b="1" dirty="0">
              <a:cs typeface="Arial" pitchFamily="34" charset="0"/>
            </a:endParaRPr>
          </a:p>
          <a:p>
            <a:pPr marL="285750" indent="-285750" fontAlgn="auto">
              <a:spcBef>
                <a:spcPts val="0"/>
              </a:spcBef>
              <a:spcAft>
                <a:spcPts val="0"/>
              </a:spcAft>
              <a:buFont typeface="Arial" pitchFamily="34" charset="0"/>
              <a:buChar char="•"/>
              <a:defRPr/>
            </a:pPr>
            <a:r>
              <a:rPr lang="en-US" sz="2000" dirty="0" smtClean="0">
                <a:cs typeface="Arial" pitchFamily="34" charset="0"/>
              </a:rPr>
              <a:t>Provide </a:t>
            </a:r>
            <a:r>
              <a:rPr lang="en-US" sz="2000" dirty="0">
                <a:cs typeface="Arial" pitchFamily="34" charset="0"/>
              </a:rPr>
              <a:t>end-user communities and institutions </a:t>
            </a:r>
            <a:r>
              <a:rPr lang="en-US" sz="2000" dirty="0" smtClean="0">
                <a:cs typeface="Arial" pitchFamily="34" charset="0"/>
              </a:rPr>
              <a:t>with </a:t>
            </a:r>
            <a:r>
              <a:rPr lang="en-US" sz="2000" b="1" dirty="0">
                <a:cs typeface="Arial" pitchFamily="34" charset="0"/>
              </a:rPr>
              <a:t>p</a:t>
            </a:r>
            <a:r>
              <a:rPr lang="en-US" sz="2000" b="1" dirty="0" smtClean="0">
                <a:cs typeface="Arial" pitchFamily="34" charset="0"/>
              </a:rPr>
              <a:t>rofessional </a:t>
            </a:r>
            <a:r>
              <a:rPr lang="en-US" sz="2000" b="1" dirty="0">
                <a:cs typeface="Arial" pitchFamily="34" charset="0"/>
              </a:rPr>
              <a:t>hands-on technical workshops</a:t>
            </a:r>
          </a:p>
          <a:p>
            <a:pPr fontAlgn="auto">
              <a:spcBef>
                <a:spcPts val="0"/>
              </a:spcBef>
              <a:spcAft>
                <a:spcPts val="0"/>
              </a:spcAft>
              <a:defRPr/>
            </a:pPr>
            <a:endParaRPr lang="en-US" sz="2000" dirty="0">
              <a:cs typeface="Arial" pitchFamily="34" charset="0"/>
            </a:endParaRPr>
          </a:p>
          <a:p>
            <a:pPr marL="285750" indent="-285750" fontAlgn="auto">
              <a:spcBef>
                <a:spcPts val="0"/>
              </a:spcBef>
              <a:spcAft>
                <a:spcPts val="0"/>
              </a:spcAft>
              <a:buFont typeface="Arial" pitchFamily="34" charset="0"/>
              <a:buChar char="•"/>
              <a:defRPr/>
            </a:pPr>
            <a:r>
              <a:rPr lang="en-US" sz="2000" dirty="0" smtClean="0">
                <a:cs typeface="Arial" pitchFamily="34" charset="0"/>
              </a:rPr>
              <a:t>Build </a:t>
            </a:r>
            <a:r>
              <a:rPr lang="en-US" sz="2000" dirty="0">
                <a:cs typeface="Arial" pitchFamily="34" charset="0"/>
              </a:rPr>
              <a:t>long term partnerships with end-user </a:t>
            </a:r>
            <a:r>
              <a:rPr lang="en-US" sz="2000" dirty="0" smtClean="0">
                <a:cs typeface="Arial" pitchFamily="34" charset="0"/>
              </a:rPr>
              <a:t>communities and </a:t>
            </a:r>
            <a:r>
              <a:rPr lang="en-US" sz="2000" dirty="0">
                <a:cs typeface="Arial" pitchFamily="34" charset="0"/>
              </a:rPr>
              <a:t>institutions in the public and private sectors</a:t>
            </a:r>
          </a:p>
        </p:txBody>
      </p:sp>
      <p:graphicFrame>
        <p:nvGraphicFramePr>
          <p:cNvPr id="6" name="Content Placeholder 11"/>
          <p:cNvGraphicFramePr>
            <a:graphicFrameLocks/>
          </p:cNvGraphicFramePr>
          <p:nvPr>
            <p:extLst>
              <p:ext uri="{D42A27DB-BD31-4B8C-83A1-F6EECF244321}">
                <p14:modId xmlns:p14="http://schemas.microsoft.com/office/powerpoint/2010/main" xmlns="" val="3073289487"/>
              </p:ext>
            </p:extLst>
          </p:nvPr>
        </p:nvGraphicFramePr>
        <p:xfrm>
          <a:off x="4328463" y="1112993"/>
          <a:ext cx="5151052" cy="3459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289267" y="5024448"/>
            <a:ext cx="4640331" cy="1323439"/>
          </a:xfrm>
          <a:prstGeom prst="rect">
            <a:avLst/>
          </a:prstGeom>
        </p:spPr>
        <p:txBody>
          <a:bodyPr wrap="square">
            <a:spAutoFit/>
          </a:bodyPr>
          <a:lstStyle/>
          <a:p>
            <a:pPr marL="628650" indent="-166688"/>
            <a:r>
              <a:rPr lang="en-US" sz="1600" dirty="0" smtClean="0">
                <a:latin typeface="+mn-lt"/>
                <a:ea typeface="ＭＳ Ｐゴシック" pitchFamily="34" charset="-128"/>
                <a:cs typeface="Arial" pitchFamily="34" charset="0"/>
              </a:rPr>
              <a:t>ARSET disseminates </a:t>
            </a:r>
            <a:r>
              <a:rPr lang="en-US" sz="1600" dirty="0">
                <a:latin typeface="+mn-lt"/>
                <a:ea typeface="ＭＳ Ｐゴシック" pitchFamily="34" charset="-128"/>
                <a:cs typeface="Arial" pitchFamily="34" charset="0"/>
              </a:rPr>
              <a:t>the usage of </a:t>
            </a:r>
            <a:endParaRPr lang="en-US" sz="1600" dirty="0" smtClean="0">
              <a:latin typeface="+mn-lt"/>
              <a:ea typeface="ＭＳ Ｐゴシック" pitchFamily="34" charset="-128"/>
              <a:cs typeface="Arial" pitchFamily="34" charset="0"/>
            </a:endParaRPr>
          </a:p>
          <a:p>
            <a:pPr marL="628650" indent="-166688"/>
            <a:r>
              <a:rPr lang="en-US" sz="1600" b="1" i="1" dirty="0">
                <a:latin typeface="+mn-lt"/>
                <a:ea typeface="ＭＳ Ｐゴシック" pitchFamily="34" charset="-128"/>
                <a:cs typeface="Arial" pitchFamily="34" charset="0"/>
              </a:rPr>
              <a:t>e</a:t>
            </a:r>
            <a:r>
              <a:rPr lang="en-US" sz="1600" b="1" i="1" dirty="0" smtClean="0">
                <a:latin typeface="+mn-lt"/>
                <a:ea typeface="ＭＳ Ｐゴシック" pitchFamily="34" charset="-128"/>
                <a:cs typeface="Arial" pitchFamily="34" charset="0"/>
              </a:rPr>
              <a:t>xisting </a:t>
            </a:r>
            <a:r>
              <a:rPr lang="en-US" sz="1600" dirty="0" smtClean="0">
                <a:latin typeface="+mn-lt"/>
                <a:ea typeface="ＭＳ Ｐゴシック" pitchFamily="34" charset="-128"/>
                <a:cs typeface="Arial" pitchFamily="34" charset="0"/>
              </a:rPr>
              <a:t>NASA </a:t>
            </a:r>
            <a:r>
              <a:rPr lang="en-US" sz="1600" dirty="0">
                <a:latin typeface="+mn-lt"/>
                <a:ea typeface="ＭＳ Ｐゴシック" pitchFamily="34" charset="-128"/>
                <a:cs typeface="Arial" pitchFamily="34" charset="0"/>
              </a:rPr>
              <a:t>data, </a:t>
            </a:r>
            <a:r>
              <a:rPr lang="en-US" sz="1600" dirty="0" smtClean="0">
                <a:latin typeface="+mn-lt"/>
                <a:ea typeface="ＭＳ Ｐゴシック" pitchFamily="34" charset="-128"/>
                <a:cs typeface="Arial" pitchFamily="34" charset="0"/>
              </a:rPr>
              <a:t>web tools, Decision</a:t>
            </a:r>
          </a:p>
          <a:p>
            <a:pPr marL="628650" indent="-166688"/>
            <a:r>
              <a:rPr lang="en-US" sz="1600" dirty="0" smtClean="0">
                <a:latin typeface="+mn-lt"/>
                <a:ea typeface="ＭＳ Ｐゴシック" pitchFamily="34" charset="-128"/>
                <a:cs typeface="Arial" pitchFamily="34" charset="0"/>
              </a:rPr>
              <a:t>Support Systems </a:t>
            </a:r>
            <a:r>
              <a:rPr lang="en-US" sz="1600" dirty="0">
                <a:latin typeface="+mn-lt"/>
                <a:ea typeface="ＭＳ Ｐゴシック" pitchFamily="34" charset="-128"/>
                <a:cs typeface="Arial" pitchFamily="34" charset="0"/>
              </a:rPr>
              <a:t>and </a:t>
            </a:r>
            <a:r>
              <a:rPr lang="en-US" sz="1600" dirty="0" smtClean="0">
                <a:latin typeface="+mn-lt"/>
                <a:ea typeface="ＭＳ Ｐゴシック" pitchFamily="34" charset="-128"/>
                <a:cs typeface="Arial" pitchFamily="34" charset="0"/>
              </a:rPr>
              <a:t>applied research,</a:t>
            </a:r>
          </a:p>
          <a:p>
            <a:pPr marL="628650" indent="-166688"/>
            <a:r>
              <a:rPr lang="en-US" sz="1600" dirty="0" smtClean="0">
                <a:latin typeface="+mn-lt"/>
                <a:ea typeface="ＭＳ Ｐゴシック" pitchFamily="34" charset="-128"/>
                <a:cs typeface="Arial" pitchFamily="34" charset="0"/>
              </a:rPr>
              <a:t>in </a:t>
            </a:r>
            <a:r>
              <a:rPr lang="en-US" sz="1600" dirty="0">
                <a:latin typeface="+mn-lt"/>
                <a:ea typeface="ＭＳ Ｐゴシック" pitchFamily="34" charset="-128"/>
                <a:cs typeface="Arial" pitchFamily="34" charset="0"/>
              </a:rPr>
              <a:t>addition to </a:t>
            </a:r>
            <a:r>
              <a:rPr lang="en-US" sz="1600" dirty="0" smtClean="0">
                <a:latin typeface="+mn-lt"/>
                <a:ea typeface="ＭＳ Ｐゴシック" pitchFamily="34" charset="-128"/>
                <a:cs typeface="Arial" pitchFamily="34" charset="0"/>
              </a:rPr>
              <a:t>collaborating </a:t>
            </a:r>
            <a:r>
              <a:rPr lang="en-US" sz="1600" dirty="0">
                <a:latin typeface="+mn-lt"/>
                <a:ea typeface="ＭＳ Ｐゴシック" pitchFamily="34" charset="-128"/>
                <a:cs typeface="Arial" pitchFamily="34" charset="0"/>
              </a:rPr>
              <a:t>with </a:t>
            </a:r>
            <a:r>
              <a:rPr lang="en-US" sz="1600" dirty="0" smtClean="0">
                <a:latin typeface="+mn-lt"/>
                <a:ea typeface="ＭＳ Ｐゴシック" pitchFamily="34" charset="-128"/>
                <a:cs typeface="Arial" pitchFamily="34" charset="0"/>
              </a:rPr>
              <a:t>other</a:t>
            </a:r>
          </a:p>
          <a:p>
            <a:pPr marL="628650" indent="-166688"/>
            <a:r>
              <a:rPr lang="en-US" sz="1600" dirty="0" smtClean="0">
                <a:latin typeface="+mn-lt"/>
                <a:ea typeface="ＭＳ Ｐゴシック" pitchFamily="34" charset="-128"/>
                <a:cs typeface="Arial" pitchFamily="34" charset="0"/>
              </a:rPr>
              <a:t>capacity </a:t>
            </a:r>
            <a:r>
              <a:rPr lang="en-US" sz="1600" dirty="0">
                <a:latin typeface="+mn-lt"/>
                <a:ea typeface="ＭＳ Ｐゴシック" pitchFamily="34" charset="-128"/>
                <a:cs typeface="Arial" pitchFamily="34" charset="0"/>
              </a:rPr>
              <a:t>building </a:t>
            </a:r>
            <a:r>
              <a:rPr lang="en-US" sz="1600" dirty="0" smtClean="0">
                <a:latin typeface="+mn-lt"/>
                <a:ea typeface="ＭＳ Ｐゴシック" pitchFamily="34" charset="-128"/>
                <a:cs typeface="Arial" pitchFamily="34" charset="0"/>
              </a:rPr>
              <a:t>programs within NA</a:t>
            </a:r>
            <a:r>
              <a:rPr lang="en-US" sz="1600" dirty="0" smtClean="0">
                <a:latin typeface="Century Gothic" pitchFamily="34" charset="0"/>
                <a:ea typeface="ＭＳ Ｐゴシック" pitchFamily="34" charset="-128"/>
                <a:cs typeface="Arial" pitchFamily="34" charset="0"/>
              </a:rPr>
              <a:t>SA</a:t>
            </a:r>
            <a:endParaRPr lang="en-US" sz="1600" dirty="0">
              <a:latin typeface="Century Gothic" pitchFamily="34" charset="0"/>
              <a:ea typeface="ＭＳ Ｐゴシック" pitchFamily="34" charset="-128"/>
              <a:cs typeface="Arial" pitchFamily="34" charset="0"/>
            </a:endParaRPr>
          </a:p>
        </p:txBody>
      </p:sp>
    </p:spTree>
    <p:extLst>
      <p:ext uri="{BB962C8B-B14F-4D97-AF65-F5344CB8AC3E}">
        <p14:creationId xmlns:p14="http://schemas.microsoft.com/office/powerpoint/2010/main" xmlns="" val="329176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3307" y="0"/>
            <a:ext cx="8142287" cy="854075"/>
          </a:xfrm>
        </p:spPr>
        <p:txBody>
          <a:bodyPr/>
          <a:lstStyle/>
          <a:p>
            <a:pPr eaLnBrk="1" hangingPunct="1"/>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Some of Examples of hands on Training Modules</a:t>
            </a:r>
            <a:endParaRPr lang="en-US" sz="2400" b="1" i="1" dirty="0" smtClean="0">
              <a:ea typeface="ＭＳ Ｐゴシック" pitchFamily="34" charset="-128"/>
            </a:endParaRPr>
          </a:p>
        </p:txBody>
      </p:sp>
      <p:sp>
        <p:nvSpPr>
          <p:cNvPr id="7" name="Subtitle 2"/>
          <p:cNvSpPr txBox="1">
            <a:spLocks/>
          </p:cNvSpPr>
          <p:nvPr/>
        </p:nvSpPr>
        <p:spPr bwMode="auto">
          <a:xfrm>
            <a:off x="417764" y="2936036"/>
            <a:ext cx="4343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2575" indent="-282575" algn="l" rtl="0" eaLnBrk="0" fontAlgn="base" hangingPunct="0">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eaLnBrk="0" fontAlgn="base" hangingPunct="0">
              <a:lnSpc>
                <a:spcPct val="85000"/>
              </a:lnSpc>
              <a:spcBef>
                <a:spcPct val="20000"/>
              </a:spcBef>
              <a:spcAft>
                <a:spcPct val="0"/>
              </a:spcAft>
              <a:buFont typeface="Times" pitchFamily="18" charset="0"/>
              <a:buChar char="•"/>
              <a:defRPr sz="2000">
                <a:solidFill>
                  <a:schemeClr val="tx1"/>
                </a:solidFill>
                <a:latin typeface="+mn-lt"/>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a:lstStyle>
          <a:p>
            <a:pPr marL="0" indent="0" eaLnBrk="1" hangingPunct="1">
              <a:spcBef>
                <a:spcPct val="0"/>
              </a:spcBef>
            </a:pPr>
            <a:endParaRPr lang="en-US" sz="1300" dirty="0" smtClean="0">
              <a:ea typeface="ＭＳ Ｐゴシック" charset="0"/>
              <a:cs typeface="ＭＳ Ｐゴシック" charset="0"/>
            </a:endParaRPr>
          </a:p>
          <a:p>
            <a:pPr eaLnBrk="1" hangingPunct="1"/>
            <a:endParaRPr lang="en-US" sz="1600" dirty="0" smtClean="0">
              <a:ea typeface="ＭＳ Ｐゴシック" pitchFamily="34" charset="-128"/>
            </a:endParaRPr>
          </a:p>
        </p:txBody>
      </p:sp>
      <p:pic>
        <p:nvPicPr>
          <p:cNvPr id="8" name="Picture 2"/>
          <p:cNvPicPr>
            <a:picLocks noChangeAspect="1" noChangeArrowheads="1"/>
          </p:cNvPicPr>
          <p:nvPr/>
        </p:nvPicPr>
        <p:blipFill rotWithShape="1">
          <a:blip r:embed="rId3" cstate="print"/>
          <a:srcRect l="1" t="3125" r="62220" b="6250"/>
          <a:stretch/>
        </p:blipFill>
        <p:spPr bwMode="auto">
          <a:xfrm>
            <a:off x="4893008" y="1873737"/>
            <a:ext cx="3724673" cy="4336707"/>
          </a:xfrm>
          <a:prstGeom prst="rect">
            <a:avLst/>
          </a:prstGeom>
          <a:noFill/>
          <a:ln w="9525">
            <a:noFill/>
            <a:miter lim="800000"/>
            <a:headEnd/>
            <a:tailEnd/>
          </a:ln>
        </p:spPr>
      </p:pic>
      <p:sp>
        <p:nvSpPr>
          <p:cNvPr id="9" name="Text Box 11"/>
          <p:cNvSpPr txBox="1">
            <a:spLocks noGrp="1" noChangeArrowheads="1"/>
          </p:cNvSpPr>
          <p:nvPr>
            <p:ph idx="1"/>
          </p:nvPr>
        </p:nvSpPr>
        <p:spPr bwMode="auto">
          <a:xfrm>
            <a:off x="349970" y="1062335"/>
            <a:ext cx="8510251" cy="430887"/>
          </a:xfrm>
          <a:prstGeom prst="rect">
            <a:avLst/>
          </a:prstGeom>
          <a:noFill/>
          <a:ln w="12700">
            <a:noFill/>
            <a:miter lim="800000"/>
            <a:headEnd/>
            <a:tailEnd/>
          </a:ln>
        </p:spPr>
        <p:txBody>
          <a:bodyPr wrap="square">
            <a:spAutoFit/>
          </a:bodyPr>
          <a:lstStyle/>
          <a:p>
            <a:pPr algn="ctr">
              <a:buNone/>
            </a:pPr>
            <a:r>
              <a:rPr lang="en-US" sz="2200" b="1" dirty="0" smtClean="0">
                <a:latin typeface="Century Gothic"/>
                <a:cs typeface="Century Gothic"/>
              </a:rPr>
              <a:t>Training Module: From Satellite to PM</a:t>
            </a:r>
            <a:r>
              <a:rPr lang="en-US" sz="2200" b="1" baseline="-25000" dirty="0" smtClean="0">
                <a:latin typeface="Century Gothic"/>
                <a:cs typeface="Century Gothic"/>
              </a:rPr>
              <a:t>2.5</a:t>
            </a:r>
            <a:r>
              <a:rPr lang="en-US" sz="2200" b="1" dirty="0" smtClean="0">
                <a:latin typeface="Century Gothic"/>
                <a:cs typeface="Century Gothic"/>
              </a:rPr>
              <a:t> to Air Quality Index </a:t>
            </a:r>
            <a:endParaRPr lang="en-US" sz="2200" b="1" dirty="0">
              <a:latin typeface="Century Gothic"/>
              <a:cs typeface="Century Gothic"/>
            </a:endParaRPr>
          </a:p>
        </p:txBody>
      </p:sp>
      <p:sp>
        <p:nvSpPr>
          <p:cNvPr id="11" name="TextBox 10"/>
          <p:cNvSpPr txBox="1"/>
          <p:nvPr/>
        </p:nvSpPr>
        <p:spPr>
          <a:xfrm>
            <a:off x="277554" y="2222216"/>
            <a:ext cx="4402446" cy="3785652"/>
          </a:xfrm>
          <a:prstGeom prst="rect">
            <a:avLst/>
          </a:prstGeom>
          <a:solidFill>
            <a:schemeClr val="accent5">
              <a:lumMod val="75000"/>
            </a:schemeClr>
          </a:solidFill>
        </p:spPr>
        <p:txBody>
          <a:bodyPr wrap="square" rtlCol="0">
            <a:spAutoFit/>
          </a:bodyPr>
          <a:lstStyle/>
          <a:p>
            <a:r>
              <a:rPr lang="en-US" sz="2000" dirty="0" smtClean="0">
                <a:latin typeface="Century Gothic"/>
                <a:cs typeface="Century Gothic"/>
              </a:rPr>
              <a:t>Training Exercise developed by Pawan Gupta . C</a:t>
            </a:r>
            <a:r>
              <a:rPr lang="en-US" sz="2000" dirty="0" smtClean="0">
                <a:latin typeface="Century Gothic"/>
                <a:ea typeface="ＭＳ Ｐゴシック" charset="0"/>
                <a:cs typeface="Century Gothic"/>
              </a:rPr>
              <a:t>ourse attendees compute satellite derived Air Quality Index (AQI) for the LADCO region with instructor provided IDL code and export it to excel. The last two columns </a:t>
            </a:r>
            <a:r>
              <a:rPr lang="en-US" sz="2000" dirty="0" smtClean="0">
                <a:latin typeface="Century Gothic"/>
                <a:cs typeface="Century Gothic"/>
              </a:rPr>
              <a:t>show a comparison of satellite and ground based AQI. Satellite and surface measurements generally agree in predicting these categories</a:t>
            </a:r>
            <a:r>
              <a:rPr lang="en-US" sz="2000" dirty="0">
                <a:latin typeface="Century Gothic"/>
                <a:cs typeface="Century Gothic"/>
              </a:rPr>
              <a:t>.</a:t>
            </a:r>
            <a:endParaRPr lang="en-US" sz="2000" dirty="0" smtClean="0">
              <a:latin typeface="Century Gothic"/>
              <a:cs typeface="Century Gothic"/>
            </a:endParaRPr>
          </a:p>
        </p:txBody>
      </p:sp>
      <p:sp>
        <p:nvSpPr>
          <p:cNvPr id="12" name="Rectangle 11"/>
          <p:cNvSpPr/>
          <p:nvPr/>
        </p:nvSpPr>
        <p:spPr bwMode="auto">
          <a:xfrm>
            <a:off x="6477802" y="2910861"/>
            <a:ext cx="1242687" cy="118432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dirty="0">
              <a:ln w="57150" cmpd="sng">
                <a:solidFill>
                  <a:srgbClr val="0000FF"/>
                </a:solidFill>
              </a:ln>
              <a:noFill/>
            </a:endParaRPr>
          </a:p>
        </p:txBody>
      </p:sp>
      <p:sp>
        <p:nvSpPr>
          <p:cNvPr id="13" name="TextBox 12"/>
          <p:cNvSpPr txBox="1"/>
          <p:nvPr/>
        </p:nvSpPr>
        <p:spPr>
          <a:xfrm>
            <a:off x="7949031" y="3499750"/>
            <a:ext cx="609600" cy="553998"/>
          </a:xfrm>
          <a:prstGeom prst="rect">
            <a:avLst/>
          </a:prstGeom>
          <a:solidFill>
            <a:schemeClr val="accent5">
              <a:lumMod val="75000"/>
            </a:schemeClr>
          </a:solidFill>
        </p:spPr>
        <p:txBody>
          <a:bodyPr wrap="square" rtlCol="0">
            <a:spAutoFit/>
          </a:bodyPr>
          <a:lstStyle/>
          <a:p>
            <a:pPr algn="ctr"/>
            <a:r>
              <a:rPr lang="en-US" sz="600" dirty="0" smtClean="0"/>
              <a:t>Satellite versus monitor AQI for the U.S Midwest</a:t>
            </a:r>
            <a:endParaRPr lang="en-US" sz="600" dirty="0"/>
          </a:p>
        </p:txBody>
      </p:sp>
      <p:cxnSp>
        <p:nvCxnSpPr>
          <p:cNvPr id="14" name="Straight Arrow Connector 13"/>
          <p:cNvCxnSpPr/>
          <p:nvPr/>
        </p:nvCxnSpPr>
        <p:spPr bwMode="auto">
          <a:xfrm>
            <a:off x="7758397" y="3461799"/>
            <a:ext cx="304800" cy="200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4" name="Picture 2"/>
          <p:cNvPicPr>
            <a:picLocks noChangeAspect="1" noChangeArrowheads="1"/>
          </p:cNvPicPr>
          <p:nvPr/>
        </p:nvPicPr>
        <p:blipFill>
          <a:blip r:embed="rId4" cstate="print"/>
          <a:srcRect t="2769" r="36793" b="28125"/>
          <a:stretch>
            <a:fillRect/>
          </a:stretch>
        </p:blipFill>
        <p:spPr bwMode="auto">
          <a:xfrm>
            <a:off x="171735" y="1678674"/>
            <a:ext cx="4604981" cy="4749421"/>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 val="265247289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Pawan\Documents\MyOffice\UMBC-NASA\MyTrainings\LADCO\MOD04_IDL\Screenshot2.png"/>
          <p:cNvPicPr>
            <a:picLocks noChangeAspect="1" noChangeArrowheads="1"/>
          </p:cNvPicPr>
          <p:nvPr/>
        </p:nvPicPr>
        <p:blipFill>
          <a:blip r:embed="rId2" cstate="print"/>
          <a:srcRect t="2227" b="5345"/>
          <a:stretch>
            <a:fillRect/>
          </a:stretch>
        </p:blipFill>
        <p:spPr bwMode="auto">
          <a:xfrm>
            <a:off x="0" y="0"/>
            <a:ext cx="9144000" cy="6858000"/>
          </a:xfrm>
          <a:prstGeom prst="rect">
            <a:avLst/>
          </a:prstGeom>
          <a:noFill/>
        </p:spPr>
      </p:pic>
      <p:sp>
        <p:nvSpPr>
          <p:cNvPr id="5" name="TextBox 4"/>
          <p:cNvSpPr txBox="1"/>
          <p:nvPr/>
        </p:nvSpPr>
        <p:spPr>
          <a:xfrm>
            <a:off x="304800" y="304800"/>
            <a:ext cx="8534400" cy="584775"/>
          </a:xfrm>
          <a:prstGeom prst="rect">
            <a:avLst/>
          </a:prstGeom>
          <a:solidFill>
            <a:schemeClr val="bg1"/>
          </a:solidFill>
        </p:spPr>
        <p:txBody>
          <a:bodyPr wrap="square" rtlCol="0">
            <a:spAutoFit/>
          </a:bodyPr>
          <a:lstStyle/>
          <a:p>
            <a:pPr algn="ctr"/>
            <a:r>
              <a:rPr lang="en-US" sz="3200" b="1" dirty="0" smtClean="0"/>
              <a:t>Creating Air Quality Category Map</a:t>
            </a:r>
            <a:endParaRPr lang="en-US" sz="3200" b="1" dirty="0"/>
          </a:p>
        </p:txBody>
      </p:sp>
      <p:sp>
        <p:nvSpPr>
          <p:cNvPr id="6" name="TextBox 5"/>
          <p:cNvSpPr txBox="1"/>
          <p:nvPr/>
        </p:nvSpPr>
        <p:spPr>
          <a:xfrm>
            <a:off x="327546" y="5257800"/>
            <a:ext cx="7978254" cy="954107"/>
          </a:xfrm>
          <a:prstGeom prst="rect">
            <a:avLst/>
          </a:prstGeom>
          <a:solidFill>
            <a:schemeClr val="bg1"/>
          </a:solidFill>
          <a:ln>
            <a:solidFill>
              <a:schemeClr val="tx1"/>
            </a:solidFill>
          </a:ln>
        </p:spPr>
        <p:txBody>
          <a:bodyPr wrap="square" rtlCol="0">
            <a:spAutoFit/>
          </a:bodyPr>
          <a:lstStyle/>
          <a:p>
            <a:pPr algn="ctr"/>
            <a:r>
              <a:rPr lang="en-US" sz="2800" b="1" dirty="0" smtClean="0"/>
              <a:t>Provide MODIS AOD file, slope and intercept to this code – will create AQC map</a:t>
            </a:r>
            <a:endParaRPr lang="en-US" sz="2800" b="1" dirty="0"/>
          </a:p>
        </p:txBody>
      </p:sp>
      <p:pic>
        <p:nvPicPr>
          <p:cNvPr id="7" name="Picture 2" descr="Map of Daily Air Quality Levels"/>
          <p:cNvPicPr>
            <a:picLocks noChangeAspect="1" noChangeArrowheads="1"/>
          </p:cNvPicPr>
          <p:nvPr/>
        </p:nvPicPr>
        <p:blipFill>
          <a:blip r:embed="rId3">
            <a:lum/>
          </a:blip>
          <a:srcRect l="62500"/>
          <a:stretch>
            <a:fillRect/>
          </a:stretch>
        </p:blipFill>
        <p:spPr bwMode="auto">
          <a:xfrm>
            <a:off x="6781800" y="838200"/>
            <a:ext cx="2362200" cy="3124200"/>
          </a:xfrm>
          <a:prstGeom prst="rect">
            <a:avLst/>
          </a:prstGeom>
          <a:noFill/>
          <a:ln w="12700">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ublic\Documents\MyOffice\UMBC-NASA\MyTrainings\DustDetection\Australia-sep232009\MOD021KM.A2009266.0005.005.jpg"/>
          <p:cNvPicPr>
            <a:picLocks noChangeAspect="1" noChangeArrowheads="1"/>
          </p:cNvPicPr>
          <p:nvPr/>
        </p:nvPicPr>
        <p:blipFill>
          <a:blip r:embed="rId2" cstate="print"/>
          <a:srcRect t="3226" b="2151"/>
          <a:stretch>
            <a:fillRect/>
          </a:stretch>
        </p:blipFill>
        <p:spPr bwMode="auto">
          <a:xfrm>
            <a:off x="76200" y="457200"/>
            <a:ext cx="2286000" cy="2163082"/>
          </a:xfrm>
          <a:prstGeom prst="rect">
            <a:avLst/>
          </a:prstGeom>
          <a:noFill/>
        </p:spPr>
      </p:pic>
      <p:pic>
        <p:nvPicPr>
          <p:cNvPr id="5" name="Picture 2" descr="C:\Users\Public\Documents\MyOffice\UMBC-NASA\MyTrainings\DustDetection\Australia-sep232009\MODSEP232009.TEST1.jpg"/>
          <p:cNvPicPr>
            <a:picLocks noChangeAspect="1" noChangeArrowheads="1"/>
          </p:cNvPicPr>
          <p:nvPr/>
        </p:nvPicPr>
        <p:blipFill>
          <a:blip r:embed="rId3" cstate="print"/>
          <a:srcRect/>
          <a:stretch>
            <a:fillRect/>
          </a:stretch>
        </p:blipFill>
        <p:spPr bwMode="auto">
          <a:xfrm>
            <a:off x="2362200" y="838200"/>
            <a:ext cx="2286000" cy="2286000"/>
          </a:xfrm>
          <a:prstGeom prst="rect">
            <a:avLst/>
          </a:prstGeom>
          <a:noFill/>
        </p:spPr>
      </p:pic>
      <p:pic>
        <p:nvPicPr>
          <p:cNvPr id="6" name="Picture 2" descr="C:\Users\Public\Documents\MyOffice\UMBC-NASA\MyTrainings\DustDetection\Australia-sep232009\MODSEP232009.TEST2.jpg"/>
          <p:cNvPicPr>
            <a:picLocks noChangeAspect="1" noChangeArrowheads="1"/>
          </p:cNvPicPr>
          <p:nvPr/>
        </p:nvPicPr>
        <p:blipFill>
          <a:blip r:embed="rId4" cstate="print"/>
          <a:srcRect/>
          <a:stretch>
            <a:fillRect/>
          </a:stretch>
        </p:blipFill>
        <p:spPr bwMode="auto">
          <a:xfrm>
            <a:off x="4648200" y="1295400"/>
            <a:ext cx="2286000" cy="2286000"/>
          </a:xfrm>
          <a:prstGeom prst="rect">
            <a:avLst/>
          </a:prstGeom>
          <a:noFill/>
        </p:spPr>
      </p:pic>
      <p:pic>
        <p:nvPicPr>
          <p:cNvPr id="7" name="Picture 2" descr="C:\Users\Public\Documents\MyOffice\UMBC-NASA\MyTrainings\DustDetection\Australia-sep232009\MODSEP232009.TEST3.jpg"/>
          <p:cNvPicPr>
            <a:picLocks noChangeAspect="1" noChangeArrowheads="1"/>
          </p:cNvPicPr>
          <p:nvPr/>
        </p:nvPicPr>
        <p:blipFill>
          <a:blip r:embed="rId5" cstate="print"/>
          <a:srcRect/>
          <a:stretch>
            <a:fillRect/>
          </a:stretch>
        </p:blipFill>
        <p:spPr bwMode="auto">
          <a:xfrm>
            <a:off x="6858000" y="1752600"/>
            <a:ext cx="2286000" cy="2286000"/>
          </a:xfrm>
          <a:prstGeom prst="rect">
            <a:avLst/>
          </a:prstGeom>
          <a:noFill/>
        </p:spPr>
      </p:pic>
      <p:pic>
        <p:nvPicPr>
          <p:cNvPr id="8" name="Picture 2" descr="C:\Users\Public\Documents\MyOffice\UMBC-NASA\MyTrainings\DustDetection\Australia-sep232009\MODSEP232009.TEST4.jpg"/>
          <p:cNvPicPr>
            <a:picLocks noChangeAspect="1" noChangeArrowheads="1"/>
          </p:cNvPicPr>
          <p:nvPr/>
        </p:nvPicPr>
        <p:blipFill>
          <a:blip r:embed="rId6" cstate="print"/>
          <a:srcRect/>
          <a:stretch>
            <a:fillRect/>
          </a:stretch>
        </p:blipFill>
        <p:spPr bwMode="auto">
          <a:xfrm>
            <a:off x="5334000" y="4572000"/>
            <a:ext cx="2286000" cy="2286000"/>
          </a:xfrm>
          <a:prstGeom prst="rect">
            <a:avLst/>
          </a:prstGeom>
          <a:noFill/>
        </p:spPr>
      </p:pic>
      <p:pic>
        <p:nvPicPr>
          <p:cNvPr id="9" name="Picture 2" descr="C:\Users\Public\Documents\MyOffice\UMBC-NASA\MyTrainings\DustDetection\Australia-sep232009\DUST_MOD021KM.A2009266.0005.005.jpg"/>
          <p:cNvPicPr>
            <a:picLocks noChangeAspect="1" noChangeArrowheads="1"/>
          </p:cNvPicPr>
          <p:nvPr/>
        </p:nvPicPr>
        <p:blipFill>
          <a:blip r:embed="rId7" cstate="print"/>
          <a:srcRect/>
          <a:stretch>
            <a:fillRect/>
          </a:stretch>
        </p:blipFill>
        <p:spPr bwMode="auto">
          <a:xfrm>
            <a:off x="2743200" y="4114800"/>
            <a:ext cx="2286000" cy="2286000"/>
          </a:xfrm>
          <a:prstGeom prst="rect">
            <a:avLst/>
          </a:prstGeom>
          <a:noFill/>
        </p:spPr>
      </p:pic>
      <p:pic>
        <p:nvPicPr>
          <p:cNvPr id="10" name="Picture 3" descr="C:\Users\Public\Documents\MyOffice\UMBC-NASA\MyTrainings\DustDetection\Australia-sep232009\TAU_MOD021KM.A2009266.0005.005.jpg"/>
          <p:cNvPicPr>
            <a:picLocks noChangeAspect="1" noChangeArrowheads="1"/>
          </p:cNvPicPr>
          <p:nvPr/>
        </p:nvPicPr>
        <p:blipFill>
          <a:blip r:embed="rId8" cstate="print"/>
          <a:srcRect/>
          <a:stretch>
            <a:fillRect/>
          </a:stretch>
        </p:blipFill>
        <p:spPr bwMode="auto">
          <a:xfrm>
            <a:off x="228600" y="3581400"/>
            <a:ext cx="2286000" cy="2286000"/>
          </a:xfrm>
          <a:prstGeom prst="rect">
            <a:avLst/>
          </a:prstGeom>
          <a:noFill/>
        </p:spPr>
      </p:pic>
      <p:sp>
        <p:nvSpPr>
          <p:cNvPr id="11" name="TextBox 10"/>
          <p:cNvSpPr txBox="1"/>
          <p:nvPr/>
        </p:nvSpPr>
        <p:spPr>
          <a:xfrm>
            <a:off x="152400" y="-4465"/>
            <a:ext cx="1371600" cy="461665"/>
          </a:xfrm>
          <a:prstGeom prst="rect">
            <a:avLst/>
          </a:prstGeom>
          <a:solidFill>
            <a:schemeClr val="tx1"/>
          </a:solidFill>
        </p:spPr>
        <p:txBody>
          <a:bodyPr wrap="square" rtlCol="0">
            <a:spAutoFit/>
          </a:bodyPr>
          <a:lstStyle/>
          <a:p>
            <a:r>
              <a:rPr lang="en-US" sz="2400" b="1" dirty="0" smtClean="0">
                <a:solidFill>
                  <a:schemeClr val="bg1"/>
                </a:solidFill>
              </a:rPr>
              <a:t>RGB</a:t>
            </a:r>
            <a:endParaRPr lang="en-US" sz="2400" b="1" dirty="0">
              <a:solidFill>
                <a:schemeClr val="bg1"/>
              </a:solidFill>
            </a:endParaRPr>
          </a:p>
        </p:txBody>
      </p:sp>
      <p:sp>
        <p:nvSpPr>
          <p:cNvPr id="12" name="TextBox 11"/>
          <p:cNvSpPr txBox="1"/>
          <p:nvPr/>
        </p:nvSpPr>
        <p:spPr>
          <a:xfrm>
            <a:off x="2438399" y="452735"/>
            <a:ext cx="1478507" cy="461665"/>
          </a:xfrm>
          <a:prstGeom prst="rect">
            <a:avLst/>
          </a:prstGeom>
          <a:solidFill>
            <a:schemeClr val="tx1"/>
          </a:solidFill>
        </p:spPr>
        <p:txBody>
          <a:bodyPr wrap="square" rtlCol="0">
            <a:spAutoFit/>
          </a:bodyPr>
          <a:lstStyle/>
          <a:p>
            <a:r>
              <a:rPr lang="en-US" sz="2400" b="1" dirty="0" smtClean="0">
                <a:solidFill>
                  <a:schemeClr val="bg1"/>
                </a:solidFill>
              </a:rPr>
              <a:t>TEST # 1</a:t>
            </a:r>
            <a:endParaRPr lang="en-US" sz="2400" b="1" dirty="0">
              <a:solidFill>
                <a:schemeClr val="bg1"/>
              </a:solidFill>
            </a:endParaRPr>
          </a:p>
        </p:txBody>
      </p:sp>
      <p:sp>
        <p:nvSpPr>
          <p:cNvPr id="13" name="TextBox 12"/>
          <p:cNvSpPr txBox="1"/>
          <p:nvPr/>
        </p:nvSpPr>
        <p:spPr>
          <a:xfrm>
            <a:off x="4724399" y="909935"/>
            <a:ext cx="1635457" cy="461665"/>
          </a:xfrm>
          <a:prstGeom prst="rect">
            <a:avLst/>
          </a:prstGeom>
          <a:solidFill>
            <a:schemeClr val="tx1"/>
          </a:solidFill>
        </p:spPr>
        <p:txBody>
          <a:bodyPr wrap="square" rtlCol="0">
            <a:spAutoFit/>
          </a:bodyPr>
          <a:lstStyle/>
          <a:p>
            <a:r>
              <a:rPr lang="en-US" sz="2400" b="1" dirty="0" smtClean="0">
                <a:solidFill>
                  <a:schemeClr val="bg1"/>
                </a:solidFill>
              </a:rPr>
              <a:t>TEST # 2</a:t>
            </a:r>
            <a:endParaRPr lang="en-US" sz="2400" b="1" dirty="0">
              <a:solidFill>
                <a:schemeClr val="bg1"/>
              </a:solidFill>
            </a:endParaRPr>
          </a:p>
        </p:txBody>
      </p:sp>
      <p:sp>
        <p:nvSpPr>
          <p:cNvPr id="14" name="TextBox 13"/>
          <p:cNvSpPr txBox="1"/>
          <p:nvPr/>
        </p:nvSpPr>
        <p:spPr>
          <a:xfrm>
            <a:off x="6934199" y="1371600"/>
            <a:ext cx="1568355" cy="461665"/>
          </a:xfrm>
          <a:prstGeom prst="rect">
            <a:avLst/>
          </a:prstGeom>
          <a:solidFill>
            <a:schemeClr val="tx1"/>
          </a:solidFill>
        </p:spPr>
        <p:txBody>
          <a:bodyPr wrap="square" rtlCol="0">
            <a:spAutoFit/>
          </a:bodyPr>
          <a:lstStyle/>
          <a:p>
            <a:r>
              <a:rPr lang="en-US" sz="2400" b="1" dirty="0" smtClean="0">
                <a:solidFill>
                  <a:schemeClr val="bg1"/>
                </a:solidFill>
              </a:rPr>
              <a:t>TEST # 3</a:t>
            </a:r>
            <a:endParaRPr lang="en-US" sz="2400" b="1" dirty="0">
              <a:solidFill>
                <a:schemeClr val="bg1"/>
              </a:solidFill>
            </a:endParaRPr>
          </a:p>
        </p:txBody>
      </p:sp>
      <p:sp>
        <p:nvSpPr>
          <p:cNvPr id="15" name="TextBox 14"/>
          <p:cNvSpPr txBox="1"/>
          <p:nvPr/>
        </p:nvSpPr>
        <p:spPr>
          <a:xfrm>
            <a:off x="5410200" y="4191000"/>
            <a:ext cx="1550158" cy="461665"/>
          </a:xfrm>
          <a:prstGeom prst="rect">
            <a:avLst/>
          </a:prstGeom>
          <a:solidFill>
            <a:schemeClr val="tx1"/>
          </a:solidFill>
        </p:spPr>
        <p:txBody>
          <a:bodyPr wrap="square" rtlCol="0">
            <a:spAutoFit/>
          </a:bodyPr>
          <a:lstStyle/>
          <a:p>
            <a:r>
              <a:rPr lang="en-US" sz="2400" b="1" dirty="0" smtClean="0">
                <a:solidFill>
                  <a:schemeClr val="bg1"/>
                </a:solidFill>
              </a:rPr>
              <a:t>TEST # 4</a:t>
            </a:r>
            <a:endParaRPr lang="en-US" sz="2400" b="1" dirty="0">
              <a:solidFill>
                <a:schemeClr val="bg1"/>
              </a:solidFill>
            </a:endParaRPr>
          </a:p>
        </p:txBody>
      </p:sp>
      <p:sp>
        <p:nvSpPr>
          <p:cNvPr id="16" name="TextBox 15"/>
          <p:cNvSpPr txBox="1"/>
          <p:nvPr/>
        </p:nvSpPr>
        <p:spPr>
          <a:xfrm>
            <a:off x="2819400" y="3733800"/>
            <a:ext cx="1371600" cy="461665"/>
          </a:xfrm>
          <a:prstGeom prst="rect">
            <a:avLst/>
          </a:prstGeom>
          <a:solidFill>
            <a:schemeClr val="tx1"/>
          </a:solidFill>
        </p:spPr>
        <p:txBody>
          <a:bodyPr wrap="square" rtlCol="0">
            <a:spAutoFit/>
          </a:bodyPr>
          <a:lstStyle/>
          <a:p>
            <a:r>
              <a:rPr lang="en-US" sz="2400" b="1" dirty="0" smtClean="0">
                <a:solidFill>
                  <a:schemeClr val="bg1"/>
                </a:solidFill>
              </a:rPr>
              <a:t>DUST</a:t>
            </a:r>
            <a:endParaRPr lang="en-US" sz="2400" b="1" dirty="0">
              <a:solidFill>
                <a:schemeClr val="bg1"/>
              </a:solidFill>
            </a:endParaRPr>
          </a:p>
        </p:txBody>
      </p:sp>
      <p:sp>
        <p:nvSpPr>
          <p:cNvPr id="17" name="TextBox 16"/>
          <p:cNvSpPr txBox="1"/>
          <p:nvPr/>
        </p:nvSpPr>
        <p:spPr>
          <a:xfrm>
            <a:off x="304800" y="3200400"/>
            <a:ext cx="1371600" cy="461665"/>
          </a:xfrm>
          <a:prstGeom prst="rect">
            <a:avLst/>
          </a:prstGeom>
          <a:solidFill>
            <a:schemeClr val="tx1"/>
          </a:solidFill>
        </p:spPr>
        <p:txBody>
          <a:bodyPr wrap="square" rtlCol="0">
            <a:spAutoFit/>
          </a:bodyPr>
          <a:lstStyle/>
          <a:p>
            <a:r>
              <a:rPr lang="en-US" sz="2400" b="1" dirty="0" smtClean="0">
                <a:solidFill>
                  <a:schemeClr val="bg1"/>
                </a:solidFill>
              </a:rPr>
              <a:t>AOD	</a:t>
            </a:r>
            <a:endParaRPr lang="en-US" sz="2400" b="1" dirty="0">
              <a:solidFill>
                <a:schemeClr val="bg1"/>
              </a:solidFill>
            </a:endParaRPr>
          </a:p>
        </p:txBody>
      </p:sp>
      <p:cxnSp>
        <p:nvCxnSpPr>
          <p:cNvPr id="19" name="Straight Arrow Connector 18"/>
          <p:cNvCxnSpPr/>
          <p:nvPr/>
        </p:nvCxnSpPr>
        <p:spPr>
          <a:xfrm>
            <a:off x="152400" y="2362200"/>
            <a:ext cx="8382000" cy="1752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81000" y="5638800"/>
            <a:ext cx="5486400" cy="1219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Curved Left Arrow 25"/>
          <p:cNvSpPr/>
          <p:nvPr/>
        </p:nvSpPr>
        <p:spPr>
          <a:xfrm rot="1718926">
            <a:off x="8061891" y="4265994"/>
            <a:ext cx="838200" cy="2057400"/>
          </a:xfrm>
          <a:prstGeom prst="curved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4572000" y="76200"/>
            <a:ext cx="4495800" cy="400110"/>
          </a:xfrm>
          <a:prstGeom prst="rect">
            <a:avLst/>
          </a:prstGeom>
          <a:solidFill>
            <a:schemeClr val="tx1"/>
          </a:solidFill>
          <a:ln>
            <a:solidFill>
              <a:schemeClr val="tx1"/>
            </a:solidFill>
          </a:ln>
        </p:spPr>
        <p:txBody>
          <a:bodyPr wrap="square" rtlCol="0">
            <a:spAutoFit/>
          </a:bodyPr>
          <a:lstStyle/>
          <a:p>
            <a:pPr algn="r"/>
            <a:r>
              <a:rPr lang="en-US" sz="2000" b="1" dirty="0" smtClean="0">
                <a:solidFill>
                  <a:srgbClr val="FFFF00"/>
                </a:solidFill>
              </a:rPr>
              <a:t>Dust Detection – Data Processing Chain</a:t>
            </a:r>
            <a:endParaRPr lang="en-US" sz="2000" b="1"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06" y="186354"/>
            <a:ext cx="6851650" cy="530225"/>
          </a:xfrm>
        </p:spPr>
        <p:txBody>
          <a:bodyPr/>
          <a:lstStyle/>
          <a:p>
            <a:r>
              <a:rPr lang="en-US" dirty="0" smtClean="0"/>
              <a:t>Wish List for VIIRS data</a:t>
            </a:r>
            <a:endParaRPr lang="en-US" dirty="0"/>
          </a:p>
        </p:txBody>
      </p:sp>
      <p:sp>
        <p:nvSpPr>
          <p:cNvPr id="3" name="Content Placeholder 2"/>
          <p:cNvSpPr>
            <a:spLocks noGrp="1"/>
          </p:cNvSpPr>
          <p:nvPr>
            <p:ph idx="1"/>
          </p:nvPr>
        </p:nvSpPr>
        <p:spPr>
          <a:xfrm>
            <a:off x="433824" y="1035331"/>
            <a:ext cx="8246152" cy="5137150"/>
          </a:xfrm>
        </p:spPr>
        <p:txBody>
          <a:bodyPr/>
          <a:lstStyle/>
          <a:p>
            <a:r>
              <a:rPr lang="en-US" sz="2400" b="1" dirty="0" smtClean="0">
                <a:solidFill>
                  <a:srgbClr val="FF0000"/>
                </a:solidFill>
              </a:rPr>
              <a:t>Easy Data Access</a:t>
            </a:r>
          </a:p>
          <a:p>
            <a:r>
              <a:rPr lang="en-US" sz="2400" b="1" dirty="0" smtClean="0">
                <a:solidFill>
                  <a:srgbClr val="FF0000"/>
                </a:solidFill>
              </a:rPr>
              <a:t>Data &amp; Geo-location/metadata in the same file</a:t>
            </a:r>
          </a:p>
          <a:p>
            <a:r>
              <a:rPr lang="en-US" sz="2400" b="1" dirty="0" smtClean="0">
                <a:solidFill>
                  <a:srgbClr val="FF0000"/>
                </a:solidFill>
              </a:rPr>
              <a:t>Larger granule size if possible</a:t>
            </a:r>
          </a:p>
          <a:p>
            <a:r>
              <a:rPr lang="en-US" sz="2400" b="1" dirty="0" smtClean="0">
                <a:solidFill>
                  <a:srgbClr val="FF0000"/>
                </a:solidFill>
              </a:rPr>
              <a:t>Online and offline tools to read/map/analysis the data</a:t>
            </a:r>
          </a:p>
          <a:p>
            <a:pPr marL="282575" lvl="1" indent="-282575">
              <a:buFontTx/>
              <a:buChar char="•"/>
            </a:pPr>
            <a:r>
              <a:rPr lang="en-US" sz="2400" b="1" dirty="0" smtClean="0">
                <a:solidFill>
                  <a:srgbClr val="FF0000"/>
                </a:solidFill>
              </a:rPr>
              <a:t>Image Archives for RGB, Level 2, &amp; 3</a:t>
            </a:r>
          </a:p>
          <a:p>
            <a:r>
              <a:rPr lang="en-US" sz="2400" b="1" dirty="0" smtClean="0">
                <a:solidFill>
                  <a:srgbClr val="FF0000"/>
                </a:solidFill>
              </a:rPr>
              <a:t>Integration into online visualization tools </a:t>
            </a:r>
          </a:p>
          <a:p>
            <a:pPr lvl="1"/>
            <a:r>
              <a:rPr lang="en-US" sz="2400" b="1" dirty="0" smtClean="0">
                <a:solidFill>
                  <a:srgbClr val="FF0000"/>
                </a:solidFill>
              </a:rPr>
              <a:t>GIOVANNI</a:t>
            </a:r>
          </a:p>
          <a:p>
            <a:pPr lvl="1"/>
            <a:r>
              <a:rPr lang="en-US" sz="2400" b="1" dirty="0" smtClean="0">
                <a:solidFill>
                  <a:srgbClr val="006600"/>
                </a:solidFill>
              </a:rPr>
              <a:t>IDEA</a:t>
            </a:r>
          </a:p>
          <a:p>
            <a:pPr lvl="1"/>
            <a:r>
              <a:rPr lang="en-US" sz="2400" b="1" dirty="0" smtClean="0">
                <a:solidFill>
                  <a:srgbClr val="FF0000"/>
                </a:solidFill>
              </a:rPr>
              <a:t>Worldview</a:t>
            </a:r>
          </a:p>
          <a:p>
            <a:pPr lvl="1"/>
            <a:r>
              <a:rPr lang="en-US" sz="2400" b="1" dirty="0" smtClean="0">
                <a:solidFill>
                  <a:srgbClr val="FF0000"/>
                </a:solidFill>
              </a:rPr>
              <a:t>Data Search Tool – ECHO-REVERB</a:t>
            </a:r>
          </a:p>
          <a:p>
            <a:pPr lvl="1"/>
            <a:r>
              <a:rPr lang="en-US" sz="2400" b="1" dirty="0" smtClean="0">
                <a:solidFill>
                  <a:srgbClr val="0000FF"/>
                </a:solidFill>
              </a:rPr>
              <a:t>LAADS Web</a:t>
            </a:r>
            <a:endParaRPr lang="en-US" sz="2400" b="1" dirty="0">
              <a:solidFill>
                <a:srgbClr val="0000FF"/>
              </a:solidFill>
            </a:endParaRPr>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23</a:t>
            </a:fld>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492" y="1012178"/>
            <a:ext cx="4479905" cy="746097"/>
          </a:xfrm>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a:buFont typeface="Arial" charset="0"/>
              <a:buNone/>
              <a:defRPr/>
            </a:pPr>
            <a:r>
              <a:rPr lang="en-US" sz="2200" b="1" u="sng" dirty="0" smtClean="0">
                <a:latin typeface="Arial"/>
                <a:cs typeface="Arial"/>
              </a:rPr>
              <a:t>Project Lead</a:t>
            </a:r>
          </a:p>
          <a:p>
            <a:pPr>
              <a:buFont typeface="Arial" charset="0"/>
              <a:buNone/>
              <a:defRPr/>
            </a:pPr>
            <a:r>
              <a:rPr lang="en-US" sz="1900" dirty="0" smtClean="0">
                <a:latin typeface="Arial"/>
                <a:cs typeface="Arial"/>
              </a:rPr>
              <a:t>Ana Prados (GSFC/UMBC) </a:t>
            </a:r>
          </a:p>
        </p:txBody>
      </p:sp>
      <p:sp>
        <p:nvSpPr>
          <p:cNvPr id="5" name="Rectangle 4"/>
          <p:cNvSpPr/>
          <p:nvPr/>
        </p:nvSpPr>
        <p:spPr>
          <a:xfrm>
            <a:off x="367214" y="1902797"/>
            <a:ext cx="4492405" cy="4678204"/>
          </a:xfrm>
          <a:prstGeom prst="rect">
            <a:avLst/>
          </a:prstGeom>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2000" b="1" u="sng" dirty="0">
                <a:latin typeface="Arial"/>
                <a:cs typeface="Arial"/>
              </a:rPr>
              <a:t>Air Quality</a:t>
            </a:r>
          </a:p>
          <a:p>
            <a:pPr marL="111125" indent="-111125">
              <a:buFont typeface="Arial" pitchFamily="34" charset="0"/>
              <a:buChar char="•"/>
              <a:defRPr/>
            </a:pPr>
            <a:r>
              <a:rPr lang="en-US" sz="1800" dirty="0" smtClean="0">
                <a:latin typeface="Arial"/>
                <a:cs typeface="Arial"/>
              </a:rPr>
              <a:t>Pawan </a:t>
            </a:r>
            <a:r>
              <a:rPr lang="en-US" sz="1800" dirty="0">
                <a:latin typeface="Arial"/>
                <a:cs typeface="Arial"/>
              </a:rPr>
              <a:t>Gupta </a:t>
            </a:r>
            <a:r>
              <a:rPr lang="en-US" sz="1800" dirty="0" smtClean="0">
                <a:latin typeface="Arial"/>
                <a:cs typeface="Arial"/>
              </a:rPr>
              <a:t>(GSFC/GESTAR/USRA) </a:t>
            </a:r>
            <a:endParaRPr lang="en-US" sz="1800" dirty="0">
              <a:latin typeface="Arial"/>
              <a:cs typeface="Arial"/>
            </a:endParaRPr>
          </a:p>
          <a:p>
            <a:pPr marL="111125" indent="-111125">
              <a:buFont typeface="Arial" pitchFamily="34" charset="0"/>
              <a:buChar char="•"/>
              <a:defRPr/>
            </a:pPr>
            <a:r>
              <a:rPr lang="en-US" sz="1800" dirty="0" smtClean="0">
                <a:latin typeface="Arial"/>
                <a:cs typeface="Arial"/>
              </a:rPr>
              <a:t>Richard </a:t>
            </a:r>
            <a:r>
              <a:rPr lang="en-US" sz="1800" dirty="0">
                <a:latin typeface="Arial"/>
                <a:cs typeface="Arial"/>
              </a:rPr>
              <a:t>Kleidman </a:t>
            </a:r>
            <a:r>
              <a:rPr lang="en-US" sz="1800" dirty="0" smtClean="0">
                <a:latin typeface="Arial"/>
                <a:cs typeface="Arial"/>
              </a:rPr>
              <a:t>(GSFC/SSAI</a:t>
            </a:r>
            <a:r>
              <a:rPr lang="en-US" sz="1800" dirty="0">
                <a:latin typeface="Arial"/>
                <a:cs typeface="Arial"/>
              </a:rPr>
              <a:t>) </a:t>
            </a:r>
          </a:p>
          <a:p>
            <a:pPr marL="111125" indent="-111125">
              <a:buFont typeface="Arial" pitchFamily="34" charset="0"/>
              <a:buChar char="•"/>
              <a:defRPr/>
            </a:pPr>
            <a:r>
              <a:rPr lang="en-US" sz="1800" dirty="0" smtClean="0">
                <a:latin typeface="Arial"/>
                <a:cs typeface="Arial"/>
              </a:rPr>
              <a:t>Yang </a:t>
            </a:r>
            <a:r>
              <a:rPr lang="en-US" sz="1800" dirty="0">
                <a:latin typeface="Arial"/>
                <a:cs typeface="Arial"/>
              </a:rPr>
              <a:t>Liu (Emory University)</a:t>
            </a:r>
          </a:p>
          <a:p>
            <a:pPr marL="111125" indent="-111125">
              <a:buFont typeface="Arial" pitchFamily="34" charset="0"/>
              <a:buChar char="•"/>
              <a:defRPr/>
            </a:pPr>
            <a:r>
              <a:rPr lang="en-US" sz="1800" dirty="0" smtClean="0">
                <a:latin typeface="Arial"/>
                <a:cs typeface="Arial"/>
              </a:rPr>
              <a:t>Jacquie </a:t>
            </a:r>
            <a:r>
              <a:rPr lang="en-US" sz="1800" dirty="0">
                <a:latin typeface="Arial"/>
                <a:cs typeface="Arial"/>
              </a:rPr>
              <a:t>Witte </a:t>
            </a:r>
            <a:r>
              <a:rPr lang="en-US" sz="1800" dirty="0" smtClean="0">
                <a:latin typeface="Arial"/>
                <a:cs typeface="Arial"/>
              </a:rPr>
              <a:t>(GSFC/SSAI)</a:t>
            </a:r>
          </a:p>
          <a:p>
            <a:pPr marL="111125" indent="-111125">
              <a:buFont typeface="Arial" pitchFamily="34" charset="0"/>
              <a:buChar char="•"/>
              <a:defRPr/>
            </a:pPr>
            <a:endParaRPr lang="en-US" sz="2000" dirty="0">
              <a:latin typeface="Arial"/>
              <a:cs typeface="Arial"/>
            </a:endParaRPr>
          </a:p>
          <a:p>
            <a:pPr>
              <a:defRPr/>
            </a:pPr>
            <a:r>
              <a:rPr lang="en-US" sz="2000" b="1" u="sng" dirty="0" smtClean="0">
                <a:latin typeface="Arial"/>
                <a:cs typeface="Arial"/>
              </a:rPr>
              <a:t>Ecological/Land Management</a:t>
            </a:r>
          </a:p>
          <a:p>
            <a:pPr>
              <a:defRPr/>
            </a:pPr>
            <a:r>
              <a:rPr lang="en-US" sz="1800" dirty="0">
                <a:cs typeface="Arial"/>
              </a:rPr>
              <a:t>Evan Johnson (Student/AMES/Baeri)</a:t>
            </a:r>
          </a:p>
          <a:p>
            <a:pPr>
              <a:defRPr/>
            </a:pPr>
            <a:r>
              <a:rPr lang="en-US" sz="1800" dirty="0" smtClean="0">
                <a:latin typeface="Arial"/>
                <a:cs typeface="Arial"/>
              </a:rPr>
              <a:t>Cindy </a:t>
            </a:r>
            <a:r>
              <a:rPr lang="en-US" sz="1800" dirty="0">
                <a:latin typeface="Arial"/>
                <a:cs typeface="Arial"/>
              </a:rPr>
              <a:t>Schmidt (AMES/Baeri</a:t>
            </a:r>
            <a:r>
              <a:rPr lang="en-US" sz="1800" dirty="0" smtClean="0">
                <a:latin typeface="Arial"/>
                <a:cs typeface="Arial"/>
              </a:rPr>
              <a:t>)</a:t>
            </a:r>
          </a:p>
          <a:p>
            <a:pPr>
              <a:defRPr/>
            </a:pPr>
            <a:endParaRPr lang="en-US" sz="2000" b="1" u="sng" dirty="0" smtClean="0">
              <a:cs typeface="Arial"/>
            </a:endParaRPr>
          </a:p>
          <a:p>
            <a:pPr>
              <a:defRPr/>
            </a:pPr>
            <a:r>
              <a:rPr lang="en-US" sz="2000" b="1" u="sng" dirty="0" smtClean="0">
                <a:cs typeface="Arial"/>
              </a:rPr>
              <a:t>Water </a:t>
            </a:r>
            <a:r>
              <a:rPr lang="en-US" sz="2000" b="1" u="sng" dirty="0">
                <a:cs typeface="Arial"/>
              </a:rPr>
              <a:t>Resources</a:t>
            </a:r>
          </a:p>
          <a:p>
            <a:pPr marL="111125" indent="-111125">
              <a:buFont typeface="Arial" pitchFamily="34" charset="0"/>
              <a:buChar char="•"/>
              <a:defRPr/>
            </a:pPr>
            <a:r>
              <a:rPr lang="en-US" sz="1800" dirty="0">
                <a:cs typeface="Arial"/>
              </a:rPr>
              <a:t>Brock Blevins  (Student/UMBC)</a:t>
            </a:r>
          </a:p>
          <a:p>
            <a:pPr marL="111125" indent="-111125">
              <a:buFont typeface="Arial" pitchFamily="34" charset="0"/>
              <a:buChar char="•"/>
              <a:defRPr/>
            </a:pPr>
            <a:r>
              <a:rPr lang="en-US" sz="1800" dirty="0">
                <a:cs typeface="Arial"/>
              </a:rPr>
              <a:t>Chris Mattmann (JPL/Caltech)</a:t>
            </a:r>
          </a:p>
          <a:p>
            <a:pPr marL="111125" indent="-111125">
              <a:buFont typeface="Arial" pitchFamily="34" charset="0"/>
              <a:buChar char="•"/>
              <a:defRPr/>
            </a:pPr>
            <a:r>
              <a:rPr lang="en-US" sz="1800" dirty="0">
                <a:cs typeface="Arial"/>
              </a:rPr>
              <a:t>Amita Mehta (GSFC/UMBC)</a:t>
            </a:r>
          </a:p>
          <a:p>
            <a:pPr marL="111125" indent="-111125">
              <a:buFont typeface="Arial" pitchFamily="34" charset="0"/>
              <a:buChar char="•"/>
              <a:defRPr/>
            </a:pPr>
            <a:r>
              <a:rPr lang="en-US" sz="1800" dirty="0">
                <a:cs typeface="Arial"/>
              </a:rPr>
              <a:t>Tom Painter (JPL/</a:t>
            </a:r>
            <a:r>
              <a:rPr lang="en-US" sz="1800" dirty="0" smtClean="0">
                <a:cs typeface="Arial"/>
              </a:rPr>
              <a:t>Caltech)</a:t>
            </a:r>
            <a:endParaRPr lang="en-US" sz="1800" dirty="0">
              <a:cs typeface="Arial"/>
            </a:endParaRPr>
          </a:p>
          <a:p>
            <a:pPr>
              <a:defRPr/>
            </a:pPr>
            <a:endParaRPr lang="en-US" sz="1800" dirty="0" smtClean="0">
              <a:latin typeface="Arial"/>
              <a:cs typeface="Arial"/>
            </a:endParaRPr>
          </a:p>
        </p:txBody>
      </p:sp>
      <p:sp>
        <p:nvSpPr>
          <p:cNvPr id="6" name="Rectangle 5"/>
          <p:cNvSpPr/>
          <p:nvPr/>
        </p:nvSpPr>
        <p:spPr>
          <a:xfrm>
            <a:off x="5117327" y="1946639"/>
            <a:ext cx="3773568" cy="2800767"/>
          </a:xfrm>
          <a:prstGeom prst="rect">
            <a:avLst/>
          </a:prstGeom>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2000" b="1" u="sng" dirty="0" smtClean="0">
                <a:latin typeface="Arial"/>
                <a:cs typeface="Arial"/>
              </a:rPr>
              <a:t>Program Evaluation </a:t>
            </a:r>
            <a:endParaRPr lang="en-US" sz="2000" b="1" u="sng" dirty="0">
              <a:latin typeface="Arial"/>
              <a:cs typeface="Arial"/>
            </a:endParaRPr>
          </a:p>
          <a:p>
            <a:pPr>
              <a:defRPr/>
            </a:pPr>
            <a:r>
              <a:rPr lang="en-US" sz="1800" dirty="0" smtClean="0">
                <a:latin typeface="Arial"/>
                <a:cs typeface="Arial"/>
              </a:rPr>
              <a:t>Annelise </a:t>
            </a:r>
            <a:r>
              <a:rPr lang="en-US" sz="1800" dirty="0">
                <a:latin typeface="Arial"/>
                <a:cs typeface="Arial"/>
              </a:rPr>
              <a:t>Carleton-Hug (Trillium A</a:t>
            </a:r>
            <a:r>
              <a:rPr lang="en-US" sz="1800" dirty="0" smtClean="0">
                <a:latin typeface="Arial"/>
                <a:cs typeface="Arial"/>
              </a:rPr>
              <a:t>.)</a:t>
            </a:r>
            <a:endParaRPr lang="en-US" sz="1800" dirty="0">
              <a:latin typeface="Arial"/>
              <a:cs typeface="Arial"/>
            </a:endParaRPr>
          </a:p>
          <a:p>
            <a:pPr>
              <a:defRPr/>
            </a:pPr>
            <a:endParaRPr lang="en-US" sz="2000" b="1" u="sng" dirty="0">
              <a:latin typeface="Arial"/>
              <a:cs typeface="Arial"/>
            </a:endParaRPr>
          </a:p>
          <a:p>
            <a:pPr>
              <a:defRPr/>
            </a:pPr>
            <a:r>
              <a:rPr lang="en-US" sz="2000" b="1" u="sng" dirty="0" smtClean="0">
                <a:latin typeface="Arial"/>
                <a:cs typeface="Arial"/>
              </a:rPr>
              <a:t>Administrative Support </a:t>
            </a:r>
            <a:endParaRPr lang="en-US" sz="2000" b="1" u="sng" dirty="0">
              <a:latin typeface="Arial"/>
              <a:cs typeface="Arial"/>
            </a:endParaRPr>
          </a:p>
          <a:p>
            <a:pPr>
              <a:defRPr/>
            </a:pPr>
            <a:r>
              <a:rPr lang="en-US" sz="1800" dirty="0">
                <a:latin typeface="Arial"/>
                <a:cs typeface="Arial"/>
              </a:rPr>
              <a:t>Marines Martins (GSFC/SSAI)</a:t>
            </a:r>
          </a:p>
          <a:p>
            <a:pPr>
              <a:defRPr/>
            </a:pPr>
            <a:endParaRPr lang="en-US" sz="2400" dirty="0">
              <a:latin typeface="Arial"/>
              <a:cs typeface="Arial"/>
            </a:endParaRPr>
          </a:p>
          <a:p>
            <a:pPr>
              <a:defRPr/>
            </a:pPr>
            <a:r>
              <a:rPr lang="en-US" sz="2000" b="1" u="sng" dirty="0" smtClean="0">
                <a:latin typeface="Arial"/>
                <a:cs typeface="Arial"/>
              </a:rPr>
              <a:t>Module Translation (Spanish)</a:t>
            </a:r>
            <a:endParaRPr lang="en-US" sz="2000" b="1" u="sng" dirty="0">
              <a:latin typeface="Arial"/>
              <a:cs typeface="Arial"/>
            </a:endParaRPr>
          </a:p>
          <a:p>
            <a:pPr>
              <a:defRPr/>
            </a:pPr>
            <a:r>
              <a:rPr lang="en-US" sz="1800" dirty="0" smtClean="0">
                <a:latin typeface="Arial"/>
                <a:cs typeface="Arial"/>
              </a:rPr>
              <a:t>David Barbato (Student/UMBC)</a:t>
            </a:r>
            <a:endParaRPr lang="en-US" sz="1800" dirty="0">
              <a:latin typeface="Arial"/>
              <a:cs typeface="Arial"/>
            </a:endParaRPr>
          </a:p>
          <a:p>
            <a:pPr>
              <a:defRPr/>
            </a:pPr>
            <a:endParaRPr lang="en-US" sz="1800" dirty="0">
              <a:latin typeface="Century Gothic" pitchFamily="34" charset="0"/>
              <a:cs typeface="Arial" pitchFamily="34" charset="0"/>
            </a:endParaRPr>
          </a:p>
        </p:txBody>
      </p:sp>
      <p:sp>
        <p:nvSpPr>
          <p:cNvPr id="8" name="Title 1"/>
          <p:cNvSpPr>
            <a:spLocks noGrp="1"/>
          </p:cNvSpPr>
          <p:nvPr>
            <p:ph type="title"/>
          </p:nvPr>
        </p:nvSpPr>
        <p:spPr>
          <a:xfrm>
            <a:off x="665163" y="207760"/>
            <a:ext cx="8142287" cy="854075"/>
          </a:xfrm>
        </p:spPr>
        <p:txBody>
          <a:bodyPr/>
          <a:lstStyle/>
          <a:p>
            <a:r>
              <a:rPr lang="en-US" sz="2800" b="1" dirty="0" smtClean="0">
                <a:ea typeface="ＭＳ Ｐゴシック" pitchFamily="34" charset="-128"/>
                <a:cs typeface="Arial" pitchFamily="34" charset="0"/>
              </a:rPr>
              <a:t>ARSET Team Members</a:t>
            </a:r>
          </a:p>
        </p:txBody>
      </p:sp>
    </p:spTree>
    <p:extLst>
      <p:ext uri="{BB962C8B-B14F-4D97-AF65-F5344CB8AC3E}">
        <p14:creationId xmlns:p14="http://schemas.microsoft.com/office/powerpoint/2010/main" xmlns="" val="3736977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404782" y="128600"/>
            <a:ext cx="8077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chemeClr val="bg1"/>
                </a:solidFill>
                <a:cs typeface="Arial" charset="0"/>
              </a:rPr>
              <a:t>Applied Remote Sensing Training Program  (ARSET) </a:t>
            </a:r>
            <a:r>
              <a:rPr lang="en-US" b="1" i="1" dirty="0" smtClean="0">
                <a:solidFill>
                  <a:schemeClr val="bg1"/>
                </a:solidFill>
                <a:cs typeface="Arial" charset="0"/>
              </a:rPr>
              <a:t/>
            </a:r>
            <a:br>
              <a:rPr lang="en-US" b="1" i="1" dirty="0" smtClean="0">
                <a:solidFill>
                  <a:schemeClr val="bg1"/>
                </a:solidFill>
                <a:cs typeface="Arial" charset="0"/>
              </a:rPr>
            </a:br>
            <a:endParaRPr lang="en-US" sz="1800" i="1" dirty="0">
              <a:cs typeface="Arial" charset="0"/>
            </a:endParaRPr>
          </a:p>
        </p:txBody>
      </p:sp>
      <p:pic>
        <p:nvPicPr>
          <p:cNvPr id="15364" name="Content Placeholder 3" descr="IMG_0560.JPG"/>
          <p:cNvPicPr>
            <a:picLocks noChangeAspect="1"/>
          </p:cNvPicPr>
          <p:nvPr/>
        </p:nvPicPr>
        <p:blipFill>
          <a:blip r:embed="rId2"/>
          <a:stretch>
            <a:fillRect/>
          </a:stretch>
        </p:blipFill>
        <p:spPr bwMode="auto">
          <a:xfrm>
            <a:off x="4918075" y="1828800"/>
            <a:ext cx="4099034" cy="3074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7"/>
          <p:cNvSpPr txBox="1">
            <a:spLocks noChangeArrowheads="1"/>
          </p:cNvSpPr>
          <p:nvPr/>
        </p:nvSpPr>
        <p:spPr bwMode="auto">
          <a:xfrm>
            <a:off x="5207658" y="5096892"/>
            <a:ext cx="3593989" cy="553998"/>
          </a:xfrm>
          <a:prstGeom prst="rect">
            <a:avLst/>
          </a:prstGeom>
          <a:noFill/>
          <a:ln w="9525">
            <a:noFill/>
            <a:miter lim="800000"/>
            <a:headEnd/>
            <a:tailEnd/>
          </a:ln>
        </p:spPr>
        <p:txBody>
          <a:bodyPr wrap="square">
            <a:spAutoFit/>
          </a:bodyPr>
          <a:lstStyle/>
          <a:p>
            <a:pPr algn="ctr"/>
            <a:r>
              <a:rPr lang="en-US" sz="1400" b="1" dirty="0">
                <a:latin typeface="+mn-lt"/>
                <a:cs typeface="Century Gothic"/>
              </a:rPr>
              <a:t>NASA </a:t>
            </a:r>
            <a:r>
              <a:rPr lang="en-US" sz="1400" b="1" dirty="0" smtClean="0">
                <a:latin typeface="+mn-lt"/>
                <a:cs typeface="Century Gothic"/>
              </a:rPr>
              <a:t>Training at CMAS</a:t>
            </a:r>
            <a:endParaRPr lang="en-US" sz="1600" b="1" dirty="0">
              <a:latin typeface="+mn-lt"/>
            </a:endParaRPr>
          </a:p>
          <a:p>
            <a:pPr algn="ctr"/>
            <a:endParaRPr lang="en-US" sz="1600" b="1" dirty="0">
              <a:latin typeface="Calibri" pitchFamily="34" charset="0"/>
            </a:endParaRPr>
          </a:p>
        </p:txBody>
      </p:sp>
      <p:sp>
        <p:nvSpPr>
          <p:cNvPr id="14339" name="Subtitle 2"/>
          <p:cNvSpPr txBox="1">
            <a:spLocks/>
          </p:cNvSpPr>
          <p:nvPr/>
        </p:nvSpPr>
        <p:spPr bwMode="auto">
          <a:xfrm>
            <a:off x="283779" y="1040524"/>
            <a:ext cx="4761187" cy="5234152"/>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000" b="1" dirty="0" smtClean="0"/>
              <a:t>Online and hands-on courses:</a:t>
            </a:r>
            <a:endParaRPr lang="en-US" sz="2000" dirty="0" smtClean="0">
              <a:cs typeface="Arial" charset="0"/>
            </a:endParaRPr>
          </a:p>
          <a:p>
            <a:pPr eaLnBrk="1" hangingPunct="1">
              <a:buFont typeface="Arial" charset="0"/>
              <a:buChar char="•"/>
              <a:defRPr/>
            </a:pPr>
            <a:r>
              <a:rPr lang="en-US" sz="2000" dirty="0" smtClean="0">
                <a:cs typeface="Arial" charset="0"/>
              </a:rPr>
              <a:t>  </a:t>
            </a:r>
            <a:r>
              <a:rPr lang="en-US" sz="2000" b="1" dirty="0" smtClean="0">
                <a:cs typeface="Arial" charset="0"/>
              </a:rPr>
              <a:t>Who:</a:t>
            </a:r>
            <a:r>
              <a:rPr lang="en-US" sz="2000" dirty="0" smtClean="0">
                <a:cs typeface="Arial" charset="0"/>
              </a:rPr>
              <a:t> policy makers, environmental                  </a:t>
            </a:r>
          </a:p>
          <a:p>
            <a:pPr eaLnBrk="1" hangingPunct="1">
              <a:defRPr/>
            </a:pPr>
            <a:r>
              <a:rPr lang="en-US" sz="2000" dirty="0" smtClean="0">
                <a:cs typeface="Arial" charset="0"/>
              </a:rPr>
              <a:t>   managers, modelers and other professionals  </a:t>
            </a:r>
          </a:p>
          <a:p>
            <a:pPr eaLnBrk="1" hangingPunct="1">
              <a:defRPr/>
            </a:pPr>
            <a:r>
              <a:rPr lang="en-US" sz="2000" dirty="0" smtClean="0">
                <a:cs typeface="Arial" charset="0"/>
              </a:rPr>
              <a:t>   in the public and private sectors.</a:t>
            </a:r>
          </a:p>
          <a:p>
            <a:pPr eaLnBrk="1" hangingPunct="1">
              <a:spcBef>
                <a:spcPct val="20000"/>
              </a:spcBef>
              <a:defRPr/>
            </a:pPr>
            <a:r>
              <a:rPr lang="en-US" sz="2000" b="1" dirty="0" smtClean="0">
                <a:cs typeface="Arial" charset="0"/>
              </a:rPr>
              <a:t>   Where</a:t>
            </a:r>
            <a:r>
              <a:rPr lang="en-US" sz="2000" dirty="0" smtClean="0">
                <a:cs typeface="Arial" charset="0"/>
              </a:rPr>
              <a:t>: U.S and internationally</a:t>
            </a:r>
          </a:p>
          <a:p>
            <a:pPr eaLnBrk="1" hangingPunct="1">
              <a:spcBef>
                <a:spcPct val="20000"/>
              </a:spcBef>
              <a:buFont typeface="Arial" charset="0"/>
              <a:buChar char="•"/>
              <a:defRPr/>
            </a:pPr>
            <a:r>
              <a:rPr lang="en-US" sz="2000" dirty="0" smtClean="0">
                <a:cs typeface="Arial" charset="0"/>
              </a:rPr>
              <a:t>  </a:t>
            </a:r>
            <a:r>
              <a:rPr lang="en-US" sz="2000" b="1" dirty="0" smtClean="0">
                <a:cs typeface="Arial" charset="0"/>
              </a:rPr>
              <a:t>When</a:t>
            </a:r>
            <a:r>
              <a:rPr lang="en-US" sz="2000" dirty="0" smtClean="0">
                <a:cs typeface="Arial" charset="0"/>
              </a:rPr>
              <a:t>: throughout the year. Check websites.</a:t>
            </a:r>
          </a:p>
          <a:p>
            <a:pPr eaLnBrk="1" hangingPunct="1">
              <a:spcBef>
                <a:spcPct val="20000"/>
              </a:spcBef>
              <a:buFont typeface="Arial" charset="0"/>
              <a:buChar char="•"/>
              <a:defRPr/>
            </a:pPr>
            <a:r>
              <a:rPr lang="en-US" sz="2000" dirty="0" smtClean="0">
                <a:cs typeface="Arial" charset="0"/>
              </a:rPr>
              <a:t>  Do NOT require prior remote- sensing  </a:t>
            </a:r>
          </a:p>
          <a:p>
            <a:pPr eaLnBrk="1" hangingPunct="1">
              <a:spcBef>
                <a:spcPct val="20000"/>
              </a:spcBef>
              <a:defRPr/>
            </a:pPr>
            <a:r>
              <a:rPr lang="en-US" sz="2000" dirty="0" smtClean="0">
                <a:cs typeface="Arial" charset="0"/>
              </a:rPr>
              <a:t>   background.</a:t>
            </a:r>
          </a:p>
          <a:p>
            <a:pPr eaLnBrk="1" hangingPunct="1">
              <a:spcBef>
                <a:spcPct val="20000"/>
              </a:spcBef>
              <a:buFont typeface="Arial" charset="0"/>
              <a:buChar char="•"/>
              <a:defRPr/>
            </a:pPr>
            <a:r>
              <a:rPr lang="en-US" sz="2000" dirty="0" smtClean="0">
                <a:cs typeface="Arial" charset="0"/>
              </a:rPr>
              <a:t> Presentations and hands-on guided  </a:t>
            </a:r>
          </a:p>
          <a:p>
            <a:pPr eaLnBrk="1" hangingPunct="1">
              <a:defRPr/>
            </a:pPr>
            <a:r>
              <a:rPr lang="en-US" sz="2000" dirty="0" smtClean="0">
                <a:cs typeface="Arial" charset="0"/>
              </a:rPr>
              <a:t>   computer exercises on how to access,</a:t>
            </a:r>
          </a:p>
          <a:p>
            <a:pPr eaLnBrk="1" hangingPunct="1">
              <a:defRPr/>
            </a:pPr>
            <a:r>
              <a:rPr lang="en-US" sz="2000" dirty="0" smtClean="0">
                <a:cs typeface="Arial" charset="0"/>
              </a:rPr>
              <a:t>   interpret and use NASA satellite images for</a:t>
            </a:r>
          </a:p>
          <a:p>
            <a:pPr eaLnBrk="1" hangingPunct="1">
              <a:defRPr/>
            </a:pPr>
            <a:r>
              <a:rPr lang="en-US" sz="2000" dirty="0" smtClean="0">
                <a:cs typeface="Arial" charset="0"/>
              </a:rPr>
              <a:t>  decision-support. </a:t>
            </a:r>
          </a:p>
          <a:p>
            <a:pPr eaLnBrk="1" hangingPunct="1">
              <a:defRPr/>
            </a:pPr>
            <a:endParaRPr lang="en-US" sz="2000" dirty="0" smtClean="0">
              <a:cs typeface="Arial" charset="0"/>
            </a:endParaRPr>
          </a:p>
          <a:p>
            <a:pPr eaLnBrk="1" hangingPunct="1">
              <a:defRPr/>
            </a:pPr>
            <a:endParaRPr lang="en-US" sz="2000" dirty="0" smtClean="0">
              <a:cs typeface="Arial" charset="0"/>
            </a:endParaRPr>
          </a:p>
          <a:p>
            <a:pPr eaLnBrk="1" hangingPunct="1">
              <a:defRPr/>
            </a:pPr>
            <a:endParaRPr lang="en-US" sz="2000" dirty="0" smtClean="0">
              <a:cs typeface="Arial" charset="0"/>
            </a:endParaRPr>
          </a:p>
          <a:p>
            <a:pPr eaLnBrk="1" hangingPunct="1">
              <a:defRPr/>
            </a:pPr>
            <a:endParaRPr lang="en-US" sz="2000" dirty="0" smtClean="0">
              <a:cs typeface="Arial" charset="0"/>
            </a:endParaRPr>
          </a:p>
          <a:p>
            <a:pPr eaLnBrk="1" hangingPunct="1">
              <a:defRPr/>
            </a:pPr>
            <a:endParaRPr lang="en-US" sz="2000" dirty="0" smtClean="0">
              <a:cs typeface="Arial" charset="0"/>
            </a:endParaRPr>
          </a:p>
        </p:txBody>
      </p:sp>
    </p:spTree>
    <p:extLst>
      <p:ext uri="{BB962C8B-B14F-4D97-AF65-F5344CB8AC3E}">
        <p14:creationId xmlns:p14="http://schemas.microsoft.com/office/powerpoint/2010/main" xmlns="" val="17499005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90563" y="4560"/>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800" b="1" kern="0" dirty="0" smtClean="0">
                <a:solidFill>
                  <a:schemeClr val="bg1"/>
                </a:solidFill>
                <a:latin typeface="Century Gothic" pitchFamily="34" charset="0"/>
                <a:ea typeface="ＭＳ Ｐゴシック" pitchFamily="34" charset="-128"/>
                <a:cs typeface="Arial" pitchFamily="34" charset="0"/>
              </a:rPr>
              <a:t>Gradual Learning Approach</a:t>
            </a:r>
            <a:endParaRPr kumimoji="0" lang="en-US" sz="2800" b="1" i="0" u="none" strike="noStrike" kern="0" cap="none" spc="0" normalizeH="0" baseline="0" noProof="0" dirty="0" smtClean="0">
              <a:ln>
                <a:noFill/>
              </a:ln>
              <a:solidFill>
                <a:schemeClr val="bg1"/>
              </a:solidFill>
              <a:effectLst/>
              <a:uLnTx/>
              <a:uFillTx/>
              <a:latin typeface="Century Gothic" pitchFamily="34" charset="0"/>
              <a:ea typeface="ＭＳ Ｐゴシック" pitchFamily="34" charset="-128"/>
              <a:cs typeface="Arial" pitchFamily="34" charset="0"/>
            </a:endParaRPr>
          </a:p>
        </p:txBody>
      </p:sp>
      <p:pic>
        <p:nvPicPr>
          <p:cNvPr id="3" name="Picture 2" descr="IMG_035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5260471" y="1376951"/>
            <a:ext cx="3789949" cy="3188367"/>
          </a:xfrm>
          <a:prstGeom prst="rect">
            <a:avLst/>
          </a:prstGeom>
        </p:spPr>
      </p:pic>
      <p:sp>
        <p:nvSpPr>
          <p:cNvPr id="2" name="TextBox 1"/>
          <p:cNvSpPr txBox="1"/>
          <p:nvPr/>
        </p:nvSpPr>
        <p:spPr>
          <a:xfrm>
            <a:off x="1905000" y="1079500"/>
            <a:ext cx="1346200" cy="914400"/>
          </a:xfrm>
          <a:prstGeom prst="rect">
            <a:avLst/>
          </a:prstGeom>
          <a:noFill/>
        </p:spPr>
        <p:txBody>
          <a:bodyPr wrap="square" rtlCol="0">
            <a:spAutoFit/>
          </a:bodyPr>
          <a:lstStyle/>
          <a:p>
            <a:endParaRPr lang="en-US" dirty="0"/>
          </a:p>
        </p:txBody>
      </p:sp>
      <p:sp>
        <p:nvSpPr>
          <p:cNvPr id="7" name="TextBox 6"/>
          <p:cNvSpPr txBox="1"/>
          <p:nvPr/>
        </p:nvSpPr>
        <p:spPr>
          <a:xfrm>
            <a:off x="1078102" y="1226104"/>
            <a:ext cx="3227198" cy="123110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u="sng" dirty="0">
                <a:cs typeface="Arial" pitchFamily="34" charset="0"/>
              </a:rPr>
              <a:t>Basic Courses</a:t>
            </a:r>
          </a:p>
          <a:p>
            <a:pPr algn="ctr"/>
            <a:r>
              <a:rPr lang="en-US" sz="2000" b="1" dirty="0">
                <a:cs typeface="Arial" pitchFamily="34" charset="0"/>
              </a:rPr>
              <a:t>Webinars</a:t>
            </a:r>
          </a:p>
          <a:p>
            <a:pPr algn="ctr"/>
            <a:r>
              <a:rPr lang="en-US" sz="2000" b="1" dirty="0">
                <a:cs typeface="Arial" pitchFamily="34" charset="0"/>
              </a:rPr>
              <a:t>Hands-</a:t>
            </a:r>
            <a:r>
              <a:rPr lang="en-US" sz="2000" b="1" dirty="0" smtClean="0">
                <a:cs typeface="Arial" pitchFamily="34" charset="0"/>
              </a:rPr>
              <a:t>on</a:t>
            </a:r>
          </a:p>
          <a:p>
            <a:pPr algn="ctr"/>
            <a:r>
              <a:rPr lang="en-US" sz="1400" b="1" dirty="0" smtClean="0">
                <a:cs typeface="Arial" pitchFamily="34" charset="0"/>
              </a:rPr>
              <a:t>Assumes no prior knowledge of RS</a:t>
            </a:r>
          </a:p>
        </p:txBody>
      </p:sp>
      <p:sp>
        <p:nvSpPr>
          <p:cNvPr id="6" name="Down Arrow 5"/>
          <p:cNvSpPr/>
          <p:nvPr/>
        </p:nvSpPr>
        <p:spPr>
          <a:xfrm>
            <a:off x="2489200" y="2552700"/>
            <a:ext cx="215900" cy="1358900"/>
          </a:xfrm>
          <a:prstGeom prst="downArrow">
            <a:avLst>
              <a:gd name="adj1" fmla="val 91929"/>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889000" y="4045504"/>
            <a:ext cx="3479800" cy="200054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u="sng" dirty="0" smtClean="0">
                <a:cs typeface="Arial" pitchFamily="34" charset="0"/>
              </a:rPr>
              <a:t>Advanced </a:t>
            </a:r>
            <a:r>
              <a:rPr lang="en-US" sz="2000" b="1" u="sng" dirty="0">
                <a:cs typeface="Arial" pitchFamily="34" charset="0"/>
              </a:rPr>
              <a:t>Courses</a:t>
            </a:r>
          </a:p>
          <a:p>
            <a:pPr algn="ctr"/>
            <a:r>
              <a:rPr lang="en-US" sz="2000" b="1" dirty="0" smtClean="0">
                <a:cs typeface="Arial" pitchFamily="34" charset="0"/>
              </a:rPr>
              <a:t>Hands</a:t>
            </a:r>
            <a:r>
              <a:rPr lang="en-US" sz="2000" b="1" dirty="0">
                <a:cs typeface="Arial" pitchFamily="34" charset="0"/>
              </a:rPr>
              <a:t>-</a:t>
            </a:r>
            <a:r>
              <a:rPr lang="en-US" sz="2000" b="1" dirty="0" smtClean="0">
                <a:cs typeface="Arial" pitchFamily="34" charset="0"/>
              </a:rPr>
              <a:t>on</a:t>
            </a:r>
          </a:p>
          <a:p>
            <a:pPr algn="ctr"/>
            <a:r>
              <a:rPr lang="en-US" sz="1400" b="1" dirty="0" smtClean="0">
                <a:solidFill>
                  <a:srgbClr val="0000FF"/>
                </a:solidFill>
                <a:cs typeface="Arial" pitchFamily="34" charset="0"/>
              </a:rPr>
              <a:t>Webinar course generally required</a:t>
            </a:r>
          </a:p>
          <a:p>
            <a:pPr algn="ctr"/>
            <a:r>
              <a:rPr lang="en-US" sz="1400" b="1" dirty="0" smtClean="0">
                <a:solidFill>
                  <a:srgbClr val="FF0000"/>
                </a:solidFill>
                <a:cs typeface="Arial" pitchFamily="34" charset="0"/>
              </a:rPr>
              <a:t>Focused </a:t>
            </a:r>
            <a:r>
              <a:rPr lang="en-US" sz="1400" b="1" dirty="0">
                <a:solidFill>
                  <a:srgbClr val="FF0000"/>
                </a:solidFill>
                <a:cs typeface="Arial" pitchFamily="34" charset="0"/>
              </a:rPr>
              <a:t>on a specific application/problem: for </a:t>
            </a:r>
            <a:r>
              <a:rPr lang="en-US" sz="1400" b="1" dirty="0" smtClean="0">
                <a:solidFill>
                  <a:srgbClr val="FF0000"/>
                </a:solidFill>
                <a:cs typeface="Arial" pitchFamily="34" charset="0"/>
              </a:rPr>
              <a:t>example products and tools for flooding applications in Colombia</a:t>
            </a:r>
            <a:endParaRPr lang="en-US" sz="1400" b="1" dirty="0">
              <a:solidFill>
                <a:srgbClr val="FF0000"/>
              </a:solidFill>
              <a:cs typeface="Arial" pitchFamily="34" charset="0"/>
            </a:endParaRPr>
          </a:p>
          <a:p>
            <a:pPr algn="ctr"/>
            <a:endParaRPr lang="en-US" sz="1400" b="1" dirty="0">
              <a:solidFill>
                <a:srgbClr val="FF0000"/>
              </a:solidFill>
              <a:cs typeface="Arial" pitchFamily="34" charset="0"/>
            </a:endParaRPr>
          </a:p>
        </p:txBody>
      </p:sp>
    </p:spTree>
    <p:extLst>
      <p:ext uri="{BB962C8B-B14F-4D97-AF65-F5344CB8AC3E}">
        <p14:creationId xmlns:p14="http://schemas.microsoft.com/office/powerpoint/2010/main" xmlns="" val="3944817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g2012Screenshot.tiff"/>
          <p:cNvPicPr>
            <a:picLocks noChangeAspect="1"/>
          </p:cNvPicPr>
          <p:nvPr/>
        </p:nvPicPr>
        <p:blipFill>
          <a:blip r:embed="rId3"/>
          <a:stretch>
            <a:fillRect/>
          </a:stretch>
        </p:blipFill>
        <p:spPr>
          <a:xfrm>
            <a:off x="970762" y="836706"/>
            <a:ext cx="7306650" cy="4427388"/>
          </a:xfrm>
          <a:prstGeom prst="rect">
            <a:avLst/>
          </a:prstGeom>
        </p:spPr>
      </p:pic>
      <p:sp>
        <p:nvSpPr>
          <p:cNvPr id="7" name="TextBox 6"/>
          <p:cNvSpPr txBox="1"/>
          <p:nvPr/>
        </p:nvSpPr>
        <p:spPr>
          <a:xfrm>
            <a:off x="0" y="5510240"/>
            <a:ext cx="9144000" cy="1200329"/>
          </a:xfrm>
          <a:prstGeom prst="rect">
            <a:avLst/>
          </a:prstGeom>
          <a:solidFill>
            <a:schemeClr val="tx2">
              <a:lumMod val="40000"/>
              <a:lumOff val="60000"/>
            </a:schemeClr>
          </a:solidFill>
        </p:spPr>
        <p:txBody>
          <a:bodyPr wrap="square" rtlCol="0">
            <a:spAutoFit/>
          </a:bodyPr>
          <a:lstStyle/>
          <a:p>
            <a:pPr algn="ctr"/>
            <a:r>
              <a:rPr lang="en-US" sz="1800" dirty="0" smtClean="0">
                <a:latin typeface="Calibri (Body)"/>
                <a:cs typeface="Calibri (Body)"/>
              </a:rPr>
              <a:t>Screen shot from ARET advanced webinar series offered in July 2012 .</a:t>
            </a:r>
          </a:p>
          <a:p>
            <a:pPr algn="ctr"/>
            <a:r>
              <a:rPr lang="en-US" sz="1800" dirty="0" smtClean="0">
                <a:latin typeface="Calibri (Body)"/>
                <a:cs typeface="Calibri (Body)"/>
              </a:rPr>
              <a:t>Software interface provides two-way visual and audio connectivity,</a:t>
            </a:r>
          </a:p>
          <a:p>
            <a:pPr algn="ctr"/>
            <a:r>
              <a:rPr lang="en-US" sz="1800" dirty="0" smtClean="0">
                <a:latin typeface="Calibri (Body)"/>
                <a:cs typeface="Calibri (Body)"/>
              </a:rPr>
              <a:t> as well as the chat capability (lower left). </a:t>
            </a:r>
          </a:p>
          <a:p>
            <a:pPr algn="ctr"/>
            <a:r>
              <a:rPr lang="en-US" sz="1800" dirty="0" smtClean="0">
                <a:latin typeface="Calibri (Body)"/>
                <a:cs typeface="Calibri (Body)"/>
              </a:rPr>
              <a:t>Presentations are recorded for those who cannot participate in real time.</a:t>
            </a:r>
            <a:endParaRPr lang="en-US" sz="2000" dirty="0" smtClean="0">
              <a:latin typeface="Calibri (Body)"/>
              <a:cs typeface="Calibri (Body)"/>
            </a:endParaRPr>
          </a:p>
        </p:txBody>
      </p:sp>
      <p:sp>
        <p:nvSpPr>
          <p:cNvPr id="9" name="Title 3"/>
          <p:cNvSpPr txBox="1">
            <a:spLocks/>
          </p:cNvSpPr>
          <p:nvPr/>
        </p:nvSpPr>
        <p:spPr>
          <a:xfrm>
            <a:off x="457200" y="1"/>
            <a:ext cx="7117976" cy="762000"/>
          </a:xfrm>
          <a:prstGeom prst="rect">
            <a:avLst/>
          </a:prstGeom>
        </p:spPr>
        <p:txBody>
          <a:bodyPr vert="horz" lIns="91440" tIns="45720" rIns="91440" bIns="45720" rtlCol="0" anchor="ctr">
            <a:normAutofit fontScale="97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Increasingly Popular Webinar Courses</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95803" y="2356404"/>
            <a:ext cx="180699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n-US" sz="1200" b="1" dirty="0" smtClean="0">
                <a:latin typeface="Century Gothic" pitchFamily="34" charset="0"/>
              </a:rPr>
              <a:t>Identify Host Institution</a:t>
            </a:r>
          </a:p>
          <a:p>
            <a:pPr algn="ctr" fontAlgn="auto">
              <a:spcBef>
                <a:spcPts val="0"/>
              </a:spcBef>
              <a:spcAft>
                <a:spcPts val="0"/>
              </a:spcAft>
              <a:defRPr/>
            </a:pPr>
            <a:r>
              <a:rPr lang="en-US" sz="1200" dirty="0" smtClean="0">
                <a:latin typeface="Century Gothic" pitchFamily="34" charset="0"/>
              </a:rPr>
              <a:t>End-user Needs Assessment</a:t>
            </a:r>
            <a:endParaRPr lang="en-US" sz="1200" dirty="0">
              <a:latin typeface="Century Gothic" pitchFamily="34" charset="0"/>
            </a:endParaRPr>
          </a:p>
        </p:txBody>
      </p:sp>
      <p:sp>
        <p:nvSpPr>
          <p:cNvPr id="6" name="TextBox 5"/>
          <p:cNvSpPr txBox="1"/>
          <p:nvPr/>
        </p:nvSpPr>
        <p:spPr>
          <a:xfrm>
            <a:off x="5294923" y="2505812"/>
            <a:ext cx="143967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n-US" sz="1200" b="1" dirty="0">
                <a:latin typeface="Century Gothic" pitchFamily="34" charset="0"/>
              </a:rPr>
              <a:t>Adapt training </a:t>
            </a:r>
            <a:r>
              <a:rPr lang="en-US" sz="1200" b="1" dirty="0" smtClean="0">
                <a:latin typeface="Century Gothic" pitchFamily="34" charset="0"/>
              </a:rPr>
              <a:t>modules</a:t>
            </a:r>
          </a:p>
        </p:txBody>
      </p:sp>
      <p:sp>
        <p:nvSpPr>
          <p:cNvPr id="7" name="TextBox 6"/>
          <p:cNvSpPr txBox="1"/>
          <p:nvPr/>
        </p:nvSpPr>
        <p:spPr>
          <a:xfrm>
            <a:off x="7161510" y="2275328"/>
            <a:ext cx="184641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n-US" sz="1200" b="1" dirty="0" smtClean="0">
                <a:latin typeface="Century Gothic" pitchFamily="34" charset="0"/>
              </a:rPr>
              <a:t>Conduct </a:t>
            </a:r>
            <a:r>
              <a:rPr lang="en-US" sz="1200" b="1" dirty="0">
                <a:latin typeface="Century Gothic" pitchFamily="34" charset="0"/>
              </a:rPr>
              <a:t>T</a:t>
            </a:r>
            <a:r>
              <a:rPr lang="en-US" sz="1200" b="1" dirty="0" smtClean="0">
                <a:latin typeface="Century Gothic" pitchFamily="34" charset="0"/>
              </a:rPr>
              <a:t>raining :</a:t>
            </a:r>
          </a:p>
          <a:p>
            <a:pPr algn="ctr" fontAlgn="auto">
              <a:spcBef>
                <a:spcPts val="0"/>
              </a:spcBef>
              <a:spcAft>
                <a:spcPts val="0"/>
              </a:spcAft>
              <a:defRPr/>
            </a:pPr>
            <a:r>
              <a:rPr lang="en-US" sz="1200" b="1" dirty="0" smtClean="0">
                <a:latin typeface="Century Gothic" pitchFamily="34" charset="0"/>
              </a:rPr>
              <a:t> </a:t>
            </a:r>
            <a:r>
              <a:rPr lang="en-US" sz="1200" dirty="0" smtClean="0">
                <a:latin typeface="Century Gothic" pitchFamily="34" charset="0"/>
              </a:rPr>
              <a:t>Online</a:t>
            </a:r>
          </a:p>
          <a:p>
            <a:pPr algn="ctr" fontAlgn="auto">
              <a:spcBef>
                <a:spcPts val="0"/>
              </a:spcBef>
              <a:spcAft>
                <a:spcPts val="0"/>
              </a:spcAft>
              <a:defRPr/>
            </a:pPr>
            <a:r>
              <a:rPr lang="en-US" sz="1200" dirty="0" smtClean="0">
                <a:latin typeface="Century Gothic" pitchFamily="34" charset="0"/>
              </a:rPr>
              <a:t>Presentations</a:t>
            </a:r>
          </a:p>
          <a:p>
            <a:pPr algn="ctr" fontAlgn="auto">
              <a:spcBef>
                <a:spcPts val="0"/>
              </a:spcBef>
              <a:spcAft>
                <a:spcPts val="0"/>
              </a:spcAft>
              <a:defRPr/>
            </a:pPr>
            <a:r>
              <a:rPr lang="en-US" sz="1200" dirty="0">
                <a:latin typeface="Century Gothic" pitchFamily="34" charset="0"/>
              </a:rPr>
              <a:t>H</a:t>
            </a:r>
            <a:r>
              <a:rPr lang="en-US" sz="1200" dirty="0" smtClean="0">
                <a:latin typeface="Century Gothic" pitchFamily="34" charset="0"/>
              </a:rPr>
              <a:t>ands</a:t>
            </a:r>
            <a:r>
              <a:rPr lang="en-US" sz="1200" dirty="0">
                <a:latin typeface="Century Gothic" pitchFamily="34" charset="0"/>
              </a:rPr>
              <a:t>-on activities </a:t>
            </a:r>
            <a:r>
              <a:rPr lang="en-US" sz="1200" dirty="0" smtClean="0">
                <a:latin typeface="Century Gothic" pitchFamily="34" charset="0"/>
              </a:rPr>
              <a:t>Case </a:t>
            </a:r>
            <a:r>
              <a:rPr lang="en-US" sz="1200" dirty="0">
                <a:latin typeface="Century Gothic" pitchFamily="34" charset="0"/>
              </a:rPr>
              <a:t>Studies</a:t>
            </a:r>
          </a:p>
        </p:txBody>
      </p:sp>
      <p:sp>
        <p:nvSpPr>
          <p:cNvPr id="11" name="TextBox 10"/>
          <p:cNvSpPr txBox="1"/>
          <p:nvPr/>
        </p:nvSpPr>
        <p:spPr>
          <a:xfrm>
            <a:off x="4525305" y="4461412"/>
            <a:ext cx="2668223" cy="58477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n-US" sz="1600" b="1" dirty="0" smtClean="0">
                <a:latin typeface="Century Gothic" pitchFamily="34" charset="0"/>
              </a:rPr>
              <a:t>Project Evaluation: Surveys </a:t>
            </a:r>
            <a:r>
              <a:rPr lang="en-US" sz="1600" b="1" dirty="0">
                <a:latin typeface="Century Gothic" pitchFamily="34" charset="0"/>
              </a:rPr>
              <a:t>and Feedback </a:t>
            </a:r>
            <a:endParaRPr lang="en-US" sz="1600" b="1" dirty="0" smtClean="0">
              <a:latin typeface="Century Gothic" pitchFamily="34" charset="0"/>
            </a:endParaRPr>
          </a:p>
        </p:txBody>
      </p:sp>
      <p:sp>
        <p:nvSpPr>
          <p:cNvPr id="43" name="TextBox 42"/>
          <p:cNvSpPr txBox="1"/>
          <p:nvPr/>
        </p:nvSpPr>
        <p:spPr>
          <a:xfrm>
            <a:off x="213458" y="1814735"/>
            <a:ext cx="2219961"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71450" indent="-171450" fontAlgn="auto">
              <a:spcBef>
                <a:spcPts val="0"/>
              </a:spcBef>
              <a:spcAft>
                <a:spcPts val="0"/>
              </a:spcAft>
              <a:buFont typeface="Arial"/>
              <a:buChar char="•"/>
              <a:defRPr/>
            </a:pPr>
            <a:r>
              <a:rPr lang="en-US" sz="1200" dirty="0" smtClean="0">
                <a:latin typeface="Century Gothic" pitchFamily="34" charset="0"/>
              </a:rPr>
              <a:t>Advertise </a:t>
            </a:r>
            <a:r>
              <a:rPr lang="en-US" sz="1200" dirty="0">
                <a:latin typeface="Century Gothic" pitchFamily="34" charset="0"/>
              </a:rPr>
              <a:t>via list-serv and </a:t>
            </a:r>
            <a:r>
              <a:rPr lang="en-US" sz="1200" dirty="0" smtClean="0">
                <a:latin typeface="Century Gothic" pitchFamily="34" charset="0"/>
              </a:rPr>
              <a:t>Webpage</a:t>
            </a:r>
          </a:p>
          <a:p>
            <a:pPr marL="171450" indent="-171450" fontAlgn="auto">
              <a:spcBef>
                <a:spcPts val="0"/>
              </a:spcBef>
              <a:spcAft>
                <a:spcPts val="0"/>
              </a:spcAft>
              <a:buFont typeface="Arial"/>
              <a:buChar char="•"/>
              <a:defRPr/>
            </a:pPr>
            <a:r>
              <a:rPr lang="en-US" sz="1200" dirty="0" smtClean="0">
                <a:latin typeface="Century Gothic" pitchFamily="34" charset="0"/>
              </a:rPr>
              <a:t>Collaborate with NASA Applied Science PIs</a:t>
            </a:r>
          </a:p>
          <a:p>
            <a:pPr marL="171450" indent="-171450" fontAlgn="auto">
              <a:spcBef>
                <a:spcPts val="0"/>
              </a:spcBef>
              <a:spcAft>
                <a:spcPts val="0"/>
              </a:spcAft>
              <a:buFont typeface="Arial"/>
              <a:buChar char="•"/>
              <a:defRPr/>
            </a:pPr>
            <a:r>
              <a:rPr lang="en-US" sz="1200" dirty="0" smtClean="0">
                <a:latin typeface="Century Gothic" pitchFamily="34" charset="0"/>
              </a:rPr>
              <a:t>Collaborate with NASA Data Centers</a:t>
            </a:r>
          </a:p>
          <a:p>
            <a:pPr marL="171450" indent="-171450" fontAlgn="auto">
              <a:spcBef>
                <a:spcPts val="0"/>
              </a:spcBef>
              <a:spcAft>
                <a:spcPts val="0"/>
              </a:spcAft>
              <a:buFont typeface="Arial"/>
              <a:buChar char="•"/>
              <a:defRPr/>
            </a:pPr>
            <a:r>
              <a:rPr lang="en-US" sz="1200" dirty="0" smtClean="0">
                <a:latin typeface="Century Gothic" pitchFamily="34" charset="0"/>
              </a:rPr>
              <a:t>Work with Advisory Group</a:t>
            </a:r>
          </a:p>
          <a:p>
            <a:pPr marL="171450" indent="-171450" fontAlgn="auto">
              <a:spcBef>
                <a:spcPts val="0"/>
              </a:spcBef>
              <a:spcAft>
                <a:spcPts val="0"/>
              </a:spcAft>
              <a:buFont typeface="Arial"/>
              <a:buChar char="•"/>
              <a:defRPr/>
            </a:pPr>
            <a:r>
              <a:rPr lang="en-US" sz="1200" dirty="0" smtClean="0">
                <a:latin typeface="Century Gothic" pitchFamily="34" charset="0"/>
              </a:rPr>
              <a:t>Attend professional conferences </a:t>
            </a:r>
          </a:p>
        </p:txBody>
      </p:sp>
      <p:sp>
        <p:nvSpPr>
          <p:cNvPr id="19" name="Title 1"/>
          <p:cNvSpPr txBox="1">
            <a:spLocks/>
          </p:cNvSpPr>
          <p:nvPr/>
        </p:nvSpPr>
        <p:spPr bwMode="auto">
          <a:xfrm>
            <a:off x="690563" y="4560"/>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Century Gothic" pitchFamily="34" charset="0"/>
                <a:ea typeface="ＭＳ Ｐゴシック" pitchFamily="34" charset="-128"/>
                <a:cs typeface="Arial" pitchFamily="34" charset="0"/>
              </a:rPr>
              <a:t>ARSET Training</a:t>
            </a:r>
            <a:r>
              <a:rPr kumimoji="0" lang="en-US" sz="2800" b="1" i="0" u="none" strike="noStrike" kern="0" cap="none" spc="0" normalizeH="0" noProof="0" dirty="0" smtClean="0">
                <a:ln>
                  <a:noFill/>
                </a:ln>
                <a:solidFill>
                  <a:schemeClr val="bg1"/>
                </a:solidFill>
                <a:effectLst/>
                <a:uLnTx/>
                <a:uFillTx/>
                <a:latin typeface="Century Gothic" pitchFamily="34" charset="0"/>
                <a:ea typeface="ＭＳ Ｐゴシック" pitchFamily="34" charset="-128"/>
                <a:cs typeface="Arial" pitchFamily="34" charset="0"/>
              </a:rPr>
              <a:t> Workshop Lifecycle </a:t>
            </a:r>
            <a:endParaRPr kumimoji="0" lang="en-US" sz="2800" i="0" u="none" strike="noStrike" kern="0" cap="none" spc="0" normalizeH="0" baseline="0" noProof="0" dirty="0" smtClean="0">
              <a:ln>
                <a:noFill/>
              </a:ln>
              <a:solidFill>
                <a:schemeClr val="bg1"/>
              </a:solidFill>
              <a:effectLst/>
              <a:uLnTx/>
              <a:uFillTx/>
              <a:latin typeface="Century Gothic" pitchFamily="34" charset="0"/>
              <a:ea typeface="ＭＳ Ｐゴシック" pitchFamily="34" charset="-128"/>
              <a:cs typeface="Arial" pitchFamily="34" charset="0"/>
            </a:endParaRPr>
          </a:p>
        </p:txBody>
      </p:sp>
      <p:sp>
        <p:nvSpPr>
          <p:cNvPr id="27" name="Right Arrow 43"/>
          <p:cNvSpPr>
            <a:spLocks noChangeArrowheads="1"/>
          </p:cNvSpPr>
          <p:nvPr/>
        </p:nvSpPr>
        <p:spPr bwMode="auto">
          <a:xfrm>
            <a:off x="2484118" y="2499840"/>
            <a:ext cx="433708" cy="466936"/>
          </a:xfrm>
          <a:prstGeom prst="rightArrow">
            <a:avLst>
              <a:gd name="adj1" fmla="val 49796"/>
              <a:gd name="adj2" fmla="val 55789"/>
            </a:avLst>
          </a:prstGeom>
          <a:solidFill>
            <a:srgbClr val="3333CC"/>
          </a:solidFill>
          <a:ln>
            <a:noFill/>
            <a:headEnd/>
            <a:tailEnd/>
          </a:ln>
          <a:effectLst>
            <a:outerShdw blurRad="76200" dist="50800" dir="5400000" rotWithShape="0">
              <a:srgbClr val="4E3B30">
                <a:alpha val="60000"/>
              </a:srgbClr>
            </a:outerShdw>
          </a:effectLst>
        </p:spPr>
        <p:txBody>
          <a:bodyPr lIns="101882" tIns="50941" rIns="101882" bIns="50941" anchor="ctr"/>
          <a:lstStyle/>
          <a:p>
            <a:pPr marL="0" marR="0" lvl="0" indent="0" algn="ctr" defTabSz="455454"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 lastClr="FFFFFF"/>
              </a:solidFill>
              <a:effectLst/>
              <a:uLnTx/>
              <a:uFillTx/>
              <a:latin typeface="Century Gothic" pitchFamily="34" charset="0"/>
              <a:ea typeface="ＭＳ Ｐゴシック" pitchFamily="-108" charset="-128"/>
              <a:cs typeface="Arial" pitchFamily="34" charset="0"/>
            </a:endParaRPr>
          </a:p>
        </p:txBody>
      </p:sp>
      <p:sp>
        <p:nvSpPr>
          <p:cNvPr id="30" name="Right Arrow 43"/>
          <p:cNvSpPr>
            <a:spLocks noChangeArrowheads="1"/>
          </p:cNvSpPr>
          <p:nvPr/>
        </p:nvSpPr>
        <p:spPr bwMode="auto">
          <a:xfrm>
            <a:off x="4877825" y="2524178"/>
            <a:ext cx="433708" cy="466936"/>
          </a:xfrm>
          <a:prstGeom prst="rightArrow">
            <a:avLst>
              <a:gd name="adj1" fmla="val 49796"/>
              <a:gd name="adj2" fmla="val 55789"/>
            </a:avLst>
          </a:prstGeom>
          <a:solidFill>
            <a:srgbClr val="3333CC"/>
          </a:solidFill>
          <a:ln>
            <a:noFill/>
            <a:headEnd/>
            <a:tailEnd/>
          </a:ln>
          <a:effectLst>
            <a:outerShdw blurRad="76200" dist="50800" dir="5400000" rotWithShape="0">
              <a:srgbClr val="4E3B30">
                <a:alpha val="60000"/>
              </a:srgbClr>
            </a:outerShdw>
          </a:effectLst>
        </p:spPr>
        <p:txBody>
          <a:bodyPr lIns="101882" tIns="50941" rIns="101882" bIns="50941" anchor="ctr"/>
          <a:lstStyle/>
          <a:p>
            <a:pPr marL="0" marR="0" lvl="0" indent="0" algn="ctr" defTabSz="455454"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 lastClr="FFFFFF"/>
              </a:solidFill>
              <a:effectLst/>
              <a:uLnTx/>
              <a:uFillTx/>
              <a:latin typeface="Century Gothic" pitchFamily="34" charset="0"/>
              <a:ea typeface="ＭＳ Ｐゴシック" pitchFamily="-108" charset="-128"/>
              <a:cs typeface="Arial" pitchFamily="34" charset="0"/>
            </a:endParaRPr>
          </a:p>
        </p:txBody>
      </p:sp>
      <p:sp>
        <p:nvSpPr>
          <p:cNvPr id="32" name="Curved Left Arrow 31"/>
          <p:cNvSpPr/>
          <p:nvPr/>
        </p:nvSpPr>
        <p:spPr bwMode="auto">
          <a:xfrm flipH="1" flipV="1">
            <a:off x="3265906" y="3169542"/>
            <a:ext cx="838248" cy="1675481"/>
          </a:xfrm>
          <a:prstGeom prst="curvedLeftArrow">
            <a:avLst/>
          </a:prstGeom>
          <a:solidFill>
            <a:srgbClr val="3333CC"/>
          </a:solidFill>
          <a:ln w="9525"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33" name="Curved Left Arrow 32"/>
          <p:cNvSpPr/>
          <p:nvPr/>
        </p:nvSpPr>
        <p:spPr bwMode="auto">
          <a:xfrm>
            <a:off x="7556407" y="3308276"/>
            <a:ext cx="806229" cy="1568762"/>
          </a:xfrm>
          <a:prstGeom prst="curvedLeftArrow">
            <a:avLst/>
          </a:prstGeom>
          <a:solidFill>
            <a:srgbClr val="3333CC"/>
          </a:solidFill>
          <a:ln w="9525"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40" name="Right Arrow 43"/>
          <p:cNvSpPr>
            <a:spLocks noChangeArrowheads="1"/>
          </p:cNvSpPr>
          <p:nvPr/>
        </p:nvSpPr>
        <p:spPr bwMode="auto">
          <a:xfrm>
            <a:off x="6759234" y="2516500"/>
            <a:ext cx="433708" cy="466936"/>
          </a:xfrm>
          <a:prstGeom prst="rightArrow">
            <a:avLst>
              <a:gd name="adj1" fmla="val 49796"/>
              <a:gd name="adj2" fmla="val 55789"/>
            </a:avLst>
          </a:prstGeom>
          <a:solidFill>
            <a:srgbClr val="3333CC"/>
          </a:solidFill>
          <a:ln>
            <a:noFill/>
            <a:headEnd/>
            <a:tailEnd/>
          </a:ln>
          <a:effectLst>
            <a:outerShdw blurRad="76200" dist="50800" dir="5400000" rotWithShape="0">
              <a:srgbClr val="4E3B30">
                <a:alpha val="60000"/>
              </a:srgbClr>
            </a:outerShdw>
          </a:effectLst>
        </p:spPr>
        <p:txBody>
          <a:bodyPr lIns="101882" tIns="50941" rIns="101882" bIns="50941" anchor="ctr"/>
          <a:lstStyle/>
          <a:p>
            <a:pPr marL="0" marR="0" lvl="0" indent="0" algn="ctr" defTabSz="455454"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 lastClr="FFFFFF"/>
              </a:solidFill>
              <a:effectLst/>
              <a:uLnTx/>
              <a:uFillTx/>
              <a:latin typeface="Century Gothic" pitchFamily="34" charset="0"/>
              <a:ea typeface="ＭＳ Ｐゴシック" pitchFamily="-108" charset="-128"/>
              <a:cs typeface="Arial" pitchFamily="34" charset="0"/>
            </a:endParaRPr>
          </a:p>
        </p:txBody>
      </p:sp>
      <p:sp>
        <p:nvSpPr>
          <p:cNvPr id="2" name="Rectangle 1"/>
          <p:cNvSpPr/>
          <p:nvPr/>
        </p:nvSpPr>
        <p:spPr>
          <a:xfrm>
            <a:off x="4407905" y="3906459"/>
            <a:ext cx="2903026" cy="1728279"/>
          </a:xfrm>
          <a:prstGeom prst="rect">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endParaRPr lang="en-US" sz="5400" b="1" cap="none" spc="0" dirty="0">
              <a:ln w="38100" cmpd="sng">
                <a:solidFill>
                  <a:srgbClr val="FF0000"/>
                </a:solidFill>
                <a:prstDash val="solid"/>
              </a:ln>
              <a:no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3127886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90563" y="4560"/>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Century Gothic" pitchFamily="34" charset="0"/>
                <a:ea typeface="ＭＳ Ｐゴシック" pitchFamily="34" charset="-128"/>
                <a:cs typeface="Arial" pitchFamily="34" charset="0"/>
              </a:rPr>
              <a:t>ARSET Trainings</a:t>
            </a:r>
            <a:r>
              <a:rPr kumimoji="0" lang="en-US" sz="2800" b="1" i="0" u="none" strike="noStrike" kern="0" cap="none" spc="0" normalizeH="0" noProof="0" dirty="0" smtClean="0">
                <a:ln>
                  <a:noFill/>
                </a:ln>
                <a:solidFill>
                  <a:schemeClr val="bg1"/>
                </a:solidFill>
                <a:effectLst/>
                <a:uLnTx/>
                <a:uFillTx/>
                <a:latin typeface="Century Gothic" pitchFamily="34" charset="0"/>
                <a:ea typeface="ＭＳ Ｐゴシック" pitchFamily="34" charset="-128"/>
                <a:cs typeface="Arial" pitchFamily="34" charset="0"/>
              </a:rPr>
              <a:t> by Societal Benefit Area</a:t>
            </a:r>
            <a:endParaRPr kumimoji="0" lang="en-US" sz="2800" b="1" i="0" u="none" strike="noStrike" kern="0" cap="none" spc="0" normalizeH="0" baseline="0" noProof="0" dirty="0" smtClean="0">
              <a:ln>
                <a:noFill/>
              </a:ln>
              <a:solidFill>
                <a:schemeClr val="bg1"/>
              </a:solidFill>
              <a:effectLst/>
              <a:uLnTx/>
              <a:uFillTx/>
              <a:latin typeface="Century Gothic" pitchFamily="34" charset="0"/>
              <a:ea typeface="ＭＳ Ｐゴシック" pitchFamily="34" charset="-128"/>
              <a:cs typeface="Arial"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xmlns="" val="2041866605"/>
              </p:ext>
            </p:extLst>
          </p:nvPr>
        </p:nvGraphicFramePr>
        <p:xfrm>
          <a:off x="611909" y="1558636"/>
          <a:ext cx="7631547" cy="423718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614961" y="893760"/>
            <a:ext cx="6174372" cy="1077218"/>
          </a:xfrm>
          <a:prstGeom prst="rect">
            <a:avLst/>
          </a:prstGeom>
          <a:noFill/>
        </p:spPr>
        <p:txBody>
          <a:bodyPr wrap="square" rtlCol="0">
            <a:spAutoFit/>
          </a:bodyPr>
          <a:lstStyle/>
          <a:p>
            <a:r>
              <a:rPr lang="en-US" sz="1800" b="1" dirty="0" smtClean="0">
                <a:latin typeface="Century Gothic"/>
                <a:cs typeface="Century Gothic"/>
              </a:rPr>
              <a:t>2009 –  2013: +900 End-users Reached</a:t>
            </a:r>
          </a:p>
          <a:p>
            <a:endParaRPr lang="en-US" sz="1800" b="1" dirty="0" smtClean="0">
              <a:latin typeface="Century Gothic"/>
              <a:cs typeface="Century Gothic"/>
            </a:endParaRPr>
          </a:p>
          <a:p>
            <a:endParaRPr lang="en-US" sz="2800" b="1" dirty="0"/>
          </a:p>
        </p:txBody>
      </p:sp>
    </p:spTree>
    <p:extLst>
      <p:ext uri="{BB962C8B-B14F-4D97-AF65-F5344CB8AC3E}">
        <p14:creationId xmlns:p14="http://schemas.microsoft.com/office/powerpoint/2010/main" xmlns="" val="21341675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550" y="2722563"/>
            <a:ext cx="6851650" cy="530225"/>
          </a:xfrm>
        </p:spPr>
        <p:txBody>
          <a:bodyPr/>
          <a:lstStyle/>
          <a:p>
            <a:r>
              <a:rPr lang="en-US" dirty="0" smtClean="0"/>
              <a:t> S  S</a:t>
            </a:r>
            <a:r>
              <a:rPr lang="en-US" dirty="0" smtClean="0">
                <a:solidFill>
                  <a:schemeClr val="tx1"/>
                </a:solidFill>
              </a:rPr>
              <a:t>So where have we been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8</a:t>
            </a:fld>
            <a:endParaRPr lang="en-US" dirty="0"/>
          </a:p>
        </p:txBody>
      </p:sp>
    </p:spTree>
    <p:extLst>
      <p:ext uri="{BB962C8B-B14F-4D97-AF65-F5344CB8AC3E}">
        <p14:creationId xmlns:p14="http://schemas.microsoft.com/office/powerpoint/2010/main" xmlns="" val="81163603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12260" y="96549"/>
            <a:ext cx="859927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Arial"/>
                <a:ea typeface="ＭＳ Ｐゴシック" pitchFamily="34" charset="-128"/>
                <a:cs typeface="Arial"/>
              </a:rPr>
              <a:t>ARSET </a:t>
            </a:r>
            <a:r>
              <a:rPr lang="en-US" sz="2800" b="1" kern="0" dirty="0" smtClean="0">
                <a:solidFill>
                  <a:schemeClr val="bg1"/>
                </a:solidFill>
                <a:latin typeface="Arial"/>
                <a:ea typeface="ＭＳ Ｐゴシック" pitchFamily="34" charset="-128"/>
                <a:cs typeface="Arial"/>
              </a:rPr>
              <a:t>Reach Update:  </a:t>
            </a:r>
            <a:r>
              <a:rPr kumimoji="0" lang="en-US" sz="2800" b="1" i="0" u="none" strike="noStrike" kern="0" cap="none" spc="0" normalizeH="0" noProof="0" dirty="0" smtClean="0">
                <a:ln>
                  <a:noFill/>
                </a:ln>
                <a:solidFill>
                  <a:schemeClr val="bg1"/>
                </a:solidFill>
                <a:effectLst/>
                <a:uLnTx/>
                <a:uFillTx/>
                <a:latin typeface="Arial"/>
                <a:ea typeface="ＭＳ Ｐゴシック" pitchFamily="34" charset="-128"/>
                <a:cs typeface="Arial"/>
              </a:rPr>
              <a:t>2009 – </a:t>
            </a:r>
            <a:r>
              <a:rPr lang="en-US" sz="2800" b="1" kern="0" noProof="0" dirty="0" smtClean="0">
                <a:solidFill>
                  <a:schemeClr val="bg1"/>
                </a:solidFill>
                <a:latin typeface="Arial"/>
                <a:ea typeface="ＭＳ Ｐゴシック" pitchFamily="34" charset="-128"/>
                <a:cs typeface="Arial"/>
              </a:rPr>
              <a:t>June</a:t>
            </a:r>
            <a:r>
              <a:rPr kumimoji="0" lang="en-US" sz="2800" b="1" i="0" u="none" strike="noStrike" kern="0" cap="none" spc="0" normalizeH="0" noProof="0" dirty="0" smtClean="0">
                <a:ln>
                  <a:noFill/>
                </a:ln>
                <a:solidFill>
                  <a:schemeClr val="bg1"/>
                </a:solidFill>
                <a:effectLst/>
                <a:uLnTx/>
                <a:uFillTx/>
                <a:latin typeface="Arial"/>
                <a:ea typeface="ＭＳ Ｐゴシック" pitchFamily="34" charset="-128"/>
                <a:cs typeface="Arial"/>
              </a:rPr>
              <a:t> 2013</a:t>
            </a:r>
          </a:p>
        </p:txBody>
      </p:sp>
      <p:sp>
        <p:nvSpPr>
          <p:cNvPr id="10" name="Title 1"/>
          <p:cNvSpPr txBox="1">
            <a:spLocks/>
          </p:cNvSpPr>
          <p:nvPr/>
        </p:nvSpPr>
        <p:spPr bwMode="auto">
          <a:xfrm>
            <a:off x="292613" y="5727086"/>
            <a:ext cx="8142287" cy="10321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lnSpc>
                <a:spcPct val="85000"/>
              </a:lnSpc>
              <a:defRPr/>
            </a:pPr>
            <a:r>
              <a:rPr lang="en-US" sz="1600" dirty="0" smtClean="0"/>
              <a:t>Federal Agencies:</a:t>
            </a:r>
            <a:endParaRPr lang="en-US" sz="1600" b="1" kern="0" dirty="0">
              <a:latin typeface="Century Gothic" pitchFamily="34" charset="0"/>
              <a:ea typeface="ＭＳ Ｐゴシック" pitchFamily="34" charset="-128"/>
              <a:cs typeface="Arial" pitchFamily="34" charset="0"/>
            </a:endParaRPr>
          </a:p>
          <a:p>
            <a:pPr eaLnBrk="0" hangingPunct="0">
              <a:lnSpc>
                <a:spcPct val="120000"/>
              </a:lnSpc>
              <a:defRPr/>
            </a:pPr>
            <a:r>
              <a:rPr lang="en-US" sz="1600" b="1" kern="0" dirty="0" smtClean="0">
                <a:solidFill>
                  <a:srgbClr val="5408EC"/>
                </a:solidFill>
                <a:latin typeface="Century Gothic" pitchFamily="34" charset="0"/>
                <a:ea typeface="ＭＳ Ｐゴシック" pitchFamily="34" charset="-128"/>
                <a:cs typeface="Arial" pitchFamily="34" charset="0"/>
              </a:rPr>
              <a:t>NOAA, USGS, USAID, USACE</a:t>
            </a:r>
            <a:r>
              <a:rPr lang="en-US" sz="1600" b="1" kern="0" dirty="0">
                <a:solidFill>
                  <a:srgbClr val="5408EC"/>
                </a:solidFill>
                <a:latin typeface="Century Gothic" pitchFamily="34" charset="0"/>
                <a:ea typeface="ＭＳ Ｐゴシック" pitchFamily="34" charset="-128"/>
                <a:cs typeface="Arial" pitchFamily="34" charset="0"/>
              </a:rPr>
              <a:t>, </a:t>
            </a:r>
            <a:r>
              <a:rPr lang="en-US" sz="1600" b="1" kern="0" dirty="0" smtClean="0">
                <a:solidFill>
                  <a:srgbClr val="5408EC"/>
                </a:solidFill>
                <a:latin typeface="Century Gothic" pitchFamily="34" charset="0"/>
                <a:ea typeface="ＭＳ Ｐゴシック" pitchFamily="34" charset="-128"/>
                <a:cs typeface="Arial" pitchFamily="34" charset="0"/>
              </a:rPr>
              <a:t>BLM</a:t>
            </a:r>
            <a:r>
              <a:rPr lang="en-US" sz="1600" b="1" kern="0" dirty="0">
                <a:solidFill>
                  <a:srgbClr val="5408EC"/>
                </a:solidFill>
                <a:latin typeface="Century Gothic" pitchFamily="34" charset="0"/>
                <a:ea typeface="ＭＳ Ｐゴシック" pitchFamily="34" charset="-128"/>
                <a:cs typeface="Arial" pitchFamily="34" charset="0"/>
              </a:rPr>
              <a:t>, Bureau </a:t>
            </a:r>
            <a:r>
              <a:rPr lang="en-US" sz="1600" b="1" kern="0" dirty="0" smtClean="0">
                <a:solidFill>
                  <a:srgbClr val="5408EC"/>
                </a:solidFill>
                <a:latin typeface="Century Gothic" pitchFamily="34" charset="0"/>
                <a:ea typeface="ＭＳ Ｐゴシック" pitchFamily="34" charset="-128"/>
                <a:cs typeface="Arial" pitchFamily="34" charset="0"/>
              </a:rPr>
              <a:t>Rec</a:t>
            </a:r>
          </a:p>
          <a:p>
            <a:pPr eaLnBrk="0" hangingPunct="0">
              <a:lnSpc>
                <a:spcPct val="120000"/>
              </a:lnSpc>
              <a:defRPr/>
            </a:pPr>
            <a:r>
              <a:rPr lang="en-US" sz="1600" b="1" kern="0" dirty="0" smtClean="0">
                <a:solidFill>
                  <a:srgbClr val="009900"/>
                </a:solidFill>
                <a:latin typeface="Century Gothic" pitchFamily="34" charset="0"/>
                <a:ea typeface="ＭＳ Ｐゴシック" pitchFamily="34" charset="-128"/>
                <a:cs typeface="Arial" pitchFamily="34" charset="0"/>
              </a:rPr>
              <a:t>NOAA, US Forest Service, National Park Service, EPA</a:t>
            </a:r>
          </a:p>
          <a:p>
            <a:pPr eaLnBrk="0" hangingPunct="0">
              <a:lnSpc>
                <a:spcPct val="120000"/>
              </a:lnSpc>
              <a:defRPr/>
            </a:pPr>
            <a:r>
              <a:rPr lang="en-US" sz="1600" b="1" kern="0" dirty="0" smtClean="0">
                <a:solidFill>
                  <a:srgbClr val="FF0000"/>
                </a:solidFill>
                <a:latin typeface="Century Gothic" pitchFamily="34" charset="0"/>
                <a:ea typeface="ＭＳ Ｐゴシック" pitchFamily="34" charset="-128"/>
                <a:cs typeface="Arial" pitchFamily="34" charset="0"/>
              </a:rPr>
              <a:t>NOAA, USAID, USGS</a:t>
            </a:r>
            <a:endParaRPr lang="en-US" sz="1600" b="1" kern="0" dirty="0">
              <a:solidFill>
                <a:srgbClr val="FF0000"/>
              </a:solidFill>
              <a:latin typeface="Century Gothic" pitchFamily="34" charset="0"/>
              <a:ea typeface="ＭＳ Ｐゴシック" pitchFamily="34" charset="-128"/>
              <a:cs typeface="Arial" pitchFamily="34" charset="0"/>
            </a:endParaRPr>
          </a:p>
        </p:txBody>
      </p:sp>
      <p:sp>
        <p:nvSpPr>
          <p:cNvPr id="2" name="Slide Number Placeholder 1"/>
          <p:cNvSpPr>
            <a:spLocks noGrp="1"/>
          </p:cNvSpPr>
          <p:nvPr>
            <p:ph type="sldNum" sz="quarter" idx="4294967295"/>
          </p:nvPr>
        </p:nvSpPr>
        <p:spPr>
          <a:xfrm>
            <a:off x="8582025" y="6356350"/>
            <a:ext cx="561975" cy="365125"/>
          </a:xfrm>
          <a:prstGeom prst="rect">
            <a:avLst/>
          </a:prstGeom>
        </p:spPr>
        <p:txBody>
          <a:bodyPr/>
          <a:lstStyle/>
          <a:p>
            <a:fld id="{7DD1B6A0-9ED8-3B43-9B8E-076679C8BE7B}" type="slidenum">
              <a:rPr lang="en-US" smtClean="0"/>
              <a:pPr/>
              <a:t>9</a:t>
            </a:fld>
            <a:endParaRPr lang="en-US" dirty="0"/>
          </a:p>
        </p:txBody>
      </p:sp>
      <p:pic>
        <p:nvPicPr>
          <p:cNvPr id="3" name="Picture 2" descr="ARSETWaterAir_USA.pdf"/>
          <p:cNvPicPr>
            <a:picLocks noChangeAspect="1"/>
          </p:cNvPicPr>
          <p:nvPr/>
        </p:nvPicPr>
        <p:blipFill rotWithShape="1">
          <a:blip r:embed="rId3">
            <a:extLst>
              <a:ext uri="{28A0092B-C50C-407E-A947-70E740481C1C}">
                <a14:useLocalDpi xmlns:a14="http://schemas.microsoft.com/office/drawing/2010/main" xmlns="" val="0"/>
              </a:ext>
            </a:extLst>
          </a:blip>
          <a:srcRect l="-1431" t="34444" r="1431" b="8149"/>
          <a:stretch/>
        </p:blipFill>
        <p:spPr>
          <a:xfrm>
            <a:off x="127000" y="1016000"/>
            <a:ext cx="8890000" cy="4457700"/>
          </a:xfrm>
          <a:prstGeom prst="rect">
            <a:avLst/>
          </a:prstGeom>
        </p:spPr>
      </p:pic>
      <p:sp>
        <p:nvSpPr>
          <p:cNvPr id="12" name="TextBox 11"/>
          <p:cNvSpPr txBox="1"/>
          <p:nvPr/>
        </p:nvSpPr>
        <p:spPr>
          <a:xfrm>
            <a:off x="116785" y="952214"/>
            <a:ext cx="4506015" cy="1815882"/>
          </a:xfrm>
          <a:prstGeom prst="rect">
            <a:avLst/>
          </a:prstGeom>
          <a:noFill/>
        </p:spPr>
        <p:txBody>
          <a:bodyPr wrap="square" rtlCol="0">
            <a:spAutoFit/>
          </a:bodyPr>
          <a:lstStyle/>
          <a:p>
            <a:r>
              <a:rPr lang="en-US" sz="1600" dirty="0" smtClean="0"/>
              <a:t>Number of participating organizations</a:t>
            </a:r>
          </a:p>
          <a:p>
            <a:r>
              <a:rPr lang="en-US" sz="1600" dirty="0" smtClean="0"/>
              <a:t>per state (AQ + Water): </a:t>
            </a:r>
          </a:p>
          <a:p>
            <a:r>
              <a:rPr lang="en-US" sz="1600" b="1" dirty="0" smtClean="0"/>
              <a:t>County</a:t>
            </a:r>
          </a:p>
          <a:p>
            <a:r>
              <a:rPr lang="en-US" sz="1600" b="1" dirty="0" smtClean="0"/>
              <a:t>State</a:t>
            </a:r>
          </a:p>
          <a:p>
            <a:r>
              <a:rPr lang="en-US" sz="1600" b="1" dirty="0" smtClean="0"/>
              <a:t>Tribal</a:t>
            </a:r>
          </a:p>
          <a:p>
            <a:r>
              <a:rPr lang="en-US" sz="1600" b="1" dirty="0" smtClean="0"/>
              <a:t>Academic</a:t>
            </a:r>
          </a:p>
          <a:p>
            <a:r>
              <a:rPr lang="en-US" sz="1600" b="1" dirty="0" smtClean="0"/>
              <a:t>Private Sector</a:t>
            </a:r>
          </a:p>
        </p:txBody>
      </p:sp>
    </p:spTree>
    <p:extLst>
      <p:ext uri="{BB962C8B-B14F-4D97-AF65-F5344CB8AC3E}">
        <p14:creationId xmlns:p14="http://schemas.microsoft.com/office/powerpoint/2010/main" xmlns="" val="26506635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21776</TotalTime>
  <Words>1731</Words>
  <Application>Microsoft Office PowerPoint</Application>
  <PresentationFormat>On-screen Show (4:3)</PresentationFormat>
  <Paragraphs>275</Paragraphs>
  <Slides>24</Slides>
  <Notes>12</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3_Blank</vt:lpstr>
      <vt:lpstr>4_Blank</vt:lpstr>
      <vt:lpstr>Slide 1</vt:lpstr>
      <vt:lpstr>Applied Remote Sensing Training (ARSET)</vt:lpstr>
      <vt:lpstr>Slide 3</vt:lpstr>
      <vt:lpstr>Slide 4</vt:lpstr>
      <vt:lpstr>Slide 5</vt:lpstr>
      <vt:lpstr>Slide 6</vt:lpstr>
      <vt:lpstr>Slide 7</vt:lpstr>
      <vt:lpstr> S  SSo where have we been   ?</vt:lpstr>
      <vt:lpstr>Slide 9</vt:lpstr>
      <vt:lpstr>Slide 10</vt:lpstr>
      <vt:lpstr>Slide 11</vt:lpstr>
      <vt:lpstr>Consider participating in an ARSET Training </vt:lpstr>
      <vt:lpstr>Slide 13</vt:lpstr>
      <vt:lpstr>Slide 14</vt:lpstr>
      <vt:lpstr>Air Quality Topics</vt:lpstr>
      <vt:lpstr>Online Tools/Web Services</vt:lpstr>
      <vt:lpstr>Slide 17</vt:lpstr>
      <vt:lpstr>Panoply – to map the data</vt:lpstr>
      <vt:lpstr>Slide 19</vt:lpstr>
      <vt:lpstr> Some of Examples of hands on Training Modules</vt:lpstr>
      <vt:lpstr>Slide 21</vt:lpstr>
      <vt:lpstr>Slide 22</vt:lpstr>
      <vt:lpstr>Wish List for VIIRS data</vt:lpstr>
      <vt:lpstr>ARSET Team Members</vt:lpstr>
    </vt:vector>
  </TitlesOfParts>
  <Company>Jet Propulsion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Financial Charts for Reviews</dc:title>
  <dc:creator>Geller, Gary N (388F)</dc:creator>
  <cp:lastModifiedBy>Pawan</cp:lastModifiedBy>
  <cp:revision>656</cp:revision>
  <cp:lastPrinted>2007-03-13T23:06:41Z</cp:lastPrinted>
  <dcterms:created xsi:type="dcterms:W3CDTF">2012-07-11T19:18:53Z</dcterms:created>
  <dcterms:modified xsi:type="dcterms:W3CDTF">2013-11-21T02:27:55Z</dcterms:modified>
</cp:coreProperties>
</file>