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6" r:id="rId2"/>
    <p:sldId id="257" r:id="rId3"/>
    <p:sldId id="262" r:id="rId4"/>
    <p:sldId id="261" r:id="rId5"/>
    <p:sldId id="263" r:id="rId6"/>
    <p:sldId id="265" r:id="rId7"/>
    <p:sldId id="285" r:id="rId8"/>
    <p:sldId id="300" r:id="rId9"/>
    <p:sldId id="264" r:id="rId10"/>
    <p:sldId id="266" r:id="rId11"/>
    <p:sldId id="267" r:id="rId12"/>
    <p:sldId id="277" r:id="rId13"/>
    <p:sldId id="284" r:id="rId14"/>
    <p:sldId id="281" r:id="rId15"/>
    <p:sldId id="283" r:id="rId16"/>
    <p:sldId id="286" r:id="rId17"/>
    <p:sldId id="275" r:id="rId18"/>
    <p:sldId id="301" r:id="rId19"/>
    <p:sldId id="302" r:id="rId20"/>
    <p:sldId id="288" r:id="rId21"/>
    <p:sldId id="293" r:id="rId22"/>
    <p:sldId id="294" r:id="rId23"/>
    <p:sldId id="287" r:id="rId24"/>
    <p:sldId id="289" r:id="rId25"/>
    <p:sldId id="290" r:id="rId26"/>
    <p:sldId id="291" r:id="rId27"/>
    <p:sldId id="292" r:id="rId28"/>
    <p:sldId id="280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8" autoAdjust="0"/>
  </p:normalViewPr>
  <p:slideViewPr>
    <p:cSldViewPr>
      <p:cViewPr>
        <p:scale>
          <a:sx n="100" d="100"/>
          <a:sy n="100" d="100"/>
        </p:scale>
        <p:origin x="-58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F2DF-04F4-4519-B31C-1C8A9160F890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D3D07-BA73-47A3-9024-CE8F5AAF4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patterns from VIIRS and MODIS</a:t>
            </a:r>
          </a:p>
          <a:p>
            <a:r>
              <a:rPr lang="en-US" dirty="0" smtClean="0"/>
              <a:t>Similar patterns from collocated and non-collocated difference (algorithm</a:t>
            </a:r>
            <a:r>
              <a:rPr lang="en-US" baseline="0" dirty="0" smtClean="0"/>
              <a:t> difference)</a:t>
            </a:r>
          </a:p>
          <a:p>
            <a:r>
              <a:rPr lang="en-US" baseline="0" dirty="0" smtClean="0"/>
              <a:t>Undetected snow in VIIRS</a:t>
            </a:r>
          </a:p>
          <a:p>
            <a:r>
              <a:rPr lang="en-US" baseline="0" dirty="0" smtClean="0"/>
              <a:t>Over-stringent sea ice internal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3D07-BA73-47A3-9024-CE8F5AAF4C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NA:   6-9 (dust)</a:t>
            </a:r>
          </a:p>
          <a:p>
            <a:r>
              <a:rPr lang="en-US" dirty="0" smtClean="0"/>
              <a:t>SA:    1-3  (dust)  7-10 (smoke)</a:t>
            </a:r>
          </a:p>
          <a:p>
            <a:r>
              <a:rPr lang="en-US" dirty="0" err="1" smtClean="0"/>
              <a:t>Ind</a:t>
            </a:r>
            <a:r>
              <a:rPr lang="en-US" dirty="0" smtClean="0"/>
              <a:t>:    5-9 (dust)   10-4 (pollution)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3D07-BA73-47A3-9024-CE8F5AAF4C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62% within</a:t>
            </a:r>
            <a:r>
              <a:rPr lang="en-US" baseline="0" dirty="0" smtClean="0"/>
              <a:t> +/- (0.03+0.05tau)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3D07-BA73-47A3-9024-CE8F5AAF4C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3D07-BA73-47A3-9024-CE8F5AAF4C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NA:   6-9 (dust)</a:t>
            </a:r>
          </a:p>
          <a:p>
            <a:r>
              <a:rPr lang="en-US" dirty="0" smtClean="0"/>
              <a:t>SA:    1-3  (dust)  7-10 (smoke)</a:t>
            </a:r>
          </a:p>
          <a:p>
            <a:r>
              <a:rPr lang="en-US" dirty="0" err="1" smtClean="0"/>
              <a:t>Ind</a:t>
            </a:r>
            <a:r>
              <a:rPr lang="en-US" dirty="0" smtClean="0"/>
              <a:t>:    5-9 (dust)   10-4 (pollution)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D3D07-BA73-47A3-9024-CE8F5AAF4C8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B306-DB23-4D1E-A8F6-3E4152692936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B4C6-F150-4785-A33B-CEB929B8F017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B379-3465-46CF-A69D-E75427070D12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FF09-DE8B-434F-820B-0D75B248F8F0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1605-9A74-4361-A281-D2F4AE0CD3A1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0B25-9139-4A90-A5BC-79406EAE25F5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93A8-4E1F-476A-BE99-36CEB0BA2A90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6BB1-9B11-4AFD-A13D-F7DDDBB4B6CB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A64-1050-44A6-B381-B6064F00FCF3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2FCC-0FD3-410E-B471-6FCD643AEAAD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C6ADB2E-CBBE-496E-969A-D3DD0AB55833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9354D6-6086-4E30-A577-9E6A0F7256BE}" type="datetime1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VIIRS Aerosol Products, Data Quality, and Visualization Tools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VIIRS Aerosol Cal/Val Team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liu\Desktop\Pictur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880" y="4114800"/>
            <a:ext cx="4127500" cy="2408238"/>
          </a:xfrm>
          <a:prstGeom prst="rect">
            <a:avLst/>
          </a:prstGeom>
          <a:noFill/>
        </p:spPr>
      </p:pic>
      <p:pic>
        <p:nvPicPr>
          <p:cNvPr id="2051" name="Picture 3" descr="C:\Users\hliu\Desktop\Picture6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58950" y="1645920"/>
            <a:ext cx="4119359" cy="2414588"/>
          </a:xfrm>
          <a:prstGeom prst="rect">
            <a:avLst/>
          </a:prstGeom>
          <a:noFill/>
        </p:spPr>
      </p:pic>
      <p:pic>
        <p:nvPicPr>
          <p:cNvPr id="2050" name="Picture 2" descr="C:\Users\hliu\Desktop\Picture5.t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6950" y="1645920"/>
            <a:ext cx="4119359" cy="24145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Images: 2013 Jun-Aug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8" name="Picture 4" descr="C:\Users\hliu\Documents\WORK\VIIRS\PAPER\JGP-validation-201305\figures\VIIRS-MODIS\ANC\VIIRS-MODIS_AOD_2013JunAug.t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4569" y="4114800"/>
            <a:ext cx="4091420" cy="24003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969680" y="155698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Aharoni" pitchFamily="2" charset="-79"/>
              </a:rPr>
              <a:t>VIIRS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2250" y="155698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Aharoni" pitchFamily="2" charset="-79"/>
              </a:rPr>
              <a:t>MODIS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484" y="3994940"/>
            <a:ext cx="328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Aharoni" pitchFamily="2" charset="-79"/>
              </a:rPr>
              <a:t>VIIRS-MODIS (Non-Collocated)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5811" y="4010971"/>
            <a:ext cx="277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VIIRS-MODIS (Collocated)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AOT Difference over Land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 descr="C:\Users\hliu\Documents\WORK\VIIRS\PAPER\JGP-validation-201305\figures\VIIRS-MODIS\ANC\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733800"/>
          </a:xfrm>
          <a:prstGeom prst="rect">
            <a:avLst/>
          </a:prstGeom>
          <a:noFill/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689787"/>
            <a:ext cx="8229600" cy="863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VIIRS-MODIS AOT550 difference has a strong dependence on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Higher VIIRS AOT (red) over vegetated areas (green)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Lower VIIRS AOT (blue) over soil (red)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liu\Documents\WORK\VIIRS\PAPER\JGP-validation-201305\figures\AERONET-VIIRS-MODIS\timeser-e-us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2286034"/>
            <a:ext cx="4572000" cy="3501957"/>
          </a:xfrm>
          <a:prstGeom prst="rect">
            <a:avLst/>
          </a:prstGeom>
          <a:noFill/>
        </p:spPr>
      </p:pic>
      <p:pic>
        <p:nvPicPr>
          <p:cNvPr id="15364" name="Picture 4" descr="C:\Users\hliu\Documents\WORK\VIIRS\PAPER\JGP-validation-201305\figures\VIIRS-MODIS\timeser-land1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286034"/>
            <a:ext cx="4572000" cy="3501957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Regional Difference – East 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C:\Users\hliu\Documents\WORK\VIIRS\PAPER\JGP-validation-201305\figures\VIIRS-MODIS\timeser-ocean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286033"/>
            <a:ext cx="4572001" cy="3501958"/>
          </a:xfrm>
          <a:prstGeom prst="rect">
            <a:avLst/>
          </a:prstGeom>
          <a:noFill/>
        </p:spPr>
      </p:pic>
      <p:pic>
        <p:nvPicPr>
          <p:cNvPr id="22534" name="Picture 6" descr="C:\Users\hliu\Documents\WORK\VIIRS\PAPER\JGP-validation-201305\figures\VIIRS-MODIS\timeser-ocean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2286034"/>
            <a:ext cx="4572000" cy="3501957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6978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Difference – </a:t>
            </a:r>
            <a:r>
              <a:rPr lang="en-US" dirty="0" smtClean="0"/>
              <a:t>Atlantic Ocean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liu\Documents\WORK\VIIRS\PAPER\JGP-validation-201305\figures\Figure12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80148" y="2117085"/>
            <a:ext cx="4660654" cy="39618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with MAN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9458" name="Picture 2" descr="C:\Users\hliu\Documents\WORK\VIIRS\PAPER\JGP-validation-201305\figures\Figure11.t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01" y="2462730"/>
            <a:ext cx="4567398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liu\Documents\WORK\VIIRS\PAPER\JGP-validation-201305\figures\figure13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7808" y="1508750"/>
            <a:ext cx="6716109" cy="51480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over Land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99490" y="1931205"/>
            <a:ext cx="215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Wingdings" pitchFamily="2" charset="2"/>
              <a:buChar char="§"/>
            </a:pPr>
            <a:r>
              <a:rPr lang="en-US" sz="1400" dirty="0" smtClean="0"/>
              <a:t>Retrieval error as a function of: </a:t>
            </a:r>
          </a:p>
          <a:p>
            <a:pPr marL="171450" lvl="1" indent="-114300">
              <a:buFont typeface="Arial" pitchFamily="34" charset="0"/>
              <a:buChar char="•"/>
            </a:pPr>
            <a:r>
              <a:rPr lang="en-US" sz="1400" dirty="0" smtClean="0"/>
              <a:t> aerosol type (AERONET </a:t>
            </a:r>
            <a:r>
              <a:rPr lang="en-US" sz="1400" dirty="0" err="1" smtClean="0"/>
              <a:t>Ångström</a:t>
            </a:r>
            <a:r>
              <a:rPr lang="en-US" sz="1400" dirty="0" smtClean="0"/>
              <a:t> Exponent)</a:t>
            </a:r>
          </a:p>
          <a:p>
            <a:pPr marL="171450" lvl="1" indent="-114300">
              <a:buFont typeface="Arial" pitchFamily="34" charset="0"/>
              <a:buChar char="•"/>
            </a:pPr>
            <a:r>
              <a:rPr lang="en-US" sz="1400" dirty="0" smtClean="0"/>
              <a:t>Surface type (VIIRS TOA NDVI-SWIR)</a:t>
            </a:r>
          </a:p>
          <a:p>
            <a:pPr marL="171450" lvl="1" indent="-114300"/>
            <a:endParaRPr lang="en-US" sz="1400" dirty="0" smtClean="0"/>
          </a:p>
          <a:p>
            <a:pPr marL="114300" indent="-114300">
              <a:buFont typeface="Wingdings" pitchFamily="2" charset="2"/>
              <a:buChar char="§"/>
            </a:pPr>
            <a:r>
              <a:rPr lang="en-US" sz="1400" dirty="0" smtClean="0"/>
              <a:t>Small bias for majority of cases </a:t>
            </a:r>
          </a:p>
          <a:p>
            <a:pPr marL="114300" indent="-114300">
              <a:buFont typeface="Wingdings" pitchFamily="2" charset="2"/>
              <a:buChar char="§"/>
            </a:pPr>
            <a:endParaRPr lang="en-US" sz="1400" dirty="0" smtClean="0"/>
          </a:p>
          <a:p>
            <a:pPr marL="114300" indent="-114300">
              <a:buFont typeface="Wingdings" pitchFamily="2" charset="2"/>
              <a:buChar char="§"/>
            </a:pPr>
            <a:r>
              <a:rPr lang="en-US" sz="1400" dirty="0" smtClean="0"/>
              <a:t>Positive bias over vegetated area</a:t>
            </a:r>
          </a:p>
          <a:p>
            <a:pPr marL="114300" indent="-114300"/>
            <a:endParaRPr lang="en-US" sz="1400" dirty="0" smtClean="0"/>
          </a:p>
          <a:p>
            <a:pPr marL="114300" indent="-114300">
              <a:buFont typeface="Wingdings" pitchFamily="2" charset="2"/>
              <a:buChar char="§"/>
            </a:pPr>
            <a:r>
              <a:rPr lang="en-US" sz="1400" dirty="0" smtClean="0"/>
              <a:t>Negative bias over soil-dominated area</a:t>
            </a:r>
          </a:p>
          <a:p>
            <a:pPr marL="114300" indent="-114300"/>
            <a:endParaRPr lang="en-US" sz="1400" dirty="0" smtClean="0"/>
          </a:p>
          <a:p>
            <a:pPr marL="114300" indent="-114300">
              <a:buFont typeface="Wingdings" pitchFamily="2" charset="2"/>
              <a:buChar char="§"/>
            </a:pPr>
            <a:r>
              <a:rPr lang="en-US" sz="1400" dirty="0" smtClean="0"/>
              <a:t>Larger uncertainties over soil-dominated area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Granule Visualization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300" y="1969610"/>
            <a:ext cx="2112275" cy="241951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IDL software</a:t>
            </a:r>
          </a:p>
          <a:p>
            <a:endParaRPr lang="en-US" sz="2000" dirty="0" smtClean="0"/>
          </a:p>
          <a:p>
            <a:r>
              <a:rPr lang="en-US" sz="2000" dirty="0" smtClean="0"/>
              <a:t>Interactive interface</a:t>
            </a:r>
          </a:p>
          <a:p>
            <a:endParaRPr lang="en-US" sz="2000" dirty="0" smtClean="0"/>
          </a:p>
          <a:p>
            <a:r>
              <a:rPr lang="en-US" sz="2000" dirty="0" smtClean="0"/>
              <a:t>Display VIIRS aerosol products and satellite inputs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60" y="1854395"/>
            <a:ext cx="6106395" cy="444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3160165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(over Ocean</a:t>
            </a:r>
            <a:r>
              <a:rPr lang="en-US" dirty="0" smtClean="0"/>
              <a:t>) - collocated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22055" y="1931205"/>
          <a:ext cx="5345296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34"/>
                <a:gridCol w="1770131"/>
                <a:gridCol w="17701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VIIRS vs.  AERONET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MODIS</a:t>
                      </a:r>
                      <a:r>
                        <a:rPr lang="en-US" baseline="0" dirty="0" smtClean="0"/>
                        <a:t> vs. AERONET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Number</a:t>
                      </a:r>
                      <a:r>
                        <a:rPr lang="en-US" b="0" i="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 of Match-ups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1,652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1,281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Bias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0.007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-0.001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StdDev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0.047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0.053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RMSE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0.048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0.053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Correlation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0.919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0.907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Percent within ±(0.03+0.05 </a:t>
                      </a:r>
                      <a:r>
                        <a:rPr lang="el-GR" b="0" i="0" dirty="0" smtClean="0">
                          <a:solidFill>
                            <a:srgbClr val="002060"/>
                          </a:solidFill>
                          <a:latin typeface="+mn-lt"/>
                          <a:cs typeface="Aharoni" pitchFamily="2" charset="-79"/>
                        </a:rPr>
                        <a:t>τ</a:t>
                      </a:r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) uncertainty range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 smtClean="0">
                        <a:solidFill>
                          <a:srgbClr val="002060"/>
                        </a:solidFill>
                        <a:latin typeface="Berlin Sans FB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72.8%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66.6%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(over Land</a:t>
            </a:r>
            <a:r>
              <a:rPr lang="en-US" dirty="0" smtClean="0"/>
              <a:t>) - collocated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224" y="1941035"/>
          <a:ext cx="5345296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34"/>
                <a:gridCol w="1770131"/>
                <a:gridCol w="17701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VIIRS vs.  AERONET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MODIS</a:t>
                      </a:r>
                      <a:r>
                        <a:rPr lang="en-US" baseline="0" dirty="0" smtClean="0"/>
                        <a:t> vs. AERONET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Number</a:t>
                      </a:r>
                      <a:r>
                        <a:rPr lang="en-US" b="0" i="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 of Match-ups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4,647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3,624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Bias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0.028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0.014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StdDev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0.098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0.099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RMSE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0.102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0.100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Correlation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0.866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0.892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Percent within ±(0.05+0.15 </a:t>
                      </a:r>
                      <a:r>
                        <a:rPr lang="el-GR" b="0" i="0" dirty="0" smtClean="0">
                          <a:solidFill>
                            <a:srgbClr val="002060"/>
                          </a:solidFill>
                          <a:latin typeface="+mn-lt"/>
                          <a:cs typeface="Aharoni" pitchFamily="2" charset="-79"/>
                        </a:rPr>
                        <a:t>τ</a:t>
                      </a:r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) uncertainty range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 smtClean="0">
                        <a:solidFill>
                          <a:srgbClr val="002060"/>
                        </a:solidFill>
                        <a:latin typeface="Berlin Sans FB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77.2%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67.2%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VIIRS Aerosol Products</a:t>
            </a:r>
          </a:p>
          <a:p>
            <a:pPr lvl="1"/>
            <a:r>
              <a:rPr lang="en-US" dirty="0" smtClean="0"/>
              <a:t>Environmental Data Record (EDR)</a:t>
            </a:r>
          </a:p>
          <a:p>
            <a:pPr lvl="1"/>
            <a:r>
              <a:rPr lang="en-US" dirty="0" smtClean="0"/>
              <a:t>Intermediate Product (IP)</a:t>
            </a:r>
          </a:p>
          <a:p>
            <a:r>
              <a:rPr lang="en-US" dirty="0" smtClean="0"/>
              <a:t>Data Quality </a:t>
            </a:r>
          </a:p>
          <a:p>
            <a:pPr lvl="1"/>
            <a:r>
              <a:rPr lang="en-US" dirty="0" smtClean="0"/>
              <a:t>Validation of high quality EDR Aerosol Optical Thickness at 550nm</a:t>
            </a:r>
          </a:p>
          <a:p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Granule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4480"/>
            <a:ext cx="7406640" cy="516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EDR AOT550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4480"/>
            <a:ext cx="7315200" cy="532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Quality EDR AOT550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4480"/>
            <a:ext cx="7315200" cy="52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EDR Angstrom Exponent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4480"/>
            <a:ext cx="7315200" cy="5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EDR AOT Quality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4480"/>
            <a:ext cx="7315200" cy="52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AOT550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4480"/>
            <a:ext cx="7315200" cy="525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Quality IP AOT550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4480"/>
            <a:ext cx="7315200" cy="52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Suspended Matter Type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4480"/>
            <a:ext cx="7315200" cy="529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8434" name="Picture 2" descr="C:\Users\hliu\Documents\WORK\VIIRS\PAPER\JGP-validation-201305\figures\figure08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6" y="433410"/>
            <a:ext cx="9132108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194" name="Picture 2" descr="C:\Users\hliu\Documents\WORK\VIIRS\PAPER\JGP-validation-201305\figures\VIIRS-MODIS\ANC\201302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996" y="1828800"/>
            <a:ext cx="9122007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VIIRS high quality EDR AOT550</a:t>
            </a:r>
          </a:p>
          <a:p>
            <a:pPr lvl="1"/>
            <a:r>
              <a:rPr lang="en-US" dirty="0" smtClean="0"/>
              <a:t>Time period</a:t>
            </a:r>
          </a:p>
          <a:p>
            <a:pPr lvl="2"/>
            <a:r>
              <a:rPr lang="en-US" dirty="0" smtClean="0"/>
              <a:t>5/2/2012 – 9/1/2013 over ocean</a:t>
            </a:r>
          </a:p>
          <a:p>
            <a:pPr lvl="2"/>
            <a:r>
              <a:rPr lang="en-US" dirty="0" smtClean="0"/>
              <a:t>1/23/2013 – 9/1/2013 over land</a:t>
            </a:r>
          </a:p>
          <a:p>
            <a:pPr lvl="1"/>
            <a:r>
              <a:rPr lang="en-US" dirty="0" smtClean="0"/>
              <a:t>Compare with </a:t>
            </a:r>
          </a:p>
          <a:p>
            <a:pPr lvl="2"/>
            <a:r>
              <a:rPr lang="en-US" dirty="0" smtClean="0"/>
              <a:t>Aqua MODIS level-2 AOT550</a:t>
            </a:r>
          </a:p>
          <a:p>
            <a:pPr lvl="2"/>
            <a:r>
              <a:rPr lang="en-US" dirty="0" smtClean="0"/>
              <a:t>AERONET level-1.5 AOT550</a:t>
            </a:r>
          </a:p>
          <a:p>
            <a:pPr lvl="2"/>
            <a:r>
              <a:rPr lang="en-US" dirty="0" smtClean="0"/>
              <a:t>MAN level-2.0 AOT550 (5/2/2012 – 6/30/2013)</a:t>
            </a:r>
          </a:p>
          <a:p>
            <a:pPr lvl="1"/>
            <a:r>
              <a:rPr lang="en-US" dirty="0" smtClean="0"/>
              <a:t>Collocation</a:t>
            </a:r>
          </a:p>
          <a:p>
            <a:pPr lvl="2"/>
            <a:r>
              <a:rPr lang="en-US" dirty="0" smtClean="0"/>
              <a:t>VIIRS vs. MODIS (5-minute;  within MODIS grid)</a:t>
            </a:r>
          </a:p>
          <a:p>
            <a:pPr lvl="2"/>
            <a:r>
              <a:rPr lang="en-US" dirty="0" smtClean="0"/>
              <a:t>VIIRS vs. AERONET; MODIS vs. AERONET (60-minute, 27.5km radius)</a:t>
            </a:r>
          </a:p>
          <a:p>
            <a:pPr lvl="2"/>
            <a:r>
              <a:rPr lang="en-US" dirty="0" smtClean="0"/>
              <a:t>VIIRS vs. MAN (60-minute, 0.5° spatial domain)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260" y="6117350"/>
            <a:ext cx="8035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 Narrow" pitchFamily="34" charset="0"/>
              </a:rPr>
              <a:t>H. Liu et al. (2013) Preliminary Evaluation of </a:t>
            </a:r>
            <a:r>
              <a:rPr lang="en-US" sz="1600" i="1" dirty="0" err="1" smtClean="0">
                <a:latin typeface="Arial Narrow" pitchFamily="34" charset="0"/>
              </a:rPr>
              <a:t>Suomi</a:t>
            </a:r>
            <a:r>
              <a:rPr lang="en-US" sz="1600" i="1" dirty="0" smtClean="0">
                <a:latin typeface="Arial Narrow" pitchFamily="34" charset="0"/>
              </a:rPr>
              <a:t>-NPP VIIRS Aerosol Optical Thickness. (under review)</a:t>
            </a:r>
            <a:endParaRPr lang="en-US" sz="1600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218" name="Picture 2" descr="C:\Users\hliu\Documents\WORK\VIIRS\PAPER\JGP-validation-201305\figures\VIIRS-MODIS\ANC\2013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42" name="Picture 2" descr="C:\Users\hliu\Documents\WORK\VIIRS\PAPER\JGP-validation-201305\figures\VIIRS-MODIS\ANC\2013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266" name="Picture 2" descr="C:\Users\hliu\Documents\WORK\VIIRS\PAPER\JGP-validation-201305\figures\VIIRS-MODIS\ANC\2013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2290" name="Picture 2" descr="C:\Users\hliu\Documents\WORK\VIIRS\PAPER\JGP-validation-201305\figures\VIIRS-MODIS\ANC\2013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3314" name="Picture 2" descr="C:\Users\hliu\Documents\WORK\VIIRS\PAPER\JGP-validation-201305\figures\VIIRS-MODIS\ANC\2013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4338" name="Picture 2" descr="C:\Users\hliu\Documents\WORK\VIIRS\PAPER\JGP-validation-201305\figures\VIIRS-MODIS\ANC\2013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Analysis</a:t>
            </a:r>
            <a:endParaRPr lang="en-US" dirty="0"/>
          </a:p>
        </p:txBody>
      </p:sp>
      <p:pic>
        <p:nvPicPr>
          <p:cNvPr id="4" name="Picture 5" descr="C:\Users\hliu\Documents\WORK\VIIRS\PAPER\JGP-validation-201305\figures\VIIRS-MODIS\ANC\VIIRS-MODIS-COL_AOD_2013JunAug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3359" y="1295400"/>
            <a:ext cx="7482532" cy="4373880"/>
          </a:xfrm>
          <a:prstGeom prst="rect">
            <a:avLst/>
          </a:prstGeom>
          <a:noFill/>
          <a:effectLst/>
        </p:spPr>
      </p:pic>
      <p:sp>
        <p:nvSpPr>
          <p:cNvPr id="11" name="Rectangle 10"/>
          <p:cNvSpPr/>
          <p:nvPr/>
        </p:nvSpPr>
        <p:spPr>
          <a:xfrm>
            <a:off x="3172708" y="3198570"/>
            <a:ext cx="806506" cy="53767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  <a:ln w="22225">
            <a:solidFill>
              <a:schemeClr val="accent1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84248" y="2660900"/>
            <a:ext cx="422455" cy="38405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6203" y="2392065"/>
            <a:ext cx="499265" cy="38405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65468" y="2392065"/>
            <a:ext cx="422455" cy="38405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75538" y="2479508"/>
            <a:ext cx="499265" cy="341518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5689787"/>
            <a:ext cx="8229600" cy="863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Six land domains: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3200" dirty="0" smtClean="0"/>
              <a:t>(1) East US (2) East Asia (3) South America (4) South Africa (5) West US (6) India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Three ocean domains: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3200" dirty="0" smtClean="0"/>
              <a:t>(1) North Atlantic (2) South Atlantic (3) North Indian Ocean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5619" y="3198570"/>
            <a:ext cx="576076" cy="53767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51016" y="2660900"/>
            <a:ext cx="1152150" cy="537670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100000" sy="100000" flip="none" algn="tl"/>
          </a:blipFill>
          <a:ln w="22225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95925" y="3198570"/>
            <a:ext cx="844910" cy="537670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100000" sy="100000" flip="none" algn="tl"/>
          </a:blipFill>
          <a:ln w="22225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55315" y="2660900"/>
            <a:ext cx="844910" cy="537670"/>
          </a:xfrm>
          <a:prstGeom prst="rect">
            <a:avLst/>
          </a:prstGeom>
          <a:blipFill dpi="0" rotWithShape="1">
            <a:blip r:embed="rId4" cstate="print">
              <a:alphaModFix amt="10000"/>
            </a:blip>
            <a:srcRect/>
            <a:tile tx="0" ty="0" sx="100000" sy="100000" flip="none" algn="tl"/>
          </a:blipFill>
          <a:ln w="22225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liu\Desktop\Pictur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91440"/>
            <a:ext cx="8699500" cy="671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liu\Desktop\Pictur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91440"/>
            <a:ext cx="8699500" cy="671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liu\Desktop\Pictur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91440"/>
            <a:ext cx="8699500" cy="671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liu\Documents\WORK\VIIRS\PAPER\JGP-validation-201305\figures\figure01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01" y="1518275"/>
            <a:ext cx="9119998" cy="2574487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2665" y="6117350"/>
            <a:ext cx="8229600" cy="400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VIIRS – MODIS:  </a:t>
            </a:r>
            <a:r>
              <a:rPr lang="en-US" sz="3200" b="1" dirty="0" smtClean="0"/>
              <a:t>-0.007</a:t>
            </a:r>
            <a:r>
              <a:rPr lang="en-US" sz="3200" dirty="0" smtClean="0"/>
              <a:t> over ocean;  0.083/</a:t>
            </a:r>
            <a:r>
              <a:rPr lang="en-US" sz="3200" b="1" dirty="0" smtClean="0"/>
              <a:t>0.028</a:t>
            </a:r>
            <a:r>
              <a:rPr lang="en-US" sz="3200" dirty="0" smtClean="0"/>
              <a:t> over land before/after PCT update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hliu\Documents\WORK\VIIRS\PAPER\JGP-validation-201305\figures\figure06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012" y="3723812"/>
            <a:ext cx="8957555" cy="2431943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 Series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8695" y="1662370"/>
            <a:ext cx="307240" cy="188184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90700" y="1623966"/>
            <a:ext cx="307240" cy="191042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22790" y="3198570"/>
            <a:ext cx="172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Processing Error</a:t>
            </a:r>
            <a:endParaRPr lang="en-US" sz="1400" b="1" i="1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7465" y="3121760"/>
            <a:ext cx="115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PCT Update</a:t>
            </a:r>
            <a:endParaRPr lang="en-US" sz="1400" b="1" i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6991515" y="2814520"/>
            <a:ext cx="192025" cy="30724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liu\Desktop\Picture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91440"/>
            <a:ext cx="8699500" cy="671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C:\Users\hliu\Documents\WORK\VIIRS\PAPER\JGP-validation-201305\figures\figure02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835" y="1699220"/>
            <a:ext cx="9126329" cy="380365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537387"/>
            <a:ext cx="8229600" cy="863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frequency distributions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Larger fraction of VIIRS retrievals at low AOT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No negative retrievals from VIIRS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liu\Documents\WORK\VIIRS\PAPER\JGP-validation-201305\figures\figure04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4568" y="1508750"/>
            <a:ext cx="6784621" cy="26048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3" name="Picture 3" descr="C:\Users\hliu\Documents\WORK\VIIRS\PAPER\JGP-validation-201305\figures\figure07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99373" y="4005075"/>
            <a:ext cx="6880209" cy="2530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(over Ocean)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8386" y="1920572"/>
          <a:ext cx="7080524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34"/>
                <a:gridCol w="1735228"/>
                <a:gridCol w="1770131"/>
                <a:gridCol w="17701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VIIRS  vs. MODIS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VIIRS vs.  AERONET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MODIS</a:t>
                      </a:r>
                      <a:r>
                        <a:rPr lang="en-US" baseline="0" dirty="0" smtClean="0"/>
                        <a:t> vs. AERONET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Number</a:t>
                      </a:r>
                      <a:r>
                        <a:rPr lang="en-US" b="0" i="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 of Match-ups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80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2,298,790</a:t>
                      </a:r>
                      <a:endParaRPr lang="en-US" kern="1800" baseline="0" dirty="0" smtClean="0">
                        <a:solidFill>
                          <a:srgbClr val="7030A0"/>
                        </a:solidFill>
                        <a:latin typeface="Berlin Sans FB" pitchFamily="34" charset="0"/>
                      </a:endParaRPr>
                    </a:p>
                  </a:txBody>
                  <a:tcPr marT="1828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7,713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1,931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Bias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-0.0004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0.001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StdDev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Berlin Sans FB" pitchFamily="34" charset="0"/>
                        </a:rPr>
                        <a:t>0.036</a:t>
                      </a:r>
                      <a:endParaRPr lang="en-US" dirty="0">
                        <a:solidFill>
                          <a:srgbClr val="7030A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0.059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RMSE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0.036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0.059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Correlation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Berlin Sans FB" pitchFamily="34" charset="0"/>
                        </a:rPr>
                        <a:t>0.949</a:t>
                      </a:r>
                      <a:endParaRPr lang="en-US" dirty="0">
                        <a:solidFill>
                          <a:srgbClr val="7030A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0.906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0.909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Percent within ±(0.03+0.05 </a:t>
                      </a:r>
                      <a:r>
                        <a:rPr lang="el-GR" b="0" i="0" dirty="0" smtClean="0">
                          <a:solidFill>
                            <a:srgbClr val="002060"/>
                          </a:solidFill>
                          <a:latin typeface="+mn-lt"/>
                          <a:cs typeface="Aharoni" pitchFamily="2" charset="-79"/>
                        </a:rPr>
                        <a:t>τ</a:t>
                      </a:r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) uncertainty range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 smtClean="0">
                        <a:solidFill>
                          <a:srgbClr val="002060"/>
                        </a:solidFill>
                        <a:latin typeface="Berlin Sans FB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64.1%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64.1%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(over Land)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8386" y="1920572"/>
          <a:ext cx="7080524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34"/>
                <a:gridCol w="1735228"/>
                <a:gridCol w="1770131"/>
                <a:gridCol w="17701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VIIRS  vs. MODIS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VIIRS vs.  AERONET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MODIS</a:t>
                      </a:r>
                      <a:r>
                        <a:rPr lang="en-US" baseline="0" dirty="0" smtClean="0"/>
                        <a:t> vs. AERONET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Number</a:t>
                      </a:r>
                      <a:r>
                        <a:rPr lang="en-US" b="0" i="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 of Match-ups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800" baseline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1,160,880</a:t>
                      </a:r>
                      <a:endParaRPr lang="en-US" kern="1800" baseline="0" dirty="0" smtClean="0">
                        <a:solidFill>
                          <a:srgbClr val="7030A0"/>
                        </a:solidFill>
                        <a:latin typeface="Berlin Sans FB" pitchFamily="34" charset="0"/>
                      </a:endParaRPr>
                    </a:p>
                  </a:txBody>
                  <a:tcPr marT="1828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9,525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4,990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Bias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-0.011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-0.009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-0.005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StdDev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Berlin Sans FB" pitchFamily="34" charset="0"/>
                        </a:rPr>
                        <a:t>0.128</a:t>
                      </a:r>
                      <a:endParaRPr lang="en-US" dirty="0">
                        <a:solidFill>
                          <a:srgbClr val="7030A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0.130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0.106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RMSE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0.129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0.130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0.106</a:t>
                      </a:r>
                      <a:endParaRPr lang="en-US" sz="1800" dirty="0">
                        <a:solidFill>
                          <a:srgbClr val="00206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Correlation</a:t>
                      </a:r>
                      <a:endParaRPr lang="en-US" b="0" i="0" dirty="0">
                        <a:solidFill>
                          <a:srgbClr val="7030A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Berlin Sans FB" pitchFamily="34" charset="0"/>
                        </a:rPr>
                        <a:t>0.892</a:t>
                      </a:r>
                      <a:endParaRPr lang="en-US" dirty="0">
                        <a:solidFill>
                          <a:srgbClr val="7030A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0.773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Berlin Sans FB" pitchFamily="34" charset="0"/>
                          <a:ea typeface="宋体"/>
                          <a:cs typeface="Times New Roman"/>
                        </a:rPr>
                        <a:t>0.886</a:t>
                      </a:r>
                      <a:endParaRPr lang="en-US" sz="1800" dirty="0">
                        <a:solidFill>
                          <a:srgbClr val="7030A0"/>
                        </a:solidFill>
                        <a:latin typeface="Berlin Sans FB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Percent within ±(0.05+0.15 </a:t>
                      </a:r>
                      <a:r>
                        <a:rPr lang="el-GR" b="0" i="0" dirty="0" smtClean="0">
                          <a:solidFill>
                            <a:srgbClr val="002060"/>
                          </a:solidFill>
                          <a:latin typeface="+mn-lt"/>
                          <a:cs typeface="Aharoni" pitchFamily="2" charset="-79"/>
                        </a:rPr>
                        <a:t>τ</a:t>
                      </a:r>
                      <a:r>
                        <a:rPr lang="en-US" b="0" i="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cs typeface="Aharoni" pitchFamily="2" charset="-79"/>
                        </a:rPr>
                        <a:t>) uncertainty range</a:t>
                      </a:r>
                      <a:endParaRPr lang="en-US" b="0" i="0" dirty="0">
                        <a:solidFill>
                          <a:srgbClr val="002060"/>
                        </a:solidFill>
                        <a:latin typeface="Berlin Sans FB" pitchFamily="34" charset="0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dirty="0" smtClean="0">
                        <a:solidFill>
                          <a:srgbClr val="002060"/>
                        </a:solidFill>
                        <a:latin typeface="Berlin Sans FB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71.0%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Berlin Sans FB" pitchFamily="34" charset="0"/>
                        </a:rPr>
                        <a:t>64.7%</a:t>
                      </a:r>
                      <a:endParaRPr lang="en-US" dirty="0">
                        <a:solidFill>
                          <a:srgbClr val="002060"/>
                        </a:solidFill>
                        <a:latin typeface="Berlin Sans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liu\Desktop\Picture4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58950" y="4114800"/>
            <a:ext cx="4119359" cy="2414588"/>
          </a:xfrm>
          <a:prstGeom prst="rect">
            <a:avLst/>
          </a:prstGeom>
          <a:noFill/>
        </p:spPr>
      </p:pic>
      <p:pic>
        <p:nvPicPr>
          <p:cNvPr id="1028" name="Picture 4" descr="C:\Users\hliu\Desktop\Picture3.t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6950" y="4114800"/>
            <a:ext cx="4119359" cy="2414588"/>
          </a:xfrm>
          <a:prstGeom prst="rect">
            <a:avLst/>
          </a:prstGeom>
          <a:noFill/>
        </p:spPr>
      </p:pic>
      <p:pic>
        <p:nvPicPr>
          <p:cNvPr id="1027" name="Picture 3" descr="C:\Users\hliu\Desktop\Picture2.t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58950" y="1645920"/>
            <a:ext cx="4119359" cy="2414588"/>
          </a:xfrm>
          <a:prstGeom prst="rect">
            <a:avLst/>
          </a:prstGeom>
          <a:noFill/>
        </p:spPr>
      </p:pic>
      <p:pic>
        <p:nvPicPr>
          <p:cNvPr id="1026" name="Picture 2" descr="C:\Users\hliu\Desktop\Picture1.t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6950" y="1645920"/>
            <a:ext cx="4119359" cy="24145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Images: 2013 Feb-May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VIIRS Aerosol Science and Operational Users Workshop  November 21-22,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69680" y="155698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Aharoni" pitchFamily="2" charset="-79"/>
              </a:rPr>
              <a:t>VIIRS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2250" y="155698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Aharoni" pitchFamily="2" charset="-79"/>
              </a:rPr>
              <a:t>MODIS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484" y="3994940"/>
            <a:ext cx="328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Aharoni" pitchFamily="2" charset="-79"/>
              </a:rPr>
              <a:t>VIIRS-MODIS (Non-Collocated)</a:t>
            </a:r>
            <a:endParaRPr lang="en-US" b="1" dirty="0"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5811" y="4010971"/>
            <a:ext cx="277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VIIRS-MODIS (Collocated)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5139</TotalTime>
  <Words>1108</Words>
  <Application>Microsoft Office PowerPoint</Application>
  <PresentationFormat>On-screen Show (4:3)</PresentationFormat>
  <Paragraphs>275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Module</vt:lpstr>
      <vt:lpstr>VIIRS Aerosol Products, Data Quality, and Visualization Tools</vt:lpstr>
      <vt:lpstr>Outline</vt:lpstr>
      <vt:lpstr>Data Quality</vt:lpstr>
      <vt:lpstr>Slide 4</vt:lpstr>
      <vt:lpstr>Histogram</vt:lpstr>
      <vt:lpstr>Scatter Plots</vt:lpstr>
      <vt:lpstr>Statistics (over Ocean)</vt:lpstr>
      <vt:lpstr>Statistics (over Land)</vt:lpstr>
      <vt:lpstr>Global Images: 2013 Feb-May</vt:lpstr>
      <vt:lpstr>Global Images: 2013 Jun-Aug</vt:lpstr>
      <vt:lpstr>AOT Difference over Land</vt:lpstr>
      <vt:lpstr>Regional Difference – East US</vt:lpstr>
      <vt:lpstr>Regional Difference – Atlantic Ocean</vt:lpstr>
      <vt:lpstr>Validation with MAN</vt:lpstr>
      <vt:lpstr>Validation over Land</vt:lpstr>
      <vt:lpstr>VIIRS Granule Visualization Tool</vt:lpstr>
      <vt:lpstr>Backup</vt:lpstr>
      <vt:lpstr>Statistics (over Ocean) - collocated</vt:lpstr>
      <vt:lpstr>Statistics (over Land) - collocated</vt:lpstr>
      <vt:lpstr>RGB</vt:lpstr>
      <vt:lpstr>EDR AOT550</vt:lpstr>
      <vt:lpstr>High Quality EDR AOT550</vt:lpstr>
      <vt:lpstr>EDR Angstrom Exponent</vt:lpstr>
      <vt:lpstr>EDR AOT Quality</vt:lpstr>
      <vt:lpstr>IP AOT550</vt:lpstr>
      <vt:lpstr>Good Quality IP AOT550</vt:lpstr>
      <vt:lpstr>Suspended Matter Type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Regional Analysis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VIIRS Aerosol Products, Data Quality, and Visualization Tools</dc:title>
  <dc:creator>Hongqing Liu</dc:creator>
  <cp:lastModifiedBy>hliu</cp:lastModifiedBy>
  <cp:revision>273</cp:revision>
  <dcterms:created xsi:type="dcterms:W3CDTF">2006-08-16T00:00:00Z</dcterms:created>
  <dcterms:modified xsi:type="dcterms:W3CDTF">2013-11-19T16:07:45Z</dcterms:modified>
</cp:coreProperties>
</file>