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71" r:id="rId2"/>
    <p:sldId id="515" r:id="rId3"/>
    <p:sldId id="516" r:id="rId4"/>
    <p:sldId id="538" r:id="rId5"/>
    <p:sldId id="539" r:id="rId6"/>
    <p:sldId id="474" r:id="rId7"/>
    <p:sldId id="477" r:id="rId8"/>
    <p:sldId id="478" r:id="rId9"/>
    <p:sldId id="479" r:id="rId10"/>
    <p:sldId id="480" r:id="rId11"/>
    <p:sldId id="545" r:id="rId12"/>
    <p:sldId id="540" r:id="rId13"/>
    <p:sldId id="498" r:id="rId14"/>
    <p:sldId id="428" r:id="rId15"/>
    <p:sldId id="502" r:id="rId16"/>
    <p:sldId id="503" r:id="rId17"/>
    <p:sldId id="433" r:id="rId18"/>
    <p:sldId id="422" r:id="rId19"/>
    <p:sldId id="528" r:id="rId20"/>
    <p:sldId id="546" r:id="rId21"/>
    <p:sldId id="552" r:id="rId22"/>
    <p:sldId id="553" r:id="rId23"/>
    <p:sldId id="550" r:id="rId24"/>
    <p:sldId id="554" r:id="rId25"/>
    <p:sldId id="555" r:id="rId26"/>
    <p:sldId id="556" r:id="rId27"/>
    <p:sldId id="557" r:id="rId28"/>
    <p:sldId id="542" r:id="rId29"/>
    <p:sldId id="559" r:id="rId30"/>
    <p:sldId id="558" r:id="rId31"/>
    <p:sldId id="560" r:id="rId32"/>
    <p:sldId id="543" r:id="rId33"/>
    <p:sldId id="561" r:id="rId34"/>
    <p:sldId id="562" r:id="rId35"/>
    <p:sldId id="402" r:id="rId36"/>
    <p:sldId id="409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FF00FF"/>
    <a:srgbClr val="EEECE0"/>
    <a:srgbClr val="A13E00"/>
    <a:srgbClr val="00FFFF"/>
    <a:srgbClr val="06FF00"/>
    <a:srgbClr val="25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5" autoAdjust="0"/>
    <p:restoredTop sz="94673" autoAdjust="0"/>
  </p:normalViewPr>
  <p:slideViewPr>
    <p:cSldViewPr snapToGrid="0">
      <p:cViewPr>
        <p:scale>
          <a:sx n="100" d="100"/>
          <a:sy n="100" d="100"/>
        </p:scale>
        <p:origin x="-8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F66D9-FDC1-EF41-AECC-B8F90E41E2BD}" type="datetimeFigureOut">
              <a:rPr lang="en-US" smtClean="0"/>
              <a:pPr/>
              <a:t>11/20/13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09AB7-E450-D043-9C62-88E08E06A4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921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90053-279A-9841-B614-A3C327EF8D47}" type="datetimeFigureOut">
              <a:rPr lang="en-US" smtClean="0"/>
              <a:pPr/>
              <a:t>11/20/13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2AE28-5901-0848-8C52-5FA1FA4AFA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720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091A6F-C9D3-454F-BFB2-44D4C4C10CDB}" type="slidenum">
              <a:rPr lang="en-US"/>
              <a:pPr/>
              <a:t>3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A5BC69-84D6-6D4F-A638-6496275F1F90}" type="slidenum">
              <a:rPr lang="en-US"/>
              <a:pPr/>
              <a:t>12</a:t>
            </a:fld>
            <a:endParaRPr lang="en-US"/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92BA32-C94C-6641-AE41-80805A4B0EE5}" type="slidenum">
              <a:rPr lang="en-US"/>
              <a:pPr/>
              <a:t>13</a:t>
            </a:fld>
            <a:endParaRPr lang="en-US"/>
          </a:p>
        </p:txBody>
      </p:sp>
      <p:sp>
        <p:nvSpPr>
          <p:cNvPr id="42803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803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0345B1-6255-334D-A0A8-A85FA15CE6A5}" type="slidenum">
              <a:rPr lang="en-US">
                <a:ea typeface="ＭＳ Ｐゴシック" pitchFamily="-107" charset="-128"/>
                <a:cs typeface="ＭＳ Ｐゴシック" pitchFamily="-107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92BA32-C94C-6641-AE41-80805A4B0EE5}" type="slidenum">
              <a:rPr lang="en-US"/>
              <a:pPr/>
              <a:t>19</a:t>
            </a:fld>
            <a:endParaRPr lang="en-US"/>
          </a:p>
        </p:txBody>
      </p:sp>
      <p:sp>
        <p:nvSpPr>
          <p:cNvPr id="42803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803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2AE28-5901-0848-8C52-5FA1FA4AFAB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17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4B33-9B1D-7845-8970-E3185B3DC8BA}" type="datetime1">
              <a:rPr lang="en-US" smtClean="0"/>
              <a:pPr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AE1A-D694-9340-B617-55A2B1D87DD5}" type="datetime1">
              <a:rPr lang="en-US" smtClean="0"/>
              <a:pPr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30E74-024A-5645-A663-D87632A00313}" type="datetime1">
              <a:rPr lang="en-US" smtClean="0"/>
              <a:pPr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B42C1-943F-7142-B34B-30330DFCA049}" type="datetime1">
              <a:rPr lang="en-US" smtClean="0"/>
              <a:pPr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F1396-E5B9-794B-AD81-E78D27EFB204}" type="datetime1">
              <a:rPr lang="en-US" smtClean="0"/>
              <a:pPr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466A-1DA0-334A-A2E3-5674CED36DB3}" type="datetime1">
              <a:rPr lang="en-US" smtClean="0"/>
              <a:pPr/>
              <a:t>11/20/13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0B3F-1B12-5443-B6EF-70C9B0C3FA09}" type="datetime1">
              <a:rPr lang="en-US" smtClean="0"/>
              <a:pPr/>
              <a:t>11/20/13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D2D0-B681-7E46-8B76-CFD31CAEBEDC}" type="datetime1">
              <a:rPr lang="en-US" smtClean="0"/>
              <a:pPr/>
              <a:t>11/20/13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622EB-C9C5-0644-B929-6C256BF2A140}" type="datetime1">
              <a:rPr lang="en-US" smtClean="0"/>
              <a:pPr/>
              <a:t>11/20/13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494C1-7B88-1B40-8F56-958EFE742B9F}" type="datetime1">
              <a:rPr lang="en-US" smtClean="0"/>
              <a:pPr/>
              <a:t>11/20/13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A5B2-9042-9841-92A7-4C1B0BDD625B}" type="datetime1">
              <a:rPr lang="en-US" smtClean="0"/>
              <a:pPr/>
              <a:t>11/20/13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C86FA-F697-B345-B070-C437B5A5E939}" type="datetime1">
              <a:rPr lang="en-US" smtClean="0"/>
              <a:pPr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DDB34-C3D3-5B47-9DF9-147E51EAE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jpe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jpe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274" y="186100"/>
            <a:ext cx="8289826" cy="1084015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Transition from MODIS AOD </a:t>
            </a:r>
            <a:r>
              <a:rPr lang="en-US" sz="3600" dirty="0" smtClean="0">
                <a:sym typeface="Wingdings"/>
              </a:rPr>
              <a:t> VIIRS AOD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274" y="1808897"/>
            <a:ext cx="8605640" cy="2572603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Robert Levy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smtClean="0">
                <a:solidFill>
                  <a:srgbClr val="FF0000"/>
                </a:solidFill>
              </a:rPr>
              <a:t>(NASA-GSFC)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Shana </a:t>
            </a:r>
            <a:r>
              <a:rPr lang="en-US" sz="2200" dirty="0" err="1" smtClean="0">
                <a:solidFill>
                  <a:schemeClr val="tx1"/>
                </a:solidFill>
              </a:rPr>
              <a:t>Mattoo</a:t>
            </a:r>
            <a:r>
              <a:rPr lang="en-US" sz="2200" dirty="0" smtClean="0">
                <a:solidFill>
                  <a:schemeClr val="tx1"/>
                </a:solidFill>
              </a:rPr>
              <a:t>, Leigh </a:t>
            </a:r>
            <a:r>
              <a:rPr lang="en-US" sz="2200" dirty="0" err="1" smtClean="0">
                <a:solidFill>
                  <a:schemeClr val="tx1"/>
                </a:solidFill>
              </a:rPr>
              <a:t>Munchak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smtClean="0">
                <a:solidFill>
                  <a:srgbClr val="000000"/>
                </a:solidFill>
              </a:rPr>
              <a:t>(SSAI @ NASA-GSFC)</a:t>
            </a:r>
          </a:p>
          <a:p>
            <a:r>
              <a:rPr lang="en-US" sz="2200" dirty="0" err="1" smtClean="0">
                <a:solidFill>
                  <a:srgbClr val="000000"/>
                </a:solidFill>
              </a:rPr>
              <a:t>Falguni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Patadia</a:t>
            </a:r>
            <a:r>
              <a:rPr lang="en-US" sz="2200" dirty="0" smtClean="0">
                <a:solidFill>
                  <a:srgbClr val="000000"/>
                </a:solidFill>
              </a:rPr>
              <a:t> (GESTAR/Morgan State Univ. @ NASA-GSFC)</a:t>
            </a:r>
          </a:p>
          <a:p>
            <a:r>
              <a:rPr lang="en-US" sz="2200" dirty="0" smtClean="0">
                <a:solidFill>
                  <a:srgbClr val="000000"/>
                </a:solidFill>
              </a:rPr>
              <a:t>Lorraine Remer (JCET-UMBC)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62643" y="4998964"/>
            <a:ext cx="5801957" cy="10689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43660" y="6441688"/>
            <a:ext cx="640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VIIRS-2013		College Park, MD, November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30" y="4101713"/>
            <a:ext cx="2351013" cy="233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78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04" y="96838"/>
            <a:ext cx="8229600" cy="7032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C6-C5 ocean: Due to many incremental changes</a:t>
            </a:r>
            <a:br>
              <a:rPr lang="en-US" sz="3600" dirty="0" smtClean="0"/>
            </a:br>
            <a:r>
              <a:rPr lang="en-US" sz="3600" dirty="0" smtClean="0"/>
              <a:t>(Aqua, July 2008)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5410" y="4047126"/>
            <a:ext cx="2828590" cy="207706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/>
              <a:t>Also changed “Quality Assurance” Filtering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</a:pPr>
            <a:r>
              <a:rPr lang="en-US" sz="2000" dirty="0" smtClean="0"/>
              <a:t>Changed aerosol definitions of land and sea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</a:pPr>
            <a:r>
              <a:rPr lang="en-US" sz="2000" dirty="0" err="1" smtClean="0"/>
              <a:t>Etc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20204" y="6500521"/>
            <a:ext cx="2133600" cy="365125"/>
          </a:xfrm>
        </p:spPr>
        <p:txBody>
          <a:bodyPr/>
          <a:lstStyle/>
          <a:p>
            <a:fld id="{D40DDB34-C3D3-5B47-9DF9-147E51EAE02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7" name="Picture 16" descr="AOD_528_C6InputsVS051.Aqua.200807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30" y="1367978"/>
            <a:ext cx="2774992" cy="2050763"/>
          </a:xfrm>
          <a:prstGeom prst="rect">
            <a:avLst/>
          </a:prstGeom>
        </p:spPr>
      </p:pic>
      <p:pic>
        <p:nvPicPr>
          <p:cNvPr id="18" name="Picture 17" descr="AOD_528_V6LUT_2013VS051.Aqua.200807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630" y="1367978"/>
            <a:ext cx="2774992" cy="2050763"/>
          </a:xfrm>
          <a:prstGeom prst="rect">
            <a:avLst/>
          </a:prstGeom>
        </p:spPr>
      </p:pic>
      <p:pic>
        <p:nvPicPr>
          <p:cNvPr id="19" name="Picture 18" descr="AOD_V6.0.10_CldmaskVS552.Aqua.200807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30" y="4047127"/>
            <a:ext cx="2774992" cy="2048324"/>
          </a:xfrm>
          <a:prstGeom prst="rect">
            <a:avLst/>
          </a:prstGeom>
        </p:spPr>
      </p:pic>
      <p:pic>
        <p:nvPicPr>
          <p:cNvPr id="20" name="Picture 19" descr="AOD_874VSV6.0.24_6ms.Aqua.200807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630" y="4047126"/>
            <a:ext cx="2774992" cy="207427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958351"/>
            <a:ext cx="3087143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New reflectance, geo-location inputs, Wisconsin cloud mask</a:t>
            </a:r>
            <a:endParaRPr lang="en-US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339237" y="1202820"/>
            <a:ext cx="243177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Updated </a:t>
            </a:r>
            <a:r>
              <a:rPr lang="en-US" sz="1600" b="1" dirty="0" err="1" smtClean="0"/>
              <a:t>radiative</a:t>
            </a:r>
            <a:r>
              <a:rPr lang="en-US" sz="1600" b="1" dirty="0" smtClean="0"/>
              <a:t> transfer </a:t>
            </a:r>
            <a:endParaRPr lang="en-US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29422" y="3871152"/>
            <a:ext cx="235390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Improved cloud mask</a:t>
            </a:r>
            <a:endParaRPr lang="en-US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017763" y="3638357"/>
            <a:ext cx="3121867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Account for wind speed impact on surface</a:t>
            </a:r>
            <a:endParaRPr lang="en-US" sz="1600" b="1" dirty="0"/>
          </a:p>
        </p:txBody>
      </p:sp>
      <p:pic>
        <p:nvPicPr>
          <p:cNvPr id="25" name="Picture 24" descr="AOD_874VSV6.0.13_likeV6.0.24.Aqua.200807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630" y="1370417"/>
            <a:ext cx="2774992" cy="204832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415485" y="1198514"/>
            <a:ext cx="21212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Re-define land and sea</a:t>
            </a:r>
            <a:endParaRPr lang="en-US" sz="16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872" y="6124194"/>
            <a:ext cx="4076700" cy="73380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017763" y="3587557"/>
            <a:ext cx="3121868" cy="25973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27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44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Lessons learned from MODIS C6 development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789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There is always new “science” to implement</a:t>
            </a:r>
          </a:p>
          <a:p>
            <a:r>
              <a:rPr lang="en-US" dirty="0" smtClean="0"/>
              <a:t>Iterating upon the “operational” environment allows for detailed testing</a:t>
            </a:r>
          </a:p>
          <a:p>
            <a:r>
              <a:rPr lang="en-US" dirty="0" smtClean="0"/>
              <a:t>It is not just about “our” retrieval algorithm and product, it is also about “upstream” processing and products (e.g. calibration is very important)</a:t>
            </a:r>
          </a:p>
          <a:p>
            <a:r>
              <a:rPr lang="en-US" dirty="0" smtClean="0"/>
              <a:t>Useful to have a friendly group of “beta-testers”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DETAILS ARE IMPORTANT!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3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68300" y="152400"/>
            <a:ext cx="8432800" cy="762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MODIS: Climate </a:t>
            </a:r>
            <a:r>
              <a:rPr lang="en-US" dirty="0">
                <a:solidFill>
                  <a:srgbClr val="FFFF00"/>
                </a:solidFill>
              </a:rPr>
              <a:t>Data Records (CDRs</a:t>
            </a:r>
            <a:r>
              <a:rPr lang="en-US" dirty="0" smtClean="0">
                <a:solidFill>
                  <a:srgbClr val="FFFF00"/>
                </a:solidFill>
              </a:rPr>
              <a:t>)?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688453"/>
            <a:ext cx="7772400" cy="2286000"/>
          </a:xfrm>
        </p:spPr>
        <p:txBody>
          <a:bodyPr/>
          <a:lstStyle/>
          <a:p>
            <a:pPr lvl="1" algn="ctr">
              <a:buFontTx/>
              <a:buNone/>
            </a:pPr>
            <a:r>
              <a:rPr lang="en-US" sz="3200" dirty="0">
                <a:solidFill>
                  <a:schemeClr val="bg1"/>
                </a:solidFill>
              </a:rPr>
              <a:t>Some requirements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Measurements sustained over decades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Measurement of measurement performance (e.g. calibration, stability)</a:t>
            </a:r>
          </a:p>
          <a:p>
            <a:r>
              <a:rPr lang="en-US" sz="2400" dirty="0">
                <a:solidFill>
                  <a:schemeClr val="bg1"/>
                </a:solidFill>
              </a:rPr>
              <a:t>Acquired from multiple sensors / datasets</a:t>
            </a:r>
          </a:p>
        </p:txBody>
      </p:sp>
      <p:sp>
        <p:nvSpPr>
          <p:cNvPr id="409604" name="Rectangle 4"/>
          <p:cNvSpPr>
            <a:spLocks noChangeArrowheads="1"/>
          </p:cNvSpPr>
          <p:nvPr/>
        </p:nvSpPr>
        <p:spPr bwMode="auto">
          <a:xfrm>
            <a:off x="1828800" y="3124200"/>
            <a:ext cx="662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From: Climate Data Records from Environmental Satellites: Interim Report (2004) </a:t>
            </a:r>
          </a:p>
        </p:txBody>
      </p:sp>
      <p:sp>
        <p:nvSpPr>
          <p:cNvPr id="409607" name="Rectangle 7"/>
          <p:cNvSpPr>
            <a:spLocks noChangeArrowheads="1"/>
          </p:cNvSpPr>
          <p:nvPr/>
        </p:nvSpPr>
        <p:spPr bwMode="auto">
          <a:xfrm>
            <a:off x="457200" y="990600"/>
            <a:ext cx="62293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</a:rPr>
              <a:t>“</a:t>
            </a:r>
            <a:r>
              <a:rPr lang="en-US" sz="3200" dirty="0">
                <a:solidFill>
                  <a:schemeClr val="bg1"/>
                </a:solidFill>
              </a:rPr>
              <a:t>A time series of measurements of sufficient length, consistency, and continuity to determine climate variability and change.</a:t>
            </a:r>
            <a:r>
              <a:rPr lang="ja-JP" altLang="en-US" sz="3200" dirty="0">
                <a:solidFill>
                  <a:schemeClr val="bg1"/>
                </a:solidFill>
              </a:rPr>
              <a:t>”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0960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838200"/>
            <a:ext cx="1597025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98703" y="6008207"/>
            <a:ext cx="89452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700" i="1" dirty="0" smtClean="0">
                <a:solidFill>
                  <a:schemeClr val="bg1"/>
                </a:solidFill>
              </a:rPr>
              <a:t>Have we sufficiently characterized the MODIS aerosol product?</a:t>
            </a:r>
          </a:p>
          <a:p>
            <a:pPr algn="ctr"/>
            <a:r>
              <a:rPr lang="en-US" sz="2700" i="1" dirty="0" smtClean="0">
                <a:solidFill>
                  <a:schemeClr val="bg1"/>
                </a:solidFill>
              </a:rPr>
              <a:t>(whatever that means)</a:t>
            </a:r>
            <a:endParaRPr lang="en-US" sz="2700" i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1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198438"/>
            <a:ext cx="8839200" cy="456300"/>
          </a:xfrm>
          <a:solidFill>
            <a:srgbClr val="EEECE0"/>
          </a:solidFill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MODIS instruments = “identical twins”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9671" y="1140296"/>
            <a:ext cx="362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Terra (10:30 Local Time, Descending)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77323" y="1140296"/>
            <a:ext cx="351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Aqua (13:30 Local Time, Ascending)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3672" y="3944355"/>
            <a:ext cx="9004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Like human twins: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Same parents (retrieval algorithm) for both instruments</a:t>
            </a:r>
            <a:endParaRPr lang="en-US" sz="2400" dirty="0">
              <a:solidFill>
                <a:srgbClr val="000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But each MODIS has had a different life experience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 			(pre-launch, during-launch, during orbit)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They observe same world, but sample from different perspective</a:t>
            </a:r>
            <a:endParaRPr lang="en-US" sz="2400" dirty="0">
              <a:solidFill>
                <a:srgbClr val="000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MCST works very hard to monitor both sensors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Two instruments, one world view? </a:t>
            </a:r>
          </a:p>
        </p:txBody>
      </p:sp>
      <p:pic>
        <p:nvPicPr>
          <p:cNvPr id="2" name="Picture 1" descr="HAM.A2012203.MOD09.00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09628"/>
            <a:ext cx="4165600" cy="2351172"/>
          </a:xfrm>
          <a:prstGeom prst="rect">
            <a:avLst/>
          </a:prstGeom>
        </p:spPr>
      </p:pic>
      <p:pic>
        <p:nvPicPr>
          <p:cNvPr id="3" name="Picture 2" descr="HAM.A2012203.MYD09.00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800" y="1509628"/>
            <a:ext cx="4229100" cy="238292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17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8543"/>
            <a:ext cx="7772400" cy="695302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en-US" sz="3600" dirty="0" smtClean="0"/>
              <a:t>Global trends: If we had used Collection 5</a:t>
            </a:r>
            <a:endParaRPr lang="en-US" sz="3600" dirty="0" smtClean="0">
              <a:solidFill>
                <a:srgbClr val="000000"/>
              </a:solidFill>
            </a:endParaRPr>
          </a:p>
        </p:txBody>
      </p:sp>
      <p:sp>
        <p:nvSpPr>
          <p:cNvPr id="496645" name="Rectangle 5"/>
          <p:cNvSpPr>
            <a:spLocks noChangeArrowheads="1"/>
          </p:cNvSpPr>
          <p:nvPr/>
        </p:nvSpPr>
        <p:spPr bwMode="auto">
          <a:xfrm>
            <a:off x="232271" y="5429917"/>
            <a:ext cx="8806458" cy="142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  <a:defRPr/>
            </a:pPr>
            <a:r>
              <a:rPr lang="en-US" sz="2400" dirty="0" smtClean="0"/>
              <a:t>Over land, </a:t>
            </a:r>
            <a:r>
              <a:rPr lang="en-US" sz="2400" dirty="0" smtClean="0">
                <a:solidFill>
                  <a:srgbClr val="FF0000"/>
                </a:solidFill>
              </a:rPr>
              <a:t>Terra </a:t>
            </a:r>
            <a:r>
              <a:rPr lang="en-US" sz="2400" i="1" dirty="0">
                <a:solidFill>
                  <a:srgbClr val="000000"/>
                </a:solidFill>
              </a:rPr>
              <a:t>decreases </a:t>
            </a:r>
            <a:r>
              <a:rPr lang="en-US" sz="2400" dirty="0">
                <a:solidFill>
                  <a:srgbClr val="000000"/>
                </a:solidFill>
              </a:rPr>
              <a:t>(-0.04/decade), </a:t>
            </a:r>
            <a:r>
              <a:rPr lang="en-US" sz="2400" dirty="0">
                <a:solidFill>
                  <a:srgbClr val="0000FF"/>
                </a:solidFill>
              </a:rPr>
              <a:t>Aqua </a:t>
            </a:r>
            <a:r>
              <a:rPr lang="en-US" sz="2400" i="1" dirty="0">
                <a:solidFill>
                  <a:srgbClr val="000000"/>
                </a:solidFill>
              </a:rPr>
              <a:t>constant</a:t>
            </a:r>
          </a:p>
          <a:p>
            <a:pPr marL="342900" indent="-342900" fontAlgn="auto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Terra </a:t>
            </a:r>
            <a:r>
              <a:rPr lang="en-US" sz="2400" dirty="0" smtClean="0">
                <a:solidFill>
                  <a:srgbClr val="000000"/>
                </a:solidFill>
              </a:rPr>
              <a:t>/ </a:t>
            </a:r>
            <a:r>
              <a:rPr lang="en-US" sz="2400" dirty="0">
                <a:solidFill>
                  <a:srgbClr val="0000FF"/>
                </a:solidFill>
              </a:rPr>
              <a:t>Aqua </a:t>
            </a:r>
            <a:r>
              <a:rPr lang="en-US" sz="2400" dirty="0">
                <a:solidFill>
                  <a:srgbClr val="000000"/>
                </a:solidFill>
              </a:rPr>
              <a:t>divergence is the same everywhere on the globe</a:t>
            </a:r>
            <a:r>
              <a:rPr lang="en-US" sz="2400" dirty="0" smtClean="0">
                <a:solidFill>
                  <a:srgbClr val="000000"/>
                </a:solidFill>
              </a:rPr>
              <a:t>!</a:t>
            </a:r>
          </a:p>
          <a:p>
            <a:pPr marL="342900" indent="-342900" fontAlgn="auto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In NH, observations are 1.5 hours apart, while SH are 4.5 hours</a:t>
            </a:r>
          </a:p>
          <a:p>
            <a:pPr marL="342900" indent="-342900" fontAlgn="auto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So, probably not due to diurnal cycle of aerosol</a:t>
            </a:r>
          </a:p>
        </p:txBody>
      </p:sp>
      <p:pic>
        <p:nvPicPr>
          <p:cNvPr id="8" name="Picture 7" descr="MonthlyAO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16286"/>
            <a:ext cx="5918200" cy="4320545"/>
          </a:xfrm>
          <a:prstGeom prst="rect">
            <a:avLst/>
          </a:prstGeom>
        </p:spPr>
      </p:pic>
      <p:pic>
        <p:nvPicPr>
          <p:cNvPr id="6" name="Picture 1028" descr="TerraAquaDiff_TimeSerie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9616" y="1402301"/>
            <a:ext cx="3134599" cy="321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53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693" y="165101"/>
            <a:ext cx="3484352" cy="118109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MCST improved “observed” reflectance for C6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 descr="Fig03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94" y="22311"/>
            <a:ext cx="2819399" cy="6858000"/>
          </a:xfrm>
          <a:prstGeom prst="rect">
            <a:avLst/>
          </a:prstGeom>
        </p:spPr>
      </p:pic>
      <p:pic>
        <p:nvPicPr>
          <p:cNvPr id="8" name="Picture 7" descr="Fig2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045" y="20638"/>
            <a:ext cx="2747855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693" y="5244584"/>
            <a:ext cx="3284645" cy="3679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694" y="5993885"/>
            <a:ext cx="3287556" cy="3682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33945" y="4882118"/>
            <a:ext cx="1236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reflectance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11645" y="5636222"/>
            <a:ext cx="2262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Difference reflectance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70628" y="1486149"/>
            <a:ext cx="2946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</a:rPr>
              <a:t>“Global” Aqua changes in visible bands by -0.001 or less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6600"/>
                </a:solidFill>
              </a:rPr>
              <a:t>“Global” Terra changes in visible bands by +0.002 or more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66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66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Overall Aqua changes are relatively stable, but Terra’s changes vary over time. </a:t>
            </a:r>
          </a:p>
        </p:txBody>
      </p:sp>
    </p:spTree>
    <p:extLst>
      <p:ext uri="{BB962C8B-B14F-4D97-AF65-F5344CB8AC3E}">
        <p14:creationId xmlns:p14="http://schemas.microsoft.com/office/powerpoint/2010/main" val="405924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Impact of New Terra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4724400"/>
            <a:ext cx="8210550" cy="1997075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Big changes to blue and red bands</a:t>
            </a:r>
          </a:p>
          <a:p>
            <a:r>
              <a:rPr lang="en-US" sz="2400" dirty="0" smtClean="0"/>
              <a:t>Biggest impacts over land</a:t>
            </a:r>
          </a:p>
          <a:p>
            <a:pPr lvl="1"/>
            <a:r>
              <a:rPr lang="en-US" sz="2000" dirty="0" smtClean="0"/>
              <a:t>Global increase by 0.02 (for this particular month). 10% of global mean! </a:t>
            </a:r>
          </a:p>
          <a:p>
            <a:r>
              <a:rPr lang="en-US" sz="2400" dirty="0" smtClean="0"/>
              <a:t>Smaller impacts over ocean</a:t>
            </a:r>
          </a:p>
          <a:p>
            <a:pPr lvl="1"/>
            <a:r>
              <a:rPr lang="en-US" sz="2000" dirty="0" smtClean="0"/>
              <a:t>Global increase by 0.004 (for this particular month) </a:t>
            </a:r>
            <a:endParaRPr lang="en-US" sz="2000" dirty="0"/>
          </a:p>
        </p:txBody>
      </p:sp>
      <p:pic>
        <p:nvPicPr>
          <p:cNvPr id="4" name="Picture 3" descr="Macintosh HD:Users:levy:MyFiles:MODIS_V6_Develop:C6_Intro_Paper:For_C6_Intro_Paper:Monthly_QA_Means_fromL2:MapPlots:Diff_L2_Counts_Map_c_6011_C6L1BVS6011_C5L1B.Terra.200807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1181100"/>
            <a:ext cx="8623300" cy="33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04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105" y="198437"/>
            <a:ext cx="8229600" cy="933603"/>
          </a:xfrm>
          <a:solidFill>
            <a:srgbClr val="EEECE0"/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Impact of new calibration on trend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4800431"/>
            <a:ext cx="82125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8 months processed with same dark-target aerosol algorithms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Terra (T) Approach II now “in sync” with Aqua (A) time series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Aqua </a:t>
            </a:r>
            <a:r>
              <a:rPr lang="en-US" sz="2400" dirty="0"/>
              <a:t>AOD reduced from 0.14 to </a:t>
            </a:r>
            <a:r>
              <a:rPr lang="en-US" sz="2400" dirty="0" smtClean="0"/>
              <a:t>0.12</a:t>
            </a:r>
            <a:r>
              <a:rPr lang="en-US" sz="2400" dirty="0"/>
              <a:t> </a:t>
            </a:r>
            <a:r>
              <a:rPr lang="en-US" sz="2400" dirty="0" smtClean="0"/>
              <a:t>over ocean</a:t>
            </a:r>
          </a:p>
          <a:p>
            <a:pPr>
              <a:buFont typeface="Arial"/>
              <a:buChar char="•"/>
            </a:pPr>
            <a:r>
              <a:rPr lang="en-US" sz="2400" b="1" dirty="0"/>
              <a:t> </a:t>
            </a:r>
            <a:r>
              <a:rPr lang="en-US" sz="2400" b="1" dirty="0" smtClean="0"/>
              <a:t>New calibration </a:t>
            </a:r>
            <a:r>
              <a:rPr lang="en-US" sz="2400" b="1" dirty="0" smtClean="0">
                <a:sym typeface="Wingdings"/>
              </a:rPr>
              <a:t> </a:t>
            </a:r>
            <a:r>
              <a:rPr lang="en-US" sz="2400" b="1" dirty="0" smtClean="0"/>
              <a:t>Terra/Aqua divergence removed for C006!</a:t>
            </a:r>
          </a:p>
          <a:p>
            <a:pPr>
              <a:buFont typeface="Arial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 (Terra-Aqua) offset remains 0.01 (ocean) and 0.015 (land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 descr="Fig23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04" y="1417746"/>
            <a:ext cx="8920721" cy="323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78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04" y="0"/>
            <a:ext cx="8555650" cy="937380"/>
          </a:xfrm>
          <a:noFill/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Beyond MODIS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1916" y="1184799"/>
            <a:ext cx="8229600" cy="1112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/>
              <a:t>Suomi</a:t>
            </a:r>
            <a:r>
              <a:rPr lang="en-US" sz="3600" dirty="0" smtClean="0"/>
              <a:t>-NPP VIIRS </a:t>
            </a:r>
            <a:br>
              <a:rPr lang="en-US" sz="3600" dirty="0" smtClean="0"/>
            </a:br>
            <a:r>
              <a:rPr lang="en-US" sz="3600" dirty="0" smtClean="0"/>
              <a:t>Visible Infrared Imager Radiometer Suite</a:t>
            </a:r>
            <a:endParaRPr lang="en-US" sz="36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3428" y="3065497"/>
            <a:ext cx="4295122" cy="2863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8550" y="3855832"/>
            <a:ext cx="2539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Multiple VIIRS granules stitched. Image by</a:t>
            </a:r>
          </a:p>
          <a:p>
            <a:r>
              <a:rPr lang="en-US" dirty="0" smtClean="0"/>
              <a:t>Geoff </a:t>
            </a:r>
            <a:r>
              <a:rPr lang="en-US" dirty="0" err="1" smtClean="0"/>
              <a:t>Cureton</a:t>
            </a:r>
            <a:r>
              <a:rPr lang="en-US" dirty="0" smtClean="0"/>
              <a:t>, CIMSS</a:t>
            </a:r>
          </a:p>
        </p:txBody>
      </p:sp>
      <p:sp>
        <p:nvSpPr>
          <p:cNvPr id="8" name="Rectangle 7"/>
          <p:cNvSpPr/>
          <p:nvPr/>
        </p:nvSpPr>
        <p:spPr>
          <a:xfrm>
            <a:off x="806549" y="6075144"/>
            <a:ext cx="7522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Will VIIRS “continue” the MODIS aerosol data record? </a:t>
            </a:r>
          </a:p>
        </p:txBody>
      </p:sp>
    </p:spTree>
    <p:extLst>
      <p:ext uri="{BB962C8B-B14F-4D97-AF65-F5344CB8AC3E}">
        <p14:creationId xmlns:p14="http://schemas.microsoft.com/office/powerpoint/2010/main" val="1666471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2323" y="4073772"/>
            <a:ext cx="4641677" cy="2495303"/>
          </a:xfrm>
          <a:prstGeom prst="rect">
            <a:avLst/>
          </a:prstGeom>
        </p:spPr>
      </p:pic>
      <p:sp>
        <p:nvSpPr>
          <p:cNvPr id="4270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33576"/>
            <a:ext cx="8839200" cy="4563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VIIRS</a:t>
            </a:r>
            <a:r>
              <a:rPr lang="en-US" sz="3600" dirty="0" smtClean="0">
                <a:solidFill>
                  <a:srgbClr val="000000"/>
                </a:solidFill>
              </a:rPr>
              <a:t> versus </a:t>
            </a:r>
            <a:r>
              <a:rPr lang="en-US" sz="3600" dirty="0" smtClean="0">
                <a:solidFill>
                  <a:srgbClr val="6600FF"/>
                </a:solidFill>
              </a:rPr>
              <a:t>MODIS</a:t>
            </a:r>
            <a:endParaRPr lang="en-US" sz="3600" dirty="0">
              <a:solidFill>
                <a:srgbClr val="6600FF"/>
              </a:solidFill>
            </a:endParaRPr>
          </a:p>
        </p:txBody>
      </p:sp>
      <p:sp>
        <p:nvSpPr>
          <p:cNvPr id="427011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755953"/>
            <a:ext cx="8610600" cy="2948488"/>
          </a:xfrm>
          <a:ln w="28575">
            <a:solidFill>
              <a:srgbClr val="339966"/>
            </a:solidFill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700" b="1" dirty="0" smtClean="0">
                <a:solidFill>
                  <a:srgbClr val="000000"/>
                </a:solidFill>
              </a:rPr>
              <a:t>Orbit</a:t>
            </a:r>
            <a:r>
              <a:rPr lang="en-US" sz="1700" dirty="0">
                <a:solidFill>
                  <a:srgbClr val="000000"/>
                </a:solidFill>
              </a:rPr>
              <a:t>: </a:t>
            </a:r>
            <a:r>
              <a:rPr lang="en-US" sz="1700" dirty="0" smtClean="0">
                <a:solidFill>
                  <a:srgbClr val="FF0000"/>
                </a:solidFill>
              </a:rPr>
              <a:t>825 km </a:t>
            </a:r>
            <a:r>
              <a:rPr lang="en-US" sz="1700" dirty="0" smtClean="0">
                <a:solidFill>
                  <a:srgbClr val="000000"/>
                </a:solidFill>
              </a:rPr>
              <a:t>(</a:t>
            </a:r>
            <a:r>
              <a:rPr lang="en-US" sz="1700" dirty="0" err="1" smtClean="0">
                <a:solidFill>
                  <a:srgbClr val="000000"/>
                </a:solidFill>
              </a:rPr>
              <a:t>vs</a:t>
            </a:r>
            <a:r>
              <a:rPr lang="en-US" sz="1700" dirty="0" smtClean="0">
                <a:solidFill>
                  <a:srgbClr val="000000"/>
                </a:solidFill>
              </a:rPr>
              <a:t> </a:t>
            </a:r>
            <a:r>
              <a:rPr lang="en-US" sz="1700" dirty="0" smtClean="0">
                <a:solidFill>
                  <a:srgbClr val="6600FF"/>
                </a:solidFill>
              </a:rPr>
              <a:t>705 km</a:t>
            </a:r>
            <a:r>
              <a:rPr lang="en-US" sz="1700" dirty="0" smtClean="0">
                <a:solidFill>
                  <a:srgbClr val="000000"/>
                </a:solidFill>
              </a:rPr>
              <a:t>), </a:t>
            </a:r>
            <a:r>
              <a:rPr lang="en-US" sz="1700" dirty="0">
                <a:solidFill>
                  <a:srgbClr val="000000"/>
                </a:solidFill>
              </a:rPr>
              <a:t>sun-</a:t>
            </a:r>
            <a:r>
              <a:rPr lang="en-US" sz="1700" dirty="0" smtClean="0">
                <a:solidFill>
                  <a:srgbClr val="000000"/>
                </a:solidFill>
              </a:rPr>
              <a:t>synchronous, over same point every 16 days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700" dirty="0">
                <a:solidFill>
                  <a:srgbClr val="000000"/>
                </a:solidFill>
              </a:rPr>
              <a:t>	Equator crossing</a:t>
            </a:r>
            <a:r>
              <a:rPr lang="en-US" sz="1700" dirty="0" smtClean="0">
                <a:solidFill>
                  <a:srgbClr val="000000"/>
                </a:solidFill>
              </a:rPr>
              <a:t>: </a:t>
            </a:r>
            <a:r>
              <a:rPr lang="en-US" sz="1700" dirty="0">
                <a:solidFill>
                  <a:srgbClr val="000000"/>
                </a:solidFill>
              </a:rPr>
              <a:t>13:30 </a:t>
            </a:r>
            <a:r>
              <a:rPr lang="en-US" sz="1700" dirty="0" smtClean="0">
                <a:solidFill>
                  <a:srgbClr val="000000"/>
                </a:solidFill>
              </a:rPr>
              <a:t>on </a:t>
            </a:r>
            <a:r>
              <a:rPr lang="en-US" sz="1700" dirty="0" err="1" smtClean="0">
                <a:solidFill>
                  <a:srgbClr val="FF0000"/>
                </a:solidFill>
              </a:rPr>
              <a:t>Suomi</a:t>
            </a:r>
            <a:r>
              <a:rPr lang="en-US" sz="1700" dirty="0" smtClean="0">
                <a:solidFill>
                  <a:srgbClr val="FF0000"/>
                </a:solidFill>
              </a:rPr>
              <a:t>-NPP, </a:t>
            </a:r>
            <a:r>
              <a:rPr lang="en-US" sz="1700" dirty="0">
                <a:solidFill>
                  <a:srgbClr val="FF0000"/>
                </a:solidFill>
              </a:rPr>
              <a:t>since </a:t>
            </a:r>
            <a:r>
              <a:rPr lang="en-US" sz="1700" dirty="0" smtClean="0">
                <a:solidFill>
                  <a:srgbClr val="FF0000"/>
                </a:solidFill>
              </a:rPr>
              <a:t>2012 </a:t>
            </a:r>
            <a:r>
              <a:rPr lang="en-US" sz="1700" dirty="0" smtClean="0">
                <a:solidFill>
                  <a:srgbClr val="6600FF"/>
                </a:solidFill>
              </a:rPr>
              <a:t>(</a:t>
            </a:r>
            <a:r>
              <a:rPr lang="en-US" sz="1700" dirty="0" smtClean="0">
                <a:solidFill>
                  <a:srgbClr val="000000"/>
                </a:solidFill>
              </a:rPr>
              <a:t>versus</a:t>
            </a:r>
            <a:r>
              <a:rPr lang="en-US" sz="1700" dirty="0" smtClean="0">
                <a:solidFill>
                  <a:srgbClr val="6600FF"/>
                </a:solidFill>
              </a:rPr>
              <a:t> on Aqua since 2002)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700" b="1" dirty="0" smtClean="0">
                <a:solidFill>
                  <a:srgbClr val="000000"/>
                </a:solidFill>
              </a:rPr>
              <a:t>Swath</a:t>
            </a:r>
            <a:r>
              <a:rPr lang="en-US" sz="1700" dirty="0">
                <a:solidFill>
                  <a:srgbClr val="000000"/>
                </a:solidFill>
              </a:rPr>
              <a:t>: </a:t>
            </a:r>
            <a:r>
              <a:rPr lang="en-US" sz="1700" dirty="0" smtClean="0">
                <a:solidFill>
                  <a:srgbClr val="FF0000"/>
                </a:solidFill>
              </a:rPr>
              <a:t>3050 km  </a:t>
            </a:r>
            <a:r>
              <a:rPr lang="en-US" sz="1700" dirty="0" smtClean="0">
                <a:solidFill>
                  <a:srgbClr val="000000"/>
                </a:solidFill>
              </a:rPr>
              <a:t>(</a:t>
            </a:r>
            <a:r>
              <a:rPr lang="en-US" sz="1700" dirty="0" err="1" smtClean="0"/>
              <a:t>vs</a:t>
            </a:r>
            <a:r>
              <a:rPr lang="en-US" sz="1700" dirty="0" smtClean="0"/>
              <a:t> 2030 km</a:t>
            </a:r>
            <a:r>
              <a:rPr lang="en-US" sz="1700" dirty="0" smtClean="0">
                <a:solidFill>
                  <a:srgbClr val="000000"/>
                </a:solidFill>
              </a:rPr>
              <a:t>)</a:t>
            </a:r>
            <a:endParaRPr lang="en-US" sz="17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700" b="1" dirty="0">
                <a:solidFill>
                  <a:srgbClr val="000000"/>
                </a:solidFill>
              </a:rPr>
              <a:t>Spectral Range</a:t>
            </a:r>
            <a:r>
              <a:rPr lang="en-US" sz="1700" dirty="0">
                <a:solidFill>
                  <a:srgbClr val="000000"/>
                </a:solidFill>
              </a:rPr>
              <a:t>: </a:t>
            </a:r>
            <a:r>
              <a:rPr lang="en-US" sz="1700" dirty="0" smtClean="0">
                <a:solidFill>
                  <a:srgbClr val="FF0000"/>
                </a:solidFill>
              </a:rPr>
              <a:t>0.412-12.2</a:t>
            </a:r>
            <a:r>
              <a:rPr lang="en-US" sz="1700" dirty="0" smtClean="0">
                <a:solidFill>
                  <a:srgbClr val="FF0000"/>
                </a:solidFill>
                <a:latin typeface="Symbol" pitchFamily="-110" charset="2"/>
                <a:sym typeface="Symbol" pitchFamily="-110" charset="2"/>
              </a:rPr>
              <a:t></a:t>
            </a:r>
            <a:r>
              <a:rPr lang="en-US" sz="1700" dirty="0">
                <a:solidFill>
                  <a:srgbClr val="FF0000"/>
                </a:solidFill>
              </a:rPr>
              <a:t>m </a:t>
            </a:r>
            <a:r>
              <a:rPr lang="en-US" sz="1700" dirty="0" smtClean="0">
                <a:solidFill>
                  <a:srgbClr val="FF0000"/>
                </a:solidFill>
              </a:rPr>
              <a:t>(22 bands </a:t>
            </a:r>
            <a:r>
              <a:rPr lang="en-US" sz="1700" dirty="0" smtClean="0"/>
              <a:t>versus</a:t>
            </a:r>
            <a:r>
              <a:rPr lang="en-US" sz="1700" dirty="0" smtClean="0">
                <a:solidFill>
                  <a:srgbClr val="6600FF"/>
                </a:solidFill>
              </a:rPr>
              <a:t> 36 bands</a:t>
            </a:r>
            <a:r>
              <a:rPr lang="en-US" sz="1700" dirty="0" smtClean="0">
                <a:solidFill>
                  <a:srgbClr val="FF0000"/>
                </a:solidFill>
              </a:rPr>
              <a:t>)</a:t>
            </a:r>
            <a:endParaRPr lang="en-US" sz="17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700" b="1" dirty="0">
                <a:solidFill>
                  <a:srgbClr val="000000"/>
                </a:solidFill>
              </a:rPr>
              <a:t>Spatial Resolution</a:t>
            </a:r>
            <a:r>
              <a:rPr lang="en-US" sz="1700" dirty="0">
                <a:solidFill>
                  <a:srgbClr val="000000"/>
                </a:solidFill>
              </a:rPr>
              <a:t>:  </a:t>
            </a:r>
            <a:r>
              <a:rPr lang="en-US" sz="1700" dirty="0" smtClean="0">
                <a:solidFill>
                  <a:srgbClr val="FF0000"/>
                </a:solidFill>
              </a:rPr>
              <a:t>375m (5 </a:t>
            </a:r>
            <a:r>
              <a:rPr lang="en-US" sz="1700" dirty="0">
                <a:solidFill>
                  <a:srgbClr val="FF0000"/>
                </a:solidFill>
              </a:rPr>
              <a:t>bands) </a:t>
            </a:r>
            <a:r>
              <a:rPr lang="en-US" sz="1700" dirty="0" smtClean="0">
                <a:solidFill>
                  <a:srgbClr val="FF0000"/>
                </a:solidFill>
              </a:rPr>
              <a:t>750m (17 bands): </a:t>
            </a:r>
            <a:r>
              <a:rPr lang="en-US" sz="1700" dirty="0" smtClean="0">
                <a:solidFill>
                  <a:srgbClr val="000000"/>
                </a:solidFill>
              </a:rPr>
              <a:t>versus</a:t>
            </a:r>
            <a:r>
              <a:rPr lang="en-US" sz="1700" dirty="0" smtClean="0">
                <a:solidFill>
                  <a:srgbClr val="6600FF"/>
                </a:solidFill>
              </a:rPr>
              <a:t> 250m/500m/1km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700" b="1" dirty="0" smtClean="0"/>
              <a:t>Wavelength bands (nm) used for DT aerosol retrieval</a:t>
            </a:r>
            <a:r>
              <a:rPr lang="en-US" sz="1700" dirty="0" smtClean="0">
                <a:solidFill>
                  <a:srgbClr val="6600FF"/>
                </a:solidFill>
              </a:rPr>
              <a:t>: </a:t>
            </a:r>
            <a:r>
              <a:rPr lang="en-US" sz="1700" dirty="0" smtClean="0">
                <a:solidFill>
                  <a:srgbClr val="FF0000"/>
                </a:solidFill>
              </a:rPr>
              <a:t>482</a:t>
            </a:r>
            <a:r>
              <a:rPr lang="en-US" sz="1700" dirty="0" smtClean="0">
                <a:solidFill>
                  <a:srgbClr val="6600FF"/>
                </a:solidFill>
              </a:rPr>
              <a:t> (466), </a:t>
            </a:r>
            <a:r>
              <a:rPr lang="en-US" sz="1700" dirty="0" smtClean="0">
                <a:solidFill>
                  <a:srgbClr val="FF0000"/>
                </a:solidFill>
              </a:rPr>
              <a:t>551</a:t>
            </a:r>
            <a:r>
              <a:rPr lang="en-US" sz="1700" dirty="0" smtClean="0">
                <a:solidFill>
                  <a:srgbClr val="6600FF"/>
                </a:solidFill>
              </a:rPr>
              <a:t> (553) </a:t>
            </a:r>
            <a:r>
              <a:rPr lang="en-US" sz="1700" dirty="0" smtClean="0">
                <a:solidFill>
                  <a:srgbClr val="FF0000"/>
                </a:solidFill>
              </a:rPr>
              <a:t>671</a:t>
            </a:r>
            <a:r>
              <a:rPr lang="en-US" sz="1700" dirty="0" smtClean="0">
                <a:solidFill>
                  <a:srgbClr val="6600FF"/>
                </a:solidFill>
              </a:rPr>
              <a:t> (645), </a:t>
            </a:r>
            <a:r>
              <a:rPr lang="en-US" sz="1700" dirty="0" smtClean="0">
                <a:solidFill>
                  <a:srgbClr val="FF0000"/>
                </a:solidFill>
              </a:rPr>
              <a:t>861</a:t>
            </a:r>
            <a:r>
              <a:rPr lang="en-US" sz="1700" dirty="0" smtClean="0">
                <a:solidFill>
                  <a:srgbClr val="6600FF"/>
                </a:solidFill>
              </a:rPr>
              <a:t> (855), </a:t>
            </a:r>
            <a:r>
              <a:rPr lang="en-US" sz="1700" dirty="0" smtClean="0">
                <a:solidFill>
                  <a:srgbClr val="FF0000"/>
                </a:solidFill>
              </a:rPr>
              <a:t>2257</a:t>
            </a:r>
            <a:r>
              <a:rPr lang="en-US" sz="1700" dirty="0" smtClean="0">
                <a:solidFill>
                  <a:srgbClr val="6600FF"/>
                </a:solidFill>
              </a:rPr>
              <a:t> (2113) </a:t>
            </a:r>
            <a:r>
              <a:rPr lang="en-US" sz="1700" dirty="0" smtClean="0">
                <a:solidFill>
                  <a:srgbClr val="6600FF"/>
                </a:solidFill>
                <a:sym typeface="Wingdings"/>
              </a:rPr>
              <a:t> </a:t>
            </a:r>
            <a:r>
              <a:rPr lang="en-US" sz="1700" dirty="0" smtClean="0">
                <a:sym typeface="Wingdings"/>
              </a:rPr>
              <a:t>differences in Rayleigh optical depth, surface optics, gas absorption</a:t>
            </a:r>
            <a:r>
              <a:rPr lang="en-US" sz="1700" dirty="0" smtClean="0">
                <a:solidFill>
                  <a:srgbClr val="6600FF"/>
                </a:solidFill>
                <a:sym typeface="Wingdings"/>
              </a:rPr>
              <a:t>. </a:t>
            </a:r>
            <a:endParaRPr lang="en-US" sz="1700" dirty="0" smtClean="0">
              <a:solidFill>
                <a:srgbClr val="6600FF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700" b="1" dirty="0">
                <a:solidFill>
                  <a:srgbClr val="000000"/>
                </a:solidFill>
              </a:rPr>
              <a:t>Aerosol Retrieval: </a:t>
            </a:r>
            <a:r>
              <a:rPr lang="en-US" sz="1700" dirty="0">
                <a:solidFill>
                  <a:srgbClr val="000000"/>
                </a:solidFill>
              </a:rPr>
              <a:t>Created and maintained by scientists </a:t>
            </a:r>
            <a:r>
              <a:rPr lang="en-US" sz="1700" dirty="0" smtClean="0">
                <a:solidFill>
                  <a:srgbClr val="000000"/>
                </a:solidFill>
              </a:rPr>
              <a:t>partnered with </a:t>
            </a:r>
            <a:r>
              <a:rPr lang="en-US" sz="1700" dirty="0" smtClean="0">
                <a:solidFill>
                  <a:srgbClr val="FF0000"/>
                </a:solidFill>
              </a:rPr>
              <a:t>NOAA </a:t>
            </a:r>
            <a:r>
              <a:rPr lang="en-US" sz="1700" dirty="0" smtClean="0">
                <a:solidFill>
                  <a:srgbClr val="6600FF"/>
                </a:solidFill>
              </a:rPr>
              <a:t>(NASA</a:t>
            </a:r>
            <a:r>
              <a:rPr lang="en-US" sz="1700" dirty="0" smtClean="0">
                <a:solidFill>
                  <a:srgbClr val="000000"/>
                </a:solidFill>
              </a:rPr>
              <a:t>), </a:t>
            </a:r>
            <a:r>
              <a:rPr lang="en-US" sz="1700" dirty="0">
                <a:solidFill>
                  <a:srgbClr val="000000"/>
                </a:solidFill>
              </a:rPr>
              <a:t>with a strategy of maximizing </a:t>
            </a:r>
            <a:r>
              <a:rPr lang="en-US" sz="1700" dirty="0" smtClean="0">
                <a:solidFill>
                  <a:srgbClr val="FF0000"/>
                </a:solidFill>
              </a:rPr>
              <a:t>environmental</a:t>
            </a:r>
            <a:r>
              <a:rPr lang="en-US" sz="1700" dirty="0" smtClean="0">
                <a:solidFill>
                  <a:srgbClr val="000000"/>
                </a:solidFill>
              </a:rPr>
              <a:t> </a:t>
            </a:r>
            <a:r>
              <a:rPr lang="en-US" sz="1700" dirty="0" smtClean="0">
                <a:solidFill>
                  <a:srgbClr val="FF0000"/>
                </a:solidFill>
              </a:rPr>
              <a:t>data record - EDR</a:t>
            </a:r>
            <a:r>
              <a:rPr lang="en-US" sz="1700" dirty="0" smtClean="0">
                <a:solidFill>
                  <a:srgbClr val="000000"/>
                </a:solidFill>
              </a:rPr>
              <a:t> (</a:t>
            </a:r>
            <a:r>
              <a:rPr lang="en-US" sz="1700" dirty="0" smtClean="0">
                <a:solidFill>
                  <a:srgbClr val="6600FF"/>
                </a:solidFill>
              </a:rPr>
              <a:t>climate data record – CDR</a:t>
            </a:r>
            <a:r>
              <a:rPr lang="en-US" sz="1700" dirty="0" smtClean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700" b="1" dirty="0" smtClean="0">
                <a:solidFill>
                  <a:srgbClr val="000000"/>
                </a:solidFill>
              </a:rPr>
              <a:t>ALSO: </a:t>
            </a:r>
            <a:r>
              <a:rPr lang="en-US" sz="1700" dirty="0" smtClean="0">
                <a:solidFill>
                  <a:srgbClr val="000000"/>
                </a:solidFill>
              </a:rPr>
              <a:t>Different cloud masks, different aggregation techniques, different pixel selections. </a:t>
            </a:r>
            <a:endParaRPr lang="en-US" sz="17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6308" y="3704440"/>
            <a:ext cx="413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Suomi</a:t>
            </a:r>
            <a:r>
              <a:rPr lang="en-US" dirty="0" smtClean="0">
                <a:solidFill>
                  <a:srgbClr val="FF0000"/>
                </a:solidFill>
              </a:rPr>
              <a:t>-NPP (13:30 Local Time, Ascending); 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 descr="HAM.A2012203.MYD09.00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073772"/>
            <a:ext cx="4414893" cy="24191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0123" y="3704440"/>
            <a:ext cx="351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FF"/>
                </a:solidFill>
              </a:rPr>
              <a:t>Aqua (13:30 Local Time, Ascending)</a:t>
            </a:r>
            <a:endParaRPr lang="en-US" dirty="0">
              <a:solidFill>
                <a:srgbClr val="66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615641"/>
            <a:ext cx="2133600" cy="365125"/>
          </a:xfrm>
        </p:spPr>
        <p:txBody>
          <a:bodyPr/>
          <a:lstStyle/>
          <a:p>
            <a:fld id="{D40DDB34-C3D3-5B47-9DF9-147E51EAE02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11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550" y="91258"/>
            <a:ext cx="8229600" cy="899342"/>
          </a:xfrm>
          <a:solidFill>
            <a:srgbClr val="EEECE1"/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Aerosol retrieval from MODIS</a:t>
            </a:r>
            <a:endParaRPr lang="en-US" sz="3200" dirty="0"/>
          </a:p>
        </p:txBody>
      </p:sp>
      <p:grpSp>
        <p:nvGrpSpPr>
          <p:cNvPr id="3" name="Group 32"/>
          <p:cNvGrpSpPr/>
          <p:nvPr/>
        </p:nvGrpSpPr>
        <p:grpSpPr>
          <a:xfrm>
            <a:off x="5281800" y="1519941"/>
            <a:ext cx="3593812" cy="3305260"/>
            <a:chOff x="457200" y="617375"/>
            <a:chExt cx="3242650" cy="351335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2688" y="914847"/>
              <a:ext cx="3200612" cy="3200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1452959" y="2529205"/>
              <a:ext cx="1186359" cy="9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libri" pitchFamily="-107" charset="0"/>
                </a:rPr>
                <a:t>OCEAN</a:t>
              </a:r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 </a:t>
              </a:r>
            </a:p>
            <a:p>
              <a:pPr algn="ctr"/>
              <a:endParaRPr lang="en-US" b="1" dirty="0" smtClean="0">
                <a:solidFill>
                  <a:schemeClr val="bg1"/>
                </a:solidFill>
                <a:latin typeface="Calibri" pitchFamily="-107" charset="0"/>
              </a:endParaRP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GLINT</a:t>
              </a:r>
              <a:endParaRPr lang="en-US" b="1" dirty="0">
                <a:solidFill>
                  <a:schemeClr val="bg1"/>
                </a:solidFill>
                <a:latin typeface="Calibri" pitchFamily="-107" charset="0"/>
              </a:endParaRP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462688" y="2611797"/>
              <a:ext cx="7967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libri" pitchFamily="-107" charset="0"/>
                </a:rPr>
                <a:t>LAND</a:t>
              </a: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457200" y="617375"/>
              <a:ext cx="3206100" cy="70788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itchFamily="-107" charset="0"/>
                </a:rPr>
                <a:t>May 4, </a:t>
              </a:r>
              <a:r>
                <a:rPr lang="en-US" sz="2000" b="1" dirty="0" smtClean="0">
                  <a:solidFill>
                    <a:schemeClr val="bg1"/>
                  </a:solidFill>
                  <a:latin typeface="Calibri" pitchFamily="-107" charset="0"/>
                </a:rPr>
                <a:t>2001; 13:25 UTC</a:t>
              </a:r>
            </a:p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Calibri" pitchFamily="-107" charset="0"/>
                </a:rPr>
                <a:t>Level 2 “product”</a:t>
              </a:r>
              <a:endParaRPr lang="en-US" sz="2000" b="1" dirty="0">
                <a:solidFill>
                  <a:schemeClr val="bg1"/>
                </a:solidFill>
                <a:latin typeface="Calibri" pitchFamily="-107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073344" y="2653405"/>
              <a:ext cx="626506" cy="1477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AOD</a:t>
              </a:r>
            </a:p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1.0</a:t>
              </a:r>
            </a:p>
            <a:p>
              <a:pPr algn="r"/>
              <a:endParaRPr lang="en-US" b="1" dirty="0" smtClean="0">
                <a:solidFill>
                  <a:schemeClr val="bg1"/>
                </a:solidFill>
                <a:latin typeface="Calibri" pitchFamily="-107" charset="0"/>
              </a:endParaRPr>
            </a:p>
            <a:p>
              <a:pPr algn="r"/>
              <a:endParaRPr lang="en-US" b="1" dirty="0" smtClean="0">
                <a:solidFill>
                  <a:schemeClr val="bg1"/>
                </a:solidFill>
                <a:latin typeface="Calibri" pitchFamily="-107" charset="0"/>
              </a:endParaRPr>
            </a:p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Calibri" pitchFamily="-107" charset="0"/>
                </a:rPr>
                <a:t>0.0</a:t>
              </a:r>
              <a:endParaRPr lang="en-US" b="1" dirty="0">
                <a:solidFill>
                  <a:schemeClr val="bg1"/>
                </a:solidFill>
                <a:latin typeface="Calibri" pitchFamily="-107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97" y="2128075"/>
            <a:ext cx="3547403" cy="2735223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23872" y="1420188"/>
            <a:ext cx="3510128" cy="70788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itchFamily="-107" charset="0"/>
              </a:rPr>
              <a:t>May 4, </a:t>
            </a:r>
            <a:r>
              <a:rPr lang="en-US" sz="2000" b="1" dirty="0" smtClean="0">
                <a:solidFill>
                  <a:schemeClr val="bg1"/>
                </a:solidFill>
                <a:latin typeface="Calibri" pitchFamily="-107" charset="0"/>
              </a:rPr>
              <a:t>2001; 13:25 UTC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libri" pitchFamily="-107" charset="0"/>
              </a:rPr>
              <a:t>Level 1 “reflectance”</a:t>
            </a:r>
            <a:endParaRPr lang="en-US" sz="2000" b="1" dirty="0">
              <a:solidFill>
                <a:schemeClr val="bg1"/>
              </a:solidFill>
              <a:latin typeface="Calibri" pitchFamily="-107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973700" y="3093274"/>
            <a:ext cx="1212582" cy="14158"/>
          </a:xfrm>
          <a:prstGeom prst="line">
            <a:avLst/>
          </a:prstGeom>
          <a:ln>
            <a:solidFill>
              <a:schemeClr val="tx1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2753" y="947671"/>
            <a:ext cx="300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MODIS observes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5263882" y="1039363"/>
            <a:ext cx="3632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Attributed to aerosol (AOD)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17390" y="4826675"/>
            <a:ext cx="837921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are many different “algorithms” to retrieve aerosol from MODIS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Dark Target (“DT” ocean and land; Levy, </a:t>
            </a:r>
            <a:r>
              <a:rPr lang="en-US" dirty="0" err="1" smtClean="0">
                <a:solidFill>
                  <a:srgbClr val="FF0000"/>
                </a:solidFill>
              </a:rPr>
              <a:t>Mattoo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Munchak</a:t>
            </a:r>
            <a:r>
              <a:rPr lang="en-US" dirty="0" smtClean="0">
                <a:solidFill>
                  <a:srgbClr val="FF0000"/>
                </a:solidFill>
              </a:rPr>
              <a:t>, Remer, </a:t>
            </a:r>
            <a:r>
              <a:rPr lang="en-US" dirty="0" err="1" smtClean="0">
                <a:solidFill>
                  <a:srgbClr val="FF0000"/>
                </a:solidFill>
              </a:rPr>
              <a:t>Tanré</a:t>
            </a:r>
            <a:r>
              <a:rPr lang="en-US" dirty="0" smtClean="0">
                <a:solidFill>
                  <a:srgbClr val="FF0000"/>
                </a:solidFill>
              </a:rPr>
              <a:t>, Kaufman)</a:t>
            </a:r>
          </a:p>
          <a:p>
            <a:pPr marL="342900" indent="-342900">
              <a:buAutoNum type="arabicPeriod"/>
            </a:pPr>
            <a:r>
              <a:rPr lang="en-US" dirty="0" smtClean="0"/>
              <a:t>Deep Blue (“DB” desert and beyond; Hsu, </a:t>
            </a:r>
            <a:r>
              <a:rPr lang="en-US" dirty="0" err="1" smtClean="0"/>
              <a:t>Bettenhousen</a:t>
            </a:r>
            <a:r>
              <a:rPr lang="en-US" dirty="0" smtClean="0"/>
              <a:t>, </a:t>
            </a:r>
            <a:r>
              <a:rPr lang="en-US" dirty="0" err="1" smtClean="0"/>
              <a:t>Sayer</a:t>
            </a:r>
            <a:r>
              <a:rPr lang="en-US" dirty="0" smtClean="0"/>
              <a:t>,.. )</a:t>
            </a:r>
          </a:p>
          <a:p>
            <a:pPr marL="342900" indent="-342900">
              <a:buAutoNum type="arabicPeriod"/>
            </a:pPr>
            <a:r>
              <a:rPr lang="en-US" dirty="0" smtClean="0"/>
              <a:t>MAIAC (coupled with land surface everywhere; </a:t>
            </a:r>
            <a:r>
              <a:rPr lang="en-US" dirty="0" err="1" smtClean="0"/>
              <a:t>Lyapustin</a:t>
            </a:r>
            <a:r>
              <a:rPr lang="en-US" dirty="0" smtClean="0"/>
              <a:t>, Wang, </a:t>
            </a:r>
            <a:r>
              <a:rPr lang="en-US" dirty="0" err="1" smtClean="0"/>
              <a:t>Korkin</a:t>
            </a:r>
            <a:r>
              <a:rPr lang="en-US" dirty="0" smtClean="0"/>
              <a:t>,…)</a:t>
            </a:r>
          </a:p>
          <a:p>
            <a:pPr marL="342900" indent="-342900">
              <a:buAutoNum type="arabicPeriod"/>
            </a:pPr>
            <a:r>
              <a:rPr lang="en-US" dirty="0" smtClean="0"/>
              <a:t>Ocean color/atmospheric correction (McClain, Ahmad, …)</a:t>
            </a:r>
          </a:p>
          <a:p>
            <a:pPr marL="342900" indent="-342900">
              <a:buAutoNum type="arabicPeriod" startAt="5"/>
            </a:pPr>
            <a:r>
              <a:rPr lang="en-US" dirty="0" err="1" smtClean="0"/>
              <a:t>Etc</a:t>
            </a:r>
            <a:r>
              <a:rPr lang="en-US" dirty="0" smtClean="0"/>
              <a:t> (neural net, model assimilation, statistical, … )</a:t>
            </a:r>
          </a:p>
          <a:p>
            <a:pPr marL="342900" indent="-342900">
              <a:buAutoNum type="arabicPeriod" startAt="5"/>
            </a:pPr>
            <a:r>
              <a:rPr lang="en-US" dirty="0" smtClean="0"/>
              <a:t>Your own algorithm (many groups around the world)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03"/>
            <a:ext cx="8229600" cy="827124"/>
          </a:xfrm>
        </p:spPr>
        <p:txBody>
          <a:bodyPr>
            <a:normAutofit/>
          </a:bodyPr>
          <a:lstStyle/>
          <a:p>
            <a:r>
              <a:rPr lang="en-US" dirty="0" smtClean="0"/>
              <a:t>What if MODIS disappeared today?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2495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Will VIIRS “continue” MODIS? </a:t>
            </a:r>
            <a:br>
              <a:rPr lang="en-US" dirty="0" smtClean="0"/>
            </a:br>
            <a:r>
              <a:rPr lang="en-US" dirty="0" smtClean="0"/>
              <a:t>How would we know?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5641"/>
            <a:ext cx="8926897" cy="29890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7200" y="5952034"/>
            <a:ext cx="7834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IF MODIS had died in 2012, we </a:t>
            </a:r>
            <a:r>
              <a:rPr lang="en-US" sz="2200" b="1" dirty="0" smtClean="0">
                <a:solidFill>
                  <a:srgbClr val="FF0000"/>
                </a:solidFill>
              </a:rPr>
              <a:t>wouldn’t have much to work with.  </a:t>
            </a:r>
            <a:r>
              <a:rPr lang="en-US" sz="2200" b="1" dirty="0" smtClean="0">
                <a:solidFill>
                  <a:srgbClr val="FF0000"/>
                </a:solidFill>
              </a:rPr>
              <a:t>But VIIRS (and MODIS) teams have made major improvements 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70802" y="5629981"/>
            <a:ext cx="111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Hsu et al.,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559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Will VIIRS “continue” MODIS? </a:t>
            </a:r>
            <a:br>
              <a:rPr lang="en-US" dirty="0" smtClean="0"/>
            </a:br>
            <a:r>
              <a:rPr lang="en-US" dirty="0" smtClean="0"/>
              <a:t>How would we know?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8" y="1650862"/>
            <a:ext cx="8229601" cy="470548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Overall “validation” statistics compared with AERONET?</a:t>
            </a:r>
          </a:p>
          <a:p>
            <a:pPr lvl="1"/>
            <a:r>
              <a:rPr lang="en-US" dirty="0" smtClean="0"/>
              <a:t>We know that Terra and Aqua have similar statistics, but we also see differences in global pictures, trends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According to VIIRS </a:t>
            </a:r>
            <a:r>
              <a:rPr lang="en-US" dirty="0" err="1" smtClean="0"/>
              <a:t>cal</a:t>
            </a:r>
            <a:r>
              <a:rPr lang="en-US" dirty="0" smtClean="0"/>
              <a:t>/</a:t>
            </a:r>
            <a:r>
              <a:rPr lang="en-US" dirty="0" err="1" smtClean="0"/>
              <a:t>val</a:t>
            </a:r>
            <a:r>
              <a:rPr lang="en-US" dirty="0" smtClean="0"/>
              <a:t> team, (after the early mission jitters and </a:t>
            </a:r>
            <a:r>
              <a:rPr lang="en-US" dirty="0" smtClean="0"/>
              <a:t>many changes</a:t>
            </a:r>
            <a:r>
              <a:rPr lang="en-US" dirty="0" smtClean="0"/>
              <a:t>)</a:t>
            </a:r>
            <a:r>
              <a:rPr lang="en-US" dirty="0" smtClean="0"/>
              <a:t>, that V-EDR compared to AERONET is similar to MODIS-C5 compared to AERONET. 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For next few slides, we work with data produced in March-May 2013 (after jitters and </a:t>
            </a:r>
            <a:r>
              <a:rPr lang="en-US" dirty="0" smtClean="0"/>
              <a:t>many changes)</a:t>
            </a:r>
            <a:r>
              <a:rPr lang="en-US" dirty="0" smtClean="0"/>
              <a:t>.  But we use MODIS C6 as a baseline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20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Will VIIRS “continue” MODIS? </a:t>
            </a:r>
            <a:br>
              <a:rPr lang="en-US" dirty="0" smtClean="0"/>
            </a:br>
            <a:r>
              <a:rPr lang="en-US" dirty="0" smtClean="0"/>
              <a:t>How would we know?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8" y="1830387"/>
            <a:ext cx="8229601" cy="4705488"/>
          </a:xfrm>
        </p:spPr>
        <p:txBody>
          <a:bodyPr>
            <a:normAutofit/>
          </a:bodyPr>
          <a:lstStyle/>
          <a:p>
            <a:r>
              <a:rPr lang="en-US" dirty="0" smtClean="0"/>
              <a:t>Do they see the same world when overlapped?</a:t>
            </a:r>
          </a:p>
          <a:p>
            <a:pPr lvl="1"/>
            <a:r>
              <a:rPr lang="en-US" dirty="0" smtClean="0"/>
              <a:t>Rare even with same equator crossing times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9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661336"/>
            <a:ext cx="6972299" cy="6196664"/>
            <a:chOff x="1021141" y="86923"/>
            <a:chExt cx="7286294" cy="6649749"/>
          </a:xfrm>
        </p:grpSpPr>
        <p:pic>
          <p:nvPicPr>
            <p:cNvPr id="4" name="Picture 3" descr="modis_viirs_4plot_A2013064.073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4450" y="86923"/>
              <a:ext cx="6833723" cy="588207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27721" y="6406391"/>
              <a:ext cx="6979714" cy="3302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-0.05          0.05            0.15         0.25           0.35           0.45          0.55        0.65        0.75            </a:t>
              </a:r>
              <a:endParaRPr lang="en-US" sz="14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701"/>
            <a:stretch/>
          </p:blipFill>
          <p:spPr>
            <a:xfrm>
              <a:off x="1021141" y="6232907"/>
              <a:ext cx="6515100" cy="22383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601429" y="5912799"/>
              <a:ext cx="2036081" cy="396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       0.55 µ</a:t>
              </a:r>
              <a:r>
                <a:rPr lang="en-US" b="1" dirty="0" err="1" smtClean="0"/>
                <a:t>m</a:t>
              </a:r>
              <a:r>
                <a:rPr lang="en-US" b="1" dirty="0" smtClean="0"/>
                <a:t> AOD</a:t>
              </a:r>
              <a:endParaRPr lang="en-US" b="1" dirty="0"/>
            </a:p>
          </p:txBody>
        </p:sp>
      </p:grpSp>
      <p:sp>
        <p:nvSpPr>
          <p:cNvPr id="9" name="Oval 8"/>
          <p:cNvSpPr/>
          <p:nvPr/>
        </p:nvSpPr>
        <p:spPr>
          <a:xfrm>
            <a:off x="5244450" y="3886200"/>
            <a:ext cx="457850" cy="469900"/>
          </a:xfrm>
          <a:prstGeom prst="ellipse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039421" y="3880152"/>
            <a:ext cx="540289" cy="498367"/>
          </a:xfrm>
          <a:prstGeom prst="ellipse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796323" y="4141511"/>
            <a:ext cx="419372" cy="367778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1612286" y="4250767"/>
            <a:ext cx="419372" cy="367778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2444673" y="4259060"/>
            <a:ext cx="324481" cy="303984"/>
          </a:xfrm>
          <a:prstGeom prst="ellipse">
            <a:avLst/>
          </a:prstGeom>
          <a:noFill/>
          <a:ln w="190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580553" y="4254016"/>
            <a:ext cx="324481" cy="303984"/>
          </a:xfrm>
          <a:prstGeom prst="ellipse">
            <a:avLst/>
          </a:prstGeom>
          <a:noFill/>
          <a:ln w="190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1735" y="72015"/>
            <a:ext cx="868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Overlapping MODIS/VIIRS image over India (Mar 5, 2013, 0735 UTC)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886887" y="3864706"/>
            <a:ext cx="225711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Similar AOD structure</a:t>
            </a:r>
          </a:p>
          <a:p>
            <a:endParaRPr lang="en-US" sz="2000" dirty="0" smtClean="0"/>
          </a:p>
          <a:p>
            <a:r>
              <a:rPr lang="en-US" sz="2000" dirty="0" smtClean="0"/>
              <a:t>Differences in: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 coverage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magnitudes</a:t>
            </a:r>
          </a:p>
          <a:p>
            <a:r>
              <a:rPr lang="en-US" sz="2000" dirty="0"/>
              <a:t>	</a:t>
            </a:r>
            <a:endParaRPr lang="en-US" sz="2000" dirty="0" smtClean="0"/>
          </a:p>
          <a:p>
            <a:r>
              <a:rPr lang="en-US" sz="3200" b="1" dirty="0" smtClean="0">
                <a:solidFill>
                  <a:srgbClr val="FF0000"/>
                </a:solidFill>
              </a:rPr>
              <a:t>Why?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22450" y="1027066"/>
            <a:ext cx="2021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VIIRS “5 minute” granule stitched from four 86 sec granules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High quality QA data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576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IDP-VIIRS </a:t>
            </a:r>
            <a:r>
              <a:rPr lang="en-US" dirty="0" err="1" smtClean="0"/>
              <a:t>vs</a:t>
            </a:r>
            <a:r>
              <a:rPr lang="en-US" dirty="0" smtClean="0"/>
              <a:t> MODIS-C6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67902"/>
            <a:ext cx="4038600" cy="4525963"/>
          </a:xfrm>
        </p:spPr>
        <p:txBody>
          <a:bodyPr/>
          <a:lstStyle/>
          <a:p>
            <a:r>
              <a:rPr lang="en-US" dirty="0" smtClean="0"/>
              <a:t>Instrument/Algorithm</a:t>
            </a:r>
          </a:p>
          <a:p>
            <a:pPr lvl="1"/>
            <a:r>
              <a:rPr lang="en-US" dirty="0" smtClean="0"/>
              <a:t>Swath/Orbit/Resolution/Wavelengths</a:t>
            </a:r>
          </a:p>
          <a:p>
            <a:pPr lvl="1"/>
            <a:r>
              <a:rPr lang="en-US" dirty="0" smtClean="0"/>
              <a:t>Cloud  mask / pixel selection strategy</a:t>
            </a:r>
          </a:p>
          <a:p>
            <a:pPr lvl="1"/>
            <a:r>
              <a:rPr lang="en-US" dirty="0" smtClean="0"/>
              <a:t>Aggregation/Averaging (use of IP - retrieval)</a:t>
            </a:r>
          </a:p>
          <a:p>
            <a:pPr lvl="1"/>
            <a:r>
              <a:rPr lang="en-US" dirty="0" smtClean="0"/>
              <a:t>Bowtie issues</a:t>
            </a:r>
          </a:p>
          <a:p>
            <a:pPr lvl="1"/>
            <a:r>
              <a:rPr lang="en-US" dirty="0" smtClean="0"/>
              <a:t>Processing stream / granule size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0818"/>
            <a:ext cx="4038600" cy="4525963"/>
          </a:xfrm>
        </p:spPr>
        <p:txBody>
          <a:bodyPr/>
          <a:lstStyle/>
          <a:p>
            <a:r>
              <a:rPr lang="en-US" dirty="0" smtClean="0"/>
              <a:t>Post-processing/Culture</a:t>
            </a:r>
          </a:p>
          <a:p>
            <a:pPr lvl="1"/>
            <a:r>
              <a:rPr lang="en-US" dirty="0" smtClean="0"/>
              <a:t>File Format</a:t>
            </a:r>
          </a:p>
          <a:p>
            <a:pPr lvl="1"/>
            <a:r>
              <a:rPr lang="en-US" dirty="0" smtClean="0"/>
              <a:t>Existence of Level 3</a:t>
            </a:r>
          </a:p>
          <a:p>
            <a:pPr lvl="1"/>
            <a:r>
              <a:rPr lang="en-US" dirty="0" smtClean="0"/>
              <a:t>Reprocessing</a:t>
            </a:r>
          </a:p>
          <a:p>
            <a:pPr lvl="1"/>
            <a:r>
              <a:rPr lang="en-US" dirty="0" smtClean="0"/>
              <a:t>Near Real Time</a:t>
            </a:r>
          </a:p>
          <a:p>
            <a:pPr lvl="1"/>
            <a:r>
              <a:rPr lang="en-US" dirty="0" smtClean="0"/>
              <a:t>Tools for data access</a:t>
            </a:r>
          </a:p>
          <a:p>
            <a:pPr lvl="1"/>
            <a:r>
              <a:rPr lang="en-US" dirty="0" smtClean="0"/>
              <a:t>Research </a:t>
            </a:r>
            <a:r>
              <a:rPr lang="en-US" dirty="0" err="1" smtClean="0"/>
              <a:t>vs</a:t>
            </a:r>
            <a:r>
              <a:rPr lang="en-US" dirty="0" smtClean="0"/>
              <a:t> Operations</a:t>
            </a:r>
          </a:p>
          <a:p>
            <a:pPr lvl="1"/>
            <a:r>
              <a:rPr lang="en-US" dirty="0" smtClean="0"/>
              <a:t>Climate </a:t>
            </a:r>
            <a:r>
              <a:rPr lang="en-US" dirty="0" err="1" smtClean="0"/>
              <a:t>vs</a:t>
            </a:r>
            <a:r>
              <a:rPr lang="en-US" dirty="0" smtClean="0"/>
              <a:t> Daily</a:t>
            </a:r>
          </a:p>
          <a:p>
            <a:pPr lvl="1"/>
            <a:r>
              <a:rPr lang="en-US" dirty="0" smtClean="0"/>
              <a:t>NOAA versus NASA outreach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90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493"/>
            <a:ext cx="8229600" cy="7150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Let’s homogenize as much as we 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67902"/>
            <a:ext cx="4038600" cy="4525963"/>
          </a:xfrm>
        </p:spPr>
        <p:txBody>
          <a:bodyPr/>
          <a:lstStyle/>
          <a:p>
            <a:r>
              <a:rPr lang="en-US" dirty="0" smtClean="0"/>
              <a:t>Instrument/Algorithm</a:t>
            </a:r>
          </a:p>
          <a:p>
            <a:pPr lvl="1"/>
            <a:r>
              <a:rPr lang="en-US" dirty="0" smtClean="0"/>
              <a:t>Swath/Orbit/Resolution/</a:t>
            </a:r>
            <a:r>
              <a:rPr lang="en-US" dirty="0" smtClean="0">
                <a:solidFill>
                  <a:srgbClr val="FF0000"/>
                </a:solidFill>
              </a:rPr>
              <a:t>Wavelengths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Cloud  mask / pixel selection strategy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Aggregation/Averaging (use of IP - retrieval)</a:t>
            </a:r>
          </a:p>
          <a:p>
            <a:pPr lvl="1"/>
            <a:r>
              <a:rPr lang="en-US" dirty="0" smtClean="0"/>
              <a:t>Bowtie issues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Processing stream / granule size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6162298"/>
            <a:ext cx="841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ONE RETRIEVAL ALGORITHM:  CONSISTENT ACROSS PLATFORMS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7594" y="3282698"/>
            <a:ext cx="278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(with help from UW-PEATE)</a:t>
            </a:r>
          </a:p>
        </p:txBody>
      </p:sp>
    </p:spTree>
    <p:extLst>
      <p:ext uri="{BB962C8B-B14F-4D97-AF65-F5344CB8AC3E}">
        <p14:creationId xmlns:p14="http://schemas.microsoft.com/office/powerpoint/2010/main" val="261789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83077" y="614237"/>
            <a:ext cx="6373323" cy="5545263"/>
            <a:chOff x="1290917" y="52480"/>
            <a:chExt cx="6874399" cy="594089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1411" y="3043919"/>
              <a:ext cx="6674991" cy="294945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0917" y="52480"/>
              <a:ext cx="6874399" cy="2970445"/>
            </a:xfrm>
            <a:prstGeom prst="rect">
              <a:avLst/>
            </a:prstGeom>
          </p:spPr>
        </p:pic>
      </p:grpSp>
      <p:sp>
        <p:nvSpPr>
          <p:cNvPr id="14" name="Oval 13"/>
          <p:cNvSpPr/>
          <p:nvPr/>
        </p:nvSpPr>
        <p:spPr>
          <a:xfrm>
            <a:off x="2055704" y="3905139"/>
            <a:ext cx="540289" cy="498367"/>
          </a:xfrm>
          <a:prstGeom prst="ellipse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1679369" y="4186854"/>
            <a:ext cx="419372" cy="367778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460956" y="4284047"/>
            <a:ext cx="324481" cy="303984"/>
          </a:xfrm>
          <a:prstGeom prst="ellipse">
            <a:avLst/>
          </a:prstGeom>
          <a:noFill/>
          <a:ln w="190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5184533" y="3893597"/>
            <a:ext cx="535260" cy="472332"/>
          </a:xfrm>
          <a:prstGeom prst="ellipse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558736" y="4253603"/>
            <a:ext cx="324481" cy="303984"/>
          </a:xfrm>
          <a:prstGeom prst="ellipse">
            <a:avLst/>
          </a:prstGeom>
          <a:noFill/>
          <a:ln w="190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4749106" y="4191898"/>
            <a:ext cx="419372" cy="367778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76027" y="6537523"/>
            <a:ext cx="668294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 -0.05           0.05          0.15           0.25           0.35           0.45            0.55           0.65      0.75            </a:t>
            </a:r>
            <a:endParaRPr lang="en-US" sz="14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01"/>
          <a:stretch/>
        </p:blipFill>
        <p:spPr>
          <a:xfrm>
            <a:off x="-12565" y="6335113"/>
            <a:ext cx="6515100" cy="22383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78110" y="6026776"/>
            <a:ext cx="2036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0.55 µ</a:t>
            </a:r>
            <a:r>
              <a:rPr lang="en-US" b="1" dirty="0" err="1" smtClean="0"/>
              <a:t>m</a:t>
            </a:r>
            <a:r>
              <a:rPr lang="en-US" b="1" dirty="0" smtClean="0"/>
              <a:t> AOD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03046" y="106682"/>
            <a:ext cx="7403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Run similar algorithm on VIIRS and MODIS (use “IFF” files) 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6958861" y="3680040"/>
            <a:ext cx="22571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Much more similar AOD structure</a:t>
            </a:r>
          </a:p>
          <a:p>
            <a:endParaRPr lang="en-US" sz="2000" dirty="0" smtClean="0"/>
          </a:p>
          <a:p>
            <a:r>
              <a:rPr lang="en-US" sz="2000" dirty="0" smtClean="0"/>
              <a:t>Still some differences in coverage/magnitude</a:t>
            </a:r>
          </a:p>
          <a:p>
            <a:r>
              <a:rPr lang="en-US" sz="2000" dirty="0"/>
              <a:t>	</a:t>
            </a:r>
            <a:endParaRPr lang="en-US" sz="2000" dirty="0" smtClean="0"/>
          </a:p>
          <a:p>
            <a:r>
              <a:rPr lang="en-US" sz="3200" b="1" dirty="0" smtClean="0">
                <a:solidFill>
                  <a:srgbClr val="FF0000"/>
                </a:solidFill>
              </a:rPr>
              <a:t>Why?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5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Will VIIRS “continue” MODIS? </a:t>
            </a:r>
            <a:br>
              <a:rPr lang="en-US" dirty="0" smtClean="0"/>
            </a:br>
            <a:r>
              <a:rPr lang="en-US" dirty="0" smtClean="0"/>
              <a:t>How would we know?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8" y="1830387"/>
            <a:ext cx="8229601" cy="4705488"/>
          </a:xfrm>
        </p:spPr>
        <p:txBody>
          <a:bodyPr>
            <a:normAutofit/>
          </a:bodyPr>
          <a:lstStyle/>
          <a:p>
            <a:r>
              <a:rPr lang="en-US" dirty="0" smtClean="0"/>
              <a:t>Do overlapping granules look alike?</a:t>
            </a:r>
          </a:p>
          <a:p>
            <a:pPr lvl="1"/>
            <a:r>
              <a:rPr lang="en-US" dirty="0" smtClean="0"/>
              <a:t>Even with same equator crossing, true space and time overlaps are rare (every 16 days, and only over India)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Now look “more” alike. We need to define how much  “more” is good enough.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5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Will VIIRS “continue” MODIS? </a:t>
            </a:r>
            <a:br>
              <a:rPr lang="en-US" dirty="0" smtClean="0"/>
            </a:br>
            <a:r>
              <a:rPr lang="en-US" dirty="0" smtClean="0"/>
              <a:t>How would we know?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8" y="1830387"/>
            <a:ext cx="8229601" cy="4705488"/>
          </a:xfrm>
        </p:spPr>
        <p:txBody>
          <a:bodyPr>
            <a:normAutofit/>
          </a:bodyPr>
          <a:lstStyle/>
          <a:p>
            <a:r>
              <a:rPr lang="en-US" dirty="0" smtClean="0"/>
              <a:t>Convergence of global mean (over land and ocean)?</a:t>
            </a:r>
          </a:p>
          <a:p>
            <a:pPr lvl="1"/>
            <a:r>
              <a:rPr lang="en-US" dirty="0" smtClean="0"/>
              <a:t>Note that Terra and Aqua expected different by ±0.015. </a:t>
            </a:r>
          </a:p>
          <a:p>
            <a:pPr lvl="1"/>
            <a:r>
              <a:rPr lang="en-US" dirty="0" smtClean="0"/>
              <a:t>What about seasonal cycle?</a:t>
            </a:r>
          </a:p>
          <a:p>
            <a:r>
              <a:rPr lang="en-US" dirty="0" smtClean="0"/>
              <a:t>Convergence of global statistics?</a:t>
            </a:r>
          </a:p>
          <a:p>
            <a:pPr lvl="1"/>
            <a:r>
              <a:rPr lang="en-US" dirty="0" smtClean="0"/>
              <a:t>Here, I am thinking about standard deviation, min, max, ..</a:t>
            </a:r>
          </a:p>
          <a:p>
            <a:pPr lvl="1"/>
            <a:r>
              <a:rPr lang="en-US" dirty="0" smtClean="0"/>
              <a:t>How similar?</a:t>
            </a:r>
          </a:p>
          <a:p>
            <a:r>
              <a:rPr lang="en-US" dirty="0" smtClean="0"/>
              <a:t>Convergence of global histogram?</a:t>
            </a:r>
          </a:p>
          <a:p>
            <a:pPr lvl="1"/>
            <a:r>
              <a:rPr lang="en-US" dirty="0" smtClean="0"/>
              <a:t>Here, I am thinking about the “lognormal-like” shape of the retrieved distribution.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0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590281" y="106682"/>
            <a:ext cx="5875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Global Histogram convergence?   March 2013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525735"/>
            <a:ext cx="7158119" cy="5950205"/>
            <a:chOff x="0" y="525735"/>
            <a:chExt cx="7158119" cy="5950205"/>
          </a:xfrm>
        </p:grpSpPr>
        <p:pic>
          <p:nvPicPr>
            <p:cNvPr id="2" name="Picture 1" descr="commonground_histogram.pd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07" b="33560"/>
            <a:stretch/>
          </p:blipFill>
          <p:spPr>
            <a:xfrm>
              <a:off x="0" y="525735"/>
              <a:ext cx="7158119" cy="595020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flipH="1">
              <a:off x="984365" y="3921525"/>
              <a:ext cx="192191" cy="672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723186" y="2267016"/>
            <a:ext cx="2420814" cy="25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dirty="0" smtClean="0">
                <a:solidFill>
                  <a:srgbClr val="660066"/>
                </a:solidFill>
              </a:rPr>
              <a:t>M_C6 = MODIS C6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ML_M = MODIS like on MODIS 1 km IFF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dirty="0" smtClean="0">
                <a:solidFill>
                  <a:srgbClr val="FF6600"/>
                </a:solidFill>
              </a:rPr>
              <a:t>ML_V = MODIS like on VIIRS 750 km IFF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ML_V64 = ML_V filtered by VZA &lt; 64°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dirty="0" smtClean="0">
                <a:solidFill>
                  <a:srgbClr val="25FC00"/>
                </a:solidFill>
              </a:rPr>
              <a:t>V_EDR = VIIRS EDR</a:t>
            </a:r>
            <a:endParaRPr lang="en-US" dirty="0">
              <a:solidFill>
                <a:srgbClr val="25FC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28045" y="960618"/>
            <a:ext cx="742455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tIns="0" bIns="0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0.122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0.116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0.134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0.132</a:t>
            </a:r>
          </a:p>
          <a:p>
            <a:r>
              <a:rPr lang="en-US" dirty="0" smtClean="0">
                <a:solidFill>
                  <a:srgbClr val="25FC00"/>
                </a:solidFill>
              </a:rPr>
              <a:t>0.125</a:t>
            </a:r>
            <a:endParaRPr lang="en-US" dirty="0">
              <a:solidFill>
                <a:srgbClr val="25FC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2048" y="582462"/>
            <a:ext cx="8558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417448" y="3494807"/>
            <a:ext cx="71045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LAND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638197" y="3736859"/>
            <a:ext cx="695804" cy="138499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tIns="0" rIns="0" bIns="0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0.244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0.249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0.258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0.259</a:t>
            </a:r>
          </a:p>
          <a:p>
            <a:r>
              <a:rPr lang="en-US" dirty="0" smtClean="0">
                <a:solidFill>
                  <a:srgbClr val="25FC00"/>
                </a:solidFill>
              </a:rPr>
              <a:t>0.239</a:t>
            </a:r>
            <a:endParaRPr lang="en-US" dirty="0">
              <a:solidFill>
                <a:srgbClr val="25FC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5968" y="934629"/>
            <a:ext cx="2178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Relative convergence of OCEAN (even V_EDR </a:t>
            </a:r>
            <a:r>
              <a:rPr lang="en-US" dirty="0" err="1" smtClean="0"/>
              <a:t>vs</a:t>
            </a:r>
            <a:r>
              <a:rPr lang="en-US" dirty="0" smtClean="0"/>
              <a:t> M_C6) 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965968" y="5199454"/>
            <a:ext cx="2178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Bigger differences over LAND (more similar for ML)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6888" y="6198941"/>
            <a:ext cx="4095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Numbers in boxes are “global mean”</a:t>
            </a:r>
          </a:p>
          <a:p>
            <a:r>
              <a:rPr lang="en-US" dirty="0" smtClean="0">
                <a:solidFill>
                  <a:srgbClr val="25FC00"/>
                </a:solidFill>
              </a:rPr>
              <a:t>Note few or no zeros/negatives for V-EDR</a:t>
            </a:r>
            <a:endParaRPr lang="en-US" dirty="0">
              <a:solidFill>
                <a:srgbClr val="25FC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176556" y="1195131"/>
            <a:ext cx="242783" cy="1531262"/>
          </a:xfrm>
          <a:prstGeom prst="straightConnector1">
            <a:avLst/>
          </a:prstGeom>
          <a:ln>
            <a:solidFill>
              <a:srgbClr val="25FC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254254" y="4143539"/>
            <a:ext cx="242783" cy="1272995"/>
          </a:xfrm>
          <a:prstGeom prst="straightConnector1">
            <a:avLst/>
          </a:prstGeom>
          <a:ln>
            <a:solidFill>
              <a:srgbClr val="25FC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04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52400" y="707807"/>
            <a:ext cx="899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As envisioned by Y. Kaufman and D. </a:t>
            </a:r>
            <a:r>
              <a:rPr lang="en-US" dirty="0" err="1"/>
              <a:t>Tanr</a:t>
            </a:r>
            <a:r>
              <a:rPr lang="en-US" altLang="ja-JP" dirty="0" err="1"/>
              <a:t>é</a:t>
            </a:r>
            <a:endParaRPr lang="en-US" dirty="0"/>
          </a:p>
          <a:p>
            <a:r>
              <a:rPr lang="en-US" dirty="0"/>
              <a:t>And produced by the MODIS-aerosol team at NASA GSFC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91358"/>
            <a:ext cx="8991600" cy="685800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 smtClean="0"/>
              <a:t>A MODIS </a:t>
            </a:r>
            <a:r>
              <a:rPr lang="en-US" sz="3200" dirty="0"/>
              <a:t>view of global aerosol </a:t>
            </a:r>
            <a:r>
              <a:rPr lang="en-US" sz="3200" dirty="0" smtClean="0"/>
              <a:t>system (over dark targets)</a:t>
            </a:r>
            <a:br>
              <a:rPr lang="en-US" sz="3200" dirty="0" smtClean="0"/>
            </a:br>
            <a:r>
              <a:rPr lang="en-US" sz="3200" dirty="0" smtClean="0"/>
              <a:t>Collection 5</a:t>
            </a:r>
            <a:endParaRPr lang="en-US" sz="3200" dirty="0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77788" y="5735419"/>
            <a:ext cx="876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 We have two sophisticated sensors (aboard Terra and Aqua), with stable orbits, excellent calibration teams and validated aerosol </a:t>
            </a:r>
            <a:r>
              <a:rPr lang="en-US" dirty="0" smtClean="0"/>
              <a:t>retrievals. </a:t>
            </a:r>
            <a:endParaRPr lang="en-US" dirty="0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55" t="6494" r="6355" b="2165"/>
          <a:stretch>
            <a:fillRect/>
          </a:stretch>
        </p:blipFill>
        <p:spPr bwMode="auto">
          <a:xfrm>
            <a:off x="985839" y="1292611"/>
            <a:ext cx="6862762" cy="439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7243763" y="5387976"/>
            <a:ext cx="1597025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Remer et al, 2008</a:t>
            </a: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3944938" y="1425575"/>
            <a:ext cx="735012" cy="396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AOD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2400" y="6393418"/>
            <a:ext cx="8763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But we always want to do better.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74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Will VIIRS “continue” MODIS? </a:t>
            </a:r>
            <a:br>
              <a:rPr lang="en-US" dirty="0" smtClean="0"/>
            </a:br>
            <a:r>
              <a:rPr lang="en-US" dirty="0" smtClean="0"/>
              <a:t>How would we know?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8" y="1830387"/>
            <a:ext cx="8229601" cy="4705488"/>
          </a:xfrm>
        </p:spPr>
        <p:txBody>
          <a:bodyPr>
            <a:normAutofit/>
          </a:bodyPr>
          <a:lstStyle/>
          <a:p>
            <a:r>
              <a:rPr lang="en-US" dirty="0" smtClean="0"/>
              <a:t>Convergence of gridded (Level 3 –like) data?</a:t>
            </a:r>
          </a:p>
          <a:p>
            <a:pPr lvl="1"/>
            <a:r>
              <a:rPr lang="en-US" dirty="0" smtClean="0"/>
              <a:t>For a day? A month? A season?</a:t>
            </a:r>
          </a:p>
          <a:p>
            <a:pPr lvl="1"/>
            <a:r>
              <a:rPr lang="en-US" dirty="0" smtClean="0"/>
              <a:t>What % of grid boxes must be different by less than X in AOD?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48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4"/>
            <a:ext cx="8686800" cy="5432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Convergence of Gridded Monthly? (Mar 2013)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799250"/>
            <a:ext cx="7242772" cy="5538424"/>
            <a:chOff x="0" y="817926"/>
            <a:chExt cx="7242772" cy="5538424"/>
          </a:xfrm>
        </p:grpSpPr>
        <p:pic>
          <p:nvPicPr>
            <p:cNvPr id="6" name="Picture 5" descr="Diff_Counts.V_EDRvsM_C6.201303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07" b="55872"/>
            <a:stretch/>
          </p:blipFill>
          <p:spPr>
            <a:xfrm>
              <a:off x="0" y="817926"/>
              <a:ext cx="7242772" cy="2750538"/>
            </a:xfrm>
            <a:prstGeom prst="rect">
              <a:avLst/>
            </a:prstGeom>
          </p:spPr>
        </p:pic>
        <p:pic>
          <p:nvPicPr>
            <p:cNvPr id="7" name="Picture 6" descr="Diff_Counts.ML_V64vsML_M.201303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06" b="55328"/>
            <a:stretch/>
          </p:blipFill>
          <p:spPr>
            <a:xfrm>
              <a:off x="0" y="3568464"/>
              <a:ext cx="7242772" cy="2787886"/>
            </a:xfrm>
            <a:prstGeom prst="rect">
              <a:avLst/>
            </a:prstGeom>
          </p:spPr>
        </p:pic>
        <p:pic>
          <p:nvPicPr>
            <p:cNvPr id="8" name="Picture 7" descr="Diff_Counts.ML_V64vsML_M.201303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92132" y="3400397"/>
              <a:ext cx="2636970" cy="502211"/>
            </a:xfrm>
            <a:prstGeom prst="rect">
              <a:avLst/>
            </a:prstGeom>
          </p:spPr>
        </p:pic>
      </p:grpSp>
      <p:cxnSp>
        <p:nvCxnSpPr>
          <p:cNvPr id="11" name="Straight Arrow Connector 10"/>
          <p:cNvCxnSpPr>
            <a:stCxn id="24" idx="1"/>
          </p:cNvCxnSpPr>
          <p:nvPr/>
        </p:nvCxnSpPr>
        <p:spPr>
          <a:xfrm rot="10800000" flipV="1">
            <a:off x="4836959" y="1424928"/>
            <a:ext cx="2405814" cy="87660"/>
          </a:xfrm>
          <a:prstGeom prst="straightConnector1">
            <a:avLst/>
          </a:prstGeom>
          <a:ln>
            <a:solidFill>
              <a:srgbClr val="25FC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998281" y="3196722"/>
            <a:ext cx="3473645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3" idx="1"/>
          </p:cNvCxnSpPr>
          <p:nvPr/>
        </p:nvCxnSpPr>
        <p:spPr>
          <a:xfrm rot="10800000" flipV="1">
            <a:off x="3855386" y="2427611"/>
            <a:ext cx="3387386" cy="812948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242772" y="2104445"/>
            <a:ext cx="1901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Different SZA thresholds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42773" y="1101762"/>
            <a:ext cx="1901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5FC00"/>
                </a:solidFill>
              </a:rPr>
              <a:t>Different snow thresholds?</a:t>
            </a:r>
            <a:endParaRPr lang="en-US" dirty="0">
              <a:solidFill>
                <a:srgbClr val="25FC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6609228" y="2676080"/>
            <a:ext cx="1495948" cy="946664"/>
          </a:xfrm>
          <a:prstGeom prst="straightConnector1">
            <a:avLst/>
          </a:prstGeom>
          <a:ln>
            <a:solidFill>
              <a:srgbClr val="66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876576" y="3478994"/>
            <a:ext cx="1267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FF"/>
                </a:solidFill>
              </a:rPr>
              <a:t>Handling of zero</a:t>
            </a:r>
            <a:endParaRPr lang="en-US" dirty="0">
              <a:solidFill>
                <a:srgbClr val="66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54562" y="4559447"/>
            <a:ext cx="1901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Still different, but much more similar over both land and ocean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16292" y="6337674"/>
            <a:ext cx="6640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Step by step, we make ML_M and ML_V consistent.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730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Will VIIRS “continue” MODIS? </a:t>
            </a:r>
            <a:br>
              <a:rPr lang="en-US" dirty="0" smtClean="0"/>
            </a:br>
            <a:r>
              <a:rPr lang="en-US" dirty="0" smtClean="0"/>
              <a:t>How would we know?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8" y="1830387"/>
            <a:ext cx="8229601" cy="4705488"/>
          </a:xfrm>
        </p:spPr>
        <p:txBody>
          <a:bodyPr>
            <a:normAutofit/>
          </a:bodyPr>
          <a:lstStyle/>
          <a:p>
            <a:r>
              <a:rPr lang="en-US" dirty="0" smtClean="0"/>
              <a:t>What about “sampling”? </a:t>
            </a:r>
          </a:p>
          <a:p>
            <a:pPr lvl="1"/>
            <a:r>
              <a:rPr lang="en-US" dirty="0" smtClean="0"/>
              <a:t>Even if the mean,  histograms and gridded data looked similar, what about the “</a:t>
            </a:r>
            <a:r>
              <a:rPr lang="en-US" dirty="0" err="1" smtClean="0"/>
              <a:t>retrievability</a:t>
            </a:r>
            <a:r>
              <a:rPr lang="en-US" dirty="0" smtClean="0"/>
              <a:t>?” </a:t>
            </a:r>
          </a:p>
          <a:p>
            <a:pPr lvl="1"/>
            <a:r>
              <a:rPr lang="en-US" dirty="0" smtClean="0"/>
              <a:t>Fraction of retrieved pixels / total pixels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3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4"/>
            <a:ext cx="8686800" cy="5432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Convergence of Monthly “</a:t>
            </a:r>
            <a:r>
              <a:rPr lang="en-US" sz="2800" dirty="0" err="1" smtClean="0"/>
              <a:t>retrievability</a:t>
            </a:r>
            <a:r>
              <a:rPr lang="en-US" sz="2800" dirty="0" smtClean="0"/>
              <a:t>” (Mar 2013)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57200" y="5181908"/>
            <a:ext cx="807050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Are there places on the globe that cannot be retrieved by one satellite or another?  Will they converge on cloud mask, pixel selection, availability of aerosol retrieval? </a:t>
            </a:r>
            <a:endParaRPr lang="en-US" sz="2400" dirty="0"/>
          </a:p>
        </p:txBody>
      </p:sp>
      <p:pic>
        <p:nvPicPr>
          <p:cNvPr id="3" name="Picture 2" descr="ValFrac.ML_V64vsML_M.201303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1"/>
          <a:stretch/>
        </p:blipFill>
        <p:spPr>
          <a:xfrm>
            <a:off x="2213823" y="3678762"/>
            <a:ext cx="4339377" cy="634914"/>
          </a:xfrm>
          <a:prstGeom prst="rect">
            <a:avLst/>
          </a:prstGeom>
        </p:spPr>
      </p:pic>
      <p:pic>
        <p:nvPicPr>
          <p:cNvPr id="18" name="Picture 17" descr="ValFrac.ML_V64vsML_M.201303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88" b="54042"/>
          <a:stretch/>
        </p:blipFill>
        <p:spPr>
          <a:xfrm>
            <a:off x="992798" y="859000"/>
            <a:ext cx="7218386" cy="281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19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493"/>
            <a:ext cx="8229600" cy="7150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Still not homogenized yet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67902"/>
            <a:ext cx="4038600" cy="4525963"/>
          </a:xfrm>
        </p:spPr>
        <p:txBody>
          <a:bodyPr/>
          <a:lstStyle/>
          <a:p>
            <a:r>
              <a:rPr lang="en-US" dirty="0" smtClean="0"/>
              <a:t>Instrument/Algorithm</a:t>
            </a:r>
          </a:p>
          <a:p>
            <a:pPr lvl="1"/>
            <a:r>
              <a:rPr lang="en-US" dirty="0" smtClean="0"/>
              <a:t>Swath/Orbit/Resolution/</a:t>
            </a:r>
            <a:r>
              <a:rPr lang="en-US" dirty="0" smtClean="0">
                <a:solidFill>
                  <a:srgbClr val="FF0000"/>
                </a:solidFill>
              </a:rPr>
              <a:t>Wavelengths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Cloud  mask / pixel selection strategy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Aggregation/Averaging (use of IP - retrieval)</a:t>
            </a:r>
          </a:p>
          <a:p>
            <a:pPr lvl="1"/>
            <a:r>
              <a:rPr lang="en-US" dirty="0" smtClean="0"/>
              <a:t>Bowtie issues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Processing stream / granule size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894685"/>
            <a:ext cx="8237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But maybe we can quantify the remaining differences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We also need to run more months across MODIS / VIIRS record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79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738"/>
            <a:ext cx="8229600" cy="5871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2628"/>
            <a:ext cx="8229600" cy="50128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There are many ways to retrieve aerosol properties from MODIS, and there is more than one set of algorithms/products</a:t>
            </a:r>
          </a:p>
          <a:p>
            <a:r>
              <a:rPr lang="en-US" dirty="0" smtClean="0"/>
              <a:t>Dark-target algorithm/products are updated for C6</a:t>
            </a:r>
            <a:endParaRPr lang="en-US" dirty="0"/>
          </a:p>
          <a:p>
            <a:r>
              <a:rPr lang="en-US" dirty="0" smtClean="0"/>
              <a:t>Changes are “modest” but can lead to significant changes in retrieved global aerosol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The MODIS aerosol product has matured for &gt;13 years</a:t>
            </a:r>
          </a:p>
          <a:p>
            <a:r>
              <a:rPr lang="en-US" dirty="0" smtClean="0"/>
              <a:t>MODIS has become indispensable, and the community is not yet ready to adopt something new.  </a:t>
            </a:r>
          </a:p>
        </p:txBody>
      </p:sp>
      <p:pic>
        <p:nvPicPr>
          <p:cNvPr id="4" name="Picture 3" descr="RGB_npp_d20120225_t0610105_e0611347_b01701_c20120225122432788603_noaa_ops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6800" y="21939250"/>
            <a:ext cx="5334000" cy="327263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880372" y="17028617"/>
            <a:ext cx="4326828" cy="4358183"/>
            <a:chOff x="7585772" y="25715417"/>
            <a:chExt cx="4432300" cy="4648200"/>
          </a:xfrm>
        </p:grpSpPr>
        <p:pic>
          <p:nvPicPr>
            <p:cNvPr id="6" name="Picture 5" descr="modis_aerosol_smok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5772" y="25715417"/>
              <a:ext cx="4432300" cy="4648200"/>
            </a:xfrm>
            <a:prstGeom prst="rect">
              <a:avLst/>
            </a:prstGeom>
          </p:spPr>
        </p:pic>
        <p:grpSp>
          <p:nvGrpSpPr>
            <p:cNvPr id="7" name="Group 107"/>
            <p:cNvGrpSpPr/>
            <p:nvPr/>
          </p:nvGrpSpPr>
          <p:grpSpPr>
            <a:xfrm>
              <a:off x="8804196" y="27643675"/>
              <a:ext cx="3162918" cy="1401225"/>
              <a:chOff x="8804196" y="27643675"/>
              <a:chExt cx="3162918" cy="1401225"/>
            </a:xfrm>
          </p:grpSpPr>
          <p:cxnSp>
            <p:nvCxnSpPr>
              <p:cNvPr id="8" name="Straight Connector 7"/>
              <p:cNvCxnSpPr/>
              <p:nvPr/>
            </p:nvCxnSpPr>
            <p:spPr>
              <a:xfrm rot="10800000" flipV="1">
                <a:off x="8944515" y="28409900"/>
                <a:ext cx="3022599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16200000" flipH="1">
                <a:off x="8525415" y="28559765"/>
                <a:ext cx="723899" cy="1651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10800000" flipV="1">
                <a:off x="8804196" y="27643675"/>
                <a:ext cx="3136900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22174200" y="17373600"/>
            <a:ext cx="3784600" cy="3606800"/>
            <a:chOff x="1016000" y="26212800"/>
            <a:chExt cx="4064000" cy="4064000"/>
          </a:xfrm>
        </p:grpSpPr>
        <p:pic>
          <p:nvPicPr>
            <p:cNvPr id="12" name="Picture 11" descr="modis_smoke.rgb14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000" y="26212800"/>
              <a:ext cx="4064000" cy="4064000"/>
            </a:xfrm>
            <a:prstGeom prst="rect">
              <a:avLst/>
            </a:prstGeom>
          </p:spPr>
        </p:pic>
        <p:grpSp>
          <p:nvGrpSpPr>
            <p:cNvPr id="13" name="Group 109"/>
            <p:cNvGrpSpPr/>
            <p:nvPr/>
          </p:nvGrpSpPr>
          <p:grpSpPr>
            <a:xfrm>
              <a:off x="1866900" y="28079700"/>
              <a:ext cx="3162300" cy="1333500"/>
              <a:chOff x="8648700" y="27711400"/>
              <a:chExt cx="3162300" cy="133350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rot="10800000" flipV="1">
                <a:off x="8788400" y="28409900"/>
                <a:ext cx="30226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16200000" flipH="1">
                <a:off x="8369300" y="28600400"/>
                <a:ext cx="723900" cy="1651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10800000" flipV="1">
                <a:off x="8674100" y="27711400"/>
                <a:ext cx="31369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" name="Picture 16" descr="viirs_aerosol_smok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1001" y="21920200"/>
            <a:ext cx="6044268" cy="3327400"/>
          </a:xfrm>
          <a:prstGeom prst="rect">
            <a:avLst/>
          </a:prstGeom>
        </p:spPr>
      </p:pic>
      <p:pic>
        <p:nvPicPr>
          <p:cNvPr id="18" name="Picture 17" descr="modis_like_viirs_smok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7800" y="21918468"/>
            <a:ext cx="6082018" cy="33481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47300" y="21475700"/>
            <a:ext cx="2544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RGB</a:t>
            </a:r>
            <a:endParaRPr lang="en-US" sz="3600" b="1" dirty="0">
              <a:latin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990800" y="21602700"/>
            <a:ext cx="43236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Aerosol EDR</a:t>
            </a:r>
            <a:endParaRPr lang="en-US" sz="3600" b="1" dirty="0">
              <a:latin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20000" y="21577300"/>
            <a:ext cx="670771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Algorithm, VIIRS Input</a:t>
            </a:r>
            <a:endParaRPr lang="en-US" sz="3600" b="1" dirty="0">
              <a:latin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745700" y="16649700"/>
            <a:ext cx="2852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RGB</a:t>
            </a:r>
            <a:endParaRPr lang="en-US" sz="3600" b="1" dirty="0">
              <a:latin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495500" y="16675100"/>
            <a:ext cx="58883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Aerosol (06:35 UT)</a:t>
            </a:r>
            <a:endParaRPr lang="en-US" sz="3600" b="1" dirty="0">
              <a:latin typeface="Helvetica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15103363" y="19053715"/>
            <a:ext cx="2324752" cy="5139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2613600" y="18186879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he MODIS aerosol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cloud mask is more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conservative than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the VIIRS VCM.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30844074" y="20675600"/>
            <a:ext cx="3141127" cy="29210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 flipV="1">
            <a:off x="31402876" y="19380200"/>
            <a:ext cx="2328325" cy="1524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RGB_npp_d20120225_t0610105_e0611347_b01701_c20120225122432788603_noaa_ops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9200" y="22091650"/>
            <a:ext cx="5334000" cy="327263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8032772" y="17181017"/>
            <a:ext cx="4326828" cy="4358183"/>
            <a:chOff x="7585772" y="25715417"/>
            <a:chExt cx="4432300" cy="4648200"/>
          </a:xfrm>
        </p:grpSpPr>
        <p:pic>
          <p:nvPicPr>
            <p:cNvPr id="30" name="Picture 29" descr="modis_aerosol_smok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85772" y="25715417"/>
              <a:ext cx="4432300" cy="4648200"/>
            </a:xfrm>
            <a:prstGeom prst="rect">
              <a:avLst/>
            </a:prstGeom>
          </p:spPr>
        </p:pic>
        <p:grpSp>
          <p:nvGrpSpPr>
            <p:cNvPr id="31" name="Group 107"/>
            <p:cNvGrpSpPr/>
            <p:nvPr/>
          </p:nvGrpSpPr>
          <p:grpSpPr>
            <a:xfrm>
              <a:off x="8804196" y="27643675"/>
              <a:ext cx="3162918" cy="1401225"/>
              <a:chOff x="8804196" y="27643675"/>
              <a:chExt cx="3162918" cy="1401225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rot="10800000" flipV="1">
                <a:off x="8944515" y="28409900"/>
                <a:ext cx="3022599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16200000" flipH="1">
                <a:off x="8525415" y="28559765"/>
                <a:ext cx="723899" cy="1651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10800000" flipV="1">
                <a:off x="8804196" y="27643675"/>
                <a:ext cx="3136900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34"/>
          <p:cNvGrpSpPr/>
          <p:nvPr/>
        </p:nvGrpSpPr>
        <p:grpSpPr>
          <a:xfrm>
            <a:off x="22326600" y="17526000"/>
            <a:ext cx="3784600" cy="3606800"/>
            <a:chOff x="1016000" y="26212800"/>
            <a:chExt cx="4064000" cy="4064000"/>
          </a:xfrm>
        </p:grpSpPr>
        <p:pic>
          <p:nvPicPr>
            <p:cNvPr id="36" name="Picture 35" descr="modis_smoke.rgb14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000" y="26212800"/>
              <a:ext cx="4064000" cy="4064000"/>
            </a:xfrm>
            <a:prstGeom prst="rect">
              <a:avLst/>
            </a:prstGeom>
          </p:spPr>
        </p:pic>
        <p:grpSp>
          <p:nvGrpSpPr>
            <p:cNvPr id="37" name="Group 109"/>
            <p:cNvGrpSpPr/>
            <p:nvPr/>
          </p:nvGrpSpPr>
          <p:grpSpPr>
            <a:xfrm>
              <a:off x="1866900" y="28079700"/>
              <a:ext cx="3162300" cy="1333500"/>
              <a:chOff x="8648700" y="27711400"/>
              <a:chExt cx="3162300" cy="1333500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rot="10800000" flipV="1">
                <a:off x="8788400" y="28409900"/>
                <a:ext cx="30226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6200000" flipH="1">
                <a:off x="8369300" y="28600400"/>
                <a:ext cx="723900" cy="1651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10800000" flipV="1">
                <a:off x="8674100" y="27711400"/>
                <a:ext cx="31369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1" name="Picture 40" descr="viirs_aerosol_smok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3401" y="22072600"/>
            <a:ext cx="6044268" cy="3327400"/>
          </a:xfrm>
          <a:prstGeom prst="rect">
            <a:avLst/>
          </a:prstGeom>
        </p:spPr>
      </p:pic>
      <p:pic>
        <p:nvPicPr>
          <p:cNvPr id="42" name="Picture 41" descr="modis_like_viirs_smok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50200" y="22070868"/>
            <a:ext cx="6082018" cy="334818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2999700" y="21628100"/>
            <a:ext cx="2544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RGB</a:t>
            </a:r>
            <a:endParaRPr lang="en-US" sz="3600" b="1" dirty="0">
              <a:latin typeface="Helvetic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143200" y="21755100"/>
            <a:ext cx="43236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Aerosol EDR</a:t>
            </a:r>
            <a:endParaRPr lang="en-US" sz="3600" b="1" dirty="0">
              <a:latin typeface="Helvetic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172400" y="21729700"/>
            <a:ext cx="670771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Algorithm, VIIRS Input</a:t>
            </a:r>
            <a:endParaRPr lang="en-US" sz="3600" b="1" dirty="0">
              <a:latin typeface="Helvetic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898100" y="16802100"/>
            <a:ext cx="2852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RGB</a:t>
            </a:r>
            <a:endParaRPr lang="en-US" sz="3600" b="1" dirty="0">
              <a:latin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7647900" y="16827500"/>
            <a:ext cx="58883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Aerosol (06:35 UT)</a:t>
            </a:r>
            <a:endParaRPr lang="en-US" sz="3600" b="1" dirty="0">
              <a:latin typeface="Helvetica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rot="5400000" flipH="1" flipV="1">
            <a:off x="15255763" y="19206115"/>
            <a:ext cx="2324752" cy="5139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2766000" y="18339279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he MODIS aerosol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cloud mask is more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conservative than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the VIIRS VCM. 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rot="10800000" flipV="1">
            <a:off x="30996474" y="20828000"/>
            <a:ext cx="3141127" cy="29210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10800000" flipV="1">
            <a:off x="31555276" y="19532600"/>
            <a:ext cx="2328325" cy="1524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86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71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3842"/>
            <a:ext cx="8229600" cy="488405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If MODIS died tomorrow</a:t>
            </a:r>
          </a:p>
          <a:p>
            <a:pPr lvl="1"/>
            <a:r>
              <a:rPr lang="en-US" dirty="0" smtClean="0"/>
              <a:t>NPP-VIIRS is online</a:t>
            </a:r>
          </a:p>
          <a:p>
            <a:pPr lvl="1"/>
            <a:r>
              <a:rPr lang="en-US" dirty="0" smtClean="0"/>
              <a:t>VIIRS is “similar”, yet different then MODIS</a:t>
            </a:r>
          </a:p>
          <a:p>
            <a:pPr lvl="1"/>
            <a:r>
              <a:rPr lang="en-US" dirty="0" smtClean="0"/>
              <a:t>How different? </a:t>
            </a:r>
          </a:p>
          <a:p>
            <a:pPr lvl="1"/>
            <a:r>
              <a:rPr lang="en-US" dirty="0" smtClean="0"/>
              <a:t>Can VIIRS continue the MODIS record?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Development of a common algorithm will help to quantify remaining differences between VIIRS and MODIS</a:t>
            </a:r>
          </a:p>
          <a:p>
            <a:r>
              <a:rPr lang="en-US" dirty="0" smtClean="0"/>
              <a:t>We still need to define “how similar is good enough”?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Sorry, Lots of Questions, not many Answers! </a:t>
            </a:r>
            <a:endParaRPr lang="en-US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 descr="RGB_npp_d20120225_t0610105_e0611347_b01701_c20120225122432788603_noaa_ops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6800" y="21939250"/>
            <a:ext cx="5334000" cy="327263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880372" y="17028617"/>
            <a:ext cx="4326828" cy="4358183"/>
            <a:chOff x="7585772" y="25715417"/>
            <a:chExt cx="4432300" cy="4648200"/>
          </a:xfrm>
        </p:grpSpPr>
        <p:pic>
          <p:nvPicPr>
            <p:cNvPr id="6" name="Picture 5" descr="modis_aerosol_smok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5772" y="25715417"/>
              <a:ext cx="4432300" cy="4648200"/>
            </a:xfrm>
            <a:prstGeom prst="rect">
              <a:avLst/>
            </a:prstGeom>
          </p:spPr>
        </p:pic>
        <p:grpSp>
          <p:nvGrpSpPr>
            <p:cNvPr id="7" name="Group 107"/>
            <p:cNvGrpSpPr/>
            <p:nvPr/>
          </p:nvGrpSpPr>
          <p:grpSpPr>
            <a:xfrm>
              <a:off x="8804196" y="27643675"/>
              <a:ext cx="3162918" cy="1401225"/>
              <a:chOff x="8804196" y="27643675"/>
              <a:chExt cx="3162918" cy="1401225"/>
            </a:xfrm>
          </p:grpSpPr>
          <p:cxnSp>
            <p:nvCxnSpPr>
              <p:cNvPr id="8" name="Straight Connector 7"/>
              <p:cNvCxnSpPr/>
              <p:nvPr/>
            </p:nvCxnSpPr>
            <p:spPr>
              <a:xfrm rot="10800000" flipV="1">
                <a:off x="8944515" y="28409900"/>
                <a:ext cx="3022599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16200000" flipH="1">
                <a:off x="8525415" y="28559765"/>
                <a:ext cx="723899" cy="1651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10800000" flipV="1">
                <a:off x="8804196" y="27643675"/>
                <a:ext cx="3136900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22174200" y="17373600"/>
            <a:ext cx="3784600" cy="3606800"/>
            <a:chOff x="1016000" y="26212800"/>
            <a:chExt cx="4064000" cy="4064000"/>
          </a:xfrm>
        </p:grpSpPr>
        <p:pic>
          <p:nvPicPr>
            <p:cNvPr id="12" name="Picture 11" descr="modis_smoke.rgb14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000" y="26212800"/>
              <a:ext cx="4064000" cy="4064000"/>
            </a:xfrm>
            <a:prstGeom prst="rect">
              <a:avLst/>
            </a:prstGeom>
          </p:spPr>
        </p:pic>
        <p:grpSp>
          <p:nvGrpSpPr>
            <p:cNvPr id="13" name="Group 109"/>
            <p:cNvGrpSpPr/>
            <p:nvPr/>
          </p:nvGrpSpPr>
          <p:grpSpPr>
            <a:xfrm>
              <a:off x="1866900" y="28079700"/>
              <a:ext cx="3162300" cy="1333500"/>
              <a:chOff x="8648700" y="27711400"/>
              <a:chExt cx="3162300" cy="133350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rot="10800000" flipV="1">
                <a:off x="8788400" y="28409900"/>
                <a:ext cx="30226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16200000" flipH="1">
                <a:off x="8369300" y="28600400"/>
                <a:ext cx="723900" cy="1651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10800000" flipV="1">
                <a:off x="8674100" y="27711400"/>
                <a:ext cx="31369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" name="Picture 16" descr="viirs_aerosol_smok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1001" y="21920200"/>
            <a:ext cx="6044268" cy="3327400"/>
          </a:xfrm>
          <a:prstGeom prst="rect">
            <a:avLst/>
          </a:prstGeom>
        </p:spPr>
      </p:pic>
      <p:pic>
        <p:nvPicPr>
          <p:cNvPr id="18" name="Picture 17" descr="modis_like_viirs_smok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7800" y="21918468"/>
            <a:ext cx="6082018" cy="33481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47300" y="21475700"/>
            <a:ext cx="2544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RGB</a:t>
            </a:r>
            <a:endParaRPr lang="en-US" sz="3600" b="1" dirty="0">
              <a:latin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990800" y="21602700"/>
            <a:ext cx="43236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Aerosol EDR</a:t>
            </a:r>
            <a:endParaRPr lang="en-US" sz="3600" b="1" dirty="0">
              <a:latin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20000" y="21577300"/>
            <a:ext cx="670771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Algorithm, VIIRS Input</a:t>
            </a:r>
            <a:endParaRPr lang="en-US" sz="3600" b="1" dirty="0">
              <a:latin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745700" y="16649700"/>
            <a:ext cx="2852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RGB</a:t>
            </a:r>
            <a:endParaRPr lang="en-US" sz="3600" b="1" dirty="0">
              <a:latin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495500" y="16675100"/>
            <a:ext cx="58883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Aerosol (06:35 UT)</a:t>
            </a:r>
            <a:endParaRPr lang="en-US" sz="3600" b="1" dirty="0">
              <a:latin typeface="Helvetica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15103363" y="19053715"/>
            <a:ext cx="2324752" cy="5139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2613600" y="18186879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he MODIS aerosol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cloud mask is more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conservative than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the VIIRS VCM.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30844074" y="20675600"/>
            <a:ext cx="3141127" cy="29210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 flipV="1">
            <a:off x="31402876" y="19380200"/>
            <a:ext cx="2328325" cy="1524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RGB_npp_d20120225_t0610105_e0611347_b01701_c20120225122432788603_noaa_ops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9200" y="22091650"/>
            <a:ext cx="5334000" cy="327263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8032772" y="17181017"/>
            <a:ext cx="4326828" cy="4358183"/>
            <a:chOff x="7585772" y="25715417"/>
            <a:chExt cx="4432300" cy="4648200"/>
          </a:xfrm>
        </p:grpSpPr>
        <p:pic>
          <p:nvPicPr>
            <p:cNvPr id="30" name="Picture 29" descr="modis_aerosol_smok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85772" y="25715417"/>
              <a:ext cx="4432300" cy="4648200"/>
            </a:xfrm>
            <a:prstGeom prst="rect">
              <a:avLst/>
            </a:prstGeom>
          </p:spPr>
        </p:pic>
        <p:grpSp>
          <p:nvGrpSpPr>
            <p:cNvPr id="31" name="Group 107"/>
            <p:cNvGrpSpPr/>
            <p:nvPr/>
          </p:nvGrpSpPr>
          <p:grpSpPr>
            <a:xfrm>
              <a:off x="8804196" y="27643675"/>
              <a:ext cx="3162918" cy="1401225"/>
              <a:chOff x="8804196" y="27643675"/>
              <a:chExt cx="3162918" cy="1401225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rot="10800000" flipV="1">
                <a:off x="8944515" y="28409900"/>
                <a:ext cx="3022599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16200000" flipH="1">
                <a:off x="8525415" y="28559765"/>
                <a:ext cx="723899" cy="1651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10800000" flipV="1">
                <a:off x="8804196" y="27643675"/>
                <a:ext cx="3136900" cy="63500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34"/>
          <p:cNvGrpSpPr/>
          <p:nvPr/>
        </p:nvGrpSpPr>
        <p:grpSpPr>
          <a:xfrm>
            <a:off x="22326600" y="17526000"/>
            <a:ext cx="3784600" cy="3606800"/>
            <a:chOff x="1016000" y="26212800"/>
            <a:chExt cx="4064000" cy="4064000"/>
          </a:xfrm>
        </p:grpSpPr>
        <p:pic>
          <p:nvPicPr>
            <p:cNvPr id="36" name="Picture 35" descr="modis_smoke.rgb14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000" y="26212800"/>
              <a:ext cx="4064000" cy="4064000"/>
            </a:xfrm>
            <a:prstGeom prst="rect">
              <a:avLst/>
            </a:prstGeom>
          </p:spPr>
        </p:pic>
        <p:grpSp>
          <p:nvGrpSpPr>
            <p:cNvPr id="37" name="Group 109"/>
            <p:cNvGrpSpPr/>
            <p:nvPr/>
          </p:nvGrpSpPr>
          <p:grpSpPr>
            <a:xfrm>
              <a:off x="1866900" y="28079700"/>
              <a:ext cx="3162300" cy="1333500"/>
              <a:chOff x="8648700" y="27711400"/>
              <a:chExt cx="3162300" cy="1333500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rot="10800000" flipV="1">
                <a:off x="8788400" y="28409900"/>
                <a:ext cx="30226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6200000" flipH="1">
                <a:off x="8369300" y="28600400"/>
                <a:ext cx="723900" cy="1651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10800000" flipV="1">
                <a:off x="8674100" y="27711400"/>
                <a:ext cx="3136900" cy="635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1" name="Picture 40" descr="viirs_aerosol_smok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3401" y="22072600"/>
            <a:ext cx="6044268" cy="3327400"/>
          </a:xfrm>
          <a:prstGeom prst="rect">
            <a:avLst/>
          </a:prstGeom>
        </p:spPr>
      </p:pic>
      <p:pic>
        <p:nvPicPr>
          <p:cNvPr id="42" name="Picture 41" descr="modis_like_viirs_smok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50200" y="22070868"/>
            <a:ext cx="6082018" cy="334818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2999700" y="21628100"/>
            <a:ext cx="2544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RGB</a:t>
            </a:r>
            <a:endParaRPr lang="en-US" sz="3600" b="1" dirty="0">
              <a:latin typeface="Helvetic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143200" y="21755100"/>
            <a:ext cx="43236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VIIRS Aerosol EDR</a:t>
            </a:r>
            <a:endParaRPr lang="en-US" sz="3600" b="1" dirty="0">
              <a:latin typeface="Helvetic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172400" y="21729700"/>
            <a:ext cx="670771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Algorithm, VIIRS Input</a:t>
            </a:r>
            <a:endParaRPr lang="en-US" sz="3600" b="1" dirty="0">
              <a:latin typeface="Helvetic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898100" y="16802100"/>
            <a:ext cx="2852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RGB</a:t>
            </a:r>
            <a:endParaRPr lang="en-US" sz="3600" b="1" dirty="0">
              <a:latin typeface="Helvetic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7647900" y="16827500"/>
            <a:ext cx="588830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Helvetica"/>
              </a:rPr>
              <a:t>MODIS Aerosol (06:35 UT)</a:t>
            </a:r>
            <a:endParaRPr lang="en-US" sz="3600" b="1" dirty="0">
              <a:latin typeface="Helvetica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rot="5400000" flipH="1" flipV="1">
            <a:off x="15255763" y="19206115"/>
            <a:ext cx="2324752" cy="5139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2766000" y="18339279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he MODIS aerosol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cloud mask is more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conservative than </a:t>
            </a:r>
          </a:p>
          <a:p>
            <a:pPr algn="ctr"/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</a:rPr>
              <a:t>the VIIRS VCM. 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rot="10800000" flipV="1">
            <a:off x="30996474" y="20828000"/>
            <a:ext cx="3141127" cy="29210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10800000" flipV="1">
            <a:off x="31555276" y="19532600"/>
            <a:ext cx="2328325" cy="152400"/>
          </a:xfrm>
          <a:prstGeom prst="straightConnector1">
            <a:avLst/>
          </a:prstGeom>
          <a:ln w="28575" cmpd="sng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42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7562"/>
          </a:xfrm>
        </p:spPr>
        <p:txBody>
          <a:bodyPr>
            <a:normAutofit/>
          </a:bodyPr>
          <a:lstStyle/>
          <a:p>
            <a:r>
              <a:rPr lang="en-US" dirty="0" smtClean="0"/>
              <a:t>Diverse users of MODIS AOD: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6195"/>
            <a:ext cx="8229600" cy="503015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Designed for use in climate research</a:t>
            </a:r>
          </a:p>
          <a:p>
            <a:pPr lvl="1"/>
            <a:r>
              <a:rPr lang="en-US" dirty="0" smtClean="0"/>
              <a:t>Level 3 (gridded) for understanding global climate system:  </a:t>
            </a:r>
            <a:r>
              <a:rPr lang="en-US" dirty="0" err="1" smtClean="0"/>
              <a:t>radiative</a:t>
            </a:r>
            <a:r>
              <a:rPr lang="en-US" dirty="0" smtClean="0"/>
              <a:t> forcing, global transport, aerosol/cloud interactions, geo-biology, etc. </a:t>
            </a:r>
          </a:p>
          <a:p>
            <a:r>
              <a:rPr lang="en-US" dirty="0" smtClean="0"/>
              <a:t>Adapted for regional air quality monitoring</a:t>
            </a:r>
          </a:p>
          <a:p>
            <a:pPr lvl="1"/>
            <a:r>
              <a:rPr lang="en-US" dirty="0" smtClean="0"/>
              <a:t>Level 2 (</a:t>
            </a:r>
            <a:r>
              <a:rPr lang="en-US" dirty="0" err="1" smtClean="0"/>
              <a:t>ungridded</a:t>
            </a:r>
            <a:r>
              <a:rPr lang="en-US" dirty="0" smtClean="0"/>
              <a:t>) for understanding regional air quality, regional transport, urban studies,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Adapted for assimilation and aerosol forecasting</a:t>
            </a:r>
          </a:p>
          <a:p>
            <a:pPr lvl="1"/>
            <a:r>
              <a:rPr lang="en-US" dirty="0" smtClean="0"/>
              <a:t>Level 2 (</a:t>
            </a:r>
            <a:r>
              <a:rPr lang="en-US" dirty="0" err="1" smtClean="0"/>
              <a:t>ungridded</a:t>
            </a:r>
            <a:r>
              <a:rPr lang="en-US" dirty="0" smtClean="0"/>
              <a:t>) with error analysis to fill in model holes</a:t>
            </a:r>
          </a:p>
          <a:p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All have different data requirements for accuracy, usability, etc.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459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7562"/>
          </a:xfrm>
        </p:spPr>
        <p:txBody>
          <a:bodyPr>
            <a:noAutofit/>
          </a:bodyPr>
          <a:lstStyle/>
          <a:p>
            <a:r>
              <a:rPr lang="en-US" sz="3200" dirty="0" smtClean="0"/>
              <a:t>Why has MODIS AOD has been so successful?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6194"/>
            <a:ext cx="8229600" cy="5030155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Yoram</a:t>
            </a:r>
            <a:endParaRPr lang="en-US" dirty="0" smtClean="0"/>
          </a:p>
          <a:p>
            <a:r>
              <a:rPr lang="en-US" dirty="0" smtClean="0"/>
              <a:t>MODIS was “new” (big jump from AVHRR)</a:t>
            </a:r>
          </a:p>
          <a:p>
            <a:r>
              <a:rPr lang="en-US" dirty="0" smtClean="0"/>
              <a:t>Algorithm developers are also data users</a:t>
            </a:r>
          </a:p>
          <a:p>
            <a:r>
              <a:rPr lang="en-US" dirty="0" smtClean="0"/>
              <a:t>Data are useful/accessible even if not perfect </a:t>
            </a:r>
            <a:r>
              <a:rPr lang="en-US" dirty="0" smtClean="0">
                <a:sym typeface="Wingdings"/>
              </a:rPr>
              <a:t> user community “invested” into improvement process</a:t>
            </a:r>
          </a:p>
          <a:p>
            <a:r>
              <a:rPr lang="en-US" dirty="0" smtClean="0">
                <a:sym typeface="Wingdings"/>
              </a:rPr>
              <a:t>Nearly 14 years since launch has created a huge community;  tools and knowledge grew from zero (grassroots). </a:t>
            </a:r>
          </a:p>
          <a:p>
            <a:r>
              <a:rPr lang="en-US" dirty="0" smtClean="0">
                <a:sym typeface="Wingdings"/>
              </a:rPr>
              <a:t>Lorraine and Shana   team continuity. </a:t>
            </a:r>
          </a:p>
          <a:p>
            <a:r>
              <a:rPr lang="en-US" dirty="0" smtClean="0">
                <a:sym typeface="Wingdings"/>
              </a:rPr>
              <a:t>Reprocessing (traceable and consistent)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512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920"/>
            <a:ext cx="8229600" cy="817562"/>
          </a:xfrm>
        </p:spPr>
        <p:txBody>
          <a:bodyPr>
            <a:normAutofit/>
          </a:bodyPr>
          <a:lstStyle/>
          <a:p>
            <a:r>
              <a:rPr lang="en-US" dirty="0" smtClean="0"/>
              <a:t>MODIS Collection 6: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8395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Published in </a:t>
            </a:r>
            <a:r>
              <a:rPr lang="en-US" dirty="0" smtClean="0"/>
              <a:t>AMT</a:t>
            </a:r>
          </a:p>
          <a:p>
            <a:endParaRPr lang="en-US" dirty="0" smtClean="0">
              <a:hlinkClick r:id=""/>
            </a:endParaRPr>
          </a:p>
          <a:p>
            <a:r>
              <a:rPr lang="en-US" dirty="0"/>
              <a:t>Levy, R. C., </a:t>
            </a:r>
            <a:r>
              <a:rPr lang="en-US" dirty="0" err="1"/>
              <a:t>Mattoo</a:t>
            </a:r>
            <a:r>
              <a:rPr lang="en-US" dirty="0"/>
              <a:t>, S., </a:t>
            </a:r>
            <a:r>
              <a:rPr lang="en-US" dirty="0" err="1"/>
              <a:t>Munchak</a:t>
            </a:r>
            <a:r>
              <a:rPr lang="en-US" dirty="0"/>
              <a:t>, L. A., Remer, L. A., </a:t>
            </a:r>
            <a:r>
              <a:rPr lang="en-US" dirty="0" err="1"/>
              <a:t>Sayer</a:t>
            </a:r>
            <a:r>
              <a:rPr lang="en-US" dirty="0"/>
              <a:t>, A. M., </a:t>
            </a:r>
            <a:r>
              <a:rPr lang="en-US" dirty="0" err="1"/>
              <a:t>Patadia</a:t>
            </a:r>
            <a:r>
              <a:rPr lang="en-US" dirty="0"/>
              <a:t>, F., and Hsu, N. C.: The Collection 6 MODIS aerosol products over land and ocean, Atmos. Meas. Tech., 6, 2989-3034, doi:10.5194/amt-6-2989-2013, 2013.  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www.atmos-meas-tech.net</a:t>
            </a:r>
            <a:r>
              <a:rPr lang="en-US" dirty="0"/>
              <a:t>/6/2989/2013/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844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9138"/>
            <a:ext cx="8229600" cy="7032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Example of C6 changes: Aerosol over ocean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8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948" y="142876"/>
            <a:ext cx="8229600" cy="835024"/>
          </a:xfrm>
        </p:spPr>
        <p:txBody>
          <a:bodyPr>
            <a:noAutofit/>
          </a:bodyPr>
          <a:lstStyle/>
          <a:p>
            <a:r>
              <a:rPr lang="en-US" sz="3200" dirty="0" smtClean="0"/>
              <a:t>Dark target over ocean </a:t>
            </a:r>
            <a:br>
              <a:rPr lang="en-US" sz="3200" dirty="0" smtClean="0"/>
            </a:br>
            <a:r>
              <a:rPr lang="en-US" sz="3200" dirty="0" smtClean="0"/>
              <a:t>Overall changes to products (Aqua, Jul 2008)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06262" y="1297565"/>
            <a:ext cx="3073400" cy="284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dirty="0" smtClean="0">
                <a:solidFill>
                  <a:srgbClr val="728CFF"/>
                </a:solidFill>
              </a:rPr>
              <a:t>Overall decrease of AOD in mid-latitudes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Strong decrease in “roaring 40s” (even stronger in other months)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Overall increase in tropics</a:t>
            </a:r>
          </a:p>
          <a:p>
            <a:pPr>
              <a:spcAft>
                <a:spcPts val="400"/>
              </a:spcAft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dirty="0" smtClean="0"/>
              <a:t>Coverage over inland lakes</a:t>
            </a:r>
          </a:p>
          <a:p>
            <a:pPr marL="285750" indent="-285750">
              <a:spcAft>
                <a:spcPts val="400"/>
              </a:spcAft>
              <a:buFont typeface="Arial"/>
              <a:buChar char="•"/>
            </a:pPr>
            <a:r>
              <a:rPr lang="en-US" dirty="0" smtClean="0"/>
              <a:t>Coverage toward poles</a:t>
            </a:r>
            <a:endParaRPr lang="en-US" dirty="0"/>
          </a:p>
        </p:txBody>
      </p:sp>
      <p:pic>
        <p:nvPicPr>
          <p:cNvPr id="10" name="Picture 9" descr="Diff_Counts_884VS051.Aqua.200807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45"/>
          <a:stretch/>
        </p:blipFill>
        <p:spPr>
          <a:xfrm>
            <a:off x="0" y="1206500"/>
            <a:ext cx="6006262" cy="538553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4991100" y="3734786"/>
            <a:ext cx="1079500" cy="684814"/>
          </a:xfrm>
          <a:prstGeom prst="line">
            <a:avLst/>
          </a:prstGeom>
          <a:ln w="28575" cmpd="sng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753100" y="5549900"/>
            <a:ext cx="317500" cy="0"/>
          </a:xfrm>
          <a:prstGeom prst="line">
            <a:avLst/>
          </a:prstGeom>
          <a:ln w="28575" cmpd="sng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8779" y="4568991"/>
            <a:ext cx="3380883" cy="147411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4575502" y="3887186"/>
            <a:ext cx="1647498" cy="1662714"/>
          </a:xfrm>
          <a:prstGeom prst="line">
            <a:avLst/>
          </a:prstGeom>
          <a:ln w="28575" cmpd="sng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303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9138"/>
            <a:ext cx="8229600" cy="7032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Why the changes?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DDB34-C3D3-5B47-9DF9-147E51EAE02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5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35578</TotalTime>
  <Words>2341</Words>
  <Application>Microsoft Macintosh PowerPoint</Application>
  <PresentationFormat>On-screen Show (4:3)</PresentationFormat>
  <Paragraphs>377</Paragraphs>
  <Slides>36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Transition from MODIS AOD  VIIRS AOD</vt:lpstr>
      <vt:lpstr>Aerosol retrieval from MODIS</vt:lpstr>
      <vt:lpstr>A MODIS view of global aerosol system (over dark targets) Collection 5</vt:lpstr>
      <vt:lpstr>Diverse users of MODIS AOD:</vt:lpstr>
      <vt:lpstr>Why has MODIS AOD has been so successful?</vt:lpstr>
      <vt:lpstr>MODIS Collection 6: Improvements</vt:lpstr>
      <vt:lpstr>Example of C6 changes: Aerosol over ocean</vt:lpstr>
      <vt:lpstr>Dark target over ocean  Overall changes to products (Aqua, Jul 2008)</vt:lpstr>
      <vt:lpstr>Why the changes?</vt:lpstr>
      <vt:lpstr>C6-C5 ocean: Due to many incremental changes (Aqua, July 2008)</vt:lpstr>
      <vt:lpstr>Lessons learned from MODIS C6 development</vt:lpstr>
      <vt:lpstr>MODIS: Climate Data Records (CDRs)?</vt:lpstr>
      <vt:lpstr>MODIS instruments = “identical twins”</vt:lpstr>
      <vt:lpstr>Global trends: If we had used Collection 5</vt:lpstr>
      <vt:lpstr>MCST improved “observed” reflectance for C6</vt:lpstr>
      <vt:lpstr>Impact of New Terra calibration</vt:lpstr>
      <vt:lpstr>Impact of new calibration on trend</vt:lpstr>
      <vt:lpstr>Beyond MODIS</vt:lpstr>
      <vt:lpstr>VIIRS versus MODIS</vt:lpstr>
      <vt:lpstr>What if MODIS disappeared today?</vt:lpstr>
      <vt:lpstr>Will VIIRS “continue” MODIS?  How would we know?</vt:lpstr>
      <vt:lpstr>Will VIIRS “continue” MODIS?  How would we know?</vt:lpstr>
      <vt:lpstr>PowerPoint Presentation</vt:lpstr>
      <vt:lpstr>IDP-VIIRS vs MODIS-C6</vt:lpstr>
      <vt:lpstr>Let’s homogenize as much as we can</vt:lpstr>
      <vt:lpstr>PowerPoint Presentation</vt:lpstr>
      <vt:lpstr>Will VIIRS “continue” MODIS?  How would we know?</vt:lpstr>
      <vt:lpstr>Will VIIRS “continue” MODIS?  How would we know?</vt:lpstr>
      <vt:lpstr>PowerPoint Presentation</vt:lpstr>
      <vt:lpstr>Will VIIRS “continue” MODIS?  How would we know?</vt:lpstr>
      <vt:lpstr>Convergence of Gridded Monthly? (Mar 2013)</vt:lpstr>
      <vt:lpstr>Will VIIRS “continue” MODIS?  How would we know?</vt:lpstr>
      <vt:lpstr>Convergence of Monthly “retrievability” (Mar 2013)</vt:lpstr>
      <vt:lpstr>Still not homogenized yet</vt:lpstr>
      <vt:lpstr>Summary (1)</vt:lpstr>
      <vt:lpstr>Summary (2)</vt:lpstr>
    </vt:vector>
  </TitlesOfParts>
  <Company>SSAI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Synergy of Atmospheric Aerosol Information: The importance of “getting it right”.</dc:title>
  <dc:creator>Robert Levy</dc:creator>
  <cp:lastModifiedBy>Robert Levy</cp:lastModifiedBy>
  <cp:revision>512</cp:revision>
  <dcterms:created xsi:type="dcterms:W3CDTF">2013-11-20T22:09:27Z</dcterms:created>
  <dcterms:modified xsi:type="dcterms:W3CDTF">2013-11-21T02:25:20Z</dcterms:modified>
</cp:coreProperties>
</file>