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Override4.xml" ContentType="application/vnd.openxmlformats-officedocument.themeOverrid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theme/themeOverride5.xml" ContentType="application/vnd.openxmlformats-officedocument.themeOverrid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theme/themeOverride6.xml" ContentType="application/vnd.openxmlformats-officedocument.themeOverrid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theme/themeOverride7.xml" ContentType="application/vnd.openxmlformats-officedocument.themeOverrid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theme/themeOverride8.xml" ContentType="application/vnd.openxmlformats-officedocument.themeOverrid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0.xml" ContentType="application/vnd.openxmlformats-officedocument.theme+xml"/>
  <Override PartName="/ppt/theme/themeOverride9.xml" ContentType="application/vnd.openxmlformats-officedocument.themeOverrid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1.xml" ContentType="application/vnd.openxmlformats-officedocument.theme+xml"/>
  <Override PartName="/ppt/theme/themeOverride10.xml" ContentType="application/vnd.openxmlformats-officedocument.themeOverrid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2.xml" ContentType="application/vnd.openxmlformats-officedocument.theme+xml"/>
  <Override PartName="/ppt/theme/themeOverride11.xml" ContentType="application/vnd.openxmlformats-officedocument.themeOverrid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3.xml" ContentType="application/vnd.openxmlformats-officedocument.theme+xml"/>
  <Override PartName="/ppt/theme/themeOverride12.xml" ContentType="application/vnd.openxmlformats-officedocument.themeOverrid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4.xml" ContentType="application/vnd.openxmlformats-officedocument.theme+xml"/>
  <Override PartName="/ppt/theme/themeOverride13.xml" ContentType="application/vnd.openxmlformats-officedocument.themeOverride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5.xml" ContentType="application/vnd.openxmlformats-officedocument.theme+xml"/>
  <Override PartName="/ppt/theme/themeOverride14.xml" ContentType="application/vnd.openxmlformats-officedocument.themeOverrid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16.xml" ContentType="application/vnd.openxmlformats-officedocument.theme+xml"/>
  <Override PartName="/ppt/theme/themeOverride15.xml" ContentType="application/vnd.openxmlformats-officedocument.themeOverrid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16.xml" ContentType="application/vnd.openxmlformats-officedocument.themeOverride+xml"/>
  <Override PartName="/ppt/charts/chart3.xml" ContentType="application/vnd.openxmlformats-officedocument.drawingml.chart+xml"/>
  <Override PartName="/ppt/theme/themeOverride17.xml" ContentType="application/vnd.openxmlformats-officedocument.themeOverr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theme/themeOverride18.xml" ContentType="application/vnd.openxmlformats-officedocument.themeOverrid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theme/themeOverride19.xml" ContentType="application/vnd.openxmlformats-officedocument.themeOverrid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theme/themeOverride20.xml" ContentType="application/vnd.openxmlformats-officedocument.themeOverride+xml"/>
  <Override PartName="/ppt/charts/chart8.xml" ContentType="application/vnd.openxmlformats-officedocument.drawingml.chart+xml"/>
  <Override PartName="/ppt/theme/themeOverride21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  <p:sldMasterId id="2147483690" r:id="rId4"/>
    <p:sldMasterId id="2147483705" r:id="rId5"/>
    <p:sldMasterId id="2147483777" r:id="rId6"/>
    <p:sldMasterId id="2147483792" r:id="rId7"/>
    <p:sldMasterId id="2147483807" r:id="rId8"/>
    <p:sldMasterId id="2147483837" r:id="rId9"/>
    <p:sldMasterId id="2147483924" r:id="rId10"/>
    <p:sldMasterId id="2147483939" r:id="rId11"/>
    <p:sldMasterId id="2147483999" r:id="rId12"/>
    <p:sldMasterId id="2147484014" r:id="rId13"/>
    <p:sldMasterId id="2147484044" r:id="rId14"/>
    <p:sldMasterId id="2147484074" r:id="rId15"/>
    <p:sldMasterId id="2147484089" r:id="rId16"/>
  </p:sldMasterIdLst>
  <p:notesMasterIdLst>
    <p:notesMasterId r:id="rId44"/>
  </p:notesMasterIdLst>
  <p:handoutMasterIdLst>
    <p:handoutMasterId r:id="rId45"/>
  </p:handoutMasterIdLst>
  <p:sldIdLst>
    <p:sldId id="295" r:id="rId17"/>
    <p:sldId id="263" r:id="rId18"/>
    <p:sldId id="264" r:id="rId19"/>
    <p:sldId id="296" r:id="rId20"/>
    <p:sldId id="289" r:id="rId21"/>
    <p:sldId id="303" r:id="rId22"/>
    <p:sldId id="306" r:id="rId23"/>
    <p:sldId id="266" r:id="rId24"/>
    <p:sldId id="267" r:id="rId25"/>
    <p:sldId id="273" r:id="rId26"/>
    <p:sldId id="274" r:id="rId27"/>
    <p:sldId id="275" r:id="rId28"/>
    <p:sldId id="268" r:id="rId29"/>
    <p:sldId id="290" r:id="rId30"/>
    <p:sldId id="278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7" r:id="rId42"/>
    <p:sldId id="318" r:id="rId4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132" autoAdjust="0"/>
    <p:restoredTop sz="94660"/>
  </p:normalViewPr>
  <p:slideViewPr>
    <p:cSldViewPr>
      <p:cViewPr varScale="1">
        <p:scale>
          <a:sx n="112" d="100"/>
          <a:sy n="112" d="100"/>
        </p:scale>
        <p:origin x="-113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Users\Ivanka.Stajner\Desktop\H_Ivanka_20120529\Air%20Quality\Verification%20statistics\Ozone%20stats%202013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ius.Lee\Local%20Settings\Temp\CMAS-2012-2.xlsx" TargetMode="External"/><Relationship Id="rId1" Type="http://schemas.openxmlformats.org/officeDocument/2006/relationships/themeOverride" Target="../theme/themeOverride16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ocuments%20and%20Settings\Pius.Lee\Local%20Settings\Temp\CMAS-2012-2.xlsx" TargetMode="External"/><Relationship Id="rId1" Type="http://schemas.openxmlformats.org/officeDocument/2006/relationships/themeOverride" Target="../theme/themeOverride17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8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19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ers\Ivanka.Stajner\Desktop\H_Ivanka_20120529\Air%20Quality\HYSPLIT\Smoke\Reno_Aug2013\Reno_08222013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orbit361a\home\jzeng\DUST\FMS\FMS_2011_images.xlsx" TargetMode="External"/><Relationship Id="rId1" Type="http://schemas.openxmlformats.org/officeDocument/2006/relationships/themeOverride" Target="../theme/themeOverride20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orbit361a\home\jzeng\DUST\FMS\FMS_2011_images.xlsx" TargetMode="External"/><Relationship Id="rId1" Type="http://schemas.openxmlformats.org/officeDocument/2006/relationships/themeOverride" Target="../theme/themeOverride2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194067846782301E-2"/>
          <c:y val="2.8252405949256341E-2"/>
          <c:w val="0.91714808675231385"/>
          <c:h val="0.87891586468358118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ysClr val="windowText" lastClr="000000"/>
              </a:solidFill>
            </a:ln>
          </c:spPr>
          <c:marker>
            <c:symbol val="x"/>
            <c:size val="7"/>
            <c:spPr>
              <a:ln>
                <a:solidFill>
                  <a:sysClr val="windowText" lastClr="000000"/>
                </a:solidFill>
              </a:ln>
            </c:spPr>
          </c:marker>
          <c:dPt>
            <c:idx val="150"/>
            <c:marker>
              <c:spPr>
                <a:ln>
                  <a:solidFill>
                    <a:sysClr val="windowText" lastClr="000000">
                      <a:alpha val="81000"/>
                    </a:sysClr>
                  </a:solidFill>
                </a:ln>
                <a:effectLst>
                  <a:glow>
                    <a:schemeClr val="accent1">
                      <a:alpha val="40000"/>
                    </a:schemeClr>
                  </a:glow>
                </a:effectLst>
              </c:spPr>
            </c:marker>
            <c:bubble3D val="0"/>
            <c:spPr>
              <a:ln>
                <a:solidFill>
                  <a:sysClr val="windowText" lastClr="000000">
                    <a:alpha val="55000"/>
                  </a:sysClr>
                </a:solidFill>
              </a:ln>
              <a:effectLst>
                <a:glow>
                  <a:schemeClr val="accent1">
                    <a:alpha val="40000"/>
                  </a:schemeClr>
                </a:glow>
              </a:effectLst>
            </c:spPr>
          </c:dPt>
          <c:xVal>
            <c:numRef>
              <c:f>Sheet1!$B$1:$EV$1</c:f>
              <c:numCache>
                <c:formatCode>m/d/yyyy</c:formatCode>
                <c:ptCount val="151"/>
                <c:pt idx="0">
                  <c:v>41365</c:v>
                </c:pt>
                <c:pt idx="1">
                  <c:v>41366</c:v>
                </c:pt>
                <c:pt idx="2">
                  <c:v>41367</c:v>
                </c:pt>
                <c:pt idx="3">
                  <c:v>41368</c:v>
                </c:pt>
                <c:pt idx="4">
                  <c:v>41369</c:v>
                </c:pt>
                <c:pt idx="5">
                  <c:v>41370</c:v>
                </c:pt>
                <c:pt idx="6">
                  <c:v>41371</c:v>
                </c:pt>
                <c:pt idx="7">
                  <c:v>41372</c:v>
                </c:pt>
                <c:pt idx="8">
                  <c:v>41373</c:v>
                </c:pt>
                <c:pt idx="9">
                  <c:v>41374</c:v>
                </c:pt>
                <c:pt idx="10">
                  <c:v>41375</c:v>
                </c:pt>
                <c:pt idx="11">
                  <c:v>41376</c:v>
                </c:pt>
                <c:pt idx="12">
                  <c:v>41377</c:v>
                </c:pt>
                <c:pt idx="13">
                  <c:v>41378</c:v>
                </c:pt>
                <c:pt idx="14">
                  <c:v>41379</c:v>
                </c:pt>
                <c:pt idx="15">
                  <c:v>41380</c:v>
                </c:pt>
                <c:pt idx="16">
                  <c:v>41381</c:v>
                </c:pt>
                <c:pt idx="17">
                  <c:v>41382</c:v>
                </c:pt>
                <c:pt idx="18">
                  <c:v>41383</c:v>
                </c:pt>
                <c:pt idx="19">
                  <c:v>41384</c:v>
                </c:pt>
                <c:pt idx="20">
                  <c:v>41385</c:v>
                </c:pt>
                <c:pt idx="21">
                  <c:v>41386</c:v>
                </c:pt>
                <c:pt idx="22">
                  <c:v>41387</c:v>
                </c:pt>
                <c:pt idx="23">
                  <c:v>41388</c:v>
                </c:pt>
                <c:pt idx="24">
                  <c:v>41389</c:v>
                </c:pt>
                <c:pt idx="25">
                  <c:v>41390</c:v>
                </c:pt>
                <c:pt idx="26">
                  <c:v>41391</c:v>
                </c:pt>
                <c:pt idx="27">
                  <c:v>41392</c:v>
                </c:pt>
                <c:pt idx="28">
                  <c:v>41393</c:v>
                </c:pt>
                <c:pt idx="29">
                  <c:v>41394</c:v>
                </c:pt>
                <c:pt idx="30">
                  <c:v>41395</c:v>
                </c:pt>
                <c:pt idx="31">
                  <c:v>41396</c:v>
                </c:pt>
                <c:pt idx="32">
                  <c:v>41397</c:v>
                </c:pt>
                <c:pt idx="33">
                  <c:v>41398</c:v>
                </c:pt>
                <c:pt idx="34">
                  <c:v>41399</c:v>
                </c:pt>
                <c:pt idx="35">
                  <c:v>41400</c:v>
                </c:pt>
                <c:pt idx="36">
                  <c:v>41401</c:v>
                </c:pt>
                <c:pt idx="37">
                  <c:v>41402</c:v>
                </c:pt>
                <c:pt idx="38">
                  <c:v>41403</c:v>
                </c:pt>
                <c:pt idx="39">
                  <c:v>41404</c:v>
                </c:pt>
                <c:pt idx="40">
                  <c:v>41405</c:v>
                </c:pt>
                <c:pt idx="41">
                  <c:v>41406</c:v>
                </c:pt>
                <c:pt idx="42">
                  <c:v>41407</c:v>
                </c:pt>
                <c:pt idx="43">
                  <c:v>41408</c:v>
                </c:pt>
                <c:pt idx="44">
                  <c:v>41409</c:v>
                </c:pt>
                <c:pt idx="45">
                  <c:v>41410</c:v>
                </c:pt>
                <c:pt idx="46">
                  <c:v>41411</c:v>
                </c:pt>
                <c:pt idx="47">
                  <c:v>41412</c:v>
                </c:pt>
                <c:pt idx="48">
                  <c:v>41413</c:v>
                </c:pt>
                <c:pt idx="49">
                  <c:v>41414</c:v>
                </c:pt>
                <c:pt idx="50">
                  <c:v>41415</c:v>
                </c:pt>
                <c:pt idx="51">
                  <c:v>41416</c:v>
                </c:pt>
                <c:pt idx="52">
                  <c:v>41417</c:v>
                </c:pt>
                <c:pt idx="53">
                  <c:v>41418</c:v>
                </c:pt>
                <c:pt idx="54">
                  <c:v>41419</c:v>
                </c:pt>
                <c:pt idx="55">
                  <c:v>41420</c:v>
                </c:pt>
                <c:pt idx="56">
                  <c:v>41421</c:v>
                </c:pt>
                <c:pt idx="57">
                  <c:v>41422</c:v>
                </c:pt>
                <c:pt idx="58">
                  <c:v>41423</c:v>
                </c:pt>
                <c:pt idx="59">
                  <c:v>41424</c:v>
                </c:pt>
                <c:pt idx="60">
                  <c:v>41425</c:v>
                </c:pt>
                <c:pt idx="61">
                  <c:v>41426</c:v>
                </c:pt>
                <c:pt idx="62">
                  <c:v>41427</c:v>
                </c:pt>
                <c:pt idx="63">
                  <c:v>41428</c:v>
                </c:pt>
                <c:pt idx="64">
                  <c:v>41429</c:v>
                </c:pt>
                <c:pt idx="65">
                  <c:v>41430</c:v>
                </c:pt>
                <c:pt idx="66">
                  <c:v>41431</c:v>
                </c:pt>
                <c:pt idx="67">
                  <c:v>41432</c:v>
                </c:pt>
                <c:pt idx="68">
                  <c:v>41433</c:v>
                </c:pt>
                <c:pt idx="69">
                  <c:v>41434</c:v>
                </c:pt>
                <c:pt idx="70">
                  <c:v>41435</c:v>
                </c:pt>
                <c:pt idx="71">
                  <c:v>41436</c:v>
                </c:pt>
                <c:pt idx="72">
                  <c:v>41437</c:v>
                </c:pt>
                <c:pt idx="73">
                  <c:v>41438</c:v>
                </c:pt>
                <c:pt idx="74">
                  <c:v>41439</c:v>
                </c:pt>
                <c:pt idx="75">
                  <c:v>41440</c:v>
                </c:pt>
                <c:pt idx="76">
                  <c:v>41441</c:v>
                </c:pt>
                <c:pt idx="77">
                  <c:v>41442</c:v>
                </c:pt>
                <c:pt idx="78">
                  <c:v>41443</c:v>
                </c:pt>
                <c:pt idx="79">
                  <c:v>41444</c:v>
                </c:pt>
                <c:pt idx="80">
                  <c:v>41445</c:v>
                </c:pt>
                <c:pt idx="81">
                  <c:v>41446</c:v>
                </c:pt>
                <c:pt idx="82">
                  <c:v>41447</c:v>
                </c:pt>
                <c:pt idx="83">
                  <c:v>41448</c:v>
                </c:pt>
                <c:pt idx="84">
                  <c:v>41449</c:v>
                </c:pt>
                <c:pt idx="85">
                  <c:v>41450</c:v>
                </c:pt>
                <c:pt idx="86">
                  <c:v>41451</c:v>
                </c:pt>
                <c:pt idx="87">
                  <c:v>41452</c:v>
                </c:pt>
                <c:pt idx="88">
                  <c:v>41453</c:v>
                </c:pt>
                <c:pt idx="89">
                  <c:v>41454</c:v>
                </c:pt>
                <c:pt idx="90">
                  <c:v>41455</c:v>
                </c:pt>
                <c:pt idx="91">
                  <c:v>41457</c:v>
                </c:pt>
                <c:pt idx="92">
                  <c:v>41458</c:v>
                </c:pt>
                <c:pt idx="93">
                  <c:v>41459</c:v>
                </c:pt>
                <c:pt idx="94">
                  <c:v>41460</c:v>
                </c:pt>
                <c:pt idx="95">
                  <c:v>41461</c:v>
                </c:pt>
                <c:pt idx="96">
                  <c:v>41462</c:v>
                </c:pt>
                <c:pt idx="97">
                  <c:v>41463</c:v>
                </c:pt>
                <c:pt idx="98">
                  <c:v>41464</c:v>
                </c:pt>
                <c:pt idx="99">
                  <c:v>41465</c:v>
                </c:pt>
                <c:pt idx="100">
                  <c:v>41466</c:v>
                </c:pt>
                <c:pt idx="101">
                  <c:v>41467</c:v>
                </c:pt>
                <c:pt idx="102">
                  <c:v>41468</c:v>
                </c:pt>
                <c:pt idx="103">
                  <c:v>41469</c:v>
                </c:pt>
                <c:pt idx="104">
                  <c:v>41470</c:v>
                </c:pt>
                <c:pt idx="105">
                  <c:v>41471</c:v>
                </c:pt>
                <c:pt idx="106">
                  <c:v>41472</c:v>
                </c:pt>
                <c:pt idx="107">
                  <c:v>41473</c:v>
                </c:pt>
                <c:pt idx="108">
                  <c:v>41474</c:v>
                </c:pt>
                <c:pt idx="109">
                  <c:v>41475</c:v>
                </c:pt>
                <c:pt idx="110">
                  <c:v>41476</c:v>
                </c:pt>
                <c:pt idx="111">
                  <c:v>41477</c:v>
                </c:pt>
                <c:pt idx="112">
                  <c:v>41478</c:v>
                </c:pt>
                <c:pt idx="113">
                  <c:v>41479</c:v>
                </c:pt>
                <c:pt idx="114">
                  <c:v>41480</c:v>
                </c:pt>
                <c:pt idx="115">
                  <c:v>41481</c:v>
                </c:pt>
                <c:pt idx="116">
                  <c:v>41482</c:v>
                </c:pt>
                <c:pt idx="117">
                  <c:v>41483</c:v>
                </c:pt>
                <c:pt idx="118">
                  <c:v>41484</c:v>
                </c:pt>
                <c:pt idx="119">
                  <c:v>41485</c:v>
                </c:pt>
                <c:pt idx="120">
                  <c:v>41486</c:v>
                </c:pt>
                <c:pt idx="121">
                  <c:v>41488</c:v>
                </c:pt>
                <c:pt idx="122">
                  <c:v>41489</c:v>
                </c:pt>
                <c:pt idx="123">
                  <c:v>41490</c:v>
                </c:pt>
                <c:pt idx="124">
                  <c:v>41491</c:v>
                </c:pt>
                <c:pt idx="125">
                  <c:v>41492</c:v>
                </c:pt>
                <c:pt idx="126">
                  <c:v>41493</c:v>
                </c:pt>
                <c:pt idx="127">
                  <c:v>41494</c:v>
                </c:pt>
                <c:pt idx="128">
                  <c:v>41495</c:v>
                </c:pt>
                <c:pt idx="129">
                  <c:v>41496</c:v>
                </c:pt>
                <c:pt idx="130">
                  <c:v>41497</c:v>
                </c:pt>
                <c:pt idx="131">
                  <c:v>41498</c:v>
                </c:pt>
                <c:pt idx="132">
                  <c:v>41499</c:v>
                </c:pt>
                <c:pt idx="133">
                  <c:v>41500</c:v>
                </c:pt>
                <c:pt idx="134">
                  <c:v>41501</c:v>
                </c:pt>
                <c:pt idx="135">
                  <c:v>41502</c:v>
                </c:pt>
                <c:pt idx="136">
                  <c:v>41503</c:v>
                </c:pt>
                <c:pt idx="137">
                  <c:v>41504</c:v>
                </c:pt>
                <c:pt idx="138">
                  <c:v>41505</c:v>
                </c:pt>
                <c:pt idx="139">
                  <c:v>41506</c:v>
                </c:pt>
                <c:pt idx="140">
                  <c:v>41507</c:v>
                </c:pt>
                <c:pt idx="141">
                  <c:v>41508</c:v>
                </c:pt>
                <c:pt idx="142">
                  <c:v>41509</c:v>
                </c:pt>
                <c:pt idx="143">
                  <c:v>41510</c:v>
                </c:pt>
                <c:pt idx="144">
                  <c:v>41511</c:v>
                </c:pt>
                <c:pt idx="145">
                  <c:v>41512</c:v>
                </c:pt>
                <c:pt idx="146">
                  <c:v>41513</c:v>
                </c:pt>
                <c:pt idx="147">
                  <c:v>41514</c:v>
                </c:pt>
                <c:pt idx="148">
                  <c:v>41515</c:v>
                </c:pt>
                <c:pt idx="149">
                  <c:v>41516</c:v>
                </c:pt>
                <c:pt idx="150">
                  <c:v>41517</c:v>
                </c:pt>
              </c:numCache>
            </c:numRef>
          </c:xVal>
          <c:yVal>
            <c:numRef>
              <c:f>Sheet1!$B$2:$EV$2</c:f>
              <c:numCache>
                <c:formatCode>General</c:formatCode>
                <c:ptCount val="15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0.999</c:v>
                </c:pt>
                <c:pt idx="7">
                  <c:v>1</c:v>
                </c:pt>
                <c:pt idx="8">
                  <c:v>1</c:v>
                </c:pt>
                <c:pt idx="9">
                  <c:v>0.999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9">
                  <c:v>0.997</c:v>
                </c:pt>
                <c:pt idx="20">
                  <c:v>0.99299999999999999</c:v>
                </c:pt>
                <c:pt idx="21">
                  <c:v>0.997</c:v>
                </c:pt>
                <c:pt idx="22">
                  <c:v>1</c:v>
                </c:pt>
                <c:pt idx="23">
                  <c:v>0.996</c:v>
                </c:pt>
                <c:pt idx="24">
                  <c:v>1</c:v>
                </c:pt>
                <c:pt idx="25">
                  <c:v>1</c:v>
                </c:pt>
                <c:pt idx="26">
                  <c:v>0.997</c:v>
                </c:pt>
                <c:pt idx="27">
                  <c:v>0.99</c:v>
                </c:pt>
                <c:pt idx="28">
                  <c:v>0.99399999999999999</c:v>
                </c:pt>
                <c:pt idx="29">
                  <c:v>0.999</c:v>
                </c:pt>
                <c:pt idx="30">
                  <c:v>0.997</c:v>
                </c:pt>
                <c:pt idx="31">
                  <c:v>0.99</c:v>
                </c:pt>
                <c:pt idx="32">
                  <c:v>0.97599999999999998</c:v>
                </c:pt>
                <c:pt idx="33">
                  <c:v>0.97599999999999998</c:v>
                </c:pt>
                <c:pt idx="34">
                  <c:v>0.998</c:v>
                </c:pt>
                <c:pt idx="35">
                  <c:v>1</c:v>
                </c:pt>
                <c:pt idx="36">
                  <c:v>0.997</c:v>
                </c:pt>
                <c:pt idx="37">
                  <c:v>0.998</c:v>
                </c:pt>
                <c:pt idx="38">
                  <c:v>1</c:v>
                </c:pt>
                <c:pt idx="39">
                  <c:v>0.999</c:v>
                </c:pt>
                <c:pt idx="40">
                  <c:v>0.98599999999999999</c:v>
                </c:pt>
                <c:pt idx="41">
                  <c:v>0.98899999999999999</c:v>
                </c:pt>
                <c:pt idx="42">
                  <c:v>0.97599999999999998</c:v>
                </c:pt>
                <c:pt idx="43">
                  <c:v>0.99</c:v>
                </c:pt>
                <c:pt idx="44">
                  <c:v>0.98899999999999999</c:v>
                </c:pt>
                <c:pt idx="45">
                  <c:v>1</c:v>
                </c:pt>
                <c:pt idx="46">
                  <c:v>1</c:v>
                </c:pt>
                <c:pt idx="47">
                  <c:v>0.999</c:v>
                </c:pt>
                <c:pt idx="48">
                  <c:v>0.998</c:v>
                </c:pt>
                <c:pt idx="49">
                  <c:v>0.99399999999999999</c:v>
                </c:pt>
                <c:pt idx="50">
                  <c:v>0.98</c:v>
                </c:pt>
                <c:pt idx="51">
                  <c:v>0.999</c:v>
                </c:pt>
                <c:pt idx="52">
                  <c:v>0.998</c:v>
                </c:pt>
                <c:pt idx="53">
                  <c:v>0.996</c:v>
                </c:pt>
                <c:pt idx="54">
                  <c:v>0.99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0.996</c:v>
                </c:pt>
                <c:pt idx="59">
                  <c:v>0.98699999999999999</c:v>
                </c:pt>
                <c:pt idx="60">
                  <c:v>0.96099999999999997</c:v>
                </c:pt>
                <c:pt idx="61">
                  <c:v>0.96299999999999997</c:v>
                </c:pt>
                <c:pt idx="62">
                  <c:v>0.98399999999999999</c:v>
                </c:pt>
                <c:pt idx="63">
                  <c:v>0.98399999999999999</c:v>
                </c:pt>
                <c:pt idx="64">
                  <c:v>0.99099999999999999</c:v>
                </c:pt>
                <c:pt idx="65">
                  <c:v>0.98699999999999999</c:v>
                </c:pt>
                <c:pt idx="66">
                  <c:v>0.98699999999999999</c:v>
                </c:pt>
                <c:pt idx="67">
                  <c:v>0.98199999999999998</c:v>
                </c:pt>
                <c:pt idx="68">
                  <c:v>0.98599999999999999</c:v>
                </c:pt>
                <c:pt idx="69">
                  <c:v>0.99099999999999999</c:v>
                </c:pt>
                <c:pt idx="70">
                  <c:v>1</c:v>
                </c:pt>
                <c:pt idx="71">
                  <c:v>0.997</c:v>
                </c:pt>
                <c:pt idx="72">
                  <c:v>0.99199999999999999</c:v>
                </c:pt>
                <c:pt idx="73">
                  <c:v>0.995</c:v>
                </c:pt>
                <c:pt idx="74">
                  <c:v>0.98099999999999998</c:v>
                </c:pt>
                <c:pt idx="75">
                  <c:v>0.98599999999999999</c:v>
                </c:pt>
                <c:pt idx="76">
                  <c:v>0.98499999999999999</c:v>
                </c:pt>
                <c:pt idx="77">
                  <c:v>0.98699999999999999</c:v>
                </c:pt>
                <c:pt idx="78">
                  <c:v>0.98599999999999999</c:v>
                </c:pt>
                <c:pt idx="79">
                  <c:v>0.996</c:v>
                </c:pt>
                <c:pt idx="80">
                  <c:v>0.98799999999999999</c:v>
                </c:pt>
                <c:pt idx="81">
                  <c:v>0.95099999999999996</c:v>
                </c:pt>
                <c:pt idx="82">
                  <c:v>0.96499999999999997</c:v>
                </c:pt>
                <c:pt idx="83">
                  <c:v>0.98699999999999999</c:v>
                </c:pt>
                <c:pt idx="84">
                  <c:v>0.99</c:v>
                </c:pt>
                <c:pt idx="85">
                  <c:v>0.99099999999999999</c:v>
                </c:pt>
                <c:pt idx="86">
                  <c:v>0.99299999999999999</c:v>
                </c:pt>
                <c:pt idx="87">
                  <c:v>0.998</c:v>
                </c:pt>
                <c:pt idx="88">
                  <c:v>0.98799999999999999</c:v>
                </c:pt>
                <c:pt idx="89">
                  <c:v>0.98199999999999998</c:v>
                </c:pt>
                <c:pt idx="90">
                  <c:v>0.99099999999999999</c:v>
                </c:pt>
                <c:pt idx="91">
                  <c:v>0.98199999999999998</c:v>
                </c:pt>
                <c:pt idx="92">
                  <c:v>0.96</c:v>
                </c:pt>
                <c:pt idx="93">
                  <c:v>0.97199999999999998</c:v>
                </c:pt>
                <c:pt idx="94">
                  <c:v>0.98199999999999998</c:v>
                </c:pt>
                <c:pt idx="95">
                  <c:v>0.99299999999999999</c:v>
                </c:pt>
                <c:pt idx="96">
                  <c:v>0.99</c:v>
                </c:pt>
                <c:pt idx="97">
                  <c:v>0.98499999999999999</c:v>
                </c:pt>
                <c:pt idx="98">
                  <c:v>0.97599999999999998</c:v>
                </c:pt>
                <c:pt idx="99">
                  <c:v>0.98599999999999999</c:v>
                </c:pt>
                <c:pt idx="100">
                  <c:v>0.99299999999999999</c:v>
                </c:pt>
                <c:pt idx="101">
                  <c:v>0.99199999999999999</c:v>
                </c:pt>
                <c:pt idx="102">
                  <c:v>0.97699999999999998</c:v>
                </c:pt>
                <c:pt idx="103">
                  <c:v>0.98399999999999999</c:v>
                </c:pt>
                <c:pt idx="104">
                  <c:v>0.99299999999999999</c:v>
                </c:pt>
                <c:pt idx="105">
                  <c:v>0.98899999999999999</c:v>
                </c:pt>
                <c:pt idx="106">
                  <c:v>0.96</c:v>
                </c:pt>
                <c:pt idx="107">
                  <c:v>0.94899999999999995</c:v>
                </c:pt>
                <c:pt idx="108">
                  <c:v>0.96099999999999997</c:v>
                </c:pt>
                <c:pt idx="109">
                  <c:v>0.97699999999999998</c:v>
                </c:pt>
                <c:pt idx="110">
                  <c:v>0.98299999999999998</c:v>
                </c:pt>
                <c:pt idx="111">
                  <c:v>0.99399999999999999</c:v>
                </c:pt>
                <c:pt idx="112">
                  <c:v>0.99099999999999999</c:v>
                </c:pt>
                <c:pt idx="113">
                  <c:v>0.99</c:v>
                </c:pt>
                <c:pt idx="114">
                  <c:v>0.98399999999999999</c:v>
                </c:pt>
                <c:pt idx="115">
                  <c:v>0.98799999999999999</c:v>
                </c:pt>
                <c:pt idx="116">
                  <c:v>0.97599999999999998</c:v>
                </c:pt>
                <c:pt idx="118">
                  <c:v>0.998</c:v>
                </c:pt>
                <c:pt idx="119">
                  <c:v>0.99299999999999999</c:v>
                </c:pt>
                <c:pt idx="120">
                  <c:v>0.997</c:v>
                </c:pt>
                <c:pt idx="121">
                  <c:v>0.997</c:v>
                </c:pt>
                <c:pt idx="122">
                  <c:v>0.99</c:v>
                </c:pt>
                <c:pt idx="123">
                  <c:v>0.98899999999999999</c:v>
                </c:pt>
                <c:pt idx="124">
                  <c:v>0.99299999999999999</c:v>
                </c:pt>
                <c:pt idx="125">
                  <c:v>1</c:v>
                </c:pt>
                <c:pt idx="126">
                  <c:v>0.998</c:v>
                </c:pt>
                <c:pt idx="127">
                  <c:v>0.999</c:v>
                </c:pt>
                <c:pt idx="128">
                  <c:v>1</c:v>
                </c:pt>
                <c:pt idx="129">
                  <c:v>0.999</c:v>
                </c:pt>
                <c:pt idx="130">
                  <c:v>0.99399999999999999</c:v>
                </c:pt>
                <c:pt idx="131">
                  <c:v>0.99199999999999999</c:v>
                </c:pt>
                <c:pt idx="132">
                  <c:v>0.98699999999999999</c:v>
                </c:pt>
                <c:pt idx="133">
                  <c:v>0.98199999999999998</c:v>
                </c:pt>
                <c:pt idx="134">
                  <c:v>0.97399999999999998</c:v>
                </c:pt>
                <c:pt idx="135">
                  <c:v>0.97199999999999998</c:v>
                </c:pt>
                <c:pt idx="136">
                  <c:v>0.96899999999999997</c:v>
                </c:pt>
                <c:pt idx="137">
                  <c:v>0.97099999999999997</c:v>
                </c:pt>
                <c:pt idx="138">
                  <c:v>0.95299999999999996</c:v>
                </c:pt>
                <c:pt idx="139">
                  <c:v>0.94299999999999995</c:v>
                </c:pt>
                <c:pt idx="140">
                  <c:v>0.95399999999999996</c:v>
                </c:pt>
                <c:pt idx="141">
                  <c:v>0.996</c:v>
                </c:pt>
                <c:pt idx="142">
                  <c:v>0.995</c:v>
                </c:pt>
                <c:pt idx="143">
                  <c:v>0.99299999999999999</c:v>
                </c:pt>
                <c:pt idx="144">
                  <c:v>0.97199999999999998</c:v>
                </c:pt>
                <c:pt idx="145">
                  <c:v>0.99299999999999999</c:v>
                </c:pt>
                <c:pt idx="146">
                  <c:v>0.99199999999999999</c:v>
                </c:pt>
                <c:pt idx="147">
                  <c:v>0.97399999999999998</c:v>
                </c:pt>
                <c:pt idx="148">
                  <c:v>0.97299999999999998</c:v>
                </c:pt>
                <c:pt idx="149">
                  <c:v>0.96699999999999997</c:v>
                </c:pt>
                <c:pt idx="150">
                  <c:v>0.97799999999999998</c:v>
                </c:pt>
              </c:numCache>
            </c:numRef>
          </c:yVal>
          <c:smooth val="1"/>
        </c:ser>
        <c:ser>
          <c:idx val="1"/>
          <c:order val="1"/>
          <c:marker>
            <c:symbol val="triangle"/>
            <c:size val="7"/>
            <c:spPr>
              <a:solidFill>
                <a:schemeClr val="tx2">
                  <a:lumMod val="20000"/>
                  <a:lumOff val="80000"/>
                </a:schemeClr>
              </a:solidFill>
            </c:spPr>
          </c:marker>
          <c:dPt>
            <c:idx val="0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c:spPr>
            </c:marker>
            <c:bubble3D val="0"/>
          </c:dPt>
          <c:dPt>
            <c:idx val="1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c:spPr>
            </c:marker>
            <c:bubble3D val="0"/>
            <c:spPr>
              <a:ln>
                <a:noFill/>
              </a:ln>
            </c:spPr>
          </c:dPt>
          <c:dPt>
            <c:idx val="2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c:spPr>
            </c:marker>
            <c:bubble3D val="0"/>
            <c:spPr>
              <a:ln>
                <a:noFill/>
              </a:ln>
            </c:spPr>
          </c:dPt>
          <c:dPt>
            <c:idx val="3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c:spPr>
            </c:marker>
            <c:bubble3D val="0"/>
            <c:spPr>
              <a:ln>
                <a:noFill/>
              </a:ln>
            </c:spPr>
          </c:dPt>
          <c:dPt>
            <c:idx val="4"/>
            <c:marker>
              <c:spPr>
                <a:solidFill>
                  <a:schemeClr val="tx2">
                    <a:lumMod val="20000"/>
                    <a:lumOff val="80000"/>
                  </a:schemeClr>
                </a:solidFill>
                <a:ln>
                  <a:noFill/>
                </a:ln>
              </c:spPr>
            </c:marker>
            <c:bubble3D val="0"/>
            <c:spPr>
              <a:ln>
                <a:noFill/>
              </a:ln>
            </c:spPr>
          </c:dPt>
          <c:dLbls>
            <c:dLbl>
              <c:idx val="0"/>
              <c:layout>
                <c:manualLayout>
                  <c:x val="0"/>
                  <c:y val="4.6296296296296294E-2"/>
                </c:manualLayout>
              </c:layout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en-US" sz="1400" b="1"/>
                      <a:t>0.99</a:t>
                    </a:r>
                  </a:p>
                </c:rich>
              </c:tx>
              <c:spPr>
                <a:solidFill>
                  <a:srgbClr val="00FF00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en-US" sz="1400" b="1"/>
                      <a:t>0.99</a:t>
                    </a:r>
                  </a:p>
                </c:rich>
              </c:tx>
              <c:spPr>
                <a:solidFill>
                  <a:srgbClr val="00FF00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en-US" sz="1400" b="1"/>
                      <a:t>0.98</a:t>
                    </a:r>
                  </a:p>
                </c:rich>
              </c:tx>
              <c:spPr>
                <a:solidFill>
                  <a:srgbClr val="00FF00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en-US" sz="1400" b="1"/>
                      <a:t>0.98</a:t>
                    </a:r>
                  </a:p>
                </c:rich>
              </c:tx>
              <c:spPr>
                <a:solidFill>
                  <a:srgbClr val="00FF00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pPr>
                      <a:defRPr sz="1400" b="1"/>
                    </a:pPr>
                    <a:r>
                      <a:rPr lang="en-US" sz="1400" b="1"/>
                      <a:t>0.98</a:t>
                    </a:r>
                  </a:p>
                </c:rich>
              </c:tx>
              <c:spPr>
                <a:solidFill>
                  <a:srgbClr val="00FF00"/>
                </a:solidFill>
              </c:sp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92D050"/>
              </a:solidFill>
            </c:spPr>
            <c:showLegendKey val="0"/>
            <c:showVal val="0"/>
            <c:showCatName val="0"/>
            <c:showSerName val="0"/>
            <c:showPercent val="0"/>
            <c:showBubbleSize val="0"/>
          </c:dLbls>
          <c:xVal>
            <c:numRef>
              <c:f>Sheet1!$N$4:$R$4</c:f>
              <c:numCache>
                <c:formatCode>m/d/yyyy</c:formatCode>
                <c:ptCount val="5"/>
                <c:pt idx="0">
                  <c:v>41394</c:v>
                </c:pt>
                <c:pt idx="1">
                  <c:v>41425</c:v>
                </c:pt>
                <c:pt idx="2">
                  <c:v>41455</c:v>
                </c:pt>
                <c:pt idx="3">
                  <c:v>41486</c:v>
                </c:pt>
                <c:pt idx="4">
                  <c:v>41517</c:v>
                </c:pt>
              </c:numCache>
            </c:numRef>
          </c:xVal>
          <c:yVal>
            <c:numRef>
              <c:f>Sheet1!$N$5:$R$5</c:f>
              <c:numCache>
                <c:formatCode>General</c:formatCode>
                <c:ptCount val="5"/>
                <c:pt idx="0">
                  <c:v>0.99849999999999983</c:v>
                </c:pt>
                <c:pt idx="1">
                  <c:v>0.99222580645161285</c:v>
                </c:pt>
                <c:pt idx="2">
                  <c:v>0.98613333333333308</c:v>
                </c:pt>
                <c:pt idx="3">
                  <c:v>0.98258620689655163</c:v>
                </c:pt>
                <c:pt idx="4">
                  <c:v>0.98296666666666654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8786688"/>
        <c:axId val="98792576"/>
      </c:scatterChart>
      <c:valAx>
        <c:axId val="98786688"/>
        <c:scaling>
          <c:orientation val="minMax"/>
          <c:max val="41520"/>
          <c:min val="41365"/>
        </c:scaling>
        <c:delete val="0"/>
        <c:axPos val="b"/>
        <c:numFmt formatCode="m/d/yyyy" sourceLinked="0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en-US"/>
          </a:p>
        </c:txPr>
        <c:crossAx val="98792576"/>
        <c:crossesAt val="0.9"/>
        <c:crossBetween val="midCat"/>
        <c:majorUnit val="30"/>
      </c:valAx>
      <c:valAx>
        <c:axId val="98792576"/>
        <c:scaling>
          <c:orientation val="minMax"/>
          <c:max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i="0" baseline="0"/>
            </a:pPr>
            <a:endParaRPr lang="en-US"/>
          </a:p>
        </c:txPr>
        <c:crossAx val="98786688"/>
        <c:crosses val="autoZero"/>
        <c:crossBetween val="midCat"/>
        <c:majorUnit val="5.000000000000001E-2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NOx</c:v>
          </c:tx>
          <c:invertIfNegative val="0"/>
          <c:cat>
            <c:strRef>
              <c:f>nox!$A$3:$A$10</c:f>
              <c:strCache>
                <c:ptCount val="8"/>
                <c:pt idx="0">
                  <c:v>Mon</c:v>
                </c:pt>
                <c:pt idx="1">
                  <c:v>Tue</c:v>
                </c:pt>
                <c:pt idx="2">
                  <c:v>Wed</c:v>
                </c:pt>
                <c:pt idx="3">
                  <c:v>Thur</c:v>
                </c:pt>
                <c:pt idx="4">
                  <c:v>Fri</c:v>
                </c:pt>
                <c:pt idx="5">
                  <c:v>Sat</c:v>
                </c:pt>
                <c:pt idx="6">
                  <c:v>Sun</c:v>
                </c:pt>
                <c:pt idx="7">
                  <c:v>4-Jul</c:v>
                </c:pt>
              </c:strCache>
            </c:strRef>
          </c:cat>
          <c:val>
            <c:numRef>
              <c:f>nox!$D$3:$D$10</c:f>
              <c:numCache>
                <c:formatCode>0.0</c:formatCode>
                <c:ptCount val="8"/>
                <c:pt idx="0">
                  <c:v>-25.81322492700318</c:v>
                </c:pt>
                <c:pt idx="1">
                  <c:v>-18.871297218092835</c:v>
                </c:pt>
                <c:pt idx="2">
                  <c:v>-17.337936313294236</c:v>
                </c:pt>
                <c:pt idx="3">
                  <c:v>-17.118587838448413</c:v>
                </c:pt>
                <c:pt idx="4">
                  <c:v>-18.853710810059521</c:v>
                </c:pt>
                <c:pt idx="5">
                  <c:v>-3.7195613386418311</c:v>
                </c:pt>
                <c:pt idx="6">
                  <c:v>-8.0792770152941831</c:v>
                </c:pt>
                <c:pt idx="7">
                  <c:v>-12.01379150326132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994432"/>
        <c:axId val="99012608"/>
      </c:barChart>
      <c:catAx>
        <c:axId val="98994432"/>
        <c:scaling>
          <c:orientation val="minMax"/>
        </c:scaling>
        <c:delete val="0"/>
        <c:axPos val="b"/>
        <c:majorTickMark val="none"/>
        <c:minorTickMark val="none"/>
        <c:tickLblPos val="nextTo"/>
        <c:crossAx val="99012608"/>
        <c:crosses val="autoZero"/>
        <c:auto val="1"/>
        <c:lblAlgn val="ctr"/>
        <c:lblOffset val="100"/>
        <c:noMultiLvlLbl val="0"/>
      </c:catAx>
      <c:valAx>
        <c:axId val="99012608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9899443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/>
            </a:pPr>
            <a:endParaRPr lang="en-US"/>
          </a:p>
        </c:txPr>
      </c:dTable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NOx</c:v>
          </c:tx>
          <c:invertIfNegative val="0"/>
          <c:cat>
            <c:strRef>
              <c:f>nox!$C$29:$C$36</c:f>
              <c:strCache>
                <c:ptCount val="8"/>
                <c:pt idx="0">
                  <c:v>Conus</c:v>
                </c:pt>
                <c:pt idx="2">
                  <c:v>North East</c:v>
                </c:pt>
                <c:pt idx="3">
                  <c:v>South East</c:v>
                </c:pt>
                <c:pt idx="4">
                  <c:v>Upper Middle</c:v>
                </c:pt>
                <c:pt idx="5">
                  <c:v>Lower Middle</c:v>
                </c:pt>
                <c:pt idx="6">
                  <c:v>Rocky Mountain</c:v>
                </c:pt>
                <c:pt idx="7">
                  <c:v>Pacific Coast</c:v>
                </c:pt>
              </c:strCache>
            </c:strRef>
          </c:cat>
          <c:val>
            <c:numRef>
              <c:f>nox!$D$29:$D$36</c:f>
              <c:numCache>
                <c:formatCode>General</c:formatCode>
                <c:ptCount val="8"/>
                <c:pt idx="0" formatCode="0.0">
                  <c:v>-15.674642186209804</c:v>
                </c:pt>
                <c:pt idx="2" formatCode="0.0">
                  <c:v>-16.160159386834021</c:v>
                </c:pt>
                <c:pt idx="3" formatCode="0.0">
                  <c:v>-17.084514089534622</c:v>
                </c:pt>
                <c:pt idx="4" formatCode="0.0">
                  <c:v>-20.735123711481606</c:v>
                </c:pt>
                <c:pt idx="5" formatCode="0.0">
                  <c:v>-11.364509510346696</c:v>
                </c:pt>
                <c:pt idx="6" formatCode="0.0">
                  <c:v>-16.098229246666051</c:v>
                </c:pt>
                <c:pt idx="7" formatCode="0.0">
                  <c:v>-18.76043334535413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9046144"/>
        <c:axId val="99047680"/>
      </c:barChart>
      <c:catAx>
        <c:axId val="99046144"/>
        <c:scaling>
          <c:orientation val="minMax"/>
        </c:scaling>
        <c:delete val="0"/>
        <c:axPos val="b"/>
        <c:majorTickMark val="out"/>
        <c:minorTickMark val="none"/>
        <c:tickLblPos val="nextTo"/>
        <c:crossAx val="99047680"/>
        <c:crosses val="autoZero"/>
        <c:auto val="1"/>
        <c:lblAlgn val="ctr"/>
        <c:lblOffset val="100"/>
        <c:noMultiLvlLbl val="0"/>
      </c:catAx>
      <c:valAx>
        <c:axId val="9904768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9904614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/>
              <a:t>July</a:t>
            </a:r>
            <a:r>
              <a:rPr lang="en-US" sz="1200" baseline="0"/>
              <a:t> 2013</a:t>
            </a:r>
            <a:r>
              <a:rPr lang="en-US" sz="1200"/>
              <a:t> </a:t>
            </a:r>
          </a:p>
        </c:rich>
      </c:tx>
      <c:layout>
        <c:manualLayout>
          <c:xMode val="edge"/>
          <c:yMode val="edge"/>
          <c:x val="0.39433333333333331"/>
          <c:y val="8.3333333333333329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Threat Score </c:v>
                </c:pt>
              </c:strCache>
            </c:strRef>
          </c:tx>
          <c:invertIfNegative val="0"/>
          <c:cat>
            <c:numRef>
              <c:f>Sheet1!$B$2:$AF$2</c:f>
              <c:numCache>
                <c:formatCode>m/d/yyyy</c:formatCode>
                <c:ptCount val="31"/>
                <c:pt idx="0">
                  <c:v>41456</c:v>
                </c:pt>
                <c:pt idx="1">
                  <c:v>41457</c:v>
                </c:pt>
                <c:pt idx="2">
                  <c:v>41458</c:v>
                </c:pt>
                <c:pt idx="3">
                  <c:v>41459</c:v>
                </c:pt>
                <c:pt idx="4">
                  <c:v>41460</c:v>
                </c:pt>
                <c:pt idx="5">
                  <c:v>41461</c:v>
                </c:pt>
                <c:pt idx="6">
                  <c:v>41462</c:v>
                </c:pt>
                <c:pt idx="7">
                  <c:v>41463</c:v>
                </c:pt>
                <c:pt idx="8">
                  <c:v>41464</c:v>
                </c:pt>
                <c:pt idx="9">
                  <c:v>41465</c:v>
                </c:pt>
                <c:pt idx="10">
                  <c:v>41466</c:v>
                </c:pt>
                <c:pt idx="11">
                  <c:v>41467</c:v>
                </c:pt>
                <c:pt idx="12">
                  <c:v>41468</c:v>
                </c:pt>
                <c:pt idx="13">
                  <c:v>41469</c:v>
                </c:pt>
                <c:pt idx="14">
                  <c:v>41470</c:v>
                </c:pt>
                <c:pt idx="15">
                  <c:v>41471</c:v>
                </c:pt>
                <c:pt idx="16">
                  <c:v>41472</c:v>
                </c:pt>
                <c:pt idx="17">
                  <c:v>41473</c:v>
                </c:pt>
                <c:pt idx="18">
                  <c:v>41474</c:v>
                </c:pt>
                <c:pt idx="19">
                  <c:v>41475</c:v>
                </c:pt>
                <c:pt idx="20">
                  <c:v>41476</c:v>
                </c:pt>
                <c:pt idx="21">
                  <c:v>41477</c:v>
                </c:pt>
                <c:pt idx="22">
                  <c:v>41478</c:v>
                </c:pt>
                <c:pt idx="23">
                  <c:v>41479</c:v>
                </c:pt>
                <c:pt idx="24">
                  <c:v>41480</c:v>
                </c:pt>
                <c:pt idx="25">
                  <c:v>41481</c:v>
                </c:pt>
                <c:pt idx="26">
                  <c:v>41482</c:v>
                </c:pt>
                <c:pt idx="27">
                  <c:v>41483</c:v>
                </c:pt>
                <c:pt idx="28">
                  <c:v>41484</c:v>
                </c:pt>
                <c:pt idx="29">
                  <c:v>41485</c:v>
                </c:pt>
                <c:pt idx="30">
                  <c:v>41486</c:v>
                </c:pt>
              </c:numCache>
            </c:numRef>
          </c:cat>
          <c:val>
            <c:numRef>
              <c:f>Sheet1!$B$3:$AF$3</c:f>
              <c:numCache>
                <c:formatCode>General</c:formatCode>
                <c:ptCount val="31"/>
                <c:pt idx="0">
                  <c:v>0.3871</c:v>
                </c:pt>
                <c:pt idx="1">
                  <c:v>0.36890000000000001</c:v>
                </c:pt>
                <c:pt idx="2">
                  <c:v>0.37559999999999999</c:v>
                </c:pt>
                <c:pt idx="3">
                  <c:v>0.29220000000000002</c:v>
                </c:pt>
                <c:pt idx="4">
                  <c:v>0.1628</c:v>
                </c:pt>
                <c:pt idx="5">
                  <c:v>0.14960000000000001</c:v>
                </c:pt>
                <c:pt idx="6">
                  <c:v>0.15920000000000001</c:v>
                </c:pt>
                <c:pt idx="7">
                  <c:v>0.21079999999999999</c:v>
                </c:pt>
                <c:pt idx="8">
                  <c:v>0.35039999999999999</c:v>
                </c:pt>
                <c:pt idx="10">
                  <c:v>0.2046</c:v>
                </c:pt>
                <c:pt idx="12">
                  <c:v>0.1996</c:v>
                </c:pt>
                <c:pt idx="13">
                  <c:v>0.15340000000000001</c:v>
                </c:pt>
                <c:pt idx="14">
                  <c:v>0.17380000000000001</c:v>
                </c:pt>
                <c:pt idx="15">
                  <c:v>0.19370000000000001</c:v>
                </c:pt>
                <c:pt idx="16">
                  <c:v>0.27110000000000001</c:v>
                </c:pt>
                <c:pt idx="17">
                  <c:v>0.10970000000000001</c:v>
                </c:pt>
                <c:pt idx="18">
                  <c:v>0.151</c:v>
                </c:pt>
                <c:pt idx="19">
                  <c:v>0.18210000000000001</c:v>
                </c:pt>
                <c:pt idx="20">
                  <c:v>0.1827</c:v>
                </c:pt>
                <c:pt idx="21">
                  <c:v>0.27700000000000002</c:v>
                </c:pt>
                <c:pt idx="22">
                  <c:v>0.1983</c:v>
                </c:pt>
                <c:pt idx="23">
                  <c:v>0.23499999999999999</c:v>
                </c:pt>
                <c:pt idx="24">
                  <c:v>0.22389999999999999</c:v>
                </c:pt>
                <c:pt idx="25">
                  <c:v>0.22989999999999999</c:v>
                </c:pt>
                <c:pt idx="26">
                  <c:v>0.24840000000000001</c:v>
                </c:pt>
                <c:pt idx="27">
                  <c:v>0.25969999999999999</c:v>
                </c:pt>
                <c:pt idx="28">
                  <c:v>0.40570000000000001</c:v>
                </c:pt>
                <c:pt idx="29">
                  <c:v>0</c:v>
                </c:pt>
                <c:pt idx="3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5011840"/>
        <c:axId val="145013760"/>
      </c:barChart>
      <c:dateAx>
        <c:axId val="1450118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  <a:r>
                  <a:rPr lang="en-US" baseline="0"/>
                  <a:t> </a:t>
                </a:r>
                <a:endParaRPr lang="en-US"/>
              </a:p>
            </c:rich>
          </c:tx>
          <c:layout/>
          <c:overlay val="0"/>
        </c:title>
        <c:numFmt formatCode="m/d/yy;@" sourceLinked="0"/>
        <c:majorTickMark val="out"/>
        <c:minorTickMark val="none"/>
        <c:tickLblPos val="nextTo"/>
        <c:crossAx val="145013760"/>
        <c:crosses val="autoZero"/>
        <c:auto val="1"/>
        <c:lblOffset val="100"/>
        <c:baseTimeUnit val="days"/>
      </c:dateAx>
      <c:valAx>
        <c:axId val="145013760"/>
        <c:scaling>
          <c:orientation val="minMax"/>
          <c:max val="0.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Threat Score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501184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200" b="1"/>
              <a:t>August 2013</a:t>
            </a:r>
          </a:p>
        </c:rich>
      </c:tx>
      <c:layout>
        <c:manualLayout>
          <c:xMode val="edge"/>
          <c:yMode val="edge"/>
          <c:x val="0.45321522309711287"/>
          <c:y val="7.8703703703703706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Sheet1!$A$3</c:f>
              <c:strCache>
                <c:ptCount val="1"/>
                <c:pt idx="0">
                  <c:v>Threat Score</c:v>
                </c:pt>
              </c:strCache>
            </c:strRef>
          </c:tx>
          <c:invertIfNegative val="0"/>
          <c:cat>
            <c:numRef>
              <c:f>Sheet1!$B$2:$AF$2</c:f>
              <c:numCache>
                <c:formatCode>m/d/yyyy</c:formatCode>
                <c:ptCount val="31"/>
                <c:pt idx="0">
                  <c:v>41487</c:v>
                </c:pt>
                <c:pt idx="1">
                  <c:v>41488</c:v>
                </c:pt>
                <c:pt idx="2">
                  <c:v>41489</c:v>
                </c:pt>
                <c:pt idx="3">
                  <c:v>41490</c:v>
                </c:pt>
                <c:pt idx="4">
                  <c:v>41491</c:v>
                </c:pt>
                <c:pt idx="5">
                  <c:v>41492</c:v>
                </c:pt>
                <c:pt idx="6">
                  <c:v>41493</c:v>
                </c:pt>
                <c:pt idx="7">
                  <c:v>41494</c:v>
                </c:pt>
                <c:pt idx="8">
                  <c:v>41495</c:v>
                </c:pt>
                <c:pt idx="9">
                  <c:v>41496</c:v>
                </c:pt>
                <c:pt idx="10">
                  <c:v>41497</c:v>
                </c:pt>
                <c:pt idx="11">
                  <c:v>41498</c:v>
                </c:pt>
                <c:pt idx="12">
                  <c:v>41499</c:v>
                </c:pt>
                <c:pt idx="13">
                  <c:v>41500</c:v>
                </c:pt>
                <c:pt idx="14">
                  <c:v>41501</c:v>
                </c:pt>
                <c:pt idx="15">
                  <c:v>41502</c:v>
                </c:pt>
                <c:pt idx="16">
                  <c:v>41503</c:v>
                </c:pt>
                <c:pt idx="17">
                  <c:v>41504</c:v>
                </c:pt>
                <c:pt idx="18">
                  <c:v>41505</c:v>
                </c:pt>
                <c:pt idx="19">
                  <c:v>41506</c:v>
                </c:pt>
                <c:pt idx="20">
                  <c:v>41507</c:v>
                </c:pt>
                <c:pt idx="21">
                  <c:v>41508</c:v>
                </c:pt>
                <c:pt idx="22">
                  <c:v>41509</c:v>
                </c:pt>
                <c:pt idx="23">
                  <c:v>41510</c:v>
                </c:pt>
                <c:pt idx="24">
                  <c:v>41511</c:v>
                </c:pt>
                <c:pt idx="25">
                  <c:v>41512</c:v>
                </c:pt>
                <c:pt idx="26">
                  <c:v>41513</c:v>
                </c:pt>
                <c:pt idx="27">
                  <c:v>41514</c:v>
                </c:pt>
                <c:pt idx="28">
                  <c:v>41515</c:v>
                </c:pt>
                <c:pt idx="29">
                  <c:v>41516</c:v>
                </c:pt>
                <c:pt idx="30">
                  <c:v>41517</c:v>
                </c:pt>
              </c:numCache>
            </c:numRef>
          </c:cat>
          <c:val>
            <c:numRef>
              <c:f>Sheet1!$B$3:$AF$3</c:f>
              <c:numCache>
                <c:formatCode>General</c:formatCode>
                <c:ptCount val="31"/>
                <c:pt idx="0">
                  <c:v>7.7700000000000005E-2</c:v>
                </c:pt>
                <c:pt idx="1">
                  <c:v>0.13739999999999999</c:v>
                </c:pt>
                <c:pt idx="2">
                  <c:v>0.19189999999999999</c:v>
                </c:pt>
                <c:pt idx="3">
                  <c:v>0.19600000000000001</c:v>
                </c:pt>
                <c:pt idx="4">
                  <c:v>0.22170000000000001</c:v>
                </c:pt>
                <c:pt idx="5">
                  <c:v>0.19270000000000001</c:v>
                </c:pt>
                <c:pt idx="6">
                  <c:v>0.13100000000000001</c:v>
                </c:pt>
                <c:pt idx="7">
                  <c:v>0.1101</c:v>
                </c:pt>
                <c:pt idx="8">
                  <c:v>0.11119999999999999</c:v>
                </c:pt>
                <c:pt idx="9">
                  <c:v>0.26450000000000001</c:v>
                </c:pt>
                <c:pt idx="10">
                  <c:v>0.32219999999999999</c:v>
                </c:pt>
                <c:pt idx="11">
                  <c:v>0.3821</c:v>
                </c:pt>
                <c:pt idx="12">
                  <c:v>0.41820000000000002</c:v>
                </c:pt>
                <c:pt idx="13">
                  <c:v>0.46060000000000001</c:v>
                </c:pt>
                <c:pt idx="14">
                  <c:v>0.24759999999999999</c:v>
                </c:pt>
                <c:pt idx="15">
                  <c:v>0.18709999999999999</c:v>
                </c:pt>
                <c:pt idx="16">
                  <c:v>0.30470000000000003</c:v>
                </c:pt>
                <c:pt idx="17">
                  <c:v>0.18129999999999999</c:v>
                </c:pt>
                <c:pt idx="18">
                  <c:v>0.21129999999999999</c:v>
                </c:pt>
                <c:pt idx="19">
                  <c:v>0.18160000000000001</c:v>
                </c:pt>
                <c:pt idx="20">
                  <c:v>0.16139999999999999</c:v>
                </c:pt>
                <c:pt idx="21">
                  <c:v>0.19350000000000001</c:v>
                </c:pt>
                <c:pt idx="22">
                  <c:v>0.22159999999999999</c:v>
                </c:pt>
                <c:pt idx="23">
                  <c:v>0.2102</c:v>
                </c:pt>
                <c:pt idx="24">
                  <c:v>0.34139999999999998</c:v>
                </c:pt>
                <c:pt idx="25">
                  <c:v>0.19800000000000001</c:v>
                </c:pt>
                <c:pt idx="26">
                  <c:v>0.22120000000000001</c:v>
                </c:pt>
                <c:pt idx="27">
                  <c:v>0.15379999999999999</c:v>
                </c:pt>
                <c:pt idx="28">
                  <c:v>0.17349999999999999</c:v>
                </c:pt>
                <c:pt idx="29">
                  <c:v>0.14099999999999999</c:v>
                </c:pt>
                <c:pt idx="30">
                  <c:v>0.13769999999999999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0209408"/>
        <c:axId val="120647040"/>
      </c:barChart>
      <c:dateAx>
        <c:axId val="1202094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Date</a:t>
                </a:r>
              </a:p>
            </c:rich>
          </c:tx>
          <c:layout/>
          <c:overlay val="0"/>
        </c:title>
        <c:numFmt formatCode="m/d/yy;@" sourceLinked="0"/>
        <c:majorTickMark val="out"/>
        <c:minorTickMark val="none"/>
        <c:tickLblPos val="nextTo"/>
        <c:crossAx val="120647040"/>
        <c:crosses val="autoZero"/>
        <c:auto val="1"/>
        <c:lblOffset val="100"/>
        <c:baseTimeUnit val="days"/>
      </c:dateAx>
      <c:valAx>
        <c:axId val="1206470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2020940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982435866946265"/>
          <c:y val="5.1400554097404488E-2"/>
          <c:w val="0.84753316476074081"/>
          <c:h val="0.72312882764654418"/>
        </c:manualLayout>
      </c:layout>
      <c:lineChart>
        <c:grouping val="standard"/>
        <c:varyColors val="0"/>
        <c:ser>
          <c:idx val="0"/>
          <c:order val="0"/>
          <c:tx>
            <c:v>Galletti</c:v>
          </c:tx>
          <c:marker>
            <c:symbol val="none"/>
          </c:marker>
          <c:val>
            <c:numRef>
              <c:f>export!$D$2:$Z$2</c:f>
              <c:numCache>
                <c:formatCode>General</c:formatCode>
                <c:ptCount val="23"/>
                <c:pt idx="0">
                  <c:v>11.1</c:v>
                </c:pt>
                <c:pt idx="1">
                  <c:v>8.3000000000000007</c:v>
                </c:pt>
                <c:pt idx="2">
                  <c:v>10</c:v>
                </c:pt>
                <c:pt idx="3">
                  <c:v>7</c:v>
                </c:pt>
                <c:pt idx="4">
                  <c:v>12.9</c:v>
                </c:pt>
                <c:pt idx="5">
                  <c:v>17.5</c:v>
                </c:pt>
                <c:pt idx="6">
                  <c:v>16.100000000000001</c:v>
                </c:pt>
                <c:pt idx="7">
                  <c:v>9.3000000000000007</c:v>
                </c:pt>
                <c:pt idx="8">
                  <c:v>16.100000000000001</c:v>
                </c:pt>
                <c:pt idx="9">
                  <c:v>12.6</c:v>
                </c:pt>
                <c:pt idx="10">
                  <c:v>8</c:v>
                </c:pt>
                <c:pt idx="11">
                  <c:v>47.7</c:v>
                </c:pt>
                <c:pt idx="12">
                  <c:v>137</c:v>
                </c:pt>
                <c:pt idx="13">
                  <c:v>174.8</c:v>
                </c:pt>
                <c:pt idx="14">
                  <c:v>149.1</c:v>
                </c:pt>
                <c:pt idx="15">
                  <c:v>56.1</c:v>
                </c:pt>
                <c:pt idx="16">
                  <c:v>72</c:v>
                </c:pt>
                <c:pt idx="17">
                  <c:v>41.6</c:v>
                </c:pt>
                <c:pt idx="18">
                  <c:v>39.799999999999997</c:v>
                </c:pt>
                <c:pt idx="19">
                  <c:v>61.3</c:v>
                </c:pt>
                <c:pt idx="20">
                  <c:v>41.6</c:v>
                </c:pt>
              </c:numCache>
            </c:numRef>
          </c:val>
          <c:smooth val="0"/>
        </c:ser>
        <c:ser>
          <c:idx val="1"/>
          <c:order val="1"/>
          <c:tx>
            <c:v>Reno</c:v>
          </c:tx>
          <c:marker>
            <c:symbol val="none"/>
          </c:marker>
          <c:val>
            <c:numRef>
              <c:f>export!$D$3:$Z$3</c:f>
              <c:numCache>
                <c:formatCode>General</c:formatCode>
                <c:ptCount val="23"/>
                <c:pt idx="0">
                  <c:v>11.6</c:v>
                </c:pt>
                <c:pt idx="1">
                  <c:v>9.6</c:v>
                </c:pt>
                <c:pt idx="2">
                  <c:v>8.1</c:v>
                </c:pt>
                <c:pt idx="3">
                  <c:v>7.2</c:v>
                </c:pt>
                <c:pt idx="4">
                  <c:v>5.7</c:v>
                </c:pt>
                <c:pt idx="5">
                  <c:v>6.5</c:v>
                </c:pt>
                <c:pt idx="6">
                  <c:v>16</c:v>
                </c:pt>
                <c:pt idx="7">
                  <c:v>9.4</c:v>
                </c:pt>
                <c:pt idx="8">
                  <c:v>11.4</c:v>
                </c:pt>
                <c:pt idx="9">
                  <c:v>12.5</c:v>
                </c:pt>
                <c:pt idx="10">
                  <c:v>12</c:v>
                </c:pt>
                <c:pt idx="11">
                  <c:v>51</c:v>
                </c:pt>
                <c:pt idx="12">
                  <c:v>137</c:v>
                </c:pt>
                <c:pt idx="13">
                  <c:v>174.6</c:v>
                </c:pt>
                <c:pt idx="14">
                  <c:v>123.2</c:v>
                </c:pt>
                <c:pt idx="15">
                  <c:v>48.2</c:v>
                </c:pt>
                <c:pt idx="16">
                  <c:v>63.8</c:v>
                </c:pt>
                <c:pt idx="17">
                  <c:v>43.2</c:v>
                </c:pt>
                <c:pt idx="18">
                  <c:v>43.7</c:v>
                </c:pt>
                <c:pt idx="19">
                  <c:v>59.2</c:v>
                </c:pt>
                <c:pt idx="20">
                  <c:v>43.1</c:v>
                </c:pt>
              </c:numCache>
            </c:numRef>
          </c:val>
          <c:smooth val="0"/>
        </c:ser>
        <c:ser>
          <c:idx val="2"/>
          <c:order val="2"/>
          <c:tx>
            <c:v>Sparks</c:v>
          </c:tx>
          <c:marker>
            <c:symbol val="none"/>
          </c:marker>
          <c:val>
            <c:numRef>
              <c:f>export!$D$4:$Z$4</c:f>
              <c:numCache>
                <c:formatCode>General</c:formatCode>
                <c:ptCount val="23"/>
                <c:pt idx="0">
                  <c:v>10.5</c:v>
                </c:pt>
                <c:pt idx="1">
                  <c:v>9.5</c:v>
                </c:pt>
                <c:pt idx="2">
                  <c:v>10.3</c:v>
                </c:pt>
                <c:pt idx="3">
                  <c:v>9</c:v>
                </c:pt>
                <c:pt idx="4">
                  <c:v>13.3</c:v>
                </c:pt>
                <c:pt idx="5">
                  <c:v>8.9</c:v>
                </c:pt>
                <c:pt idx="6">
                  <c:v>15.9</c:v>
                </c:pt>
                <c:pt idx="7">
                  <c:v>15.1</c:v>
                </c:pt>
                <c:pt idx="8">
                  <c:v>10.8</c:v>
                </c:pt>
                <c:pt idx="9">
                  <c:v>7.9</c:v>
                </c:pt>
                <c:pt idx="10">
                  <c:v>7.2</c:v>
                </c:pt>
                <c:pt idx="11">
                  <c:v>28.5</c:v>
                </c:pt>
                <c:pt idx="12">
                  <c:v>137</c:v>
                </c:pt>
                <c:pt idx="14">
                  <c:v>136.1</c:v>
                </c:pt>
                <c:pt idx="15">
                  <c:v>92</c:v>
                </c:pt>
                <c:pt idx="16">
                  <c:v>99.7</c:v>
                </c:pt>
                <c:pt idx="17">
                  <c:v>49.2</c:v>
                </c:pt>
                <c:pt idx="18">
                  <c:v>42.5</c:v>
                </c:pt>
                <c:pt idx="19">
                  <c:v>63.1</c:v>
                </c:pt>
                <c:pt idx="20">
                  <c:v>50.3</c:v>
                </c:pt>
              </c:numCache>
            </c:numRef>
          </c:val>
          <c:smooth val="0"/>
        </c:ser>
        <c:ser>
          <c:idx val="3"/>
          <c:order val="3"/>
          <c:tx>
            <c:v>Prediction</c:v>
          </c:tx>
          <c:marker>
            <c:symbol val="none"/>
          </c:marker>
          <c:val>
            <c:numRef>
              <c:f>export!$D$5:$Z$5</c:f>
              <c:numCache>
                <c:formatCode>General</c:formatCode>
                <c:ptCount val="23"/>
                <c:pt idx="4">
                  <c:v>0</c:v>
                </c:pt>
                <c:pt idx="5">
                  <c:v>1</c:v>
                </c:pt>
                <c:pt idx="6">
                  <c:v>4</c:v>
                </c:pt>
                <c:pt idx="7">
                  <c:v>4</c:v>
                </c:pt>
                <c:pt idx="8">
                  <c:v>6</c:v>
                </c:pt>
                <c:pt idx="9">
                  <c:v>10</c:v>
                </c:pt>
                <c:pt idx="10">
                  <c:v>40</c:v>
                </c:pt>
                <c:pt idx="11">
                  <c:v>40</c:v>
                </c:pt>
                <c:pt idx="12">
                  <c:v>63</c:v>
                </c:pt>
                <c:pt idx="13">
                  <c:v>0</c:v>
                </c:pt>
                <c:pt idx="14">
                  <c:v>4</c:v>
                </c:pt>
                <c:pt idx="15">
                  <c:v>0</c:v>
                </c:pt>
                <c:pt idx="16">
                  <c:v>10</c:v>
                </c:pt>
                <c:pt idx="17">
                  <c:v>16</c:v>
                </c:pt>
                <c:pt idx="18">
                  <c:v>25</c:v>
                </c:pt>
                <c:pt idx="19">
                  <c:v>16</c:v>
                </c:pt>
                <c:pt idx="20">
                  <c:v>4</c:v>
                </c:pt>
                <c:pt idx="21">
                  <c:v>2</c:v>
                </c:pt>
                <c:pt idx="2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>
              <a:noFill/>
            </a:ln>
          </c:spPr>
        </c:dropLines>
        <c:marker val="1"/>
        <c:smooth val="0"/>
        <c:axId val="99135872"/>
        <c:axId val="99137792"/>
      </c:lineChart>
      <c:catAx>
        <c:axId val="99135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LST on August 22, 2013</a:t>
                </a:r>
              </a:p>
            </c:rich>
          </c:tx>
          <c:layout/>
          <c:overlay val="0"/>
        </c:title>
        <c:majorTickMark val="none"/>
        <c:minorTickMark val="none"/>
        <c:tickLblPos val="nextTo"/>
        <c:crossAx val="99137792"/>
        <c:crosses val="autoZero"/>
        <c:auto val="1"/>
        <c:lblAlgn val="ctr"/>
        <c:lblOffset val="100"/>
        <c:noMultiLvlLbl val="0"/>
      </c:catAx>
      <c:valAx>
        <c:axId val="991377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100"/>
                  <a:t>PM2.5 (ug/m3)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9135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6850165196335218"/>
          <c:y val="0.11330070283851164"/>
          <c:w val="0.26096175682003309"/>
          <c:h val="0.41645315625548002"/>
        </c:manualLayout>
      </c:layout>
      <c:overlay val="0"/>
      <c:spPr>
        <a:solidFill>
          <a:srgbClr val="FFFFFF"/>
        </a:solidFill>
      </c:spPr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2"/>
      <c:rotY val="2"/>
      <c:depthPercent val="100"/>
      <c:rAngAx val="0"/>
      <c:perspective val="20"/>
    </c:view3D>
    <c:floor>
      <c:thickness val="0"/>
      <c:spPr>
        <a:solidFill>
          <a:schemeClr val="bg1">
            <a:lumMod val="75000"/>
          </a:schemeClr>
        </a:solidFill>
      </c:spPr>
    </c:floor>
    <c:sideWall>
      <c:thickness val="0"/>
      <c:spPr>
        <a:effectLst/>
      </c:spPr>
    </c:sideWall>
    <c:backWall>
      <c:thickness val="0"/>
      <c:spPr>
        <a:solidFill>
          <a:sysClr val="window" lastClr="FFFFFF"/>
        </a:solidFill>
        <a:effectLst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'2011_all_New0.5_altered'!$E$1</c:f>
              <c:strCache>
                <c:ptCount val="1"/>
                <c:pt idx="0">
                  <c:v>V6.3.4_1µg/m3</c:v>
                </c:pt>
              </c:strCache>
            </c:strRef>
          </c:tx>
          <c:invertIfNegative val="0"/>
          <c:cat>
            <c:strRef>
              <c:f>'2011_all_New0.5_altered'!$A$2:$A$45</c:f>
              <c:strCache>
                <c:ptCount val="44"/>
                <c:pt idx="0">
                  <c:v>MYD.A2011134.2030</c:v>
                </c:pt>
                <c:pt idx="1">
                  <c:v>MYD.A2011134.2035</c:v>
                </c:pt>
                <c:pt idx="2">
                  <c:v>MYD.A2011135.2115</c:v>
                </c:pt>
                <c:pt idx="3">
                  <c:v>MYD.A2011137.2100</c:v>
                </c:pt>
                <c:pt idx="4">
                  <c:v>MYD.A2011137.2105</c:v>
                </c:pt>
                <c:pt idx="5">
                  <c:v>MYD.A2011143.2025</c:v>
                </c:pt>
                <c:pt idx="6">
                  <c:v>MYD.A2011144.1930</c:v>
                </c:pt>
                <c:pt idx="7">
                  <c:v>MYD.A2011148.2045</c:v>
                </c:pt>
                <c:pt idx="8">
                  <c:v>MYD.A2011152.2020</c:v>
                </c:pt>
                <c:pt idx="9">
                  <c:v>MYD.A2011167.2115</c:v>
                </c:pt>
                <c:pt idx="10">
                  <c:v>MYD.A2011171.1910</c:v>
                </c:pt>
                <c:pt idx="11">
                  <c:v>MYD.A2011171.2050</c:v>
                </c:pt>
                <c:pt idx="12">
                  <c:v>MYD.A2011175.2025</c:v>
                </c:pt>
                <c:pt idx="13">
                  <c:v>MYD.A2011187.2050</c:v>
                </c:pt>
                <c:pt idx="14">
                  <c:v>MYD.A2011190.2120</c:v>
                </c:pt>
                <c:pt idx="15">
                  <c:v>MYD.A2011193.2015</c:v>
                </c:pt>
                <c:pt idx="16">
                  <c:v>MYD.A2011198.2035</c:v>
                </c:pt>
                <c:pt idx="17">
                  <c:v>MYD.A2011199.2115</c:v>
                </c:pt>
                <c:pt idx="18">
                  <c:v>MYD.A2011205.2040</c:v>
                </c:pt>
                <c:pt idx="19">
                  <c:v>MYD.A2011206.2120</c:v>
                </c:pt>
                <c:pt idx="20">
                  <c:v>MYD.A2011206.2125</c:v>
                </c:pt>
                <c:pt idx="21">
                  <c:v>MYD.A2011213.2130</c:v>
                </c:pt>
                <c:pt idx="22">
                  <c:v>MYD.A2011214.2035</c:v>
                </c:pt>
                <c:pt idx="23">
                  <c:v>MYD.A2011226.2100</c:v>
                </c:pt>
                <c:pt idx="24">
                  <c:v>MYD.A2011230.2030</c:v>
                </c:pt>
                <c:pt idx="25">
                  <c:v>MYD.A2011231.2115</c:v>
                </c:pt>
                <c:pt idx="26">
                  <c:v>MYD.A2011241.2015</c:v>
                </c:pt>
                <c:pt idx="27">
                  <c:v>MYD.A2011243.2005</c:v>
                </c:pt>
                <c:pt idx="28">
                  <c:v>MYD.A2011269.2040</c:v>
                </c:pt>
                <c:pt idx="29">
                  <c:v>MYD.A2011270.2120</c:v>
                </c:pt>
                <c:pt idx="30">
                  <c:v>MYD.A2011277.1950</c:v>
                </c:pt>
                <c:pt idx="31">
                  <c:v>MYD.A2011277.2125</c:v>
                </c:pt>
                <c:pt idx="32">
                  <c:v>MYD.A2011279.1935</c:v>
                </c:pt>
                <c:pt idx="33">
                  <c:v>MYD.A2011290.1920</c:v>
                </c:pt>
                <c:pt idx="34">
                  <c:v>MYD.A2011290.2055</c:v>
                </c:pt>
                <c:pt idx="35">
                  <c:v>MYD.A2011306.1915</c:v>
                </c:pt>
                <c:pt idx="36">
                  <c:v>MYD.A2011306.1920</c:v>
                </c:pt>
                <c:pt idx="37">
                  <c:v>MYD.A2011306.2055</c:v>
                </c:pt>
                <c:pt idx="38">
                  <c:v>MYD.A2011330.2005</c:v>
                </c:pt>
                <c:pt idx="39">
                  <c:v>MYD.A2011330.2010</c:v>
                </c:pt>
                <c:pt idx="40">
                  <c:v>MYD.A2011334.2120</c:v>
                </c:pt>
                <c:pt idx="41">
                  <c:v>MYD.A2011335.2025</c:v>
                </c:pt>
                <c:pt idx="42">
                  <c:v>MYD.A2011335.2030</c:v>
                </c:pt>
                <c:pt idx="43">
                  <c:v>MYD.A2011365.1900</c:v>
                </c:pt>
              </c:strCache>
            </c:strRef>
          </c:cat>
          <c:val>
            <c:numRef>
              <c:f>'2011_all_New0.5_altered'!$E$2:$E$45</c:f>
              <c:numCache>
                <c:formatCode>General</c:formatCode>
                <c:ptCount val="44"/>
                <c:pt idx="0">
                  <c:v>16.27999999999999</c:v>
                </c:pt>
                <c:pt idx="1">
                  <c:v>14.26</c:v>
                </c:pt>
                <c:pt idx="2">
                  <c:v>11.18</c:v>
                </c:pt>
                <c:pt idx="3">
                  <c:v>13.32</c:v>
                </c:pt>
                <c:pt idx="4">
                  <c:v>27.86</c:v>
                </c:pt>
                <c:pt idx="5">
                  <c:v>19.510000000000005</c:v>
                </c:pt>
                <c:pt idx="6">
                  <c:v>5.91</c:v>
                </c:pt>
                <c:pt idx="7">
                  <c:v>23.57</c:v>
                </c:pt>
                <c:pt idx="8">
                  <c:v>38.24</c:v>
                </c:pt>
                <c:pt idx="9">
                  <c:v>12.02</c:v>
                </c:pt>
                <c:pt idx="10">
                  <c:v>0.05</c:v>
                </c:pt>
                <c:pt idx="11">
                  <c:v>12.49</c:v>
                </c:pt>
                <c:pt idx="12">
                  <c:v>24.13000000000001</c:v>
                </c:pt>
                <c:pt idx="13">
                  <c:v>26.35</c:v>
                </c:pt>
                <c:pt idx="14">
                  <c:v>10.130000000000001</c:v>
                </c:pt>
                <c:pt idx="15">
                  <c:v>12</c:v>
                </c:pt>
                <c:pt idx="16">
                  <c:v>8.33</c:v>
                </c:pt>
                <c:pt idx="17">
                  <c:v>13.12</c:v>
                </c:pt>
                <c:pt idx="18">
                  <c:v>8.01</c:v>
                </c:pt>
                <c:pt idx="19">
                  <c:v>12.34</c:v>
                </c:pt>
                <c:pt idx="20">
                  <c:v>6.49</c:v>
                </c:pt>
                <c:pt idx="21">
                  <c:v>0</c:v>
                </c:pt>
                <c:pt idx="22">
                  <c:v>0.28000000000000008</c:v>
                </c:pt>
                <c:pt idx="23">
                  <c:v>3.88</c:v>
                </c:pt>
                <c:pt idx="24">
                  <c:v>13.12</c:v>
                </c:pt>
                <c:pt idx="25">
                  <c:v>14.02</c:v>
                </c:pt>
                <c:pt idx="26">
                  <c:v>3.8299999999999987</c:v>
                </c:pt>
                <c:pt idx="27">
                  <c:v>6.7700000000000014</c:v>
                </c:pt>
                <c:pt idx="28">
                  <c:v>11.8</c:v>
                </c:pt>
                <c:pt idx="29">
                  <c:v>10.719999999999999</c:v>
                </c:pt>
                <c:pt idx="30">
                  <c:v>7.87</c:v>
                </c:pt>
                <c:pt idx="31">
                  <c:v>3.96</c:v>
                </c:pt>
                <c:pt idx="32">
                  <c:v>13.62</c:v>
                </c:pt>
                <c:pt idx="33">
                  <c:v>0</c:v>
                </c:pt>
                <c:pt idx="34">
                  <c:v>2.94</c:v>
                </c:pt>
                <c:pt idx="35">
                  <c:v>0</c:v>
                </c:pt>
                <c:pt idx="36">
                  <c:v>0</c:v>
                </c:pt>
                <c:pt idx="37">
                  <c:v>18.63000000000001</c:v>
                </c:pt>
                <c:pt idx="38">
                  <c:v>12.209999999999999</c:v>
                </c:pt>
                <c:pt idx="39">
                  <c:v>2.92</c:v>
                </c:pt>
                <c:pt idx="40">
                  <c:v>0.88</c:v>
                </c:pt>
                <c:pt idx="41">
                  <c:v>14.7</c:v>
                </c:pt>
                <c:pt idx="42">
                  <c:v>2.52</c:v>
                </c:pt>
                <c:pt idx="4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99489024"/>
        <c:axId val="199490560"/>
        <c:axId val="0"/>
      </c:bar3DChart>
      <c:catAx>
        <c:axId val="19948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400"/>
            </a:pPr>
            <a:endParaRPr lang="en-US"/>
          </a:p>
        </c:txPr>
        <c:crossAx val="199490560"/>
        <c:crosses val="autoZero"/>
        <c:auto val="1"/>
        <c:lblAlgn val="ctr"/>
        <c:lblOffset val="100"/>
        <c:noMultiLvlLbl val="0"/>
      </c:catAx>
      <c:valAx>
        <c:axId val="1994905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 lang="en-US" sz="10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rPr>
                  <a:t>FMS (%)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 algn="ctr" rtl="0">
              <a:defRPr lang="en-US" sz="9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489024"/>
        <c:crosses val="autoZero"/>
        <c:crossBetween val="between"/>
      </c:valAx>
    </c:plotArea>
    <c:plotVisOnly val="1"/>
    <c:dispBlanksAs val="gap"/>
    <c:showDLblsOverMax val="0"/>
  </c:chart>
  <c:spPr>
    <a:gradFill rotWithShape="1">
      <a:gsLst>
        <a:gs pos="0">
          <a:srgbClr val="4F81BD">
            <a:tint val="50000"/>
            <a:satMod val="300000"/>
          </a:srgbClr>
        </a:gs>
        <a:gs pos="35000">
          <a:srgbClr val="4F81BD">
            <a:tint val="37000"/>
            <a:satMod val="300000"/>
          </a:srgbClr>
        </a:gs>
        <a:gs pos="100000">
          <a:srgbClr val="4F81BD">
            <a:tint val="15000"/>
            <a:satMod val="350000"/>
          </a:srgbClr>
        </a:gs>
      </a:gsLst>
      <a:lin ang="16200000" scaled="1"/>
    </a:gradFill>
    <a:ln w="25400" cap="flat" cmpd="sng" algn="ctr">
      <a:solidFill>
        <a:srgbClr val="4F81BD">
          <a:shade val="95000"/>
          <a:satMod val="105000"/>
        </a:srgbClr>
      </a:solidFill>
      <a:prstDash val="solid"/>
    </a:ln>
    <a:effectLst>
      <a:outerShdw blurRad="127000" sx="101000" sy="101000" algn="ctr" rotWithShape="0">
        <a:prstClr val="black">
          <a:alpha val="30000"/>
        </a:prstClr>
      </a:outerShdw>
    </a:effectLst>
    <a:scene3d>
      <a:camera prst="orthographicFront"/>
      <a:lightRig rig="threePt" dir="t"/>
    </a:scene3d>
    <a:sp3d prstMaterial="matte"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 baseline="0"/>
            </a:pPr>
            <a:r>
              <a:rPr lang="en-US" sz="1400" dirty="0" smtClean="0"/>
              <a:t>V6.3.4 </a:t>
            </a:r>
            <a:r>
              <a:rPr lang="en-US" sz="1400" baseline="0" dirty="0" smtClean="0"/>
              <a:t> </a:t>
            </a:r>
            <a:r>
              <a:rPr lang="en-US" sz="1400" baseline="0" dirty="0"/>
              <a:t>(</a:t>
            </a:r>
            <a:r>
              <a:rPr lang="en-US" sz="1400" dirty="0"/>
              <a:t>1µg/m</a:t>
            </a:r>
            <a:r>
              <a:rPr lang="en-US" sz="1400" baseline="30000" dirty="0"/>
              <a:t>3</a:t>
            </a:r>
            <a:r>
              <a:rPr lang="en-US" sz="1400" dirty="0"/>
              <a:t>)</a:t>
            </a:r>
          </a:p>
        </c:rich>
      </c:tx>
      <c:layout/>
      <c:overlay val="0"/>
    </c:title>
    <c:autoTitleDeleted val="0"/>
    <c:view3D>
      <c:rotX val="2"/>
      <c:rotY val="2"/>
      <c:depthPercent val="100"/>
      <c:rAngAx val="0"/>
      <c:perspective val="20"/>
    </c:view3D>
    <c:floor>
      <c:thickness val="0"/>
      <c:spPr>
        <a:solidFill>
          <a:schemeClr val="bg1">
            <a:lumMod val="75000"/>
          </a:schemeClr>
        </a:solidFill>
      </c:spPr>
    </c:floor>
    <c:sideWall>
      <c:thickness val="0"/>
      <c:spPr>
        <a:effectLst/>
      </c:spPr>
    </c:sideWall>
    <c:backWall>
      <c:thickness val="0"/>
      <c:spPr>
        <a:solidFill>
          <a:sysClr val="window" lastClr="FFFFFF"/>
        </a:solidFill>
        <a:effectLst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'2011_all_New0.5_altered'!$E$1</c:f>
              <c:strCache>
                <c:ptCount val="1"/>
                <c:pt idx="0">
                  <c:v>V6.3.4_1µg/m3</c:v>
                </c:pt>
              </c:strCache>
            </c:strRef>
          </c:tx>
          <c:invertIfNegative val="0"/>
          <c:cat>
            <c:strRef>
              <c:f>'2011_all_New0.5_altered'!$A$2:$A$45</c:f>
              <c:strCache>
                <c:ptCount val="44"/>
                <c:pt idx="0">
                  <c:v>MYD.A2011134.2030</c:v>
                </c:pt>
                <c:pt idx="1">
                  <c:v>MYD.A2011134.2035</c:v>
                </c:pt>
                <c:pt idx="2">
                  <c:v>MYD.A2011135.2115</c:v>
                </c:pt>
                <c:pt idx="3">
                  <c:v>MYD.A2011137.2100</c:v>
                </c:pt>
                <c:pt idx="4">
                  <c:v>MYD.A2011137.2105</c:v>
                </c:pt>
                <c:pt idx="5">
                  <c:v>MYD.A2011143.2025</c:v>
                </c:pt>
                <c:pt idx="6">
                  <c:v>MYD.A2011144.1930</c:v>
                </c:pt>
                <c:pt idx="7">
                  <c:v>MYD.A2011148.2045</c:v>
                </c:pt>
                <c:pt idx="8">
                  <c:v>MYD.A2011152.2020</c:v>
                </c:pt>
                <c:pt idx="9">
                  <c:v>MYD.A2011167.2115</c:v>
                </c:pt>
                <c:pt idx="10">
                  <c:v>MYD.A2011171.1910</c:v>
                </c:pt>
                <c:pt idx="11">
                  <c:v>MYD.A2011171.2050</c:v>
                </c:pt>
                <c:pt idx="12">
                  <c:v>MYD.A2011175.2025</c:v>
                </c:pt>
                <c:pt idx="13">
                  <c:v>MYD.A2011187.2050</c:v>
                </c:pt>
                <c:pt idx="14">
                  <c:v>MYD.A2011190.2120</c:v>
                </c:pt>
                <c:pt idx="15">
                  <c:v>MYD.A2011193.2015</c:v>
                </c:pt>
                <c:pt idx="16">
                  <c:v>MYD.A2011198.2035</c:v>
                </c:pt>
                <c:pt idx="17">
                  <c:v>MYD.A2011199.2115</c:v>
                </c:pt>
                <c:pt idx="18">
                  <c:v>MYD.A2011205.2040</c:v>
                </c:pt>
                <c:pt idx="19">
                  <c:v>MYD.A2011206.2120</c:v>
                </c:pt>
                <c:pt idx="20">
                  <c:v>MYD.A2011206.2125</c:v>
                </c:pt>
                <c:pt idx="21">
                  <c:v>MYD.A2011213.2130</c:v>
                </c:pt>
                <c:pt idx="22">
                  <c:v>MYD.A2011214.2035</c:v>
                </c:pt>
                <c:pt idx="23">
                  <c:v>MYD.A2011226.2100</c:v>
                </c:pt>
                <c:pt idx="24">
                  <c:v>MYD.A2011230.2030</c:v>
                </c:pt>
                <c:pt idx="25">
                  <c:v>MYD.A2011231.2115</c:v>
                </c:pt>
                <c:pt idx="26">
                  <c:v>MYD.A2011241.2015</c:v>
                </c:pt>
                <c:pt idx="27">
                  <c:v>MYD.A2011243.2005</c:v>
                </c:pt>
                <c:pt idx="28">
                  <c:v>MYD.A2011269.2040</c:v>
                </c:pt>
                <c:pt idx="29">
                  <c:v>MYD.A2011270.2120</c:v>
                </c:pt>
                <c:pt idx="30">
                  <c:v>MYD.A2011277.1950</c:v>
                </c:pt>
                <c:pt idx="31">
                  <c:v>MYD.A2011277.2125</c:v>
                </c:pt>
                <c:pt idx="32">
                  <c:v>MYD.A2011279.1935</c:v>
                </c:pt>
                <c:pt idx="33">
                  <c:v>MYD.A2011290.1920</c:v>
                </c:pt>
                <c:pt idx="34">
                  <c:v>MYD.A2011290.2055</c:v>
                </c:pt>
                <c:pt idx="35">
                  <c:v>MYD.A2011306.1915</c:v>
                </c:pt>
                <c:pt idx="36">
                  <c:v>MYD.A2011306.1920</c:v>
                </c:pt>
                <c:pt idx="37">
                  <c:v>MYD.A2011306.2055</c:v>
                </c:pt>
                <c:pt idx="38">
                  <c:v>MYD.A2011330.2005</c:v>
                </c:pt>
                <c:pt idx="39">
                  <c:v>MYD.A2011330.2010</c:v>
                </c:pt>
                <c:pt idx="40">
                  <c:v>MYD.A2011334.2120</c:v>
                </c:pt>
                <c:pt idx="41">
                  <c:v>MYD.A2011335.2025</c:v>
                </c:pt>
                <c:pt idx="42">
                  <c:v>MYD.A2011335.2030</c:v>
                </c:pt>
                <c:pt idx="43">
                  <c:v>MYD.A2011365.1900</c:v>
                </c:pt>
              </c:strCache>
            </c:strRef>
          </c:cat>
          <c:val>
            <c:numRef>
              <c:f>'2011_all_New0.5_altered'!$E$2:$E$45</c:f>
              <c:numCache>
                <c:formatCode>General</c:formatCode>
                <c:ptCount val="44"/>
                <c:pt idx="0">
                  <c:v>16.27999999999999</c:v>
                </c:pt>
                <c:pt idx="1">
                  <c:v>14.26</c:v>
                </c:pt>
                <c:pt idx="2">
                  <c:v>11.18</c:v>
                </c:pt>
                <c:pt idx="3">
                  <c:v>13.32</c:v>
                </c:pt>
                <c:pt idx="4">
                  <c:v>27.86</c:v>
                </c:pt>
                <c:pt idx="5">
                  <c:v>19.510000000000005</c:v>
                </c:pt>
                <c:pt idx="6">
                  <c:v>5.91</c:v>
                </c:pt>
                <c:pt idx="7">
                  <c:v>23.57</c:v>
                </c:pt>
                <c:pt idx="8">
                  <c:v>38.24</c:v>
                </c:pt>
                <c:pt idx="9">
                  <c:v>12.02</c:v>
                </c:pt>
                <c:pt idx="10">
                  <c:v>5.0000000000000017E-2</c:v>
                </c:pt>
                <c:pt idx="11">
                  <c:v>12.49</c:v>
                </c:pt>
                <c:pt idx="12">
                  <c:v>24.13000000000001</c:v>
                </c:pt>
                <c:pt idx="13">
                  <c:v>26.35</c:v>
                </c:pt>
                <c:pt idx="14">
                  <c:v>10.130000000000001</c:v>
                </c:pt>
                <c:pt idx="15">
                  <c:v>12</c:v>
                </c:pt>
                <c:pt idx="16">
                  <c:v>8.33</c:v>
                </c:pt>
                <c:pt idx="17">
                  <c:v>13.12</c:v>
                </c:pt>
                <c:pt idx="18">
                  <c:v>8.01</c:v>
                </c:pt>
                <c:pt idx="19">
                  <c:v>12.34</c:v>
                </c:pt>
                <c:pt idx="20">
                  <c:v>6.49</c:v>
                </c:pt>
                <c:pt idx="21">
                  <c:v>0</c:v>
                </c:pt>
                <c:pt idx="22">
                  <c:v>0.28000000000000008</c:v>
                </c:pt>
                <c:pt idx="23">
                  <c:v>3.88</c:v>
                </c:pt>
                <c:pt idx="24">
                  <c:v>13.12</c:v>
                </c:pt>
                <c:pt idx="25">
                  <c:v>14.02</c:v>
                </c:pt>
                <c:pt idx="26">
                  <c:v>3.8299999999999987</c:v>
                </c:pt>
                <c:pt idx="27">
                  <c:v>6.7700000000000014</c:v>
                </c:pt>
                <c:pt idx="28">
                  <c:v>11.8</c:v>
                </c:pt>
                <c:pt idx="29">
                  <c:v>10.719999999999999</c:v>
                </c:pt>
                <c:pt idx="30">
                  <c:v>7.87</c:v>
                </c:pt>
                <c:pt idx="31">
                  <c:v>3.96</c:v>
                </c:pt>
                <c:pt idx="32">
                  <c:v>13.62</c:v>
                </c:pt>
                <c:pt idx="33">
                  <c:v>0</c:v>
                </c:pt>
                <c:pt idx="34">
                  <c:v>2.94</c:v>
                </c:pt>
                <c:pt idx="35">
                  <c:v>0</c:v>
                </c:pt>
                <c:pt idx="36">
                  <c:v>0</c:v>
                </c:pt>
                <c:pt idx="37">
                  <c:v>18.63000000000001</c:v>
                </c:pt>
                <c:pt idx="38">
                  <c:v>12.209999999999999</c:v>
                </c:pt>
                <c:pt idx="39">
                  <c:v>2.92</c:v>
                </c:pt>
                <c:pt idx="40">
                  <c:v>0.88000000000000012</c:v>
                </c:pt>
                <c:pt idx="41">
                  <c:v>14.7</c:v>
                </c:pt>
                <c:pt idx="42">
                  <c:v>2.52</c:v>
                </c:pt>
                <c:pt idx="4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220073344"/>
        <c:axId val="220096000"/>
        <c:axId val="0"/>
      </c:bar3DChart>
      <c:catAx>
        <c:axId val="22007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2700000" vert="horz"/>
          <a:lstStyle/>
          <a:p>
            <a:pPr>
              <a:defRPr sz="700"/>
            </a:pPr>
            <a:endParaRPr lang="en-US"/>
          </a:p>
        </c:txPr>
        <c:crossAx val="220096000"/>
        <c:crosses val="autoZero"/>
        <c:auto val="1"/>
        <c:lblAlgn val="ctr"/>
        <c:lblOffset val="100"/>
        <c:noMultiLvlLbl val="0"/>
      </c:catAx>
      <c:valAx>
        <c:axId val="2200960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 lang="en-US" sz="1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rPr>
                  <a:t>FMS (%)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 algn="ctr" rtl="0">
              <a:defRPr lang="en-US" sz="14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0073344"/>
        <c:crosses val="autoZero"/>
        <c:crossBetween val="between"/>
      </c:valAx>
    </c:plotArea>
    <c:plotVisOnly val="1"/>
    <c:dispBlanksAs val="gap"/>
    <c:showDLblsOverMax val="0"/>
  </c:chart>
  <c:spPr>
    <a:gradFill rotWithShape="1">
      <a:gsLst>
        <a:gs pos="0">
          <a:srgbClr val="4F81BD">
            <a:tint val="50000"/>
            <a:satMod val="300000"/>
          </a:srgbClr>
        </a:gs>
        <a:gs pos="35000">
          <a:srgbClr val="4F81BD">
            <a:tint val="37000"/>
            <a:satMod val="300000"/>
          </a:srgbClr>
        </a:gs>
        <a:gs pos="100000">
          <a:srgbClr val="4F81BD">
            <a:tint val="15000"/>
            <a:satMod val="350000"/>
          </a:srgbClr>
        </a:gs>
      </a:gsLst>
      <a:lin ang="16200000" scaled="1"/>
    </a:gradFill>
    <a:ln w="25400" cap="flat" cmpd="sng" algn="ctr">
      <a:solidFill>
        <a:srgbClr val="4F81BD">
          <a:shade val="95000"/>
          <a:satMod val="105000"/>
        </a:srgbClr>
      </a:solidFill>
      <a:prstDash val="solid"/>
    </a:ln>
    <a:effectLst>
      <a:outerShdw blurRad="127000" sx="101000" sy="101000" algn="ctr" rotWithShape="0">
        <a:prstClr val="black">
          <a:alpha val="30000"/>
        </a:prstClr>
      </a:outerShdw>
    </a:effectLst>
    <a:scene3d>
      <a:camera prst="orthographicFront"/>
      <a:lightRig rig="threePt" dir="t"/>
    </a:scene3d>
    <a:sp3d prstMaterial="matte"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0.07621</cdr:x>
      <cdr:y>0.43507</cdr:y>
    </cdr:from>
    <cdr:to>
      <cdr:x>0.9904</cdr:x>
      <cdr:y>0.43739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533875" y="708237"/>
          <a:ext cx="6404399" cy="3776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rgbClr val="0000FF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0.16007</cdr:x>
      <cdr:y>0.63449</cdr:y>
    </cdr:from>
    <cdr:to>
      <cdr:x>0.98421</cdr:x>
      <cdr:y>0.63449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685175" y="2074416"/>
          <a:ext cx="3527632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0.63449</cdr:y>
    </cdr:from>
    <cdr:to>
      <cdr:x>0.97252</cdr:x>
      <cdr:y>0.64762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0" y="2074416"/>
          <a:ext cx="4446361" cy="42928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C7658C3-285A-416A-9A84-0D14844C8D57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374C19C-1B51-4BDB-8C78-4FC628130D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6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5C5D619-1FFB-49BD-9660-C26E65E886D5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81C587-09FA-4727-841B-9925334C8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6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144" y="4416108"/>
            <a:ext cx="5140112" cy="41824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2012 CMAS Conference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4036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868" indent="-2884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643" indent="-23072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101" indent="-23072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558" indent="-23072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015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472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0930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387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mtClean="0">
                <a:solidFill>
                  <a:prstClr val="black"/>
                </a:solidFill>
                <a:latin typeface="Calibri" pitchFamily="34" charset="0"/>
              </a:rPr>
              <a:t>September 14, 2011  Washington DC</a:t>
            </a:r>
          </a:p>
        </p:txBody>
      </p:sp>
      <p:sp>
        <p:nvSpPr>
          <p:cNvPr id="44037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868" indent="-28841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3643" indent="-230729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5101" indent="-230729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6558" indent="-230729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8015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9472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60930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22387" indent="-23072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C55D003-E197-4FFA-81CF-3CC800D77C35}" type="slidenum">
              <a:rPr lang="en-US">
                <a:solidFill>
                  <a:prstClr val="black"/>
                </a:solidFill>
                <a:latin typeface="Calibri" pitchFamily="34" charset="0"/>
              </a:rPr>
              <a:pPr eaLnBrk="1" hangingPunct="1"/>
              <a:t>6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3B20E15-2533-41E4-B695-D7C2F5AC55D1}" type="slidenum">
              <a:rPr lang="en-US" smtClean="0">
                <a:solidFill>
                  <a:prstClr val="black"/>
                </a:solidFill>
                <a:latin typeface="CaslonOpnface BT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mtClean="0">
              <a:solidFill>
                <a:prstClr val="black"/>
              </a:solidFill>
              <a:latin typeface="CaslonOpnface BT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61975" y="176213"/>
            <a:ext cx="5837238" cy="4378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29853" y="4699847"/>
            <a:ext cx="5150697" cy="413496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 txBox="1">
            <a:spLocks noGrp="1" noChangeArrowheads="1"/>
          </p:cNvSpPr>
          <p:nvPr/>
        </p:nvSpPr>
        <p:spPr bwMode="auto">
          <a:xfrm>
            <a:off x="4005944" y="8830312"/>
            <a:ext cx="3002873" cy="46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34" tIns="46119" rIns="92234" bIns="46119" anchor="b"/>
          <a:lstStyle>
            <a:lvl1pPr defTabSz="922338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defTabSz="922338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defTabSz="922338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defTabSz="922338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defTabSz="922338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4C2D32E6-0379-4E8B-ACFC-D1452E2EFC08}" type="slidenum">
              <a:rPr lang="en-US" sz="1200">
                <a:latin typeface="CaslonOpnface BT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latin typeface="CaslonOpnface BT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60388" y="176213"/>
            <a:ext cx="5838825" cy="4378325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0179" y="4698930"/>
            <a:ext cx="5150044" cy="4136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2012 CMAS Conference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2.wmf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wmf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2.wmf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2.wmf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.wmf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.wmf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.wmf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.wmf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.wmf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.wmf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.wmf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2.wmf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2.wmf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2.wmf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.wmf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184A-C848-4002-9821-47BC80CAFF7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33C9-46FE-41AF-A2A6-5069A6D4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9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184A-C848-4002-9821-47BC80CAFF7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33C9-46FE-41AF-A2A6-5069A6D4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61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9219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3314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191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892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881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2685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316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813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11304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017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184A-C848-4002-9821-47BC80CAFF7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33C9-46FE-41AF-A2A6-5069A6D4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590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57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5202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4475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957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450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5963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4641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373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657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08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1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0930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6887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13903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30506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93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9375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1651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1316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938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94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93665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242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9584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9916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301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541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5663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4010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534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02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23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25416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737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88616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3629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2156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97437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9213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82406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572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80615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858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790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9791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5283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8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944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4420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42715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698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6227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90575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61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7442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5719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9906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2116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204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09134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3781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17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61235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5782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7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662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6891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3255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0118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90507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8992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3437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03612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10308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13416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37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9642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795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1810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5060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0627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6623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58888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0555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750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78361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36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0012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7144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1335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9840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96702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45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3657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122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3348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3382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143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184A-C848-4002-9821-47BC80CAFF7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33C9-46FE-41AF-A2A6-5069A6D4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13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1415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3745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4698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85319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0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890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2143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22244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4607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DBD18-926D-4A73-8326-A5E15D5FE2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11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26AD0-2E24-4714-B544-EFD963A3DC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66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1898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872FF-E9E8-4C35-8F09-62DD5262DD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03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00A70-D631-41FE-A220-2EFD2CB195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970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D992F-0FBA-4495-B9FC-B7A7F9D849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75431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2AD19-B5B7-411A-9F9A-235EB9750A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3531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23B84-75A6-43B6-BE93-49016DDF9F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4474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7EB6C-F126-48D0-96FF-006B25ACEB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5024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0FFC9-4C0F-4668-984E-ECD972B7F4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5541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D8E6D-6A23-456E-AB87-41DE68B9BC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6236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BC6BDC-27AD-4C9B-B498-82F56EE28E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34478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C8751-D9B2-4AA0-B5BD-4DC19392A7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65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796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F50ED-F9A2-4433-AF9C-1F10EDDB5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0747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D2950-E45B-4F35-9FEB-673B09A616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5587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76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2905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093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37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135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17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90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184A-C848-4002-9821-47BC80CAFF7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33C9-46FE-41AF-A2A6-5069A6D4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07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8977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638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46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1354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09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94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575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8214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464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940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184A-C848-4002-9821-47BC80CAFF7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33C9-46FE-41AF-A2A6-5069A6D4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974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20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21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95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783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8321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94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9490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4910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350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49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184A-C848-4002-9821-47BC80CAFF7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33C9-46FE-41AF-A2A6-5069A6D4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991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738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139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813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344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25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5708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6299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7629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844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7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184A-C848-4002-9821-47BC80CAFF7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33C9-46FE-41AF-A2A6-5069A6D4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383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3546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262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521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285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3537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342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468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370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29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24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184A-C848-4002-9821-47BC80CAFF7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33C9-46FE-41AF-A2A6-5069A6D4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754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9635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4293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77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1462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400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2918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8568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00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713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140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184A-C848-4002-9821-47BC80CAFF7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33C9-46FE-41AF-A2A6-5069A6D4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069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185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4747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301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9615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353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546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C91AB-A394-4F8C-A0A5-3887385B84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137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2EAF5-11D6-4F00-9516-846280B8E4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761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23C2-C7AE-4EF9-B030-8D961EE0B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9394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F4F917-100E-4EE5-9931-9B6B7AD08B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19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3184A-C848-4002-9821-47BC80CAFF7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F33C9-46FE-41AF-A2A6-5069A6D4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073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61AE8-4948-491E-80A5-4E8A925858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451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646B0-C064-433A-9AB4-C5132DD164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856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533400"/>
            <a:ext cx="207645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0"/>
            <a:ext cx="607695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6D6BB-5D01-4457-8210-17B77E0969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183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120A-5039-4805-A600-44EC4D05C3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399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16C29-B611-4DB9-A606-82F3982A91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111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33400"/>
            <a:ext cx="75438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40767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922F3-E3BC-4EFD-8322-B746755816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850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39" descr="NOA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40" descr="NW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027"/>
          <p:cNvSpPr>
            <a:spLocks noGrp="1" noChangeArrowheads="1"/>
          </p:cNvSpPr>
          <p:nvPr>
            <p:ph type="ctrTitle"/>
          </p:nvPr>
        </p:nvSpPr>
        <p:spPr>
          <a:xfrm>
            <a:off x="152400" y="304800"/>
            <a:ext cx="8839200" cy="533400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6" name="Rectangle 103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2400" y="1524000"/>
            <a:ext cx="8763000" cy="533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104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10600" y="6534150"/>
            <a:ext cx="381000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37123-E828-45EA-8B83-FF48D93C37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883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9D451-1B60-4B32-99BC-17F3F193E8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9363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771-12E1-4FED-8D25-75B8AAA341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5756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40767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D92718-9AB5-44AD-AD39-C3C573D90A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6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125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139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153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167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181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slideLayout" Target="../slideLayouts/slideLayout19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1.xml"/><Relationship Id="rId13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200.xml"/><Relationship Id="rId12" Type="http://schemas.openxmlformats.org/officeDocument/2006/relationships/slideLayout" Target="../slideLayouts/slideLayout205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195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94.xml"/><Relationship Id="rId6" Type="http://schemas.openxmlformats.org/officeDocument/2006/relationships/slideLayout" Target="../slideLayouts/slideLayout199.xml"/><Relationship Id="rId11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98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97.xml"/><Relationship Id="rId9" Type="http://schemas.openxmlformats.org/officeDocument/2006/relationships/slideLayout" Target="../slideLayouts/slideLayout202.xml"/><Relationship Id="rId14" Type="http://schemas.openxmlformats.org/officeDocument/2006/relationships/slideLayout" Target="../slideLayouts/slideLayout20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209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5" Type="http://schemas.openxmlformats.org/officeDocument/2006/relationships/theme" Target="../theme/theme16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97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111.xml"/><Relationship Id="rId16" Type="http://schemas.openxmlformats.org/officeDocument/2006/relationships/image" Target="../media/image1.wmf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3184A-C848-4002-9821-47BC80CAFF70}" type="datetimeFigureOut">
              <a:rPr lang="en-US" smtClean="0"/>
              <a:t>11/15/2013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F33C9-46FE-41AF-A2A6-5069A6D48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1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635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660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22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0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  <p:sldLayoutId id="2147484026" r:id="rId12"/>
    <p:sldLayoutId id="2147484027" r:id="rId13"/>
    <p:sldLayoutId id="214748402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67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  <p:sldLayoutId id="2147484057" r:id="rId13"/>
    <p:sldLayoutId id="214748405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699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  <p:sldLayoutId id="2147484086" r:id="rId12"/>
    <p:sldLayoutId id="2147484087" r:id="rId13"/>
    <p:sldLayoutId id="2147484088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EC4C7EB-7CD3-46A2-99A3-6358BBFF3326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8459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  <p:sldLayoutId id="2147484102" r:id="rId13"/>
    <p:sldLayoutId id="2147484103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09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617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85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36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93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81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044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4000"/>
            <a:ext cx="830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5334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613525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53C0E7-3EEF-4963-838E-E70028E3D311}" type="slidenum">
              <a:rPr lang="en-US" sz="14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</a:endParaRPr>
          </a:p>
        </p:txBody>
      </p:sp>
      <p:pic>
        <p:nvPicPr>
          <p:cNvPr id="2053" name="Picture 68" descr="NOAA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0" descr="NW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52400"/>
            <a:ext cx="73342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12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defRPr sz="2800" b="1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339725" indent="-2254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692150" indent="-238125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–"/>
        <a:defRPr sz="2000"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030288" indent="-223838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•"/>
        <a:defRPr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370013" indent="-222250" algn="l" rtl="0" eaLnBrk="0" fontAlgn="base" hangingPunct="0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18272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2844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7416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198813" indent="-222250" algn="l" rtl="0" fontAlgn="base">
        <a:lnSpc>
          <a:spcPct val="85000"/>
        </a:lnSpc>
        <a:spcBef>
          <a:spcPct val="0"/>
        </a:spcBef>
        <a:spcAft>
          <a:spcPct val="40000"/>
        </a:spcAft>
        <a:buChar char="»"/>
        <a:defRPr i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hyperlink" Target="http://www.inciweb.org/incident/article/2262/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9.xml"/><Relationship Id="rId6" Type="http://schemas.openxmlformats.org/officeDocument/2006/relationships/hyperlink" Target="http://www.cnn.com/2011/US/06/12/arizona.wildfires/" TargetMode="External"/><Relationship Id="rId5" Type="http://schemas.openxmlformats.org/officeDocument/2006/relationships/hyperlink" Target="http://www.latimes.com/news/la-na-arizona-wildfires-20110606-pictures,0,6897558.photogallery" TargetMode="Externa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6.xml"/><Relationship Id="rId5" Type="http://schemas.openxmlformats.org/officeDocument/2006/relationships/hyperlink" Target="http://www.airnowtech.org/" TargetMode="Externa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chart" Target="../charts/chart7.xml"/><Relationship Id="rId2" Type="http://schemas.openxmlformats.org/officeDocument/2006/relationships/slideLayout" Target="../slideLayouts/slideLayout2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rh.noaa.gov/psr/pns/2011/July/DustStorm.php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huffingtonpost.com/2011/07/06/phoenix-dust-storm-photos-video_n_891157.html" TargetMode="Externa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hyperlink" Target="http://airquality.weather.gov/" TargetMode="Externa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6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5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76563" y="3530600"/>
            <a:ext cx="5521325" cy="952500"/>
          </a:xfrm>
        </p:spPr>
        <p:txBody>
          <a:bodyPr anchor="b">
            <a:spAutoFit/>
          </a:bodyPr>
          <a:lstStyle/>
          <a:p>
            <a:pPr marL="0" indent="0" eaLnBrk="1" hangingPunct="1">
              <a:defRPr/>
            </a:pPr>
            <a:endParaRPr lang="en-US" sz="2600" b="0"/>
          </a:p>
          <a:p>
            <a:pPr marL="0" indent="0" eaLnBrk="1" hangingPunct="1">
              <a:defRPr/>
            </a:pPr>
            <a:endParaRPr lang="en-US" b="0"/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1606550" y="3820469"/>
            <a:ext cx="60896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Ivanka Stajner</a:t>
            </a:r>
          </a:p>
          <a:p>
            <a:pPr algn="ctr"/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NOAA/NWS/OST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685800" y="5334000"/>
            <a:ext cx="7696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None/>
            </a:pPr>
            <a:endParaRPr lang="en-US" sz="2000">
              <a:solidFill>
                <a:srgbClr val="0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None/>
            </a:pP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79512" y="1219200"/>
            <a:ext cx="8820980" cy="1957772"/>
          </a:xfrm>
        </p:spPr>
        <p:txBody>
          <a:bodyPr/>
          <a:lstStyle/>
          <a:p>
            <a:r>
              <a:rPr lang="en-US" dirty="0"/>
              <a:t>Use of </a:t>
            </a:r>
            <a:r>
              <a:rPr lang="en-US" dirty="0" smtClean="0"/>
              <a:t>Satellite Data in Operational Air Quality Prediction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5956" y="6096000"/>
            <a:ext cx="8735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VIIRS Aerosol Science and Operational Users </a:t>
            </a:r>
            <a:r>
              <a:rPr lang="en-US" i="1" dirty="0" smtClean="0"/>
              <a:t>Workshop </a:t>
            </a:r>
          </a:p>
          <a:p>
            <a:r>
              <a:rPr lang="en-US" i="1" dirty="0" smtClean="0"/>
              <a:t>College Park, MD                                                                          November 22, 2013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313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6800" y="6561348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6" descr="Massive clouds of smoke from the Wallow fire, burning in the Apache-Sitgreaves National Forest, are visible from Highway 260 between Greer and Show Low, Ariz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1425" y="836613"/>
            <a:ext cx="2903538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3671888" y="4005263"/>
            <a:ext cx="5472112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 Fire began May 29, 2011, consumed more then 8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00 square miles  and 32 homes </a:t>
            </a:r>
            <a:r>
              <a:rPr lang="en-US" sz="14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 16 injuries </a:t>
            </a:r>
            <a:r>
              <a:rPr lang="en-US" sz="14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; more then 9000 people evacuated </a:t>
            </a:r>
            <a:r>
              <a:rPr lang="en-US" sz="1400" baseline="30000" dirty="0" smtClean="0">
                <a:solidFill>
                  <a:srgbClr val="000000"/>
                </a:solidFill>
                <a:cs typeface="Arial" pitchFamily="34" charset="0"/>
              </a:rPr>
              <a:t>2</a:t>
            </a:r>
            <a:endParaRPr lang="en-US" sz="1400" dirty="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60mph winds contributed to its rapid spread </a:t>
            </a:r>
            <a:r>
              <a:rPr lang="en-US" sz="1400" baseline="30000" dirty="0">
                <a:solidFill>
                  <a:srgbClr val="000000"/>
                </a:solidFill>
                <a:cs typeface="Arial" pitchFamily="34" charset="0"/>
              </a:rPr>
              <a:t>1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Code orange air quality forecast issued for Albuquerque for 4 days (June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6,8,9,13) - NWS prediction included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high smoke concentrations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Hazardous air quality predicted by NAQFC and observed in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Springerville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, AZ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NAQFC joined coordination calls with state, local, federal agencies in AZ and NM, and USFS Fire Science Lab in Seattle</a:t>
            </a:r>
          </a:p>
        </p:txBody>
      </p:sp>
      <p:pic>
        <p:nvPicPr>
          <p:cNvPr id="7" name="Picture 1" descr="par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1095375"/>
            <a:ext cx="35623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3887788" y="2781300"/>
            <a:ext cx="3200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Wallow fire, June 3 </a:t>
            </a:r>
            <a:r>
              <a:rPr lang="en-US" sz="1400" baseline="30000" dirty="0">
                <a:solidFill>
                  <a:srgbClr val="000000"/>
                </a:solidFill>
                <a:cs typeface="Arial" pitchFamily="34" charset="0"/>
              </a:rPr>
              <a:t>1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50825" y="5410200"/>
            <a:ext cx="332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i="1" dirty="0">
                <a:solidFill>
                  <a:srgbClr val="000000"/>
                </a:solidFill>
                <a:cs typeface="Arial" pitchFamily="34" charset="0"/>
              </a:rPr>
              <a:t>Animation of NOAA’s prediction of smoke concentrations in column</a:t>
            </a: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6775" y="1844675"/>
            <a:ext cx="3070225" cy="206851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948488" y="1520825"/>
            <a:ext cx="206633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June 6 (Luna, NM, AP)</a:t>
            </a:r>
          </a:p>
        </p:txBody>
      </p:sp>
      <p:sp>
        <p:nvSpPr>
          <p:cNvPr id="13" name="Title 10"/>
          <p:cNvSpPr txBox="1">
            <a:spLocks/>
          </p:cNvSpPr>
          <p:nvPr/>
        </p:nvSpPr>
        <p:spPr bwMode="auto">
          <a:xfrm>
            <a:off x="575556" y="116632"/>
            <a:ext cx="7851648" cy="684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2500" lnSpcReduction="10000"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6000" b="0" smtClean="0">
                <a:solidFill>
                  <a:srgbClr val="000000"/>
                </a:solidFill>
                <a:cs typeface="Arial" charset="0"/>
              </a:rPr>
              <a:t>Wallow Wildfire in Arizona</a:t>
            </a: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0825" y="5933420"/>
            <a:ext cx="34242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r>
              <a:rPr lang="en-US" sz="700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Eastern Arizona wildfire still rages, AP, June 5, 2011. </a:t>
            </a:r>
            <a:r>
              <a:rPr lang="en-US" sz="700" dirty="0">
                <a:solidFill>
                  <a:srgbClr val="000000"/>
                </a:solidFill>
                <a:latin typeface="Garamond" pitchFamily="18" charset="0"/>
                <a:cs typeface="Arial" pitchFamily="34" charset="0"/>
                <a:hlinkClick r:id="rId5"/>
              </a:rPr>
              <a:t>http://www.latimes.com/news/la-na-arizona-wildfires-20110606-pictures,0,6897558.photogallery</a:t>
            </a:r>
            <a:r>
              <a:rPr lang="en-US" sz="700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r>
              <a:rPr lang="en-US" sz="700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As Arizona wildfire rages, officials allow some to return home, CNN, June 12, 2011 </a:t>
            </a:r>
            <a:r>
              <a:rPr lang="en-US" sz="700" dirty="0">
                <a:solidFill>
                  <a:srgbClr val="000000"/>
                </a:solidFill>
                <a:latin typeface="Garamond" pitchFamily="18" charset="0"/>
                <a:cs typeface="Arial" pitchFamily="34" charset="0"/>
                <a:hlinkClick r:id="rId6"/>
              </a:rPr>
              <a:t>http://www.cnn.com/2011/US/06/12/arizona.wildfires/</a:t>
            </a:r>
            <a:r>
              <a:rPr lang="en-US" sz="700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Calibri" pitchFamily="34" charset="0"/>
              <a:buAutoNum type="arabicPeriod"/>
            </a:pPr>
            <a:r>
              <a:rPr lang="en-US" sz="700" dirty="0" err="1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InciWeb</a:t>
            </a:r>
            <a:r>
              <a:rPr lang="en-US" sz="700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, Incident information system, accessed on </a:t>
            </a:r>
            <a:r>
              <a:rPr lang="en-US" sz="700" dirty="0" smtClean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October 22, 2013 </a:t>
            </a:r>
            <a:r>
              <a:rPr lang="en-US" sz="700" dirty="0">
                <a:solidFill>
                  <a:srgbClr val="000000"/>
                </a:solidFill>
                <a:latin typeface="Garamond" pitchFamily="18" charset="0"/>
                <a:cs typeface="Arial" pitchFamily="34" charset="0"/>
                <a:hlinkClick r:id="rId7"/>
              </a:rPr>
              <a:t>http://www.inciweb.org/incident/article/2262/</a:t>
            </a:r>
            <a:endParaRPr lang="en-US" sz="700" dirty="0">
              <a:solidFill>
                <a:srgbClr val="000000"/>
              </a:solidFill>
              <a:latin typeface="Garamond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6800" y="6561348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11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2" descr="Wallow North and Horseshoe2 fires, Arizo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143000"/>
            <a:ext cx="3733800" cy="47513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762000" y="5934075"/>
            <a:ext cx="3429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Wallow North fire, Arizona : 2011/157 - 06/06 at 20:40 UTC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Aqua 1km pixel size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4724400" y="6403777"/>
            <a:ext cx="3886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Vertical column smoke at 21 Z on 06/06</a:t>
            </a:r>
          </a:p>
        </p:txBody>
      </p:sp>
      <p:pic>
        <p:nvPicPr>
          <p:cNvPr id="9" name="Picture 2" descr="http://www.weather.gov/aq/images/arizona/dynamic/smokec_2011060621_arizon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19200"/>
            <a:ext cx="3962400" cy="465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28800" y="800100"/>
            <a:ext cx="7729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MODIS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181600" y="873125"/>
            <a:ext cx="20072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NWS smoke prediction</a:t>
            </a:r>
          </a:p>
        </p:txBody>
      </p:sp>
      <p:sp>
        <p:nvSpPr>
          <p:cNvPr id="12" name="Title 10"/>
          <p:cNvSpPr txBox="1">
            <a:spLocks/>
          </p:cNvSpPr>
          <p:nvPr/>
        </p:nvSpPr>
        <p:spPr>
          <a:xfrm>
            <a:off x="575556" y="116632"/>
            <a:ext cx="7851648" cy="684076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rmAutofit fontScale="975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600" b="1" dirty="0">
                <a:solidFill>
                  <a:srgbClr val="000000"/>
                </a:solidFill>
                <a:ea typeface="+mj-ea"/>
                <a:cs typeface="Arial" charset="0"/>
              </a:rPr>
              <a:t>June 6, 2011</a:t>
            </a:r>
            <a:endParaRPr lang="en-US" sz="3600" b="1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sp>
        <p:nvSpPr>
          <p:cNvPr id="13" name="Oval 12"/>
          <p:cNvSpPr/>
          <p:nvPr/>
        </p:nvSpPr>
        <p:spPr>
          <a:xfrm rot="2325812">
            <a:off x="1439863" y="2741613"/>
            <a:ext cx="719137" cy="1749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2325812">
            <a:off x="7777163" y="2309813"/>
            <a:ext cx="719137" cy="17494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181600" y="5963656"/>
            <a:ext cx="240431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http://airquality.weather.gov</a:t>
            </a:r>
          </a:p>
        </p:txBody>
      </p:sp>
    </p:spTree>
    <p:extLst>
      <p:ext uri="{BB962C8B-B14F-4D97-AF65-F5344CB8AC3E}">
        <p14:creationId xmlns:p14="http://schemas.microsoft.com/office/powerpoint/2010/main" val="51213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3387725"/>
            <a:ext cx="26289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2" descr="http://appserv.sonomatechdata.com/projects/GraphServer/images/1106100752495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0938" y="836613"/>
            <a:ext cx="6553200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Box 8"/>
          <p:cNvSpPr txBox="1">
            <a:spLocks noChangeArrowheads="1"/>
          </p:cNvSpPr>
          <p:nvPr/>
        </p:nvSpPr>
        <p:spPr bwMode="auto">
          <a:xfrm>
            <a:off x="1219200" y="6488113"/>
            <a:ext cx="2895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11 Z on 06/08/2011</a:t>
            </a:r>
          </a:p>
        </p:txBody>
      </p:sp>
      <p:sp>
        <p:nvSpPr>
          <p:cNvPr id="12293" name="TextBox 9"/>
          <p:cNvSpPr txBox="1">
            <a:spLocks noChangeArrowheads="1"/>
          </p:cNvSpPr>
          <p:nvPr/>
        </p:nvSpPr>
        <p:spPr bwMode="auto">
          <a:xfrm>
            <a:off x="4284663" y="6488113"/>
            <a:ext cx="2895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pitchFamily="34" charset="0"/>
              </a:rPr>
              <a:t>04 Z on 06/09/2011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1511300" y="3536950"/>
            <a:ext cx="1693863" cy="46831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2250" y="3392488"/>
            <a:ext cx="2638425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/>
          <p:nvPr/>
        </p:nvCxnSpPr>
        <p:spPr>
          <a:xfrm rot="5400000" flipH="1" flipV="1">
            <a:off x="5094287" y="3087688"/>
            <a:ext cx="1476375" cy="1295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7" name="TextBox 10"/>
          <p:cNvSpPr txBox="1">
            <a:spLocks noChangeArrowheads="1"/>
          </p:cNvSpPr>
          <p:nvPr/>
        </p:nvSpPr>
        <p:spPr bwMode="auto">
          <a:xfrm>
            <a:off x="1908175" y="1449388"/>
            <a:ext cx="24336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Surface PM2.5 observations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solidFill>
                  <a:srgbClr val="000000">
                    <a:lumMod val="95000"/>
                    <a:lumOff val="5000"/>
                  </a:srgbClr>
                </a:solidFill>
                <a:cs typeface="Arial" pitchFamily="34" charset="0"/>
              </a:rPr>
              <a:t>http://www.airnowtech.org</a:t>
            </a:r>
            <a:r>
              <a:rPr lang="en-US" sz="1000" b="1" dirty="0">
                <a:solidFill>
                  <a:srgbClr val="000000">
                    <a:lumMod val="95000"/>
                    <a:lumOff val="5000"/>
                  </a:srgbClr>
                </a:solidFill>
                <a:cs typeface="Arial" pitchFamily="34" charset="0"/>
                <a:hlinkClick r:id="rId5"/>
              </a:rPr>
              <a:t>/</a:t>
            </a:r>
            <a:endParaRPr lang="en-US" sz="1000" b="1" dirty="0">
              <a:solidFill>
                <a:srgbClr val="000000">
                  <a:lumMod val="95000"/>
                  <a:lumOff val="5000"/>
                </a:srgbClr>
              </a:solidFill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31540" y="0"/>
            <a:ext cx="8244916" cy="7287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dirty="0" smtClean="0">
                <a:latin typeface="+mn-lt"/>
              </a:rPr>
              <a:t>Albuquerque, NM</a:t>
            </a:r>
          </a:p>
        </p:txBody>
      </p:sp>
      <p:sp>
        <p:nvSpPr>
          <p:cNvPr id="24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8346504" y="6484255"/>
            <a:ext cx="762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37F09D-F227-4C70-898D-D133798D1105}" type="slidenum">
              <a:rPr lang="en-US" smtClean="0">
                <a:solidFill>
                  <a:srgbClr val="000000"/>
                </a:solidFill>
                <a:latin typeface="Arial"/>
              </a:rPr>
              <a:pPr>
                <a:defRPr/>
              </a:pPr>
              <a:t>12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67513" y="4400550"/>
            <a:ext cx="2376487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NOAA’s predictions of surface smoke concentrations </a:t>
            </a: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6840538" y="5373688"/>
            <a:ext cx="19023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airquality.weather.gov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17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444500" y="1079500"/>
            <a:ext cx="35179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7/13/09, 17-18Z, Prediction:</a:t>
            </a:r>
          </a:p>
        </p:txBody>
      </p:sp>
      <p:sp>
        <p:nvSpPr>
          <p:cNvPr id="1541131" name="Text Box 11"/>
          <p:cNvSpPr txBox="1">
            <a:spLocks noChangeArrowheads="1"/>
          </p:cNvSpPr>
          <p:nvPr/>
        </p:nvSpPr>
        <p:spPr bwMode="auto">
          <a:xfrm>
            <a:off x="1524000" y="0"/>
            <a:ext cx="533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Smoke Verification: </a:t>
            </a:r>
          </a:p>
          <a:p>
            <a:pPr algn="ctr" fontAlgn="base">
              <a:spcAft>
                <a:spcPct val="0"/>
              </a:spcAft>
              <a:defRPr/>
            </a:pPr>
            <a:r>
              <a:rPr lang="en-US" sz="2800" b="1" i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July 13, 2009</a:t>
            </a:r>
          </a:p>
        </p:txBody>
      </p:sp>
      <p:pic>
        <p:nvPicPr>
          <p:cNvPr id="14341" name="Picture 5" descr="G11AK_hysplit_FMS_24h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2511425"/>
            <a:ext cx="7142162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4457700" y="1092200"/>
            <a:ext cx="40259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7/13/09, 17-18Z, Observation: 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GOES smoke product:  Confirms areal extent of peak concentrations</a:t>
            </a: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FMS = 30%, for column-averaged 	smoke &gt; 1 ug/m</a:t>
            </a:r>
            <a:r>
              <a:rPr lang="en-US" sz="1600" b="1" baseline="30000">
                <a:solidFill>
                  <a:srgbClr val="000000"/>
                </a:solidFill>
                <a:latin typeface="Arial" pitchFamily="34" charset="0"/>
              </a:rPr>
              <a:t>3</a:t>
            </a:r>
            <a:r>
              <a:rPr lang="en-US" sz="1600" b="1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561348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97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388" y="1125539"/>
            <a:ext cx="8785225" cy="3827462"/>
          </a:xfrm>
          <a:prstGeom prst="rect">
            <a:avLst/>
          </a:prstGeom>
          <a:noFill/>
          <a:ln w="285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15329" y="5028859"/>
            <a:ext cx="8605838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B58B80"/>
              </a:buClr>
              <a:buSzPct val="95000"/>
              <a:buFont typeface="Wingdings 2" pitchFamily="18" charset="2"/>
              <a:buChar char=""/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Figure of merit in space (FMS), which is a fraction of overlap between predicted and observed smoke 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plumes; threshold is 0.08 marked by red line </a:t>
            </a:r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  <a:p>
            <a:pPr marL="273050" indent="-27305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B58B80"/>
              </a:buClr>
              <a:buSzPct val="95000"/>
              <a:buFont typeface="Wingdings 2" pitchFamily="18" charset="2"/>
              <a:buChar char=""/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NESDIS GOES Aerosol/Smoke Product is used for 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verification</a:t>
            </a:r>
          </a:p>
          <a:p>
            <a:pPr marL="273050" indent="-27305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B58B80"/>
              </a:buClr>
              <a:buSzPct val="95000"/>
              <a:buFont typeface="Wingdings 2" pitchFamily="18" charset="2"/>
              <a:buChar char=""/>
            </a:pP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Since July 26, 2013, the model includes the following updates: increased plume rise, decreased deposition, changes in daily emissions cycling</a:t>
            </a:r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204536"/>
            <a:ext cx="9036496" cy="772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5000" lnSpcReduction="20000"/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Verification of smoke predictions</a:t>
            </a:r>
          </a:p>
          <a:p>
            <a:pPr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</a:rPr>
              <a:t>for CONUS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16013" y="1160463"/>
            <a:ext cx="706755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Daily time series of FMS for smoke concentrations larger than 1um/m3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561348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5303576"/>
              </p:ext>
            </p:extLst>
          </p:nvPr>
        </p:nvGraphicFramePr>
        <p:xfrm>
          <a:off x="305441" y="1498600"/>
          <a:ext cx="4280380" cy="3269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7039702"/>
              </p:ext>
            </p:extLst>
          </p:nvPr>
        </p:nvGraphicFramePr>
        <p:xfrm>
          <a:off x="4518248" y="1498600"/>
          <a:ext cx="4572000" cy="3269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8039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840" y="-44998"/>
            <a:ext cx="3008313" cy="1162050"/>
          </a:xfrm>
        </p:spPr>
        <p:txBody>
          <a:bodyPr/>
          <a:lstStyle/>
          <a:p>
            <a:pPr algn="r"/>
            <a:r>
              <a:rPr lang="en-US" sz="3600" dirty="0" smtClean="0"/>
              <a:t>Rim Fire </a:t>
            </a:r>
            <a:br>
              <a:rPr lang="en-US" sz="3600" dirty="0" smtClean="0"/>
            </a:br>
            <a:r>
              <a:rPr lang="en-US" sz="3600" dirty="0" smtClean="0"/>
              <a:t>in California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641" y="153782"/>
            <a:ext cx="4004336" cy="5853113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205409" y="958027"/>
            <a:ext cx="4750904" cy="2964617"/>
          </a:xfrm>
        </p:spPr>
        <p:txBody>
          <a:bodyPr/>
          <a:lstStyle/>
          <a:p>
            <a:endParaRPr lang="en-US" dirty="0" smtClean="0"/>
          </a:p>
          <a:p>
            <a:r>
              <a:rPr lang="en-US" sz="1600" i="0" dirty="0" smtClean="0">
                <a:effectLst/>
              </a:rPr>
              <a:t>The largest wildfire ever recorded in Yosemite National Park.  Fire started on August 17. As of  9/25/2013 it was 85% contained.</a:t>
            </a:r>
          </a:p>
          <a:p>
            <a:r>
              <a:rPr lang="en-US" sz="1600" i="0" dirty="0" smtClean="0">
                <a:effectLst/>
              </a:rPr>
              <a:t>Transport of smoke towards Reno, NV on 8/22 was confirmed by GOES-14 satellite imagery.</a:t>
            </a:r>
          </a:p>
          <a:p>
            <a:r>
              <a:rPr lang="en-US" sz="1600" i="0" dirty="0" smtClean="0">
                <a:effectLst/>
              </a:rPr>
              <a:t>NWS office in Reno included smoke and haze in their forecast. </a:t>
            </a:r>
          </a:p>
          <a:p>
            <a:r>
              <a:rPr lang="en-US" sz="1600" i="0" dirty="0" smtClean="0">
                <a:effectLst/>
              </a:rPr>
              <a:t>Observed PM2.5 concentrations peaked around 2 pm LST, predicted concentrations at the surface peaked at 1 pm, and the highest predicted concentration was lower than observed</a:t>
            </a:r>
          </a:p>
          <a:p>
            <a:endParaRPr lang="en-US" sz="1600" i="0" dirty="0">
              <a:effectLst/>
            </a:endParaRPr>
          </a:p>
          <a:p>
            <a:endParaRPr lang="en-US" sz="1600" i="0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6800" y="6561348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7140802"/>
              </p:ext>
            </p:extLst>
          </p:nvPr>
        </p:nvGraphicFramePr>
        <p:xfrm>
          <a:off x="172279" y="4174435"/>
          <a:ext cx="5035826" cy="2577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Oval 9"/>
          <p:cNvSpPr/>
          <p:nvPr/>
        </p:nvSpPr>
        <p:spPr bwMode="auto">
          <a:xfrm>
            <a:off x="7474227" y="2835965"/>
            <a:ext cx="397565" cy="410818"/>
          </a:xfrm>
          <a:prstGeom prst="ellipse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FFFFFF"/>
              </a:solidFill>
              <a:latin typeface="Garamond" pitchFamily="18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74156" y="6159126"/>
            <a:ext cx="2404312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</a:pP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http://airquality.weather.gov</a:t>
            </a:r>
          </a:p>
        </p:txBody>
      </p:sp>
    </p:spTree>
    <p:extLst>
      <p:ext uri="{BB962C8B-B14F-4D97-AF65-F5344CB8AC3E}">
        <p14:creationId xmlns:p14="http://schemas.microsoft.com/office/powerpoint/2010/main" val="170554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8"/>
          <p:cNvSpPr>
            <a:spLocks noChangeArrowheads="1"/>
          </p:cNvSpPr>
          <p:nvPr/>
        </p:nvSpPr>
        <p:spPr bwMode="auto">
          <a:xfrm>
            <a:off x="7048500" y="947879"/>
            <a:ext cx="2095500" cy="5663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defTabSz="912813" fontAlgn="base">
              <a:spcBef>
                <a:spcPct val="0"/>
              </a:spcBef>
              <a:spcAft>
                <a:spcPts val="1000"/>
              </a:spcAft>
            </a:pP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Standalone prediction of airborne dust from dust storms:</a:t>
            </a:r>
          </a:p>
          <a:p>
            <a:pPr marL="0" lvl="1" defTabSz="912813" fontAlgn="base">
              <a:spcBef>
                <a:spcPct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Wind-driven dust emitted where surface winds exceed thresholds over source regions</a:t>
            </a:r>
          </a:p>
          <a:p>
            <a:pPr marL="90488" indent="-90488" defTabSz="912813" fontAlgn="base">
              <a:spcBef>
                <a:spcPct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Source regions with emission potential estimated 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from MODIS </a:t>
            </a: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deep blue climatology (2003-2006).  </a:t>
            </a:r>
          </a:p>
          <a:p>
            <a:pPr marL="0" lvl="1" defTabSz="912813" fontAlgn="base">
              <a:spcBef>
                <a:spcPct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 Emissions </a:t>
            </a: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modulated by real-time soil moisture.</a:t>
            </a:r>
          </a:p>
          <a:p>
            <a:pPr marL="0" lvl="1" defTabSz="912813" fontAlgn="base">
              <a:spcBef>
                <a:spcPct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 HYSPLIT </a:t>
            </a: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model for transport, dispersion and deposition (</a:t>
            </a:r>
            <a:r>
              <a:rPr lang="en-US" sz="1300" dirty="0" err="1">
                <a:solidFill>
                  <a:srgbClr val="000000"/>
                </a:solidFill>
                <a:cs typeface="Arial" pitchFamily="34" charset="0"/>
              </a:rPr>
              <a:t>Draxler</a:t>
            </a: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 et al., JGR, 2010</a:t>
            </a: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)</a:t>
            </a:r>
          </a:p>
          <a:p>
            <a:pPr marL="0" lvl="1" defTabSz="912813" fontAlgn="base">
              <a:spcBef>
                <a:spcPct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 Wet deposition updates in July 2013</a:t>
            </a:r>
            <a:endParaRPr lang="en-US" sz="1300" dirty="0">
              <a:solidFill>
                <a:srgbClr val="000000"/>
              </a:solidFill>
              <a:cs typeface="Arial" pitchFamily="34" charset="0"/>
            </a:endParaRPr>
          </a:p>
          <a:p>
            <a:pPr marL="0" lvl="1" defTabSz="912813" fontAlgn="base">
              <a:spcBef>
                <a:spcPct val="0"/>
              </a:spcBef>
              <a:spcAft>
                <a:spcPts val="1000"/>
              </a:spcAft>
              <a:buFont typeface="Arial" charset="0"/>
              <a:buChar char="•"/>
            </a:pPr>
            <a:r>
              <a:rPr lang="en-US" sz="1300" dirty="0" smtClean="0">
                <a:solidFill>
                  <a:srgbClr val="000000"/>
                </a:solidFill>
                <a:cs typeface="Arial" pitchFamily="34" charset="0"/>
              </a:rPr>
              <a:t> Developed </a:t>
            </a: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satellite product for verification (</a:t>
            </a:r>
            <a:r>
              <a:rPr lang="en-US" sz="1300" dirty="0" err="1">
                <a:solidFill>
                  <a:srgbClr val="000000"/>
                </a:solidFill>
                <a:cs typeface="Arial" pitchFamily="34" charset="0"/>
              </a:rPr>
              <a:t>Zeng</a:t>
            </a: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 and </a:t>
            </a:r>
            <a:r>
              <a:rPr lang="en-US" sz="1300" dirty="0" err="1">
                <a:solidFill>
                  <a:srgbClr val="000000"/>
                </a:solidFill>
                <a:cs typeface="Arial" pitchFamily="34" charset="0"/>
              </a:rPr>
              <a:t>Kondragunta</a:t>
            </a:r>
            <a:r>
              <a:rPr lang="en-US" sz="1300" dirty="0">
                <a:solidFill>
                  <a:srgbClr val="000000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23900" y="279400"/>
            <a:ext cx="7543800" cy="533400"/>
          </a:xfrm>
          <a:prstGeom prst="rect">
            <a:avLst/>
          </a:prstGeom>
        </p:spPr>
        <p:txBody>
          <a:bodyPr/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000000"/>
                </a:solidFill>
                <a:ea typeface="+mj-ea"/>
                <a:cs typeface="+mj-cs"/>
              </a:rPr>
              <a:t>CONUS Dust </a:t>
            </a:r>
            <a:r>
              <a:rPr lang="en-US" sz="2400" b="1" kern="0" dirty="0" smtClean="0">
                <a:solidFill>
                  <a:srgbClr val="000000"/>
                </a:solidFill>
                <a:ea typeface="+mj-ea"/>
                <a:cs typeface="+mj-cs"/>
              </a:rPr>
              <a:t>Predictions</a:t>
            </a:r>
            <a:endParaRPr lang="en-US" sz="2400" b="1" i="1" kern="0" dirty="0">
              <a:solidFill>
                <a:srgbClr val="000000"/>
              </a:solidFill>
              <a:ea typeface="+mj-ea"/>
              <a:cs typeface="+mj-cs"/>
            </a:endParaRPr>
          </a:p>
        </p:txBody>
      </p:sp>
      <p:sp>
        <p:nvSpPr>
          <p:cNvPr id="33799" name="Rectangle 8"/>
          <p:cNvSpPr>
            <a:spLocks noChangeArrowheads="1"/>
          </p:cNvSpPr>
          <p:nvPr/>
        </p:nvSpPr>
        <p:spPr bwMode="auto">
          <a:xfrm>
            <a:off x="1574800" y="708025"/>
            <a:ext cx="5448300" cy="280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Operational Predictions at </a:t>
            </a: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http://</a:t>
            </a:r>
            <a:r>
              <a:rPr lang="en-US" sz="1400" b="1" dirty="0" smtClean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airquality.weather.gov/</a:t>
            </a:r>
            <a:endParaRPr lang="en-US" sz="1400" b="1" dirty="0">
              <a:solidFill>
                <a:srgbClr val="000000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488730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" y="1173163"/>
            <a:ext cx="6273861" cy="4994724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69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Line 2"/>
          <p:cNvSpPr>
            <a:spLocks noChangeShapeType="1"/>
          </p:cNvSpPr>
          <p:nvPr/>
        </p:nvSpPr>
        <p:spPr bwMode="auto">
          <a:xfrm>
            <a:off x="2209800" y="2254250"/>
            <a:ext cx="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1029" name="Line 3"/>
          <p:cNvSpPr>
            <a:spLocks noChangeShapeType="1"/>
          </p:cNvSpPr>
          <p:nvPr/>
        </p:nvSpPr>
        <p:spPr bwMode="auto">
          <a:xfrm flipH="1">
            <a:off x="2209800" y="4464050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14725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228600"/>
            <a:ext cx="8001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Dust </a:t>
            </a:r>
            <a:r>
              <a:rPr lang="en-US" sz="2800" dirty="0"/>
              <a:t>Forecast </a:t>
            </a:r>
            <a:r>
              <a:rPr lang="en-US" sz="2800" dirty="0" smtClean="0"/>
              <a:t>Tool for CONUS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i="1" dirty="0">
                <a:solidFill>
                  <a:schemeClr val="accent2"/>
                </a:solidFill>
              </a:rPr>
              <a:t>Major Components</a:t>
            </a:r>
          </a:p>
        </p:txBody>
      </p:sp>
      <p:graphicFrame>
        <p:nvGraphicFramePr>
          <p:cNvPr id="1026" name="Object 5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989592527"/>
              </p:ext>
            </p:extLst>
          </p:nvPr>
        </p:nvGraphicFramePr>
        <p:xfrm>
          <a:off x="4691063" y="1568450"/>
          <a:ext cx="3738562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Chart" r:id="rId4" imgW="3809955" imgH="4114800" progId="MSGraph.Chart.8">
                  <p:embed followColorScheme="full"/>
                </p:oleObj>
              </mc:Choice>
              <mc:Fallback>
                <p:oleObj name="Chart" r:id="rId4" imgW="3809955" imgH="4114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1063" y="1568450"/>
                        <a:ext cx="3738562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2518" name="AutoShape 6"/>
          <p:cNvSpPr>
            <a:spLocks noChangeArrowheads="1"/>
          </p:cNvSpPr>
          <p:nvPr/>
        </p:nvSpPr>
        <p:spPr bwMode="auto">
          <a:xfrm>
            <a:off x="882650" y="1187450"/>
            <a:ext cx="2697163" cy="1082675"/>
          </a:xfrm>
          <a:prstGeom prst="flowChartProcess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pitchFamily="34" charset="0"/>
              </a:rPr>
              <a:t>NWP Model</a:t>
            </a:r>
          </a:p>
          <a:p>
            <a:pPr marL="609600" indent="-609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pitchFamily="34" charset="0"/>
              </a:rPr>
              <a:t>NMMB</a:t>
            </a:r>
          </a:p>
          <a:p>
            <a:pPr marL="609600" indent="-609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>
                <a:solidFill>
                  <a:srgbClr val="33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pitchFamily="34" charset="0"/>
              </a:rPr>
              <a:t>NOAA/NWS</a:t>
            </a:r>
          </a:p>
        </p:txBody>
      </p:sp>
      <p:sp>
        <p:nvSpPr>
          <p:cNvPr id="1472519" name="AutoShape 7"/>
          <p:cNvSpPr>
            <a:spLocks noChangeArrowheads="1"/>
          </p:cNvSpPr>
          <p:nvPr/>
        </p:nvSpPr>
        <p:spPr bwMode="auto">
          <a:xfrm>
            <a:off x="685800" y="3625850"/>
            <a:ext cx="3155950" cy="838200"/>
          </a:xfrm>
          <a:prstGeom prst="flowChartProcess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72520" name="Text Box 8"/>
          <p:cNvSpPr txBox="1">
            <a:spLocks noChangeArrowheads="1"/>
          </p:cNvSpPr>
          <p:nvPr/>
        </p:nvSpPr>
        <p:spPr bwMode="auto">
          <a:xfrm>
            <a:off x="990600" y="3625850"/>
            <a:ext cx="2667000" cy="728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09600" indent="-609600" algn="ctr" eaLnBrk="0" fontAlgn="base" hangingPunct="0">
              <a:lnSpc>
                <a:spcPct val="2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endParaRPr lang="en-US" sz="16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Arial" charset="0"/>
            </a:endParaRPr>
          </a:p>
          <a:p>
            <a:pPr marL="609600" indent="-609600"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HYSPLIT Module: </a:t>
            </a:r>
          </a:p>
          <a:p>
            <a:pPr marL="609600" indent="-609600"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charset="0"/>
              </a:rPr>
              <a:t>NOAA/OAR</a:t>
            </a:r>
            <a:endParaRPr lang="en-US" sz="1600" b="1">
              <a:solidFill>
                <a:srgbClr val="00CC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72522" name="Oval 10"/>
          <p:cNvSpPr>
            <a:spLocks noChangeArrowheads="1"/>
          </p:cNvSpPr>
          <p:nvPr/>
        </p:nvSpPr>
        <p:spPr bwMode="auto">
          <a:xfrm>
            <a:off x="4770438" y="1143000"/>
            <a:ext cx="2470150" cy="1020763"/>
          </a:xfrm>
          <a:prstGeom prst="ellipse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Weather </a:t>
            </a:r>
          </a:p>
          <a:p>
            <a:pPr marL="609600" indent="-609600"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Observations</a:t>
            </a:r>
          </a:p>
        </p:txBody>
      </p:sp>
      <p:sp>
        <p:nvSpPr>
          <p:cNvPr id="1472523" name="AutoShape 11"/>
          <p:cNvSpPr>
            <a:spLocks noChangeArrowheads="1"/>
          </p:cNvSpPr>
          <p:nvPr/>
        </p:nvSpPr>
        <p:spPr bwMode="auto">
          <a:xfrm>
            <a:off x="4800600" y="3549650"/>
            <a:ext cx="2470150" cy="1081088"/>
          </a:xfrm>
          <a:prstGeom prst="flowChartPunchedCard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pitchFamily="34" charset="0"/>
              </a:rPr>
              <a:t>NOAA/GFDL</a:t>
            </a:r>
          </a:p>
          <a:p>
            <a:pPr marL="609600" indent="-60960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pitchFamily="34" charset="0"/>
              </a:rPr>
              <a:t>Map of possible</a:t>
            </a:r>
          </a:p>
          <a:p>
            <a:pPr marL="609600" indent="-609600"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pitchFamily="34" charset="0"/>
              </a:rPr>
              <a:t>dust sources</a:t>
            </a:r>
            <a:endParaRPr lang="en-US" b="1">
              <a:solidFill>
                <a:srgbClr val="00CC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pitchFamily="34" charset="0"/>
            </a:endParaRPr>
          </a:p>
        </p:txBody>
      </p:sp>
      <p:sp>
        <p:nvSpPr>
          <p:cNvPr id="1472524" name="Oval 12"/>
          <p:cNvSpPr>
            <a:spLocks noChangeArrowheads="1"/>
          </p:cNvSpPr>
          <p:nvPr/>
        </p:nvSpPr>
        <p:spPr bwMode="auto">
          <a:xfrm>
            <a:off x="1143000" y="4997450"/>
            <a:ext cx="2211388" cy="1219200"/>
          </a:xfrm>
          <a:prstGeom prst="ellipse">
            <a:avLst/>
          </a:prstGeom>
          <a:solidFill>
            <a:srgbClr val="FFFFCC"/>
          </a:solid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FontTx/>
              <a:buAutoNum type="arabicPeriod"/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 flipH="1" flipV="1">
            <a:off x="3657600" y="1658938"/>
            <a:ext cx="1096963" cy="1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1038" name="Line 14"/>
          <p:cNvSpPr>
            <a:spLocks noChangeShapeType="1"/>
          </p:cNvSpPr>
          <p:nvPr/>
        </p:nvSpPr>
        <p:spPr bwMode="auto">
          <a:xfrm flipH="1">
            <a:off x="3886200" y="3854450"/>
            <a:ext cx="914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1039" name="Line 19"/>
          <p:cNvSpPr>
            <a:spLocks noChangeShapeType="1"/>
          </p:cNvSpPr>
          <p:nvPr/>
        </p:nvSpPr>
        <p:spPr bwMode="auto">
          <a:xfrm>
            <a:off x="2209800" y="3168650"/>
            <a:ext cx="0" cy="457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1472532" name="AutoShape 20"/>
          <p:cNvSpPr>
            <a:spLocks noChangeArrowheads="1"/>
          </p:cNvSpPr>
          <p:nvPr/>
        </p:nvSpPr>
        <p:spPr bwMode="auto">
          <a:xfrm>
            <a:off x="990600" y="2559050"/>
            <a:ext cx="2514600" cy="625475"/>
          </a:xfrm>
          <a:prstGeom prst="flowChartProcess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NWP Post-processors</a:t>
            </a:r>
          </a:p>
          <a:p>
            <a:pPr marL="609600" indent="-609600" algn="ctr" eaLnBrk="0" fontAlgn="base" hangingPunct="0">
              <a:lnSpc>
                <a:spcPct val="6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 for AQ Modules</a:t>
            </a:r>
            <a:endParaRPr lang="en-US" sz="1600" b="1">
              <a:solidFill>
                <a:srgbClr val="33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1472539" name="Oval 27"/>
          <p:cNvSpPr>
            <a:spLocks noChangeArrowheads="1"/>
          </p:cNvSpPr>
          <p:nvPr/>
        </p:nvSpPr>
        <p:spPr bwMode="auto">
          <a:xfrm>
            <a:off x="3933825" y="5083175"/>
            <a:ext cx="2470150" cy="944563"/>
          </a:xfrm>
          <a:prstGeom prst="ellipse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pitchFamily="34" charset="0"/>
              </a:rPr>
              <a:t>Verification: </a:t>
            </a:r>
          </a:p>
          <a:p>
            <a:pPr marL="609600" indent="-609600"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pitchFamily="34" charset="0"/>
              </a:rPr>
              <a:t>NESDIS Dust</a:t>
            </a:r>
          </a:p>
        </p:txBody>
      </p:sp>
      <p:sp>
        <p:nvSpPr>
          <p:cNvPr id="1042" name="Line 28"/>
          <p:cNvSpPr>
            <a:spLocks noChangeShapeType="1"/>
          </p:cNvSpPr>
          <p:nvPr/>
        </p:nvSpPr>
        <p:spPr bwMode="auto">
          <a:xfrm flipV="1">
            <a:off x="3403600" y="5532438"/>
            <a:ext cx="508000" cy="20637"/>
          </a:xfrm>
          <a:prstGeom prst="line">
            <a:avLst/>
          </a:prstGeom>
          <a:noFill/>
          <a:ln w="12700">
            <a:solidFill>
              <a:srgbClr val="FF0000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1043" name="Line 29"/>
          <p:cNvSpPr>
            <a:spLocks noChangeShapeType="1"/>
          </p:cNvSpPr>
          <p:nvPr/>
        </p:nvSpPr>
        <p:spPr bwMode="auto">
          <a:xfrm>
            <a:off x="6418263" y="5553075"/>
            <a:ext cx="688975" cy="11113"/>
          </a:xfrm>
          <a:prstGeom prst="line">
            <a:avLst/>
          </a:prstGeom>
          <a:noFill/>
          <a:ln w="12700">
            <a:solidFill>
              <a:srgbClr val="FF0000"/>
            </a:solidFill>
            <a:prstDash val="solid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pic>
        <p:nvPicPr>
          <p:cNvPr id="1044" name="Picture 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5138738"/>
            <a:ext cx="1171575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Chart 9"/>
          <p:cNvGraphicFramePr/>
          <p:nvPr>
            <p:extLst>
              <p:ext uri="{D42A27DB-BD31-4B8C-83A1-F6EECF244321}">
                <p14:modId xmlns:p14="http://schemas.microsoft.com/office/powerpoint/2010/main" val="4050063351"/>
              </p:ext>
            </p:extLst>
          </p:nvPr>
        </p:nvGraphicFramePr>
        <p:xfrm>
          <a:off x="7157061" y="4923050"/>
          <a:ext cx="1788777" cy="1405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Rectangle 21"/>
          <p:cNvSpPr/>
          <p:nvPr/>
        </p:nvSpPr>
        <p:spPr>
          <a:xfrm>
            <a:off x="609600" y="6366430"/>
            <a:ext cx="3296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http://airquality.weather.gov</a:t>
            </a:r>
            <a:r>
              <a:rPr lang="en-US" dirty="0" smtClean="0">
                <a:solidFill>
                  <a:srgbClr val="000000"/>
                </a:solidFill>
              </a:rPr>
              <a:t>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525344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52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ust storm entering Phoenix, as seen from the NWS Phoenix off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992458"/>
            <a:ext cx="39703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4900" y="228600"/>
            <a:ext cx="70183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cs typeface="Arial" pitchFamily="34" charset="0"/>
              </a:rPr>
              <a:t>Phoenix, AZ dust event on July </a:t>
            </a: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5, 2011</a:t>
            </a:r>
            <a:endParaRPr lang="en-US" sz="28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91050" y="3808668"/>
            <a:ext cx="4343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CCECFF"/>
                </a:solidFill>
                <a:cs typeface="Arial" pitchFamily="34" charset="0"/>
              </a:rPr>
              <a:t>Source:  </a:t>
            </a:r>
            <a:r>
              <a:rPr lang="en-US" sz="1000" u="sng" dirty="0">
                <a:solidFill>
                  <a:srgbClr val="CCECFF"/>
                </a:solidFill>
                <a:cs typeface="Arial" pitchFamily="34" charset="0"/>
                <a:hlinkClick r:id="rId3"/>
              </a:rPr>
              <a:t>http://www.wrh.noaa.gov/psr/pns/2011/July/DustStorm.php</a:t>
            </a:r>
            <a:endParaRPr lang="en-US" sz="1000" dirty="0">
              <a:solidFill>
                <a:srgbClr val="CCECFF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875" y="1273127"/>
            <a:ext cx="384331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Massive dust storm hit Phoenix, AZ in the evening on July 5, 2011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Cloud was reported to be 5,000 feet when it hit, radar shows heights from 8,000-10,000 feet tall and 50 miles wide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4342" name="Picture 4" descr="http://i.huffpost.com/gen/302596/PHOENIX-ARIZONA-DUST-STORM-PHOTOS-VIDE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715644"/>
            <a:ext cx="41084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338" y="6384318"/>
            <a:ext cx="43434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CCECFF"/>
                </a:solidFill>
                <a:cs typeface="Arial" pitchFamily="34" charset="0"/>
              </a:rPr>
              <a:t>Source: </a:t>
            </a:r>
            <a:r>
              <a:rPr lang="en-US" sz="1000" dirty="0">
                <a:solidFill>
                  <a:srgbClr val="CCECFF"/>
                </a:solidFill>
                <a:cs typeface="Arial" pitchFamily="34" charset="0"/>
                <a:hlinkClick r:id="rId5"/>
              </a:rPr>
              <a:t>http://</a:t>
            </a:r>
            <a:r>
              <a:rPr lang="en-US" sz="1000" dirty="0" smtClean="0">
                <a:solidFill>
                  <a:srgbClr val="CCECFF"/>
                </a:solidFill>
                <a:cs typeface="Arial" pitchFamily="34" charset="0"/>
                <a:hlinkClick r:id="rId5"/>
              </a:rPr>
              <a:t>www.huffingtonpost.com/2011/07/06/phoenix-dust-storm-photos-video_n_891157.html</a:t>
            </a:r>
            <a:endParaRPr lang="en-US" sz="1000" dirty="0">
              <a:solidFill>
                <a:srgbClr val="CCECFF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14069" y="4256318"/>
            <a:ext cx="40957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cs typeface="Arial" pitchFamily="34" charset="0"/>
              </a:rPr>
              <a:t>Originated 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from convection near Tucson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Stopped air traffic for over an hour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Arizona DEQ reported a PM10 concentration of 6,348 ug/m</a:t>
            </a:r>
            <a:r>
              <a:rPr lang="en-US" sz="1600" baseline="30000" dirty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 during peak of storm at site in downtown Phoenix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Storm moved through Phoenix at 30-40 mph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525344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8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Air Quality\Arizona Dust Storm 07042011\South Rockies Surface Dust\dusts_2011070603_southrocki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145"/>
            <a:ext cx="3276600" cy="292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Air Quality\Arizona Dust Storm 07042011\South Rockies Surface Dust\dusts_2011070605_southrocki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14401"/>
            <a:ext cx="3200399" cy="285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3700" y="14073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PM 2.5 observations in Phoenix</a:t>
            </a:r>
            <a:endParaRPr lang="en-US" sz="3200" b="1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051300" y="1069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78142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74650" y="1533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26" name="Picture 2" descr="http://appserv.sonomatechdata.com/projects/GraphServer/images/110708105654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8061"/>
            <a:ext cx="5105400" cy="2393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19400" y="914400"/>
            <a:ext cx="3200400" cy="7386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FFFFFF"/>
                </a:solidFill>
                <a:cs typeface="Arial" pitchFamily="34" charset="0"/>
              </a:rPr>
              <a:t>Based on observations, height of impact on Phoenix was between 8 PM and 10 PM LST</a:t>
            </a:r>
            <a:endParaRPr lang="en-US" sz="1400" dirty="0">
              <a:solidFill>
                <a:srgbClr val="FFFFFF"/>
              </a:solidFill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990600" y="1371600"/>
            <a:ext cx="2061052" cy="1219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943600" y="2114729"/>
            <a:ext cx="685800" cy="47607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77000" y="3764145"/>
            <a:ext cx="24384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FFFFFF"/>
                </a:solidFill>
                <a:latin typeface="Garamond" pitchFamily="18" charset="0"/>
                <a:cs typeface="Arial" pitchFamily="34" charset="0"/>
              </a:rPr>
              <a:t>*Note* AZ three hours behind in summer</a:t>
            </a:r>
            <a:endParaRPr lang="en-US" sz="1050" dirty="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5200" y="2340598"/>
            <a:ext cx="220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Predicted surface dust concentrations: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- 8PM 158 ug/m</a:t>
            </a:r>
            <a:r>
              <a:rPr lang="en-US" sz="14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- 10PM 631 ug/m</a:t>
            </a:r>
            <a:r>
              <a:rPr lang="en-US" sz="14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21126" y="4419600"/>
            <a:ext cx="609600" cy="1539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999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" y="6411217"/>
            <a:ext cx="5257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 smtClean="0">
                <a:solidFill>
                  <a:srgbClr val="FFFFFF"/>
                </a:solidFill>
                <a:latin typeface="Garamond" pitchFamily="18" charset="0"/>
                <a:cs typeface="Arial" pitchFamily="34" charset="0"/>
              </a:rPr>
              <a:t>Peak values: 996 ug/m</a:t>
            </a:r>
            <a:r>
              <a:rPr lang="en-US" sz="1100" b="1" baseline="30000" dirty="0" smtClean="0">
                <a:solidFill>
                  <a:srgbClr val="FFFFFF"/>
                </a:solidFill>
                <a:latin typeface="Garamond" pitchFamily="18" charset="0"/>
                <a:cs typeface="Arial" pitchFamily="34" charset="0"/>
              </a:rPr>
              <a:t>3</a:t>
            </a:r>
            <a:r>
              <a:rPr lang="en-US" sz="1100" b="1" dirty="0" smtClean="0">
                <a:solidFill>
                  <a:srgbClr val="FFFFFF"/>
                </a:solidFill>
                <a:latin typeface="Garamond" pitchFamily="18" charset="0"/>
                <a:cs typeface="Arial" pitchFamily="34" charset="0"/>
              </a:rPr>
              <a:t> at South Phoenix station at 8PM and 506 ug/m</a:t>
            </a:r>
            <a:r>
              <a:rPr lang="en-US" sz="1100" b="1" baseline="30000" dirty="0" smtClean="0">
                <a:solidFill>
                  <a:srgbClr val="FFFFFF"/>
                </a:solidFill>
                <a:latin typeface="Garamond" pitchFamily="18" charset="0"/>
                <a:cs typeface="Arial" pitchFamily="34" charset="0"/>
              </a:rPr>
              <a:t>3</a:t>
            </a:r>
            <a:r>
              <a:rPr lang="en-US" sz="1100" b="1" dirty="0" smtClean="0">
                <a:solidFill>
                  <a:srgbClr val="FFFFFF"/>
                </a:solidFill>
                <a:latin typeface="Garamond" pitchFamily="18" charset="0"/>
                <a:cs typeface="Arial" pitchFamily="34" charset="0"/>
              </a:rPr>
              <a:t>  at West Phoenix station at 8 PM (AIRNow Tech)</a:t>
            </a:r>
            <a:endParaRPr lang="en-US" sz="1100" b="1" dirty="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15000" y="4191000"/>
            <a:ext cx="29083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Timing of storm based on comparing predictions to observations looks accurate (albeit perhaps early – 63 ug/m</a:t>
            </a:r>
            <a:r>
              <a:rPr lang="en-US" sz="1400" baseline="30000" dirty="0" smtClean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 predicted at 7 PM for Phoenix), however, the predictions keep the high levels seen at 10 PM LST for the next four to five hours, not seen in the observations 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525344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30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3721881" y="2578580"/>
            <a:ext cx="5399413" cy="347684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charset="0"/>
            </a:endParaRPr>
          </a:p>
        </p:txBody>
      </p:sp>
      <p:pic>
        <p:nvPicPr>
          <p:cNvPr id="6" name="Picture 4" descr="D:\Users\Ivanka.Stajner\Pictures\conu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916" y="2730714"/>
            <a:ext cx="5141345" cy="318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2200" y="152400"/>
            <a:ext cx="6915150" cy="838200"/>
          </a:xfrm>
        </p:spPr>
        <p:txBody>
          <a:bodyPr/>
          <a:lstStyle/>
          <a:p>
            <a:pPr defTabSz="912813" eaLnBrk="1" hangingPunct="1">
              <a:lnSpc>
                <a:spcPct val="75000"/>
              </a:lnSpc>
              <a:defRPr/>
            </a:pPr>
            <a:r>
              <a:rPr lang="en-US" sz="2800" dirty="0" smtClean="0"/>
              <a:t>National Air Quality Forecast Capability</a:t>
            </a:r>
            <a:br>
              <a:rPr lang="en-US" sz="2800" dirty="0" smtClean="0"/>
            </a:br>
            <a:r>
              <a:rPr lang="en-US" sz="2800" i="1" dirty="0" smtClean="0"/>
              <a:t> Capabilities as of 11/2013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endParaRPr lang="en-US" sz="3600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77926" y="1173932"/>
            <a:ext cx="6400800" cy="839787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457200" indent="-457200" eaLnBrk="1" hangingPunct="1">
              <a:lnSpc>
                <a:spcPct val="80000"/>
              </a:lnSpc>
              <a:defRPr/>
            </a:pPr>
            <a:endParaRPr lang="en-US" sz="700" i="0" dirty="0" smtClean="0">
              <a:solidFill>
                <a:srgbClr val="000000"/>
              </a:solidFill>
              <a:effectLst/>
            </a:endParaRPr>
          </a:p>
          <a:p>
            <a:pPr marL="457200" indent="-457200" eaLnBrk="1" hangingPunct="1">
              <a:lnSpc>
                <a:spcPct val="50000"/>
              </a:lnSpc>
              <a:buFontTx/>
              <a:buChar char="•"/>
              <a:defRPr/>
            </a:pPr>
            <a:r>
              <a:rPr lang="en-US" sz="2000" b="0" i="0" dirty="0" smtClean="0">
                <a:solidFill>
                  <a:srgbClr val="000000"/>
                </a:solidFill>
                <a:effectLst/>
              </a:rPr>
              <a:t>Improving the basis for air quality alerts</a:t>
            </a:r>
          </a:p>
          <a:p>
            <a:pPr marL="457200" indent="-457200" eaLnBrk="1" hangingPunct="1">
              <a:lnSpc>
                <a:spcPct val="50000"/>
              </a:lnSpc>
              <a:buFontTx/>
              <a:buChar char="•"/>
              <a:defRPr/>
            </a:pPr>
            <a:r>
              <a:rPr lang="en-US" sz="2000" b="0" i="0" dirty="0" smtClean="0">
                <a:solidFill>
                  <a:srgbClr val="000000"/>
                </a:solidFill>
                <a:effectLst/>
              </a:rPr>
              <a:t>Providing air quality information for people at risk</a:t>
            </a:r>
            <a:r>
              <a:rPr lang="en-US" b="0" dirty="0" smtClean="0">
                <a:solidFill>
                  <a:srgbClr val="000000"/>
                </a:solidFill>
                <a:effectLst/>
              </a:rPr>
              <a:t> </a:t>
            </a:r>
            <a:endParaRPr lang="en-US" sz="2400" b="0" dirty="0" smtClean="0">
              <a:solidFill>
                <a:srgbClr val="000000"/>
              </a:solidFill>
              <a:effectLst/>
            </a:endParaRPr>
          </a:p>
          <a:p>
            <a:pPr marL="457200" indent="-457200" eaLnBrk="1" hangingPunct="1">
              <a:lnSpc>
                <a:spcPct val="80000"/>
              </a:lnSpc>
              <a:defRPr/>
            </a:pPr>
            <a:endParaRPr lang="en-US" sz="2400" b="0" dirty="0" smtClean="0">
              <a:solidFill>
                <a:srgbClr val="000000"/>
              </a:solidFill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-18093" y="2302335"/>
            <a:ext cx="3765852" cy="356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Prediction Capabilities:  </a:t>
            </a:r>
          </a:p>
          <a:p>
            <a:pPr marL="457200" indent="-457200" fontAlgn="base">
              <a:spcBef>
                <a:spcPct val="0"/>
              </a:spcBef>
              <a:spcAft>
                <a:spcPct val="25000"/>
              </a:spcAft>
              <a:buFontTx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Operations:  </a:t>
            </a:r>
          </a:p>
          <a:p>
            <a:pPr marL="457200" fontAlgn="base"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cs typeface="Arial" pitchFamily="34" charset="0"/>
              </a:rPr>
              <a:t>Ozone nationwide</a:t>
            </a:r>
          </a:p>
          <a:p>
            <a:pPr marL="457200" fontAlgn="base"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cs typeface="Arial" pitchFamily="34" charset="0"/>
              </a:rPr>
              <a:t>Smoke nationwide</a:t>
            </a:r>
          </a:p>
          <a:p>
            <a:pPr fontAlgn="base"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cs typeface="Arial" pitchFamily="34" charset="0"/>
              </a:rPr>
              <a:t>        Dust over CONUS</a:t>
            </a:r>
            <a:endParaRPr lang="en-US" sz="800" dirty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25000"/>
              </a:spcAft>
              <a:defRPr/>
            </a:pPr>
            <a:endParaRPr lang="en-US" sz="800" dirty="0">
              <a:solidFill>
                <a:srgbClr val="000000"/>
              </a:solidFill>
              <a:cs typeface="Arial" pitchFamily="34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25000"/>
              </a:spcAft>
              <a:buFontTx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Experimental testing:</a:t>
            </a:r>
          </a:p>
          <a:p>
            <a:pPr lvl="1" indent="-457200" fontAlgn="base"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	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Ozone predictions</a:t>
            </a:r>
          </a:p>
          <a:p>
            <a:pPr lvl="1" indent="-457200" fontAlgn="base">
              <a:spcBef>
                <a:spcPct val="0"/>
              </a:spcBef>
              <a:spcAft>
                <a:spcPct val="25000"/>
              </a:spcAft>
              <a:defRPr/>
            </a:pPr>
            <a:endParaRPr lang="en-US" sz="800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lvl="1" indent="-457200" fontAlgn="base">
              <a:spcBef>
                <a:spcPct val="0"/>
              </a:spcBef>
              <a:spcAft>
                <a:spcPct val="25000"/>
              </a:spcAft>
              <a:buFont typeface="Arial" pitchFamily="34" charset="0"/>
              <a:buChar char="•"/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Developmental testing: </a:t>
            </a:r>
            <a:endParaRPr lang="en-US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pPr marL="457200" indent="-457200" fontAlgn="base"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	</a:t>
            </a:r>
            <a:r>
              <a:rPr lang="en-US" sz="1600" dirty="0">
                <a:solidFill>
                  <a:srgbClr val="000000"/>
                </a:solidFill>
                <a:cs typeface="Arial" pitchFamily="34" charset="0"/>
              </a:rPr>
              <a:t>Components for particulate matter (PM) predictions</a:t>
            </a:r>
          </a:p>
          <a:p>
            <a:pPr marL="457200" indent="-457200" fontAlgn="base">
              <a:lnSpc>
                <a:spcPct val="70000"/>
              </a:lnSpc>
              <a:spcBef>
                <a:spcPct val="0"/>
              </a:spcBef>
              <a:spcAft>
                <a:spcPct val="25000"/>
              </a:spcAft>
              <a:defRPr/>
            </a:pPr>
            <a:r>
              <a:rPr lang="en-US" sz="1600" i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	</a:t>
            </a:r>
            <a:endParaRPr lang="en-US" i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102552" y="2904540"/>
            <a:ext cx="1733107" cy="1786269"/>
          </a:xfrm>
          <a:prstGeom prst="rect">
            <a:avLst/>
          </a:prstGeom>
          <a:solidFill>
            <a:srgbClr val="00B0F0">
              <a:alpha val="21961"/>
            </a:srgbClr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2004: ozone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5943604" y="2830112"/>
            <a:ext cx="2966483" cy="2998381"/>
          </a:xfrm>
          <a:prstGeom prst="rect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892489" y="4552585"/>
            <a:ext cx="2560520" cy="132944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3892489" y="2762612"/>
            <a:ext cx="0" cy="17899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3892489" y="2762612"/>
            <a:ext cx="5075624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8968113" y="2766314"/>
            <a:ext cx="2883" cy="310508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410477" y="5871395"/>
            <a:ext cx="2560519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295995" y="4788776"/>
            <a:ext cx="1320426" cy="369332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2005: ozone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27787" y="3797673"/>
            <a:ext cx="244336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2007: ozone and smoke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u="sng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2012: dust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86159" y="5149799"/>
            <a:ext cx="1114536" cy="523220"/>
          </a:xfrm>
          <a:prstGeom prst="rect">
            <a:avLst/>
          </a:prstGeom>
          <a:solidFill>
            <a:srgbClr val="CC9900">
              <a:alpha val="34118"/>
            </a:srgb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2009: smoke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2010: ozone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90562" y="5466588"/>
            <a:ext cx="1113419" cy="523220"/>
          </a:xfrm>
          <a:prstGeom prst="rect">
            <a:avLst/>
          </a:prstGeom>
          <a:solidFill>
            <a:srgbClr val="00A0F0">
              <a:alpha val="30196"/>
            </a:srgb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2010: ozone and smoke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64094" y="6561348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4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0885" y="1370315"/>
            <a:ext cx="7543800" cy="53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000" dirty="0" smtClean="0">
                <a:solidFill>
                  <a:srgbClr val="3333CC"/>
                </a:solidFill>
                <a:effectLst/>
              </a:rPr>
              <a:t>Texas dust event on November 2, 2011</a:t>
            </a:r>
          </a:p>
        </p:txBody>
      </p:sp>
      <p:pic>
        <p:nvPicPr>
          <p:cNvPr id="12291" name="Content Placeholder 8" descr="BLDUST_2011110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0" r="28125" b="6250"/>
          <a:stretch>
            <a:fillRect/>
          </a:stretch>
        </p:blipFill>
        <p:spPr bwMode="auto">
          <a:xfrm>
            <a:off x="339725" y="1743360"/>
            <a:ext cx="3881438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253464" y="4461507"/>
            <a:ext cx="40417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A widespread dust event occurred on Nov 2 beginning around 18Z in west central Texas. This event was the result of ~25kt synoptic scale winds ahead of a cold front. Through 0Z (Nov 3) the dust blew south covering all of west Texas and parts of southeast New Mexico.</a:t>
            </a:r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8" t="25200" r="33882" b="52800"/>
          <a:stretch>
            <a:fillRect/>
          </a:stretch>
        </p:blipFill>
        <p:spPr bwMode="auto">
          <a:xfrm>
            <a:off x="4605338" y="4178243"/>
            <a:ext cx="187801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8" t="76199" r="33882" b="2400"/>
          <a:stretch>
            <a:fillRect/>
          </a:stretch>
        </p:blipFill>
        <p:spPr bwMode="auto">
          <a:xfrm>
            <a:off x="4700588" y="1980683"/>
            <a:ext cx="187801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6" r="15813" b="93600"/>
          <a:stretch>
            <a:fillRect/>
          </a:stretch>
        </p:blipFill>
        <p:spPr bwMode="auto">
          <a:xfrm>
            <a:off x="4457020" y="3593947"/>
            <a:ext cx="4294188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9"/>
          <p:cNvSpPr txBox="1">
            <a:spLocks noChangeArrowheads="1"/>
          </p:cNvSpPr>
          <p:nvPr/>
        </p:nvSpPr>
        <p:spPr bwMode="auto">
          <a:xfrm>
            <a:off x="6748235" y="4469883"/>
            <a:ext cx="17081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Previous model: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emissions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not modulated by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soil moisture </a:t>
            </a:r>
          </a:p>
        </p:txBody>
      </p:sp>
      <p:sp>
        <p:nvSpPr>
          <p:cNvPr id="12297" name="TextBox 10"/>
          <p:cNvSpPr txBox="1">
            <a:spLocks noChangeArrowheads="1"/>
          </p:cNvSpPr>
          <p:nvPr/>
        </p:nvSpPr>
        <p:spPr bwMode="auto">
          <a:xfrm>
            <a:off x="6780252" y="2198245"/>
            <a:ext cx="17732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Current model: emissions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modulated by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soil moisture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298" name="TextBox 9"/>
          <p:cNvSpPr txBox="1">
            <a:spLocks noChangeArrowheads="1"/>
          </p:cNvSpPr>
          <p:nvPr/>
        </p:nvSpPr>
        <p:spPr bwMode="auto">
          <a:xfrm>
            <a:off x="4299639" y="1682307"/>
            <a:ext cx="45227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Predicted dust concentration (</a:t>
            </a:r>
            <a:r>
              <a:rPr lang="en-US" b="1" dirty="0" err="1">
                <a:solidFill>
                  <a:srgbClr val="000000"/>
                </a:solidFill>
                <a:latin typeface="Arial" pitchFamily="34" charset="0"/>
              </a:rPr>
              <a:t>ug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</a:rPr>
              <a:t>/m3) at the surface</a:t>
            </a:r>
          </a:p>
        </p:txBody>
      </p:sp>
      <p:sp>
        <p:nvSpPr>
          <p:cNvPr id="12299" name="Oval 1"/>
          <p:cNvSpPr>
            <a:spLocks noChangeArrowheads="1"/>
          </p:cNvSpPr>
          <p:nvPr/>
        </p:nvSpPr>
        <p:spPr bwMode="auto">
          <a:xfrm>
            <a:off x="1833563" y="2329148"/>
            <a:ext cx="871537" cy="1289050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86800" y="6522495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95" y="5997529"/>
            <a:ext cx="8731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cs typeface="Arial" pitchFamily="34" charset="0"/>
              </a:rPr>
              <a:t>Longer time step </a:t>
            </a:r>
            <a:r>
              <a:rPr lang="en-US" sz="1600" dirty="0" smtClean="0">
                <a:solidFill>
                  <a:srgbClr val="000000"/>
                </a:solidFill>
                <a:cs typeface="Arial" pitchFamily="34" charset="0"/>
              </a:rPr>
              <a:t>(10 min vs. 6 min) provides comparable predictions, but 30% faster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1100" dirty="0" smtClean="0">
              <a:solidFill>
                <a:srgbClr val="000000"/>
              </a:solidFill>
              <a:cs typeface="Arial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cs typeface="Arial" pitchFamily="34" charset="0"/>
              </a:rPr>
              <a:t>Reduced wet deposition</a:t>
            </a:r>
            <a:endParaRPr lang="en-US" sz="16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833438" y="163303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effectLst/>
              </a:rPr>
              <a:t>D</a:t>
            </a:r>
            <a:r>
              <a:rPr lang="en-US" dirty="0" smtClean="0">
                <a:solidFill>
                  <a:srgbClr val="000000"/>
                </a:solidFill>
                <a:effectLst/>
              </a:rPr>
              <a:t>ust prediction updates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00" y="949279"/>
            <a:ext cx="7404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600" b="1" dirty="0" smtClean="0">
                <a:solidFill>
                  <a:srgbClr val="000000"/>
                </a:solidFill>
                <a:cs typeface="Arial" pitchFamily="34" charset="0"/>
              </a:rPr>
              <a:t>Modulating dust emissions using real-time soil moisture information</a:t>
            </a:r>
            <a:endParaRPr lang="en-US" sz="16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78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tx2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tx2">
                  <a:lumMod val="40000"/>
                  <a:lumOff val="60000"/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0708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Dust Event and Verification on 02/28/2012 </a:t>
            </a:r>
            <a:endParaRPr lang="en-US" sz="3200" b="1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2DB348-0692-4CC6-B6B3-E24C180629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MYBRGB.A2012059.2020.005.20120602143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3810000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953000"/>
            <a:ext cx="419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Large dust storm occurred in Central Plains resulting in large swath of blowing dust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Generated from eastern New Mexico, Western Texas, Texas Panhandle, southeast Colorado, Oklahoma Panhandle, and Western Kansas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1" name="Picture 10" descr="MYD.A2012059.2020_fms_EMC_fct_conc_v6.3.4_thresh0.5.newcl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3948" y="3903186"/>
            <a:ext cx="4532606" cy="2946194"/>
          </a:xfrm>
          <a:prstGeom prst="rect">
            <a:avLst/>
          </a:prstGeom>
        </p:spPr>
      </p:pic>
      <p:pic>
        <p:nvPicPr>
          <p:cNvPr id="12" name="Picture 11" descr="MYD04.A2012059.20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800708"/>
            <a:ext cx="2700300" cy="25315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788024" y="1160748"/>
            <a:ext cx="13715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MODIS AOD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1821951" y="2025722"/>
            <a:ext cx="1073649" cy="1936678"/>
          </a:xfrm>
          <a:custGeom>
            <a:avLst/>
            <a:gdLst>
              <a:gd name="connsiteX0" fmla="*/ 0 w 1073649"/>
              <a:gd name="connsiteY0" fmla="*/ 1285982 h 1936678"/>
              <a:gd name="connsiteX1" fmla="*/ 41097 w 1073649"/>
              <a:gd name="connsiteY1" fmla="*/ 1625029 h 1936678"/>
              <a:gd name="connsiteX2" fmla="*/ 41097 w 1073649"/>
              <a:gd name="connsiteY2" fmla="*/ 1625029 h 1936678"/>
              <a:gd name="connsiteX3" fmla="*/ 174661 w 1073649"/>
              <a:gd name="connsiteY3" fmla="*/ 1738044 h 1936678"/>
              <a:gd name="connsiteX4" fmla="*/ 277402 w 1073649"/>
              <a:gd name="connsiteY4" fmla="*/ 1933253 h 1936678"/>
              <a:gd name="connsiteX5" fmla="*/ 493160 w 1073649"/>
              <a:gd name="connsiteY5" fmla="*/ 1758593 h 1936678"/>
              <a:gd name="connsiteX6" fmla="*/ 914400 w 1073649"/>
              <a:gd name="connsiteY6" fmla="*/ 1388723 h 1936678"/>
              <a:gd name="connsiteX7" fmla="*/ 986319 w 1073649"/>
              <a:gd name="connsiteY7" fmla="*/ 186647 h 1936678"/>
              <a:gd name="connsiteX8" fmla="*/ 390418 w 1073649"/>
              <a:gd name="connsiteY8" fmla="*/ 268840 h 1936678"/>
              <a:gd name="connsiteX9" fmla="*/ 328773 w 1073649"/>
              <a:gd name="connsiteY9" fmla="*/ 1059950 h 1936678"/>
              <a:gd name="connsiteX10" fmla="*/ 0 w 1073649"/>
              <a:gd name="connsiteY10" fmla="*/ 1285982 h 193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73649" h="1936678">
                <a:moveTo>
                  <a:pt x="0" y="1285982"/>
                </a:moveTo>
                <a:lnTo>
                  <a:pt x="41097" y="1625029"/>
                </a:lnTo>
                <a:lnTo>
                  <a:pt x="41097" y="1625029"/>
                </a:lnTo>
                <a:cubicBezTo>
                  <a:pt x="63357" y="1643865"/>
                  <a:pt x="135277" y="1686673"/>
                  <a:pt x="174661" y="1738044"/>
                </a:cubicBezTo>
                <a:cubicBezTo>
                  <a:pt x="214045" y="1789415"/>
                  <a:pt x="224319" y="1929828"/>
                  <a:pt x="277402" y="1933253"/>
                </a:cubicBezTo>
                <a:cubicBezTo>
                  <a:pt x="330485" y="1936678"/>
                  <a:pt x="386994" y="1849348"/>
                  <a:pt x="493160" y="1758593"/>
                </a:cubicBezTo>
                <a:cubicBezTo>
                  <a:pt x="599326" y="1667838"/>
                  <a:pt x="832207" y="1650714"/>
                  <a:pt x="914400" y="1388723"/>
                </a:cubicBezTo>
                <a:cubicBezTo>
                  <a:pt x="996593" y="1126732"/>
                  <a:pt x="1073649" y="373294"/>
                  <a:pt x="986319" y="186647"/>
                </a:cubicBezTo>
                <a:cubicBezTo>
                  <a:pt x="898989" y="0"/>
                  <a:pt x="500009" y="123290"/>
                  <a:pt x="390418" y="268840"/>
                </a:cubicBezTo>
                <a:cubicBezTo>
                  <a:pt x="280827" y="414390"/>
                  <a:pt x="393843" y="895564"/>
                  <a:pt x="328773" y="1059950"/>
                </a:cubicBezTo>
                <a:cubicBezTo>
                  <a:pt x="263703" y="1224337"/>
                  <a:pt x="131851" y="1239748"/>
                  <a:pt x="0" y="1285982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23928" y="3356992"/>
            <a:ext cx="5220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NESDIS developed dust retrieval using MODIS Deep Blue retrievals for verification of NWS dust predictions </a:t>
            </a:r>
          </a:p>
        </p:txBody>
      </p:sp>
      <p:sp>
        <p:nvSpPr>
          <p:cNvPr id="18" name="Slide Number Placeholder 1"/>
          <p:cNvSpPr txBox="1">
            <a:spLocks/>
          </p:cNvSpPr>
          <p:nvPr/>
        </p:nvSpPr>
        <p:spPr bwMode="auto">
          <a:xfrm>
            <a:off x="8686800" y="6525344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5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819149" y="55563"/>
            <a:ext cx="75916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Real time verification examples</a:t>
            </a:r>
          </a:p>
        </p:txBody>
      </p:sp>
      <p:graphicFrame>
        <p:nvGraphicFramePr>
          <p:cNvPr id="10" name="Chart 9"/>
          <p:cNvGraphicFramePr/>
          <p:nvPr/>
        </p:nvGraphicFramePr>
        <p:xfrm>
          <a:off x="260683" y="2631522"/>
          <a:ext cx="8798444" cy="4226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414" name="Picture 14" descr="MYD.A2011330.2005_fms_EMC_fct_conc_v6.3.4_thresh0.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030" y="1828800"/>
            <a:ext cx="4551729" cy="2898866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5" name="Line 8"/>
          <p:cNvSpPr>
            <a:spLocks noChangeShapeType="1"/>
          </p:cNvSpPr>
          <p:nvPr/>
        </p:nvSpPr>
        <p:spPr bwMode="auto">
          <a:xfrm flipV="1">
            <a:off x="1227138" y="5667375"/>
            <a:ext cx="7470775" cy="15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sp>
        <p:nvSpPr>
          <p:cNvPr id="17412" name="Slide Number Placeholder 3"/>
          <p:cNvSpPr txBox="1">
            <a:spLocks noGrp="1"/>
          </p:cNvSpPr>
          <p:nvPr/>
        </p:nvSpPr>
        <p:spPr bwMode="auto">
          <a:xfrm>
            <a:off x="8600536" y="6525344"/>
            <a:ext cx="457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FFFF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0CDCFF19-904F-4218-8269-03A4E90ABAA5}" type="slidenum">
              <a:rPr lang="en-US">
                <a:solidFill>
                  <a:srgbClr val="000000"/>
                </a:solidFill>
                <a:latin typeface="Times New Roman" pitchFamily="18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1296" y="578783"/>
            <a:ext cx="66081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Using 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MODIS Dust Mask 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Algorithm from NOAA/NESDIS 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satellite 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imagery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“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Footprint” comparison: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Threshold concentration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 &gt;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1 µg/m</a:t>
            </a:r>
            <a:r>
              <a:rPr lang="en-US" sz="1400" baseline="30000" dirty="0">
                <a:solidFill>
                  <a:srgbClr val="000000"/>
                </a:solidFill>
                <a:cs typeface="Arial" pitchFamily="34" charset="0"/>
              </a:rPr>
              <a:t>3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, for average dust in the column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Tracking threat scores, or figure-of-merit statistics: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                   (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Area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Pred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∩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Area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Obs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) / (Area </a:t>
            </a:r>
            <a:r>
              <a:rPr lang="en-US" sz="1400" dirty="0" err="1" smtClean="0">
                <a:solidFill>
                  <a:srgbClr val="000000"/>
                </a:solidFill>
                <a:cs typeface="Arial" pitchFamily="34" charset="0"/>
              </a:rPr>
              <a:t>Pred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U Area </a:t>
            </a:r>
            <a:r>
              <a:rPr lang="en-US" sz="1400" dirty="0" err="1">
                <a:solidFill>
                  <a:srgbClr val="000000"/>
                </a:solidFill>
                <a:cs typeface="Arial" pitchFamily="34" charset="0"/>
              </a:rPr>
              <a:t>Obs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)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Initial skill target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0.05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08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29226\AppData\Local\Microsoft\Windows\Temporary Internet Files\Content.Outlook\0HOH3JO2\BIAregion_pm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90" y="1139825"/>
            <a:ext cx="4569165" cy="344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0" y="1139825"/>
            <a:ext cx="9144000" cy="57181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kern="0" dirty="0">
              <a:solidFill>
                <a:srgbClr val="000000"/>
              </a:solidFill>
              <a:cs typeface="Arial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1100138"/>
            <a:ext cx="9144000" cy="0"/>
          </a:xfrm>
          <a:prstGeom prst="line">
            <a:avLst/>
          </a:prstGeom>
          <a:ln w="63500" cmpd="tri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15"/>
          <p:cNvSpPr txBox="1">
            <a:spLocks/>
          </p:cNvSpPr>
          <p:nvPr/>
        </p:nvSpPr>
        <p:spPr bwMode="auto">
          <a:xfrm>
            <a:off x="5181600" y="4983859"/>
            <a:ext cx="3674853" cy="1669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400" i="1" kern="0" dirty="0">
                <a:solidFill>
                  <a:srgbClr val="000000"/>
                </a:solidFill>
                <a:cs typeface="Arial" pitchFamily="34" charset="0"/>
              </a:rPr>
              <a:t>Aerosol simulation using emission  inventories:</a:t>
            </a:r>
          </a:p>
          <a:p>
            <a:pPr marL="339725" lvl="1" indent="-225425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200" kern="0" dirty="0">
                <a:solidFill>
                  <a:srgbClr val="000000"/>
                </a:solidFill>
                <a:cs typeface="Arial" pitchFamily="34" charset="0"/>
              </a:rPr>
              <a:t>Show seasonal bias-- winter, </a:t>
            </a:r>
            <a:r>
              <a:rPr lang="en-US" sz="1200" kern="0" dirty="0" err="1">
                <a:solidFill>
                  <a:srgbClr val="000000"/>
                </a:solidFill>
                <a:cs typeface="Arial" pitchFamily="34" charset="0"/>
              </a:rPr>
              <a:t>overprediction</a:t>
            </a:r>
            <a:r>
              <a:rPr lang="en-US" sz="1200" kern="0" dirty="0">
                <a:solidFill>
                  <a:srgbClr val="000000"/>
                </a:solidFill>
                <a:cs typeface="Arial" pitchFamily="34" charset="0"/>
              </a:rPr>
              <a:t>;  summer, </a:t>
            </a:r>
            <a:r>
              <a:rPr lang="en-US" sz="1200" kern="0" dirty="0" err="1">
                <a:solidFill>
                  <a:srgbClr val="000000"/>
                </a:solidFill>
                <a:cs typeface="Arial" pitchFamily="34" charset="0"/>
              </a:rPr>
              <a:t>underprediction</a:t>
            </a:r>
            <a:endParaRPr lang="en-US" sz="1200" kern="0" dirty="0">
              <a:solidFill>
                <a:srgbClr val="000000"/>
              </a:solidFill>
              <a:cs typeface="Arial" pitchFamily="34" charset="0"/>
            </a:endParaRPr>
          </a:p>
          <a:p>
            <a:pPr marL="342900" indent="-3429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400" i="1" kern="0" dirty="0">
                <a:solidFill>
                  <a:srgbClr val="000000"/>
                </a:solidFill>
                <a:cs typeface="Arial" pitchFamily="34" charset="0"/>
              </a:rPr>
              <a:t>Intermittent sources </a:t>
            </a:r>
          </a:p>
          <a:p>
            <a:pPr marL="342900" indent="-3429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sz="1400" i="1" kern="0" dirty="0">
                <a:solidFill>
                  <a:srgbClr val="000000"/>
                </a:solidFill>
                <a:cs typeface="Arial" pitchFamily="34" charset="0"/>
              </a:rPr>
              <a:t>Chemical boundary conditions/trans-boundary inputs</a:t>
            </a:r>
          </a:p>
          <a:p>
            <a:pPr marL="342900" indent="-34290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None/>
              <a:defRPr/>
            </a:pPr>
            <a:endParaRPr lang="en-US" sz="1600" i="1" kern="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914400" y="295275"/>
            <a:ext cx="75438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smtClean="0">
                <a:latin typeface="+mn-lt"/>
              </a:rPr>
              <a:t>Quantitative PM performance</a:t>
            </a:r>
          </a:p>
        </p:txBody>
      </p:sp>
      <p:pic>
        <p:nvPicPr>
          <p:cNvPr id="11" name="Picture 6"/>
          <p:cNvPicPr preferRelativeResize="0"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19014" y="1609838"/>
            <a:ext cx="686107" cy="450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" name="TextBox 14"/>
          <p:cNvSpPr txBox="1">
            <a:spLocks noChangeArrowheads="1"/>
          </p:cNvSpPr>
          <p:nvPr/>
        </p:nvSpPr>
        <p:spPr bwMode="auto">
          <a:xfrm>
            <a:off x="4963887" y="4583749"/>
            <a:ext cx="3962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Forecast</a:t>
            </a:r>
            <a:r>
              <a:rPr lang="en-US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challenges</a:t>
            </a:r>
          </a:p>
        </p:txBody>
      </p:sp>
      <p:pic>
        <p:nvPicPr>
          <p:cNvPr id="10" name="Picture 2" descr="http://slosh.nws.noaa.gov/aqverif/mapspm/5x0620120419pm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62" y="1224708"/>
            <a:ext cx="3802879" cy="285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21905" y="4274722"/>
            <a:ext cx="3918858" cy="2378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r>
              <a:rPr lang="en-US" sz="1200" i="1" dirty="0" smtClean="0">
                <a:solidFill>
                  <a:srgbClr val="000000"/>
                </a:solidFill>
                <a:effectLst/>
                <a:cs typeface="Arial" pitchFamily="34" charset="0"/>
              </a:rPr>
              <a:t>Focus group access only, real-time as resources permit</a:t>
            </a: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endParaRPr lang="en-US" sz="1400" dirty="0" smtClean="0">
              <a:solidFill>
                <a:srgbClr val="000000"/>
              </a:solidFill>
              <a:effectLst/>
              <a:cs typeface="Arial" pitchFamily="34" charset="0"/>
            </a:endParaRP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r>
              <a:rPr lang="en-US" sz="1400" dirty="0" smtClean="0">
                <a:solidFill>
                  <a:srgbClr val="000000"/>
                </a:solidFill>
                <a:effectLst/>
                <a:cs typeface="Arial" pitchFamily="34" charset="0"/>
              </a:rPr>
              <a:t>Aerosols over CONUS 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None/>
            </a:pPr>
            <a:r>
              <a:rPr lang="en-US" sz="1200" dirty="0" smtClean="0">
                <a:solidFill>
                  <a:srgbClr val="000000"/>
                </a:solidFill>
                <a:effectLst/>
                <a:cs typeface="Arial" pitchFamily="34" charset="0"/>
              </a:rPr>
              <a:t>From NEI sources only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Char char="·"/>
            </a:pPr>
            <a:r>
              <a:rPr lang="en-US" sz="1400" i="0" dirty="0" smtClean="0">
                <a:solidFill>
                  <a:srgbClr val="000000"/>
                </a:solidFill>
                <a:effectLst/>
                <a:cs typeface="Arial" pitchFamily="34" charset="0"/>
              </a:rPr>
              <a:t>CMAQ: 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sz="1400" i="0" dirty="0" smtClean="0">
                <a:solidFill>
                  <a:srgbClr val="000000"/>
                </a:solidFill>
                <a:effectLst/>
                <a:cs typeface="Arial" pitchFamily="34" charset="0"/>
              </a:rPr>
              <a:t>	CB05 gases, AERO-4 aerosols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Char char="·"/>
            </a:pPr>
            <a:r>
              <a:rPr lang="en-US" sz="1400" i="0" dirty="0">
                <a:solidFill>
                  <a:srgbClr val="000000"/>
                </a:solidFill>
                <a:effectLst/>
                <a:cs typeface="Arial" pitchFamily="34" charset="0"/>
              </a:rPr>
              <a:t>S</a:t>
            </a:r>
            <a:r>
              <a:rPr lang="en-US" sz="1400" i="0" dirty="0" smtClean="0">
                <a:solidFill>
                  <a:srgbClr val="000000"/>
                </a:solidFill>
                <a:effectLst/>
                <a:cs typeface="Arial" pitchFamily="34" charset="0"/>
              </a:rPr>
              <a:t>ea salt emissions</a:t>
            </a: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 typeface="Symbol" pitchFamily="18" charset="2"/>
              <a:buChar char="·"/>
            </a:pPr>
            <a:endParaRPr lang="en-US" sz="1400" i="0" dirty="0" smtClean="0">
              <a:solidFill>
                <a:srgbClr val="000000"/>
              </a:solidFill>
              <a:effectLst/>
              <a:cs typeface="Arial" pitchFamily="34" charset="0"/>
            </a:endParaRP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r>
              <a:rPr lang="en-US" sz="1400" dirty="0">
                <a:solidFill>
                  <a:srgbClr val="000000"/>
                </a:solidFill>
                <a:effectLst/>
                <a:cs typeface="Arial" pitchFamily="34" charset="0"/>
              </a:rPr>
              <a:t>W</a:t>
            </a:r>
            <a:r>
              <a:rPr lang="en-US" sz="1400" dirty="0" smtClean="0">
                <a:solidFill>
                  <a:srgbClr val="000000"/>
                </a:solidFill>
                <a:effectLst/>
                <a:cs typeface="Arial" pitchFamily="34" charset="0"/>
              </a:rPr>
              <a:t>ildfire smoke emissions and dust storms not included</a:t>
            </a:r>
            <a:endParaRPr lang="en-US" sz="1400" b="0" dirty="0" smtClean="0">
              <a:solidFill>
                <a:srgbClr val="000000"/>
              </a:solidFill>
              <a:effectLst/>
              <a:cs typeface="Arial" pitchFamily="34" charset="0"/>
            </a:endParaRPr>
          </a:p>
          <a:p>
            <a:pPr lvl="2" eaLnBrk="1" hangingPunct="1">
              <a:lnSpc>
                <a:spcPct val="100000"/>
              </a:lnSpc>
              <a:spcAft>
                <a:spcPct val="0"/>
              </a:spcAft>
              <a:buFontTx/>
              <a:buNone/>
            </a:pPr>
            <a:endParaRPr lang="en-US" sz="1400" i="0" dirty="0" smtClean="0">
              <a:solidFill>
                <a:srgbClr val="000000"/>
              </a:solidFill>
              <a:effectLst/>
              <a:cs typeface="Arial" pitchFamily="34" charset="0"/>
            </a:endParaRP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525344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1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314" y="167640"/>
            <a:ext cx="75438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latin typeface="+mn-lt"/>
              </a:rPr>
              <a:t>Partnering with AQ Forecasters</a:t>
            </a:r>
          </a:p>
        </p:txBody>
      </p:sp>
      <p:sp>
        <p:nvSpPr>
          <p:cNvPr id="19425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31540" y="1016732"/>
            <a:ext cx="3361509" cy="4885509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sz="2400" dirty="0" smtClean="0"/>
              <a:t>Focus group, State/local AQ forecasters: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Participate in real-time developmental testing of new capabilities, e.g. aerosol predictions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Provide feedback on reliability, utility of test products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Local episodes/case studies emphasis</a:t>
            </a: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600" b="0" dirty="0" smtClean="0">
                <a:effectLst/>
              </a:rPr>
              <a:t>Regular meetings; working together with EPA’s AIRNow and NOAA</a:t>
            </a:r>
            <a:endParaRPr lang="en-US" sz="1400" b="0" dirty="0">
              <a:effectLst/>
            </a:endParaRPr>
          </a:p>
          <a:p>
            <a:pPr lvl="1" eaLnBrk="1" hangingPunct="1">
              <a:lnSpc>
                <a:spcPct val="100000"/>
              </a:lnSpc>
              <a:spcBef>
                <a:spcPct val="15000"/>
              </a:spcBef>
              <a:defRPr/>
            </a:pPr>
            <a:r>
              <a:rPr lang="en-US" sz="1400" i="1" dirty="0" smtClean="0">
                <a:effectLst/>
              </a:rPr>
              <a:t>Feedback is essential for refining/improving coordination </a:t>
            </a:r>
            <a:endParaRPr lang="en-US" sz="1600" i="1" dirty="0" smtClean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959932" y="944724"/>
            <a:ext cx="4903304" cy="5494874"/>
          </a:xfrm>
        </p:spPr>
        <p:txBody>
          <a:bodyPr/>
          <a:lstStyle/>
          <a:p>
            <a:pPr marL="0" indent="0"/>
            <a:r>
              <a:rPr lang="en-US" sz="2400" dirty="0"/>
              <a:t>Examples of </a:t>
            </a:r>
            <a:r>
              <a:rPr lang="en-US" sz="2400" dirty="0" smtClean="0"/>
              <a:t>AQ </a:t>
            </a:r>
            <a:r>
              <a:rPr lang="en-US" sz="2400" dirty="0"/>
              <a:t>forecaster </a:t>
            </a:r>
            <a:r>
              <a:rPr lang="en-US" sz="2400" dirty="0" smtClean="0"/>
              <a:t>feedback:</a:t>
            </a:r>
            <a:endParaRPr lang="en-US" sz="2400" dirty="0"/>
          </a:p>
          <a:p>
            <a:pPr marL="0" indent="0"/>
            <a:r>
              <a:rPr lang="en-US" sz="1600" i="0" dirty="0" smtClean="0">
                <a:effectLst/>
              </a:rPr>
              <a:t>2013</a:t>
            </a:r>
            <a:endParaRPr lang="en-US" sz="1600" i="0" dirty="0">
              <a:effectLst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1600" b="0" i="0" dirty="0" smtClean="0">
                <a:effectLst/>
              </a:rPr>
              <a:t>Local and state forecasters urged NOAA to continue providing Air Quality Predictions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1600" b="0" i="0" dirty="0" smtClean="0">
                <a:effectLst/>
              </a:rPr>
              <a:t>Evaluation of ozone predictions in the summer 2013 was hampered by unusually few high ozone events, especially in southeast US.</a:t>
            </a:r>
          </a:p>
          <a:p>
            <a:pPr marL="0" indent="0"/>
            <a:r>
              <a:rPr lang="en-US" sz="1600" i="0" dirty="0" smtClean="0">
                <a:effectLst/>
              </a:rPr>
              <a:t>2012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1600" b="0" i="0" dirty="0" smtClean="0">
                <a:effectLst/>
              </a:rPr>
              <a:t>In </a:t>
            </a:r>
            <a:r>
              <a:rPr lang="en-US" sz="1600" b="0" i="0" dirty="0">
                <a:effectLst/>
              </a:rPr>
              <a:t>Connecticut, NOAA model outperformed [human] forecasts- 73% vs. 54%. The NOAA model past record of over-predicting during July-August didn’t occur this year</a:t>
            </a:r>
            <a:r>
              <a:rPr lang="en-US" sz="1600" b="0" dirty="0">
                <a:effectLst/>
              </a:rPr>
              <a:t>. (Michael Geigert, Connecticut </a:t>
            </a:r>
            <a:r>
              <a:rPr lang="en-US" sz="1600" b="0" dirty="0" err="1">
                <a:effectLst/>
              </a:rPr>
              <a:t>Dept.of</a:t>
            </a:r>
            <a:r>
              <a:rPr lang="en-US" sz="1600" b="0" dirty="0">
                <a:effectLst/>
              </a:rPr>
              <a:t> Energy and Environmental Protection</a:t>
            </a:r>
            <a:r>
              <a:rPr lang="en-US" sz="1600" b="0" dirty="0" smtClean="0">
                <a:effectLst/>
              </a:rPr>
              <a:t>)</a:t>
            </a:r>
            <a:endParaRPr lang="en-US" sz="1600" b="0" dirty="0">
              <a:effectLst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1600" b="0" i="0" dirty="0">
                <a:effectLst/>
              </a:rPr>
              <a:t>In Maryland, NOAA ozone predictions have improved since 2011: significant improvement in false alarm ratio (FAR) with some decrease in probability of detection (POD). </a:t>
            </a:r>
            <a:r>
              <a:rPr lang="en-US" sz="1600" b="0" dirty="0">
                <a:effectLst/>
              </a:rPr>
              <a:t>(Laura Landry, Maryland Department of the Environment</a:t>
            </a:r>
            <a:r>
              <a:rPr lang="en-US" sz="1600" b="0" dirty="0" smtClean="0">
                <a:effectLst/>
              </a:rPr>
              <a:t>)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1600" b="0" dirty="0" smtClean="0">
              <a:effectLst/>
            </a:endParaRPr>
          </a:p>
          <a:p>
            <a:pPr marL="457200" indent="-457200">
              <a:buFont typeface="Arial" pitchFamily="34" charset="0"/>
              <a:buChar char="•"/>
            </a:pPr>
            <a:endParaRPr lang="en-US" sz="1200" b="0" i="0" dirty="0">
              <a:effectLst/>
            </a:endParaRPr>
          </a:p>
          <a:p>
            <a:endParaRPr lang="en-US" sz="1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525344"/>
            <a:ext cx="457200" cy="244475"/>
          </a:xfrm>
        </p:spPr>
        <p:txBody>
          <a:bodyPr/>
          <a:lstStyle/>
          <a:p>
            <a:pPr>
              <a:defRPr/>
            </a:pPr>
            <a:fld id="{5594120A-5039-4805-A600-44EC4D05C30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0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96652"/>
            <a:ext cx="7543800" cy="533400"/>
          </a:xfrm>
        </p:spPr>
        <p:txBody>
          <a:bodyPr/>
          <a:lstStyle/>
          <a:p>
            <a:r>
              <a:rPr lang="en-US" dirty="0" smtClean="0"/>
              <a:t>Summary and plans</a:t>
            </a: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33755" y="1066800"/>
            <a:ext cx="8569568" cy="51816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defRPr/>
            </a:pPr>
            <a:r>
              <a:rPr lang="en-US" sz="1400" dirty="0" smtClean="0">
                <a:solidFill>
                  <a:schemeClr val="tx2"/>
                </a:solidFill>
              </a:rPr>
              <a:t>US national AQ forecasting capability: </a:t>
            </a: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sz="1400" dirty="0" smtClean="0">
              <a:solidFill>
                <a:schemeClr val="tx2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i="0" dirty="0" smtClean="0">
                <a:solidFill>
                  <a:schemeClr val="tx2"/>
                </a:solidFill>
                <a:effectLst/>
              </a:rPr>
              <a:t> Smoke</a:t>
            </a:r>
            <a:r>
              <a:rPr lang="en-US" sz="1400" b="0" i="0" dirty="0" smtClean="0">
                <a:solidFill>
                  <a:schemeClr val="tx2"/>
                </a:solidFill>
                <a:effectLst/>
              </a:rPr>
              <a:t> prediction nationwide </a:t>
            </a:r>
          </a:p>
          <a:p>
            <a:pPr marL="352425" lvl="2" indent="-3175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effectLst/>
              </a:rPr>
              <a:t> GOES </a:t>
            </a:r>
            <a:r>
              <a:rPr lang="en-US" sz="1400" dirty="0">
                <a:solidFill>
                  <a:schemeClr val="tx2"/>
                </a:solidFill>
                <a:effectLst/>
              </a:rPr>
              <a:t>smoke product is used for </a:t>
            </a:r>
            <a:r>
              <a:rPr lang="en-US" sz="1400" dirty="0" smtClean="0">
                <a:solidFill>
                  <a:schemeClr val="tx2"/>
                </a:solidFill>
                <a:effectLst/>
              </a:rPr>
              <a:t>verification</a:t>
            </a:r>
          </a:p>
          <a:p>
            <a:pPr marL="352425" lvl="2" indent="-3175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400" b="0" dirty="0" smtClean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b="0" i="0" dirty="0">
                <a:solidFill>
                  <a:schemeClr val="tx2"/>
                </a:solidFill>
                <a:effectLst/>
              </a:rPr>
              <a:t> </a:t>
            </a:r>
            <a:r>
              <a:rPr lang="en-US" sz="1400" i="0" dirty="0" smtClean="0">
                <a:solidFill>
                  <a:schemeClr val="tx2"/>
                </a:solidFill>
                <a:effectLst/>
              </a:rPr>
              <a:t>Dust</a:t>
            </a:r>
            <a:r>
              <a:rPr lang="en-US" sz="1400" b="0" i="0" dirty="0" smtClean="0">
                <a:solidFill>
                  <a:schemeClr val="tx2"/>
                </a:solidFill>
                <a:effectLst/>
              </a:rPr>
              <a:t> prediction for CONUS sources</a:t>
            </a:r>
          </a:p>
          <a:p>
            <a:pPr marL="352425" lvl="2" indent="-3175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dirty="0">
                <a:solidFill>
                  <a:schemeClr val="tx2"/>
                </a:solidFill>
                <a:effectLst/>
              </a:rPr>
              <a:t> MODIS dust product is used for </a:t>
            </a:r>
            <a:r>
              <a:rPr lang="en-US" sz="1400" dirty="0" smtClean="0">
                <a:solidFill>
                  <a:schemeClr val="tx2"/>
                </a:solidFill>
                <a:effectLst/>
              </a:rPr>
              <a:t>verification</a:t>
            </a:r>
          </a:p>
          <a:p>
            <a:pPr marL="352425" lvl="2" indent="-3175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400" b="0" dirty="0" smtClean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i="0" dirty="0" smtClean="0">
                <a:solidFill>
                  <a:schemeClr val="tx2"/>
                </a:solidFill>
                <a:effectLst/>
              </a:rPr>
              <a:t> Ozone</a:t>
            </a:r>
            <a:r>
              <a:rPr lang="en-US" sz="1400" b="0" i="0" dirty="0" smtClean="0">
                <a:solidFill>
                  <a:schemeClr val="tx2"/>
                </a:solidFill>
                <a:effectLst/>
              </a:rPr>
              <a:t> </a:t>
            </a:r>
            <a:r>
              <a:rPr lang="en-US" sz="1400" b="0" i="0" dirty="0">
                <a:solidFill>
                  <a:schemeClr val="tx2"/>
                </a:solidFill>
                <a:effectLst/>
              </a:rPr>
              <a:t>prediction </a:t>
            </a:r>
            <a:r>
              <a:rPr lang="en-US" sz="1400" b="0" i="0" dirty="0" smtClean="0">
                <a:solidFill>
                  <a:schemeClr val="tx2"/>
                </a:solidFill>
                <a:effectLst/>
              </a:rPr>
              <a:t>nationwide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400" b="0" i="0" dirty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b="0" i="0" dirty="0">
                <a:solidFill>
                  <a:schemeClr val="tx2"/>
                </a:solidFill>
                <a:effectLst/>
              </a:rPr>
              <a:t> </a:t>
            </a:r>
            <a:r>
              <a:rPr lang="en-US" sz="1400" b="0" i="0" dirty="0" smtClean="0">
                <a:solidFill>
                  <a:schemeClr val="tx2"/>
                </a:solidFill>
                <a:effectLst/>
              </a:rPr>
              <a:t>Prototype </a:t>
            </a:r>
            <a:r>
              <a:rPr lang="en-US" sz="1400" b="0" i="0" dirty="0">
                <a:solidFill>
                  <a:schemeClr val="tx2"/>
                </a:solidFill>
                <a:effectLst/>
              </a:rPr>
              <a:t>CMAQ </a:t>
            </a:r>
            <a:r>
              <a:rPr lang="en-US" sz="1400" i="0" dirty="0">
                <a:solidFill>
                  <a:schemeClr val="tx2"/>
                </a:solidFill>
                <a:effectLst/>
              </a:rPr>
              <a:t>aerosol</a:t>
            </a:r>
            <a:r>
              <a:rPr lang="en-US" sz="1400" b="0" i="0" dirty="0">
                <a:solidFill>
                  <a:schemeClr val="tx2"/>
                </a:solidFill>
                <a:effectLst/>
              </a:rPr>
              <a:t> predictions with NEI </a:t>
            </a:r>
            <a:r>
              <a:rPr lang="en-US" sz="1400" b="0" i="0" dirty="0" smtClean="0">
                <a:solidFill>
                  <a:schemeClr val="tx2"/>
                </a:solidFill>
                <a:effectLst/>
              </a:rPr>
              <a:t>sources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400" b="0" i="0" dirty="0" smtClean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sz="1400" b="0" i="0" dirty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r>
              <a:rPr lang="en-US" sz="1400" i="0" dirty="0">
                <a:solidFill>
                  <a:schemeClr val="tx2"/>
                </a:solidFill>
                <a:effectLst/>
              </a:rPr>
              <a:t>If/when resources allow we plan to: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b="0" i="0" dirty="0">
                <a:solidFill>
                  <a:schemeClr val="tx2"/>
                </a:solidFill>
                <a:effectLst/>
              </a:rPr>
              <a:t> Maintain operational AQ predictions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b="0" i="0" dirty="0">
                <a:solidFill>
                  <a:schemeClr val="tx2"/>
                </a:solidFill>
                <a:effectLst/>
              </a:rPr>
              <a:t> Improve and transition currently experimental ozone into operations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b="0" i="0" dirty="0">
                <a:solidFill>
                  <a:schemeClr val="tx2"/>
                </a:solidFill>
                <a:effectLst/>
              </a:rPr>
              <a:t> Use lateral boundary conditions from global dust predictions in testing of PM2.5 predictions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b="0" i="0" dirty="0">
                <a:solidFill>
                  <a:schemeClr val="tx2"/>
                </a:solidFill>
                <a:effectLst/>
              </a:rPr>
              <a:t> Include intermittent smoke and dust emissions into testing of PM2.5 predictions</a:t>
            </a: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800" b="0" i="0" dirty="0" smtClean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800" b="0" i="0" dirty="0" smtClean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defRPr/>
            </a:pPr>
            <a:endParaRPr lang="en-US" sz="1800" b="0" i="0" dirty="0" smtClean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800" b="0" i="0" dirty="0">
              <a:solidFill>
                <a:schemeClr val="tx2"/>
              </a:solidFill>
              <a:effectLst/>
            </a:endParaRPr>
          </a:p>
          <a:p>
            <a:pPr marL="0" indent="0" eaLnBrk="1" hangingPunct="1">
              <a:lnSpc>
                <a:spcPct val="90000"/>
              </a:lnSpc>
              <a:buFont typeface="Arial" pitchFamily="34" charset="0"/>
              <a:buChar char="•"/>
              <a:defRPr/>
            </a:pPr>
            <a:endParaRPr lang="en-US" sz="1800" b="0" i="0" dirty="0" smtClean="0">
              <a:solidFill>
                <a:schemeClr val="tx2"/>
              </a:solidFill>
              <a:effectLst/>
            </a:endParaRP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525344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77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4032" y="152400"/>
            <a:ext cx="7645400" cy="685800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Acknowledgments: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i="1" dirty="0">
                <a:solidFill>
                  <a:schemeClr val="accent2"/>
                </a:solidFill>
              </a:rPr>
              <a:t>  </a:t>
            </a:r>
            <a:r>
              <a:rPr lang="en-US" sz="2800" i="1" dirty="0" smtClean="0">
                <a:solidFill>
                  <a:schemeClr val="accent2"/>
                </a:solidFill>
              </a:rPr>
              <a:t>AQF Implementation </a:t>
            </a:r>
            <a:r>
              <a:rPr lang="en-US" sz="2800" i="1" dirty="0">
                <a:solidFill>
                  <a:schemeClr val="accent2"/>
                </a:solidFill>
              </a:rPr>
              <a:t>Team Members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39504"/>
            <a:ext cx="9144000" cy="5659438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dirty="0" smtClean="0"/>
              <a:t>Special thanks to Paula Davidson, </a:t>
            </a:r>
            <a:r>
              <a:rPr lang="en-US" sz="1050" dirty="0"/>
              <a:t>OST chief scientist and former NAQFC Manager and to Jim Meager former NOAA AQ Matrix </a:t>
            </a:r>
            <a:r>
              <a:rPr lang="en-US" sz="1050" dirty="0" smtClean="0"/>
              <a:t>Manager</a:t>
            </a:r>
          </a:p>
          <a:p>
            <a:pPr marL="0" indent="0">
              <a:lnSpc>
                <a:spcPct val="150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NOAA/NWS/OST</a:t>
            </a:r>
            <a:r>
              <a:rPr lang="en-US" sz="1050" dirty="0" smtClean="0"/>
              <a:t>	Ivanka Stajner		         NAQFC Manager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NWS/OCWWS</a:t>
            </a:r>
            <a:r>
              <a:rPr lang="en-US" sz="1050" dirty="0" smtClean="0"/>
              <a:t>	                         Jannie Ferrell 		         Outreach, Feedback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NWS/OPS/TOC </a:t>
            </a:r>
            <a:r>
              <a:rPr lang="en-US" sz="1050" dirty="0" smtClean="0"/>
              <a:t>                       Cynthia Jones      	         Data Communications</a:t>
            </a:r>
          </a:p>
          <a:p>
            <a:pPr marL="0" indent="0">
              <a:lnSpc>
                <a:spcPct val="70000"/>
              </a:lnSpc>
              <a:spcBef>
                <a:spcPct val="25000"/>
              </a:spcBef>
              <a:defRPr/>
            </a:pPr>
            <a:r>
              <a:rPr lang="en-US" sz="1050" u="sng" dirty="0" smtClean="0"/>
              <a:t>NWS/OST/MDL </a:t>
            </a:r>
            <a:r>
              <a:rPr lang="en-US" sz="1050" dirty="0" smtClean="0"/>
              <a:t>	Jerry Gorline, Marc Saccucci,       Dev. Verification, NDGD Product Development</a:t>
            </a:r>
          </a:p>
          <a:p>
            <a:pPr marL="0" indent="0">
              <a:lnSpc>
                <a:spcPct val="70000"/>
              </a:lnSpc>
              <a:spcBef>
                <a:spcPct val="25000"/>
              </a:spcBef>
              <a:defRPr/>
            </a:pPr>
            <a:r>
              <a:rPr lang="en-US" sz="1050" dirty="0" smtClean="0"/>
              <a:t>		Dave Ruth		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NWS/OST</a:t>
            </a:r>
            <a:r>
              <a:rPr lang="en-US" sz="1050" dirty="0" smtClean="0"/>
              <a:t>	</a:t>
            </a:r>
            <a:r>
              <a:rPr lang="en-US" sz="1050" dirty="0"/>
              <a:t>	</a:t>
            </a:r>
            <a:r>
              <a:rPr lang="en-US" sz="1050" dirty="0" err="1"/>
              <a:t>S</a:t>
            </a:r>
            <a:r>
              <a:rPr lang="en-US" sz="1050" dirty="0" err="1" smtClean="0"/>
              <a:t>ikchya</a:t>
            </a:r>
            <a:r>
              <a:rPr lang="en-US" sz="1050" dirty="0" smtClean="0"/>
              <a:t> </a:t>
            </a:r>
            <a:r>
              <a:rPr lang="en-US" sz="1050" dirty="0" err="1" smtClean="0"/>
              <a:t>Upadhayay</a:t>
            </a:r>
            <a:r>
              <a:rPr lang="en-US" sz="1050" dirty="0" smtClean="0"/>
              <a:t>	         Program Support</a:t>
            </a:r>
          </a:p>
          <a:p>
            <a:pPr marL="0" indent="0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defRPr/>
            </a:pPr>
            <a:r>
              <a:rPr lang="en-US" sz="1050" u="sng" dirty="0" smtClean="0"/>
              <a:t>NESDIS/NCDC</a:t>
            </a:r>
            <a:r>
              <a:rPr lang="en-US" sz="1050" dirty="0" smtClean="0"/>
              <a:t>	Alan Hall		         Product Archiving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NWS/NCEP</a:t>
            </a:r>
          </a:p>
          <a:p>
            <a:pPr lvl="1">
              <a:lnSpc>
                <a:spcPct val="7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1050" dirty="0" smtClean="0"/>
              <a:t>Jeff McQueen, </a:t>
            </a:r>
            <a:r>
              <a:rPr lang="en-US" sz="1050" dirty="0" err="1"/>
              <a:t>Jianping</a:t>
            </a:r>
            <a:r>
              <a:rPr lang="en-US" sz="1050" dirty="0"/>
              <a:t> Huang </a:t>
            </a:r>
            <a:r>
              <a:rPr lang="en-US" sz="1050" dirty="0" smtClean="0"/>
              <a:t> </a:t>
            </a:r>
            <a:r>
              <a:rPr lang="en-US" sz="1050" dirty="0">
                <a:effectLst/>
              </a:rPr>
              <a:t>Perry </a:t>
            </a:r>
            <a:r>
              <a:rPr lang="en-US" sz="1050" dirty="0" err="1" smtClean="0">
                <a:effectLst/>
              </a:rPr>
              <a:t>Shafran</a:t>
            </a:r>
            <a:r>
              <a:rPr lang="en-US" sz="1050" dirty="0"/>
              <a:t>	 </a:t>
            </a:r>
            <a:r>
              <a:rPr lang="en-US" sz="1050" dirty="0" smtClean="0"/>
              <a:t>       AQF model interface development, testing, &amp; integration	 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*Sarah Lu </a:t>
            </a:r>
            <a:r>
              <a:rPr lang="en-US" sz="1050" dirty="0"/>
              <a:t>	</a:t>
            </a:r>
            <a:r>
              <a:rPr lang="en-US" sz="1050" dirty="0" smtClean="0"/>
              <a:t>			        Global dust aerosol and  feedback testing 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*Brad Ferrier, *Eric Rogers, 	                                 NAM  coordination	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*</a:t>
            </a:r>
            <a:r>
              <a:rPr lang="en-US" sz="1050" dirty="0" err="1" smtClean="0"/>
              <a:t>Hui-Ya</a:t>
            </a:r>
            <a:r>
              <a:rPr lang="en-US" sz="1050" dirty="0" smtClean="0"/>
              <a:t> Chuang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Geoff Manikin			         Smoke and dust product testing and integration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Dan Starosta, Chris Magee		   	         NCO transition and systems testing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5000"/>
              </a:spcAft>
              <a:buFontTx/>
              <a:buNone/>
              <a:defRPr/>
            </a:pPr>
            <a:r>
              <a:rPr lang="en-US" sz="1050" dirty="0" smtClean="0"/>
              <a:t>Mike </a:t>
            </a:r>
            <a:r>
              <a:rPr lang="en-US" sz="1050" dirty="0" err="1" smtClean="0"/>
              <a:t>Bodner</a:t>
            </a:r>
            <a:r>
              <a:rPr lang="en-US" sz="1050" dirty="0" smtClean="0"/>
              <a:t>, Andrew Orrison	  	         HPC coordination and AQF </a:t>
            </a:r>
            <a:r>
              <a:rPr lang="en-US" sz="1050" dirty="0" err="1" smtClean="0"/>
              <a:t>webdrawer</a:t>
            </a:r>
            <a:endParaRPr lang="en-US" sz="1050" dirty="0" smtClean="0"/>
          </a:p>
          <a:p>
            <a:pPr marL="0" indent="0">
              <a:lnSpc>
                <a:spcPct val="70000"/>
              </a:lnSpc>
              <a:spcBef>
                <a:spcPct val="25000"/>
              </a:spcBef>
              <a:defRPr/>
            </a:pPr>
            <a:r>
              <a:rPr lang="en-US" sz="1050" u="sng" dirty="0" smtClean="0"/>
              <a:t>NOAA/OAR/ARL</a:t>
            </a:r>
          </a:p>
          <a:p>
            <a:pPr lvl="1">
              <a:lnSpc>
                <a:spcPct val="70000"/>
              </a:lnSpc>
              <a:spcBef>
                <a:spcPct val="25000"/>
              </a:spcBef>
              <a:buFontTx/>
              <a:buNone/>
              <a:defRPr/>
            </a:pPr>
            <a:r>
              <a:rPr lang="en-US" sz="1050" dirty="0" smtClean="0"/>
              <a:t>Pius Lee, Daniel Tong, </a:t>
            </a:r>
            <a:r>
              <a:rPr lang="en-US" sz="1050" dirty="0" err="1"/>
              <a:t>Tianfeng</a:t>
            </a:r>
            <a:r>
              <a:rPr lang="en-US" sz="1050" dirty="0"/>
              <a:t> Chai </a:t>
            </a:r>
            <a:r>
              <a:rPr lang="en-US" sz="1050" dirty="0" smtClean="0"/>
              <a:t>	         	         CMAQ development, adaptation of AQ simulations for AQF</a:t>
            </a:r>
          </a:p>
          <a:p>
            <a:pPr lvl="1">
              <a:lnSpc>
                <a:spcPct val="70000"/>
              </a:lnSpc>
              <a:spcBef>
                <a:spcPct val="25000"/>
              </a:spcBef>
              <a:buFontTx/>
              <a:buNone/>
              <a:defRPr/>
            </a:pPr>
            <a:r>
              <a:rPr lang="en-US" sz="1050" dirty="0" smtClean="0"/>
              <a:t>Hyun-</a:t>
            </a:r>
            <a:r>
              <a:rPr lang="en-US" sz="1050" dirty="0" err="1" smtClean="0"/>
              <a:t>Cheol</a:t>
            </a:r>
            <a:r>
              <a:rPr lang="en-US" sz="1050" dirty="0" smtClean="0"/>
              <a:t> Kim 			</a:t>
            </a:r>
          </a:p>
          <a:p>
            <a:pPr lvl="1">
              <a:lnSpc>
                <a:spcPct val="75000"/>
              </a:lnSpc>
              <a:spcBef>
                <a:spcPct val="25000"/>
              </a:spcBef>
              <a:spcAft>
                <a:spcPct val="15000"/>
              </a:spcAft>
              <a:buFontTx/>
              <a:buNone/>
              <a:defRPr/>
            </a:pPr>
            <a:r>
              <a:rPr lang="en-US" sz="1050" dirty="0" smtClean="0"/>
              <a:t>Roland </a:t>
            </a:r>
            <a:r>
              <a:rPr lang="en-US" sz="1050" dirty="0" err="1" smtClean="0"/>
              <a:t>Draxler</a:t>
            </a:r>
            <a:r>
              <a:rPr lang="en-US" sz="1050" dirty="0" smtClean="0"/>
              <a:t>, Glenn </a:t>
            </a:r>
            <a:r>
              <a:rPr lang="en-US" sz="1050" dirty="0" err="1" smtClean="0"/>
              <a:t>Rolph</a:t>
            </a:r>
            <a:r>
              <a:rPr lang="en-US" sz="1050" dirty="0" smtClean="0"/>
              <a:t>, Ariel Stein		         HYSPLIT adaptations</a:t>
            </a:r>
            <a:endParaRPr lang="en-US" sz="1050" u="sng" dirty="0" smtClean="0"/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NESDIS/STAR</a:t>
            </a:r>
            <a:r>
              <a:rPr lang="en-US" sz="1050" dirty="0" smtClean="0"/>
              <a:t>   </a:t>
            </a:r>
            <a:r>
              <a:rPr lang="en-US" sz="1050" dirty="0" err="1" smtClean="0"/>
              <a:t>Shobha</a:t>
            </a:r>
            <a:r>
              <a:rPr lang="en-US" sz="1050" dirty="0" smtClean="0"/>
              <a:t> </a:t>
            </a:r>
            <a:r>
              <a:rPr lang="en-US" sz="1050" dirty="0" err="1" smtClean="0"/>
              <a:t>Kondragunta</a:t>
            </a:r>
            <a:r>
              <a:rPr lang="en-US" sz="1050" dirty="0"/>
              <a:t> </a:t>
            </a:r>
            <a:r>
              <a:rPr lang="en-US" sz="1050" dirty="0" smtClean="0"/>
              <a:t>             	         Smoke and dust verification product development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NESDIS/OSDPD</a:t>
            </a:r>
            <a:r>
              <a:rPr lang="en-US" sz="1050" dirty="0" smtClean="0"/>
              <a:t>     </a:t>
            </a:r>
            <a:r>
              <a:rPr lang="en-US" sz="1050" dirty="0" err="1" smtClean="0"/>
              <a:t>Liqun</a:t>
            </a:r>
            <a:r>
              <a:rPr lang="en-US" sz="1050" dirty="0" smtClean="0"/>
              <a:t> Ma, Mark </a:t>
            </a:r>
            <a:r>
              <a:rPr lang="en-US" sz="1050" dirty="0" err="1" smtClean="0"/>
              <a:t>Ruminski</a:t>
            </a:r>
            <a:r>
              <a:rPr lang="en-US" sz="1050" dirty="0" smtClean="0"/>
              <a:t>	         Production of smoke and dust verification products, 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dirty="0"/>
              <a:t>	</a:t>
            </a:r>
            <a:r>
              <a:rPr lang="en-US" sz="1050" dirty="0" smtClean="0"/>
              <a:t>			         HMS product integration with smoke forecast tool</a:t>
            </a:r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u="sng" dirty="0" smtClean="0"/>
              <a:t>EPA/OAQPS</a:t>
            </a:r>
            <a:r>
              <a:rPr lang="en-US" sz="1050" dirty="0" smtClean="0"/>
              <a:t>  partners:</a:t>
            </a:r>
            <a:endParaRPr lang="en-US" sz="1050" u="sng" dirty="0" smtClean="0"/>
          </a:p>
          <a:p>
            <a:pPr marL="0" indent="0">
              <a:lnSpc>
                <a:spcPct val="75000"/>
              </a:lnSpc>
              <a:spcBef>
                <a:spcPct val="40000"/>
              </a:spcBef>
              <a:defRPr/>
            </a:pPr>
            <a:r>
              <a:rPr lang="en-US" sz="1050" dirty="0" smtClean="0"/>
              <a:t>Chet Wayland, Phil Dickerson, Brad Johns, John White              </a:t>
            </a:r>
            <a:r>
              <a:rPr lang="en-US" sz="1050" dirty="0" err="1" smtClean="0"/>
              <a:t>AIRNow</a:t>
            </a:r>
            <a:r>
              <a:rPr lang="en-US" sz="1050" dirty="0" smtClean="0"/>
              <a:t> development, coordination with NAQFC</a:t>
            </a:r>
          </a:p>
          <a:p>
            <a:pPr marL="0" indent="0">
              <a:defRPr/>
            </a:pPr>
            <a:endParaRPr lang="en-US" sz="105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6478832"/>
            <a:ext cx="1802096" cy="22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eaLnBrk="0" fontAlgn="base" hangingPunct="0">
              <a:lnSpc>
                <a:spcPct val="85000"/>
              </a:lnSpc>
              <a:spcBef>
                <a:spcPct val="40000"/>
              </a:spcBef>
              <a:spcAft>
                <a:spcPct val="40000"/>
              </a:spcAft>
              <a:buClr>
                <a:srgbClr val="000099"/>
              </a:buClr>
              <a:defRPr/>
            </a:pPr>
            <a:r>
              <a:rPr lang="en-U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* </a:t>
            </a:r>
            <a:r>
              <a:rPr lang="en-US" sz="1000" dirty="0">
                <a:solidFill>
                  <a:srgbClr val="000000"/>
                </a:solidFill>
                <a:cs typeface="Arial" pitchFamily="34" charset="0"/>
              </a:rPr>
              <a:t>Guest</a:t>
            </a:r>
            <a:r>
              <a:rPr lang="en-US" sz="1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cs typeface="Arial" pitchFamily="34" charset="0"/>
              </a:rPr>
              <a:t>Contributors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525344"/>
            <a:ext cx="457200" cy="244475"/>
          </a:xfrm>
        </p:spPr>
        <p:txBody>
          <a:bodyPr/>
          <a:lstStyle/>
          <a:p>
            <a:pPr>
              <a:defRPr/>
            </a:pPr>
            <a:fld id="{5594120A-5039-4805-A600-44EC4D05C30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0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04800"/>
            <a:ext cx="6400800" cy="533400"/>
          </a:xfrm>
        </p:spPr>
        <p:txBody>
          <a:bodyPr/>
          <a:lstStyle/>
          <a:p>
            <a:pPr eaLnBrk="1" hangingPunct="1">
              <a:lnSpc>
                <a:spcPct val="55000"/>
              </a:lnSpc>
              <a:defRPr/>
            </a:pPr>
            <a:r>
              <a:rPr lang="en-US" sz="2800" dirty="0" smtClean="0">
                <a:latin typeface="+mn-lt"/>
              </a:rPr>
              <a:t>Operational AQ forecast guidance</a:t>
            </a:r>
            <a:br>
              <a:rPr lang="en-US" sz="2800" dirty="0" smtClean="0">
                <a:latin typeface="+mn-lt"/>
              </a:rPr>
            </a:br>
            <a:r>
              <a:rPr lang="en-US" sz="2800" dirty="0" smtClean="0">
                <a:latin typeface="+mn-lt"/>
              </a:rPr>
              <a:t/>
            </a:r>
            <a:br>
              <a:rPr lang="en-US" sz="2800" dirty="0" smtClean="0">
                <a:latin typeface="+mn-lt"/>
              </a:rPr>
            </a:br>
            <a:r>
              <a:rPr lang="en-US" sz="2800" u="sng" dirty="0" smtClean="0">
                <a:solidFill>
                  <a:srgbClr val="0033CC"/>
                </a:solidFill>
                <a:latin typeface="+mn-lt"/>
              </a:rPr>
              <a:t>airquality.weather.gov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57200" y="6324600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5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Further information: </a:t>
            </a:r>
            <a:r>
              <a:rPr lang="en-US" sz="24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www.nws.noaa.gov/ost/air_quality</a:t>
            </a:r>
          </a:p>
        </p:txBody>
      </p:sp>
      <p:pic>
        <p:nvPicPr>
          <p:cNvPr id="43014" name="Picture 6" descr="ozone01_20070920_Loop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" y="1344613"/>
            <a:ext cx="3933825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7" descr="smokes_20070920_Loop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3475" y="3508375"/>
            <a:ext cx="3490913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667250" y="1981200"/>
            <a:ext cx="44767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Ozone products</a:t>
            </a:r>
            <a:br>
              <a:rPr lang="en-US" sz="20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Nationwide since 2010</a:t>
            </a:r>
            <a:r>
              <a:rPr lang="en-US" b="1" dirty="0">
                <a:solidFill>
                  <a:srgbClr val="000000"/>
                </a:solidFill>
                <a:cs typeface="Arial" pitchFamily="34" charset="0"/>
              </a:rPr>
              <a:t> </a:t>
            </a:r>
            <a:br>
              <a:rPr lang="en-US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0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000" b="1" dirty="0">
                <a:solidFill>
                  <a:srgbClr val="000000"/>
                </a:solidFill>
                <a:cs typeface="Arial" pitchFamily="34" charset="0"/>
              </a:rPr>
            </a:br>
            <a:endParaRPr lang="en-US" sz="20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981075" y="4940812"/>
            <a:ext cx="365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Smoke Products</a:t>
            </a:r>
            <a:br>
              <a:rPr lang="en-US" sz="2000" b="1" dirty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Nationwide since 2010</a:t>
            </a:r>
          </a:p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cs typeface="Arial" pitchFamily="34" charset="0"/>
              </a:rPr>
              <a:t>Dust Products</a:t>
            </a:r>
          </a:p>
          <a:p>
            <a:pPr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Implemented </a:t>
            </a:r>
            <a:r>
              <a:rPr lang="en-US" sz="1600" b="1" dirty="0" smtClean="0">
                <a:solidFill>
                  <a:srgbClr val="000000"/>
                </a:solidFill>
                <a:cs typeface="Arial" pitchFamily="34" charset="0"/>
              </a:rPr>
              <a:t>in 2012</a:t>
            </a:r>
            <a:endParaRPr lang="en-US" sz="16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525344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93256" y="1068388"/>
            <a:ext cx="5781675" cy="2478087"/>
          </a:xfrm>
          <a:prstGeom prst="rect">
            <a:avLst/>
          </a:prstGeom>
          <a:solidFill>
            <a:schemeClr val="hlink">
              <a:alpha val="48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5613" indent="-455613" defTabSz="912813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Model: Linked numerical prediction system</a:t>
            </a:r>
          </a:p>
          <a:p>
            <a:pPr marL="455613" indent="-455613" defTabSz="912813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	Operationally integrated on NCEP’s supercomputer</a:t>
            </a:r>
          </a:p>
          <a:p>
            <a:pPr marL="836613" lvl="1" indent="-379413" defTabSz="912813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NOAA NCEP </a:t>
            </a:r>
            <a:r>
              <a:rPr lang="en-US" sz="14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mesoscale</a:t>
            </a: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numerical weather prediction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  <a:p>
            <a:pPr marL="836613" lvl="1" indent="-379413" defTabSz="912813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NOAA/EPA community model for air quality: CMAQ </a:t>
            </a:r>
          </a:p>
          <a:p>
            <a:pPr marL="836613" lvl="1" indent="-379413" defTabSz="912813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NOAA HYSPLIT model for smoke and dust prediction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  <a:p>
            <a:pPr marL="455613" indent="-455613" defTabSz="912813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	Observational Input:  </a:t>
            </a:r>
          </a:p>
          <a:p>
            <a:pPr marL="836613" lvl="1" indent="-379413" defTabSz="912813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NWS weather observations; NESDIS fire locations; climatology of regions with dust emission potential </a:t>
            </a:r>
          </a:p>
          <a:p>
            <a:pPr marL="836613" lvl="1" indent="-379413" defTabSz="912813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EPA emissions inventory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762000" y="177800"/>
            <a:ext cx="75438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/>
              <a:t>National Air Quality Forecast Capability</a:t>
            </a:r>
            <a:br>
              <a:rPr lang="en-US" sz="2800" dirty="0" smtClean="0"/>
            </a:br>
            <a:r>
              <a:rPr lang="en-US" sz="2800" i="1" dirty="0" smtClean="0">
                <a:solidFill>
                  <a:schemeClr val="accent2"/>
                </a:solidFill>
              </a:rPr>
              <a:t> End-to-End Operational Capability</a:t>
            </a:r>
            <a:endParaRPr lang="en-US" sz="1800" b="0" dirty="0" smtClean="0">
              <a:solidFill>
                <a:schemeClr val="accent2"/>
              </a:solidFill>
              <a:latin typeface="TradeGothicLHBoldExtended" pitchFamily="2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3256" y="3552313"/>
            <a:ext cx="5364126" cy="3294321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Gridded forecast guidance products</a:t>
            </a:r>
          </a:p>
          <a:p>
            <a:pPr marL="838200" lvl="1" indent="-3810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On NWS servers: </a:t>
            </a:r>
            <a:r>
              <a:rPr lang="en-US" sz="1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airquality.weather.gov</a:t>
            </a: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		and ftp-servers</a:t>
            </a:r>
          </a:p>
          <a:p>
            <a:pPr marL="838200" lvl="1" indent="-3810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On EPA servers</a:t>
            </a:r>
          </a:p>
          <a:p>
            <a:pPr marL="838200" lvl="1" indent="-3810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Updated 2x daily</a:t>
            </a:r>
            <a:endParaRPr lang="en-US" sz="1200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  <a:p>
            <a:pPr marL="457200" indent="-4572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Verification basis, near-real time:</a:t>
            </a:r>
            <a:r>
              <a:rPr lang="en-US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  	</a:t>
            </a:r>
            <a:endParaRPr 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pitchFamily="34" charset="0"/>
            </a:endParaRPr>
          </a:p>
          <a:p>
            <a:pPr marL="838200" lvl="1" indent="-3810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Ground-level AIRNow observations 		of surface ozone</a:t>
            </a:r>
          </a:p>
          <a:p>
            <a:pPr marL="838200" lvl="1" indent="-3810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Satellite observations of smoke and dust</a:t>
            </a:r>
          </a:p>
          <a:p>
            <a:pPr marL="457200" indent="-4572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sz="2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Customer outreach/feedback</a:t>
            </a:r>
          </a:p>
          <a:p>
            <a:pPr marL="838200" lvl="1" indent="-3810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State &amp; Local AQ forecasters coordinated with EPA</a:t>
            </a:r>
          </a:p>
          <a:p>
            <a:pPr marL="838200" lvl="1" indent="-381000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  <a:buFontTx/>
              <a:buChar char="•"/>
              <a:defRPr/>
            </a:pPr>
            <a:r>
              <a:rPr lang="en-US" sz="1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pitchFamily="34" charset="0"/>
              </a:rPr>
              <a:t>Public and Private Sector AQ constituents</a:t>
            </a: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0225" y="2878248"/>
            <a:ext cx="2263775" cy="1724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7392758" y="3080042"/>
            <a:ext cx="873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2813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FFFFFF"/>
                </a:solidFill>
                <a:latin typeface="Garamond" pitchFamily="18" charset="0"/>
                <a:cs typeface="Arial" pitchFamily="34" charset="0"/>
              </a:rPr>
              <a:t>AIRNow</a:t>
            </a:r>
            <a:endParaRPr lang="en-US" sz="1400" dirty="0">
              <a:solidFill>
                <a:srgbClr val="FFFFFF"/>
              </a:solidFill>
              <a:latin typeface="Garamond" pitchFamily="18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2051" y="941498"/>
            <a:ext cx="243205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74" y="3879156"/>
            <a:ext cx="2493002" cy="198093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5438" y="4732337"/>
            <a:ext cx="24685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675438" y="1026892"/>
            <a:ext cx="636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ozone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73904" y="3927699"/>
            <a:ext cx="514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dust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1416" y="4869623"/>
            <a:ext cx="683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smoke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86800" y="6561348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23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33425" y="153988"/>
            <a:ext cx="7543800" cy="938212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sz="2800" dirty="0" smtClean="0"/>
              <a:t>Recent progress and updates</a:t>
            </a:r>
            <a:br>
              <a:rPr lang="en-US" sz="2800" dirty="0" smtClean="0"/>
            </a:br>
            <a:endParaRPr lang="en-US" sz="2600" dirty="0" smtClean="0">
              <a:solidFill>
                <a:srgbClr val="3333E6"/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830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defRPr sz="2800" b="1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339725" indent="-2254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sz="24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2pPr>
            <a:lvl3pPr marL="692150" indent="-238125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–"/>
              <a:defRPr sz="2000"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3pPr>
            <a:lvl4pPr marL="1030288" indent="-223838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•"/>
              <a:defRPr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4pPr>
            <a:lvl5pPr marL="1370013" indent="-222250"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5pPr>
            <a:lvl6pPr marL="18272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6pPr>
            <a:lvl7pPr marL="22844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7pPr>
            <a:lvl8pPr marL="27416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8pPr>
            <a:lvl9pPr marL="3198813" indent="-222250" algn="l" rtl="0" fontAlgn="base">
              <a:lnSpc>
                <a:spcPct val="85000"/>
              </a:lnSpc>
              <a:spcBef>
                <a:spcPct val="0"/>
              </a:spcBef>
              <a:spcAft>
                <a:spcPct val="40000"/>
              </a:spcAft>
              <a:buChar char="»"/>
              <a:defRPr i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defRPr>
            </a:lvl9pPr>
          </a:lstStyle>
          <a:p>
            <a:pPr marL="0" indent="0" algn="ctr" eaLnBrk="1" hangingPunct="1">
              <a:defRPr/>
            </a:pPr>
            <a:endParaRPr lang="en-US" i="0" smtClean="0">
              <a:solidFill>
                <a:srgbClr val="000000"/>
              </a:solidFill>
            </a:endParaRPr>
          </a:p>
          <a:p>
            <a:pPr marL="0" indent="0" algn="ctr" eaLnBrk="1" hangingPunct="1">
              <a:defRPr/>
            </a:pPr>
            <a:endParaRPr lang="en-US" i="0" smtClean="0">
              <a:solidFill>
                <a:srgbClr val="000000"/>
              </a:solidFill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75652" y="934991"/>
            <a:ext cx="88138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533400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b="1" i="1" dirty="0" smtClean="0">
                <a:solidFill>
                  <a:srgbClr val="000000"/>
                </a:solidFill>
                <a:cs typeface="Arial" pitchFamily="34" charset="0"/>
              </a:rPr>
              <a:t>North American Meteorological model, currently Non-hydrostatic Multi-scale Model (NMMB) was updated and migrated to new supercomputers</a:t>
            </a:r>
          </a:p>
          <a:p>
            <a:pPr marL="990600" lvl="1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dirty="0" smtClean="0">
                <a:solidFill>
                  <a:srgbClr val="000000"/>
                </a:solidFill>
                <a:cs typeface="Arial" pitchFamily="34" charset="0"/>
              </a:rPr>
              <a:t>These meteorological predictions are used for all air quality predictions (July 2013)</a:t>
            </a:r>
            <a:endParaRPr lang="en-US" sz="800" b="1" i="1" dirty="0">
              <a:solidFill>
                <a:srgbClr val="000000"/>
              </a:solidFill>
              <a:cs typeface="Arial" pitchFamily="34" charset="0"/>
            </a:endParaRPr>
          </a:p>
          <a:p>
            <a:pPr marL="533400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b="1" i="1" dirty="0" smtClean="0">
                <a:solidFill>
                  <a:srgbClr val="000000"/>
                </a:solidFill>
                <a:cs typeface="Arial" pitchFamily="34" charset="0"/>
              </a:rPr>
              <a:t>Ozone - </a:t>
            </a:r>
            <a:r>
              <a:rPr lang="en-US" i="1" dirty="0" smtClean="0">
                <a:solidFill>
                  <a:srgbClr val="000000"/>
                </a:solidFill>
                <a:cs typeface="Arial" pitchFamily="34" charset="0"/>
              </a:rPr>
              <a:t>Substantial emission updates for 2012; reuse these emissions in 2013: </a:t>
            </a:r>
          </a:p>
          <a:p>
            <a:pPr marL="1447800" lvl="2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dirty="0" smtClean="0">
                <a:solidFill>
                  <a:srgbClr val="000000"/>
                </a:solidFill>
                <a:cs typeface="Arial" pitchFamily="34" charset="0"/>
              </a:rPr>
              <a:t>Mobile6 used for mobile emissions, but with emissions scaled by growth/reduction rate from 2005 to 2012</a:t>
            </a:r>
          </a:p>
          <a:p>
            <a:pPr marL="1447800" lvl="2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dirty="0" smtClean="0">
                <a:solidFill>
                  <a:srgbClr val="000000"/>
                </a:solidFill>
                <a:cs typeface="Arial" pitchFamily="34" charset="0"/>
              </a:rPr>
              <a:t>Non-road area sources use Cross State Rule Inventory</a:t>
            </a:r>
          </a:p>
          <a:p>
            <a:pPr marL="1447800" lvl="2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dirty="0" smtClean="0">
                <a:solidFill>
                  <a:srgbClr val="000000"/>
                </a:solidFill>
                <a:cs typeface="Arial" pitchFamily="34" charset="0"/>
              </a:rPr>
              <a:t>Canadian emissions  use 2006 inventory</a:t>
            </a:r>
            <a:endParaRPr lang="en-US" sz="800" i="1" dirty="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b="1" i="1" dirty="0" smtClean="0">
                <a:solidFill>
                  <a:srgbClr val="000000"/>
                </a:solidFill>
                <a:cs typeface="Arial" pitchFamily="34" charset="0"/>
              </a:rPr>
              <a:t>Dust predictions implemented operationally in March 2012:</a:t>
            </a:r>
          </a:p>
          <a:p>
            <a:pPr marL="742950" lvl="1" indent="-28575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dirty="0" smtClean="0">
                <a:solidFill>
                  <a:srgbClr val="000000"/>
                </a:solidFill>
                <a:cs typeface="Arial" pitchFamily="34" charset="0"/>
              </a:rPr>
              <a:t>Dust emissions are modulated by real-time soil moisture</a:t>
            </a:r>
          </a:p>
          <a:p>
            <a:pPr marL="742950" lvl="1" indent="-28575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dirty="0">
                <a:solidFill>
                  <a:srgbClr val="000000"/>
                </a:solidFill>
                <a:cs typeface="Arial" pitchFamily="34" charset="0"/>
              </a:rPr>
              <a:t>L</a:t>
            </a:r>
            <a:r>
              <a:rPr lang="en-US" i="1" dirty="0" smtClean="0">
                <a:solidFill>
                  <a:srgbClr val="000000"/>
                </a:solidFill>
                <a:cs typeface="Arial" pitchFamily="34" charset="0"/>
              </a:rPr>
              <a:t>onger time step to speed up dust predictions implemented in October 2012</a:t>
            </a:r>
            <a:endParaRPr lang="en-US" sz="800" i="1" dirty="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b="1" i="1" dirty="0" smtClean="0">
                <a:solidFill>
                  <a:srgbClr val="000000"/>
                </a:solidFill>
                <a:cs typeface="Arial" pitchFamily="34" charset="0"/>
              </a:rPr>
              <a:t>Smoke updates implemented in July 2013: </a:t>
            </a:r>
          </a:p>
          <a:p>
            <a:pPr marL="742950" lvl="1" indent="-28575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r>
              <a:rPr lang="en-US" i="1" dirty="0" smtClean="0">
                <a:solidFill>
                  <a:srgbClr val="000000"/>
                </a:solidFill>
                <a:cs typeface="Arial" pitchFamily="34" charset="0"/>
              </a:rPr>
              <a:t>Increased </a:t>
            </a:r>
            <a:r>
              <a:rPr lang="en-US" i="1" dirty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i="1" dirty="0" smtClean="0">
                <a:solidFill>
                  <a:srgbClr val="000000"/>
                </a:solidFill>
                <a:cs typeface="Arial" pitchFamily="34" charset="0"/>
              </a:rPr>
              <a:t>aximum </a:t>
            </a:r>
            <a:r>
              <a:rPr lang="en-US" i="1" dirty="0">
                <a:solidFill>
                  <a:srgbClr val="000000"/>
                </a:solidFill>
                <a:cs typeface="Arial" pitchFamily="34" charset="0"/>
              </a:rPr>
              <a:t>plume rise </a:t>
            </a:r>
            <a:r>
              <a:rPr lang="en-US" i="1" dirty="0" smtClean="0">
                <a:solidFill>
                  <a:srgbClr val="000000"/>
                </a:solidFill>
                <a:cs typeface="Arial" pitchFamily="34" charset="0"/>
              </a:rPr>
              <a:t>limit from </a:t>
            </a:r>
            <a:r>
              <a:rPr lang="en-US" i="1" dirty="0">
                <a:solidFill>
                  <a:srgbClr val="000000"/>
                </a:solidFill>
                <a:cs typeface="Arial" pitchFamily="34" charset="0"/>
              </a:rPr>
              <a:t>0.75 </a:t>
            </a:r>
            <a:r>
              <a:rPr lang="en-US" i="1" dirty="0" smtClean="0">
                <a:solidFill>
                  <a:srgbClr val="000000"/>
                </a:solidFill>
                <a:cs typeface="Arial" pitchFamily="34" charset="0"/>
              </a:rPr>
              <a:t>to </a:t>
            </a:r>
            <a:r>
              <a:rPr lang="en-US" i="1" dirty="0">
                <a:solidFill>
                  <a:srgbClr val="000000"/>
                </a:solidFill>
                <a:cs typeface="Arial" pitchFamily="34" charset="0"/>
              </a:rPr>
              <a:t>1.25 of the PBL </a:t>
            </a:r>
            <a:r>
              <a:rPr lang="en-US" i="1" dirty="0" smtClean="0">
                <a:solidFill>
                  <a:srgbClr val="000000"/>
                </a:solidFill>
                <a:cs typeface="Arial" pitchFamily="34" charset="0"/>
              </a:rPr>
              <a:t>depth; decreased wet removal, changed in daily emissions cycling; made horizontal puff dispersion rate more consistent with particle dispersion </a:t>
            </a:r>
          </a:p>
          <a:p>
            <a:pPr marL="742950" lvl="1" indent="-28575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endParaRPr lang="en-US" sz="900" i="1" dirty="0" smtClean="0">
              <a:solidFill>
                <a:srgbClr val="000000"/>
              </a:solidFill>
              <a:cs typeface="Arial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defRPr/>
            </a:pPr>
            <a:r>
              <a:rPr lang="en-US" b="1" i="1" u="sng" dirty="0" smtClean="0">
                <a:solidFill>
                  <a:srgbClr val="000000"/>
                </a:solidFill>
                <a:cs typeface="Arial" pitchFamily="34" charset="0"/>
              </a:rPr>
              <a:t>All AQ predictions have migrated to new NCEP computers </a:t>
            </a:r>
          </a:p>
          <a:p>
            <a:pPr marL="742950" lvl="1" indent="-28575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endParaRPr lang="en-US" b="1" i="1" dirty="0">
              <a:solidFill>
                <a:srgbClr val="FF0000"/>
              </a:solidFill>
              <a:cs typeface="Arial" pitchFamily="34" charset="0"/>
            </a:endParaRPr>
          </a:p>
          <a:p>
            <a:pPr marL="1447800" lvl="2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Font typeface="Arial" pitchFamily="34" charset="0"/>
              <a:buChar char="•"/>
              <a:defRPr/>
            </a:pPr>
            <a:endParaRPr lang="en-US" i="1" dirty="0" smtClean="0">
              <a:solidFill>
                <a:srgbClr val="FF0000"/>
              </a:solidFill>
              <a:cs typeface="Arial" pitchFamily="34" charset="0"/>
            </a:endParaRPr>
          </a:p>
          <a:p>
            <a:pPr marL="533400" indent="-533400" fontAlgn="base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defRPr/>
            </a:pPr>
            <a:endParaRPr lang="en-US" i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525344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71553" y="79738"/>
            <a:ext cx="7543800" cy="533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Ozone predictions</a:t>
            </a:r>
            <a:endParaRPr lang="en-US" dirty="0">
              <a:latin typeface="+mn-lt"/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992220" y="549720"/>
            <a:ext cx="550246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</a:pPr>
            <a:r>
              <a:rPr lang="en-US" sz="1600" b="1" dirty="0" smtClean="0">
                <a:solidFill>
                  <a:srgbClr val="000000"/>
                </a:solidFill>
                <a:cs typeface="Arial" pitchFamily="34" charset="0"/>
              </a:rPr>
              <a:t>Operational predictions at http://airquality.weather.gov</a:t>
            </a:r>
            <a:endParaRPr lang="en-US" sz="1600" b="1" dirty="0" smtClean="0">
              <a:solidFill>
                <a:srgbClr val="000000"/>
              </a:solidFill>
              <a:cs typeface="Arial" pitchFamily="34" charset="0"/>
              <a:hlinkClick r:id="rId2"/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</a:pPr>
            <a:r>
              <a:rPr lang="en-US" sz="1600" b="1" dirty="0" smtClean="0">
                <a:solidFill>
                  <a:srgbClr val="000000"/>
                </a:solidFill>
                <a:cs typeface="Arial" pitchFamily="34" charset="0"/>
              </a:rPr>
              <a:t>over expanding domains since 2004</a:t>
            </a:r>
            <a:endParaRPr lang="en-US" sz="1600" b="1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8" name="Picture 2" descr="C:\Users\m29226\Desktop\ozo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7" y="1137550"/>
            <a:ext cx="2001400" cy="1593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7870" y="2829292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cs typeface="Arial" pitchFamily="34" charset="0"/>
              </a:rPr>
              <a:t>1-Hr Average Ozone</a:t>
            </a:r>
            <a:endParaRPr lang="en-US" sz="1200" b="1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0" name="Picture 3" descr="C:\Users\m29226\Desktop\8hrozo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4" y="3370396"/>
            <a:ext cx="2001403" cy="157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7870" y="3108821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cs typeface="Arial" pitchFamily="34" charset="0"/>
              </a:rPr>
              <a:t>8-Hr Average Ozone</a:t>
            </a:r>
            <a:endParaRPr lang="en-US" sz="1200" b="1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2" name="Picture 4" descr="C:\Users\m29226\Desktop\1hrozonea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735" y="1137549"/>
            <a:ext cx="1678414" cy="159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306371" y="2831822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cs typeface="Arial" pitchFamily="34" charset="0"/>
              </a:rPr>
              <a:t>1-Hr Average Ozone</a:t>
            </a:r>
            <a:endParaRPr lang="en-US" sz="12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06371" y="3096595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cs typeface="Arial" pitchFamily="34" charset="0"/>
              </a:rPr>
              <a:t>8-Hr Average Ozone</a:t>
            </a:r>
            <a:endParaRPr lang="en-US" sz="1200" b="1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5" name="Picture 5" descr="C:\Users\m29226\Desktop\8hrozonea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127" y="3358652"/>
            <a:ext cx="1706138" cy="161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m29226\Desktop\1hrozoneh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4" y="1114010"/>
            <a:ext cx="1822997" cy="161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50237" y="2819596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cs typeface="Arial" pitchFamily="34" charset="0"/>
              </a:rPr>
              <a:t>1-Hr Average Ozone</a:t>
            </a:r>
            <a:endParaRPr lang="en-US" sz="12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50237" y="3084688"/>
            <a:ext cx="2533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 smtClean="0">
                <a:solidFill>
                  <a:srgbClr val="000000"/>
                </a:solidFill>
                <a:cs typeface="Arial" pitchFamily="34" charset="0"/>
              </a:rPr>
              <a:t>8-Hr Average Ozone</a:t>
            </a:r>
            <a:endParaRPr lang="en-US" sz="1200" b="1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9" name="Picture 7" descr="C:\Users\m29226\Desktop\8hrozoneH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4" y="3347048"/>
            <a:ext cx="1822997" cy="161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/>
          <p:cNvGrpSpPr/>
          <p:nvPr/>
        </p:nvGrpSpPr>
        <p:grpSpPr>
          <a:xfrm>
            <a:off x="6988175" y="5129351"/>
            <a:ext cx="2096026" cy="503984"/>
            <a:chOff x="6164380" y="1270000"/>
            <a:chExt cx="3030336" cy="503984"/>
          </a:xfrm>
        </p:grpSpPr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6164380" y="1270000"/>
              <a:ext cx="3030336" cy="5039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endParaRPr lang="en-US" sz="1050" b="1" dirty="0">
                <a:solidFill>
                  <a:srgbClr val="000000"/>
                </a:solidFill>
                <a:cs typeface="Arial" pitchFamily="34" charset="0"/>
              </a:endParaRP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cs typeface="Arial" pitchFamily="34" charset="0"/>
                </a:rPr>
                <a:t>CONUS, </a:t>
              </a:r>
              <a:r>
                <a:rPr lang="en-US" sz="1000" b="1" dirty="0" err="1">
                  <a:solidFill>
                    <a:srgbClr val="000000"/>
                  </a:solidFill>
                  <a:cs typeface="Arial" pitchFamily="34" charset="0"/>
                </a:rPr>
                <a:t>wrt</a:t>
              </a:r>
              <a:r>
                <a:rPr lang="en-US" sz="1000" b="1" dirty="0">
                  <a:solidFill>
                    <a:srgbClr val="000000"/>
                  </a:solidFill>
                  <a:cs typeface="Arial" pitchFamily="34" charset="0"/>
                </a:rPr>
                <a:t>  </a:t>
              </a:r>
              <a:r>
                <a:rPr lang="en-US" sz="1000" b="1" dirty="0" smtClean="0">
                  <a:solidFill>
                    <a:srgbClr val="000000"/>
                  </a:solidFill>
                  <a:cs typeface="Arial" pitchFamily="34" charset="0"/>
                </a:rPr>
                <a:t>75 ppb </a:t>
              </a:r>
              <a:r>
                <a:rPr lang="en-US" sz="1000" b="1" dirty="0">
                  <a:solidFill>
                    <a:srgbClr val="000000"/>
                  </a:solidFill>
                  <a:cs typeface="Arial" pitchFamily="34" charset="0"/>
                </a:rPr>
                <a:t>Threshold</a:t>
              </a:r>
            </a:p>
          </p:txBody>
        </p:sp>
        <p:sp>
          <p:nvSpPr>
            <p:cNvPr id="28" name="Text Box 5"/>
            <p:cNvSpPr txBox="1">
              <a:spLocks noChangeArrowheads="1"/>
            </p:cNvSpPr>
            <p:nvPr/>
          </p:nvSpPr>
          <p:spPr bwMode="auto">
            <a:xfrm>
              <a:off x="6970712" y="1286535"/>
              <a:ext cx="1336675" cy="246221"/>
            </a:xfrm>
            <a:prstGeom prst="rect">
              <a:avLst/>
            </a:prstGeom>
            <a:gradFill rotWithShape="1">
              <a:gsLst>
                <a:gs pos="0">
                  <a:srgbClr val="EAEAEA">
                    <a:alpha val="0"/>
                  </a:srgbClr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z="1000" b="1" dirty="0">
                  <a:solidFill>
                    <a:srgbClr val="000000"/>
                  </a:solidFill>
                  <a:cs typeface="Arial" pitchFamily="34" charset="0"/>
                </a:rPr>
                <a:t>Operational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055446" y="5642044"/>
            <a:ext cx="2031867" cy="101566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rgbClr val="000000"/>
                </a:solidFill>
                <a:cs typeface="Arial" pitchFamily="34" charset="0"/>
              </a:rPr>
              <a:t>Maintaining prediction accuracy as the warning threshold was lowered and emissions of pollutants are changing</a:t>
            </a:r>
            <a:endParaRPr lang="en-US" sz="12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561348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24" name="Chart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9585493"/>
              </p:ext>
            </p:extLst>
          </p:nvPr>
        </p:nvGraphicFramePr>
        <p:xfrm>
          <a:off x="49902" y="5145886"/>
          <a:ext cx="6938274" cy="1627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42122" y="6048129"/>
            <a:ext cx="5154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Fraction correct of daily maximum of 8h average </a:t>
            </a:r>
            <a:r>
              <a:rPr lang="en-US" sz="1400" dirty="0" err="1" smtClean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wrt</a:t>
            </a:r>
            <a:r>
              <a:rPr lang="en-US" sz="1400" dirty="0" smtClean="0">
                <a:solidFill>
                  <a:srgbClr val="000000"/>
                </a:solidFill>
                <a:latin typeface="Garamond" pitchFamily="18" charset="0"/>
                <a:cs typeface="Arial" pitchFamily="34" charset="0"/>
              </a:rPr>
              <a:t> 75 ppb threshold</a:t>
            </a:r>
            <a:endParaRPr lang="en-US" sz="1400" dirty="0">
              <a:solidFill>
                <a:srgbClr val="000000"/>
              </a:solidFill>
              <a:latin typeface="Garamond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05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447537" y="4242654"/>
            <a:ext cx="2514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000000"/>
                </a:solidFill>
                <a:cs typeface="Arial" pitchFamily="34" charset="0"/>
              </a:rPr>
              <a:t>NO</a:t>
            </a:r>
            <a:r>
              <a:rPr lang="en-US" sz="1400" baseline="-25000" dirty="0" err="1" smtClean="0">
                <a:solidFill>
                  <a:srgbClr val="000000"/>
                </a:solidFill>
                <a:cs typeface="Arial" pitchFamily="34" charset="0"/>
              </a:rPr>
              <a:t>x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emission change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by region for July compared to those used in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2011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14340" name="Picture 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88" y="4992440"/>
            <a:ext cx="1997075" cy="1371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Box 10"/>
          <p:cNvSpPr txBox="1">
            <a:spLocks noChangeArrowheads="1"/>
          </p:cNvSpPr>
          <p:nvPr/>
        </p:nvSpPr>
        <p:spPr bwMode="auto">
          <a:xfrm>
            <a:off x="6220489" y="1350146"/>
            <a:ext cx="223426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 err="1" smtClean="0">
                <a:solidFill>
                  <a:srgbClr val="000000"/>
                </a:solidFill>
                <a:cs typeface="Arial" pitchFamily="34" charset="0"/>
              </a:rPr>
              <a:t>NO</a:t>
            </a:r>
            <a:r>
              <a:rPr lang="en-US" sz="1400" baseline="-25000" dirty="0" err="1" smtClean="0">
                <a:solidFill>
                  <a:srgbClr val="000000"/>
                </a:solidFill>
                <a:cs typeface="Arial" pitchFamily="34" charset="0"/>
              </a:rPr>
              <a:t>x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emission change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by day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of week and holiday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for July compared to those used in 2011</a:t>
            </a:r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14" name="Chart 13"/>
          <p:cNvGraphicFramePr/>
          <p:nvPr>
            <p:extLst>
              <p:ext uri="{D42A27DB-BD31-4B8C-83A1-F6EECF244321}">
                <p14:modId xmlns:p14="http://schemas.microsoft.com/office/powerpoint/2010/main" val="313695740"/>
              </p:ext>
            </p:extLst>
          </p:nvPr>
        </p:nvGraphicFramePr>
        <p:xfrm>
          <a:off x="386361" y="1249263"/>
          <a:ext cx="5791200" cy="2459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3258903839"/>
              </p:ext>
            </p:extLst>
          </p:nvPr>
        </p:nvGraphicFramePr>
        <p:xfrm>
          <a:off x="2895600" y="4056845"/>
          <a:ext cx="6248400" cy="2648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345" name="TextBox 17"/>
          <p:cNvSpPr txBox="1">
            <a:spLocks noChangeArrowheads="1"/>
          </p:cNvSpPr>
          <p:nvPr/>
        </p:nvSpPr>
        <p:spPr bwMode="auto">
          <a:xfrm>
            <a:off x="2819400" y="5867400"/>
            <a:ext cx="39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%</a:t>
            </a: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252275" y="2884991"/>
            <a:ext cx="39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%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71553" y="169891"/>
            <a:ext cx="7543800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err="1" smtClean="0">
                <a:solidFill>
                  <a:srgbClr val="000000"/>
                </a:solidFill>
              </a:rPr>
              <a:t>NOx</a:t>
            </a:r>
            <a:r>
              <a:rPr lang="en-US" kern="0" dirty="0" smtClean="0">
                <a:solidFill>
                  <a:srgbClr val="000000"/>
                </a:solidFill>
              </a:rPr>
              <a:t> emission change</a:t>
            </a: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686800" y="6561348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477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3319"/>
            <a:ext cx="7543800" cy="533400"/>
          </a:xfrm>
        </p:spPr>
        <p:txBody>
          <a:bodyPr/>
          <a:lstStyle/>
          <a:p>
            <a:r>
              <a:rPr lang="en-US" dirty="0" smtClean="0"/>
              <a:t>Operational and experimental predictions: fraction correct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57" y="1043189"/>
            <a:ext cx="7099173" cy="217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86800" y="6561348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050" name="Picture 2" descr="C:\Users\M29226\Desktop\Picture3.png"/>
          <p:cNvPicPr>
            <a:picLocks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93" y="3206166"/>
            <a:ext cx="7185437" cy="205740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0671" y="1173435"/>
            <a:ext cx="81951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2012</a:t>
            </a:r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0671" y="3258821"/>
            <a:ext cx="81951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2011</a:t>
            </a:r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1488" y="2400014"/>
            <a:ext cx="601566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P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erformance of experimental predictions is closer to that of operational predictions </a:t>
            </a:r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6578" y="4633839"/>
            <a:ext cx="6402715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O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perational predictions used to be substantially better than experimental</a:t>
            </a:r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803994"/>
              </p:ext>
            </p:extLst>
          </p:nvPr>
        </p:nvGraphicFramePr>
        <p:xfrm>
          <a:off x="209314" y="5340360"/>
          <a:ext cx="8528285" cy="1402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416286"/>
                <a:gridCol w="1163782"/>
                <a:gridCol w="2235200"/>
                <a:gridCol w="1865745"/>
                <a:gridCol w="1847272"/>
              </a:tblGrid>
              <a:tr h="356588"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2011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2012 changes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2013 changes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Operational</a:t>
                      </a:r>
                      <a:r>
                        <a:rPr lang="en-US" sz="1400" b="1" baseline="0" dirty="0" smtClean="0"/>
                        <a:t> </a:t>
                      </a:r>
                      <a:r>
                        <a:rPr lang="en-US" sz="1400" b="1" baseline="0" dirty="0" smtClean="0">
                          <a:solidFill>
                            <a:srgbClr val="3333CC"/>
                          </a:solidFill>
                        </a:rPr>
                        <a:t>CB-IV</a:t>
                      </a:r>
                      <a:endParaRPr lang="en-US" sz="1400" b="1" dirty="0">
                        <a:solidFill>
                          <a:srgbClr val="3333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WRF-NMM,</a:t>
                      </a:r>
                    </a:p>
                    <a:p>
                      <a:r>
                        <a:rPr lang="en-US" sz="1400" dirty="0" smtClean="0"/>
                        <a:t>2005</a:t>
                      </a:r>
                      <a:r>
                        <a:rPr lang="en-US" sz="1400" baseline="0" dirty="0" smtClean="0"/>
                        <a:t> NEI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NMM-B, </a:t>
                      </a:r>
                    </a:p>
                    <a:p>
                      <a:r>
                        <a:rPr lang="en-US" sz="1400" dirty="0" smtClean="0"/>
                        <a:t>2012 emission projections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Reusing</a:t>
                      </a:r>
                      <a:r>
                        <a:rPr lang="en-US" sz="1400" baseline="0" dirty="0" smtClean="0"/>
                        <a:t> 2012 emissions</a:t>
                      </a:r>
                      <a:endParaRPr lang="en-US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/>
                        <a:t>Experimental </a:t>
                      </a:r>
                      <a:r>
                        <a:rPr lang="en-US" sz="1400" b="1" dirty="0" smtClean="0">
                          <a:solidFill>
                            <a:srgbClr val="FF3300"/>
                          </a:solidFill>
                        </a:rPr>
                        <a:t>CB05</a:t>
                      </a:r>
                      <a:endParaRPr lang="en-US" sz="1400" b="1" dirty="0">
                        <a:solidFill>
                          <a:srgbClr val="FF33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WRF-NMM,</a:t>
                      </a:r>
                    </a:p>
                    <a:p>
                      <a:r>
                        <a:rPr lang="en-US" sz="1400" dirty="0" smtClean="0"/>
                        <a:t>2005</a:t>
                      </a:r>
                      <a:r>
                        <a:rPr lang="en-US" sz="1400" baseline="0" dirty="0" smtClean="0"/>
                        <a:t> NEI</a:t>
                      </a:r>
                      <a:endParaRPr 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NMM-B,</a:t>
                      </a:r>
                    </a:p>
                    <a:p>
                      <a:r>
                        <a:rPr lang="en-US" sz="1400" dirty="0" smtClean="0"/>
                        <a:t>2012 emission projections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LBC,</a:t>
                      </a:r>
                      <a:r>
                        <a:rPr lang="en-US" sz="1400" baseline="0" dirty="0" smtClean="0"/>
                        <a:t> dry deposition, minimum PBL height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Reusing</a:t>
                      </a:r>
                      <a:r>
                        <a:rPr lang="en-US" sz="1400" baseline="0" dirty="0" smtClean="0"/>
                        <a:t> 2012 emissions</a:t>
                      </a:r>
                      <a:endParaRPr lang="en-US" sz="14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311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914400" y="219075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2pPr>
            <a:lvl3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3pPr>
            <a:lvl4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4pPr>
            <a:lvl5pPr algn="ctr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5pPr>
            <a:lvl6pPr marL="4572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6pPr>
            <a:lvl7pPr marL="9144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7pPr>
            <a:lvl8pPr marL="13716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8pPr>
            <a:lvl9pPr marL="1828800" algn="ctr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Smoke predictions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2" descr="C:\Users\m29226\Desktop\CONUSsurfa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4" y="1034886"/>
            <a:ext cx="3036579" cy="243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29226\Desktop\AKsurfa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51" y="1034886"/>
            <a:ext cx="2562698" cy="243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m29226\Desktop\HIsurface.pn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567" y="1034887"/>
            <a:ext cx="2742931" cy="243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81634" y="3490348"/>
            <a:ext cx="8780864" cy="310754"/>
            <a:chOff x="181634" y="3490348"/>
            <a:chExt cx="8780864" cy="310754"/>
          </a:xfrm>
        </p:grpSpPr>
        <p:sp>
          <p:nvSpPr>
            <p:cNvPr id="11" name="TextBox 10"/>
            <p:cNvSpPr txBox="1"/>
            <p:nvPr/>
          </p:nvSpPr>
          <p:spPr>
            <a:xfrm>
              <a:off x="181634" y="3493325"/>
              <a:ext cx="3036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Surface Smoke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25919" y="3491836"/>
              <a:ext cx="3036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Surface Smoke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168010" y="3490348"/>
              <a:ext cx="3036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Surface Smoke</a:t>
              </a:r>
            </a:p>
          </p:txBody>
        </p:sp>
      </p:grpSp>
      <p:pic>
        <p:nvPicPr>
          <p:cNvPr id="14" name="Picture 5" descr="C:\Users\m29226\Desktop\HIvertic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567" y="4234424"/>
            <a:ext cx="2742932" cy="243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m29226\Desktop\AKvertical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51" y="4274037"/>
            <a:ext cx="2541833" cy="239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181634" y="3896105"/>
            <a:ext cx="8780864" cy="310754"/>
            <a:chOff x="181634" y="3490348"/>
            <a:chExt cx="8780864" cy="310754"/>
          </a:xfrm>
        </p:grpSpPr>
        <p:sp>
          <p:nvSpPr>
            <p:cNvPr id="17" name="TextBox 16"/>
            <p:cNvSpPr txBox="1"/>
            <p:nvPr/>
          </p:nvSpPr>
          <p:spPr>
            <a:xfrm>
              <a:off x="181634" y="3493325"/>
              <a:ext cx="3036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Vertical Smoke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25919" y="3491836"/>
              <a:ext cx="3036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Vertical Smoke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168010" y="3490348"/>
              <a:ext cx="30365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cs typeface="Arial" pitchFamily="34" charset="0"/>
                </a:rPr>
                <a:t>Vertical Smoke</a:t>
              </a:r>
            </a:p>
          </p:txBody>
        </p:sp>
      </p:grpSp>
      <p:pic>
        <p:nvPicPr>
          <p:cNvPr id="20" name="Picture 7" descr="C:\Users\m29226\Desktop\CONUSvertica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35" y="4274643"/>
            <a:ext cx="2986376" cy="239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1992219" y="723900"/>
            <a:ext cx="5502468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40000"/>
              </a:spcAft>
            </a:pPr>
            <a:r>
              <a:rPr lang="en-US" sz="1600" b="1" dirty="0">
                <a:solidFill>
                  <a:srgbClr val="000000"/>
                </a:solidFill>
                <a:cs typeface="Arial" pitchFamily="34" charset="0"/>
              </a:rPr>
              <a:t>Operational predictions at http://airquality.weather.gov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686800" y="6561348"/>
            <a:ext cx="457200" cy="244475"/>
          </a:xfrm>
        </p:spPr>
        <p:txBody>
          <a:bodyPr/>
          <a:lstStyle/>
          <a:p>
            <a:pPr>
              <a:defRPr/>
            </a:pPr>
            <a:fld id="{5EB9D451-1B60-4B32-99BC-17F3F193E8F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9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4083" name="Line 3"/>
          <p:cNvSpPr>
            <a:spLocks noChangeShapeType="1"/>
          </p:cNvSpPr>
          <p:nvPr/>
        </p:nvSpPr>
        <p:spPr bwMode="auto">
          <a:xfrm flipH="1">
            <a:off x="1981200" y="4513548"/>
            <a:ext cx="0" cy="533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094084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3152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b="1" dirty="0">
                <a:latin typeface="+mn-lt"/>
              </a:rPr>
              <a:t>Smoke Forecast Tool</a:t>
            </a:r>
            <a:br>
              <a:rPr lang="en-US" sz="2800" b="1" dirty="0">
                <a:latin typeface="+mn-lt"/>
              </a:rPr>
            </a:br>
            <a:r>
              <a:rPr lang="en-US" sz="2800" i="1" dirty="0">
                <a:latin typeface="+mn-lt"/>
              </a:rPr>
              <a:t>Major Components</a:t>
            </a:r>
          </a:p>
        </p:txBody>
      </p:sp>
      <p:graphicFrame>
        <p:nvGraphicFramePr>
          <p:cNvPr id="1026" name="Object 2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67059454"/>
              </p:ext>
            </p:extLst>
          </p:nvPr>
        </p:nvGraphicFramePr>
        <p:xfrm>
          <a:off x="4462463" y="1617948"/>
          <a:ext cx="3738562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Chart" r:id="rId4" imgW="3809945" imgH="4114867" progId="MSGraph.Chart.8">
                  <p:embed followColorScheme="full"/>
                </p:oleObj>
              </mc:Choice>
              <mc:Fallback>
                <p:oleObj name="Chart" r:id="rId4" imgW="3809945" imgH="4114867" progId="MSGraph.Chart.8">
                  <p:embed followColorScheme="full"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2463" y="1617948"/>
                        <a:ext cx="3738562" cy="426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4086" name="AutoShape 6"/>
          <p:cNvSpPr>
            <a:spLocks noChangeArrowheads="1"/>
          </p:cNvSpPr>
          <p:nvPr/>
        </p:nvSpPr>
        <p:spPr bwMode="auto">
          <a:xfrm>
            <a:off x="654050" y="1236948"/>
            <a:ext cx="2697163" cy="1082675"/>
          </a:xfrm>
          <a:prstGeom prst="flowChartProcess">
            <a:avLst/>
          </a:prstGeom>
          <a:solidFill>
            <a:srgbClr val="99CCFF">
              <a:alpha val="5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NWP Model</a:t>
            </a:r>
          </a:p>
          <a:p>
            <a:pPr marL="609600" indent="-609600" algn="ctr" eaLnBrk="0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NAM/NMMB</a:t>
            </a:r>
          </a:p>
          <a:p>
            <a:pPr marL="609600" indent="-609600" algn="ctr" eaLnBrk="0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NOAA/NWS</a:t>
            </a:r>
          </a:p>
        </p:txBody>
      </p:sp>
      <p:sp>
        <p:nvSpPr>
          <p:cNvPr id="2094087" name="AutoShape 7"/>
          <p:cNvSpPr>
            <a:spLocks noChangeArrowheads="1"/>
          </p:cNvSpPr>
          <p:nvPr/>
        </p:nvSpPr>
        <p:spPr bwMode="auto">
          <a:xfrm>
            <a:off x="457200" y="3675348"/>
            <a:ext cx="3155950" cy="838200"/>
          </a:xfrm>
          <a:prstGeom prst="flowChartProcess">
            <a:avLst/>
          </a:prstGeom>
          <a:solidFill>
            <a:srgbClr val="99CCFF">
              <a:alpha val="5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endParaRPr lang="en-US" sz="24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94088" name="Text Box 8"/>
          <p:cNvSpPr txBox="1">
            <a:spLocks noChangeArrowheads="1"/>
          </p:cNvSpPr>
          <p:nvPr/>
        </p:nvSpPr>
        <p:spPr bwMode="auto">
          <a:xfrm>
            <a:off x="762000" y="3675348"/>
            <a:ext cx="2667000" cy="7286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609600" indent="-609600" algn="ctr" eaLnBrk="0" hangingPunct="0">
              <a:lnSpc>
                <a:spcPct val="2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endParaRPr lang="en-US" sz="160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609600" indent="-609600" algn="ctr" eaLnBrk="0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HYSPLIT Module: </a:t>
            </a:r>
          </a:p>
          <a:p>
            <a:pPr marL="609600" indent="-609600" algn="ctr" eaLnBrk="0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NOAA/OAR</a:t>
            </a:r>
          </a:p>
        </p:txBody>
      </p:sp>
      <p:sp>
        <p:nvSpPr>
          <p:cNvPr id="2094089" name="Oval 9"/>
          <p:cNvSpPr>
            <a:spLocks noChangeArrowheads="1"/>
          </p:cNvSpPr>
          <p:nvPr/>
        </p:nvSpPr>
        <p:spPr bwMode="auto">
          <a:xfrm>
            <a:off x="4541838" y="1192498"/>
            <a:ext cx="2470150" cy="1020763"/>
          </a:xfrm>
          <a:prstGeom prst="ellipse">
            <a:avLst/>
          </a:prstGeom>
          <a:solidFill>
            <a:srgbClr val="99CCFF">
              <a:alpha val="5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200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Weather </a:t>
            </a:r>
          </a:p>
          <a:p>
            <a:pPr marL="609600" indent="-609600" algn="ctr" eaLnBrk="0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200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Observations</a:t>
            </a:r>
          </a:p>
        </p:txBody>
      </p:sp>
      <p:sp>
        <p:nvSpPr>
          <p:cNvPr id="2094090" name="AutoShape 10"/>
          <p:cNvSpPr>
            <a:spLocks noChangeArrowheads="1"/>
          </p:cNvSpPr>
          <p:nvPr/>
        </p:nvSpPr>
        <p:spPr bwMode="auto">
          <a:xfrm>
            <a:off x="4572000" y="3599148"/>
            <a:ext cx="2503488" cy="1303338"/>
          </a:xfrm>
          <a:prstGeom prst="flowChartPunchedCard">
            <a:avLst/>
          </a:prstGeom>
          <a:solidFill>
            <a:srgbClr val="99FF33">
              <a:alpha val="50000"/>
            </a:srgbClr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hangingPunct="0"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USFS’s BlueSky </a:t>
            </a:r>
          </a:p>
          <a:p>
            <a:pPr marL="609600" indent="-609600" algn="ctr" eaLnBrk="0" hangingPunct="0"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Emissions Inventory:</a:t>
            </a:r>
            <a:endParaRPr lang="en-US" sz="1600" i="1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  <a:p>
            <a:pPr marL="609600" indent="-609600" algn="ctr" eaLnBrk="0" hangingPunct="0"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USFS   </a:t>
            </a:r>
          </a:p>
        </p:txBody>
      </p:sp>
      <p:sp>
        <p:nvSpPr>
          <p:cNvPr id="2094091" name="Oval 11"/>
          <p:cNvSpPr>
            <a:spLocks noChangeArrowheads="1"/>
          </p:cNvSpPr>
          <p:nvPr/>
        </p:nvSpPr>
        <p:spPr bwMode="auto">
          <a:xfrm>
            <a:off x="914400" y="5046948"/>
            <a:ext cx="2211388" cy="1219200"/>
          </a:xfrm>
          <a:prstGeom prst="ellipse">
            <a:avLst/>
          </a:prstGeom>
          <a:solidFill>
            <a:srgbClr val="99CCFF">
              <a:alpha val="50000"/>
            </a:srgbClr>
          </a:solidFill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hangingPunct="0">
              <a:lnSpc>
                <a:spcPct val="9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FontTx/>
              <a:buAutoNum type="arabicPeriod"/>
              <a:defRPr/>
            </a:pPr>
            <a:endParaRPr lang="en-US" sz="240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094092" name="Line 12"/>
          <p:cNvSpPr>
            <a:spLocks noChangeShapeType="1"/>
          </p:cNvSpPr>
          <p:nvPr/>
        </p:nvSpPr>
        <p:spPr bwMode="auto">
          <a:xfrm flipH="1" flipV="1">
            <a:off x="3429000" y="1708436"/>
            <a:ext cx="1096963" cy="15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094093" name="Line 13"/>
          <p:cNvSpPr>
            <a:spLocks noChangeShapeType="1"/>
          </p:cNvSpPr>
          <p:nvPr/>
        </p:nvSpPr>
        <p:spPr bwMode="auto">
          <a:xfrm flipH="1">
            <a:off x="3657600" y="3903948"/>
            <a:ext cx="914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094094" name="Line 14"/>
          <p:cNvSpPr>
            <a:spLocks noChangeShapeType="1"/>
          </p:cNvSpPr>
          <p:nvPr/>
        </p:nvSpPr>
        <p:spPr bwMode="auto">
          <a:xfrm flipH="1">
            <a:off x="1981200" y="2297398"/>
            <a:ext cx="12700" cy="13779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094096" name="Oval 16"/>
          <p:cNvSpPr>
            <a:spLocks noChangeArrowheads="1"/>
          </p:cNvSpPr>
          <p:nvPr/>
        </p:nvSpPr>
        <p:spPr bwMode="auto">
          <a:xfrm>
            <a:off x="6172200" y="2303748"/>
            <a:ext cx="2470150" cy="1020763"/>
          </a:xfrm>
          <a:prstGeom prst="ellipse">
            <a:avLst/>
          </a:prstGeom>
          <a:solidFill>
            <a:srgbClr val="99CCFF">
              <a:alpha val="5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200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NESDIS HMS</a:t>
            </a:r>
          </a:p>
          <a:p>
            <a:pPr marL="609600" indent="-609600" algn="ctr" eaLnBrk="0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200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Fire Locations</a:t>
            </a:r>
          </a:p>
        </p:txBody>
      </p:sp>
      <p:cxnSp>
        <p:nvCxnSpPr>
          <p:cNvPr id="1040" name="AutoShape 17"/>
          <p:cNvCxnSpPr>
            <a:cxnSpLocks noChangeShapeType="1"/>
            <a:endCxn id="2094090" idx="3"/>
          </p:cNvCxnSpPr>
          <p:nvPr/>
        </p:nvCxnSpPr>
        <p:spPr bwMode="auto">
          <a:xfrm rot="5400000">
            <a:off x="6869906" y="3499930"/>
            <a:ext cx="955675" cy="544512"/>
          </a:xfrm>
          <a:prstGeom prst="bentConnector2">
            <a:avLst/>
          </a:prstGeom>
          <a:noFill/>
          <a:ln w="12700">
            <a:solidFill>
              <a:srgbClr val="FF33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94099" name="Oval 19"/>
          <p:cNvSpPr>
            <a:spLocks noChangeArrowheads="1"/>
          </p:cNvSpPr>
          <p:nvPr/>
        </p:nvSpPr>
        <p:spPr bwMode="auto">
          <a:xfrm>
            <a:off x="4343400" y="5123148"/>
            <a:ext cx="2470150" cy="944563"/>
          </a:xfrm>
          <a:prstGeom prst="ellipse">
            <a:avLst/>
          </a:prstGeom>
          <a:solidFill>
            <a:srgbClr val="99CCFF">
              <a:alpha val="5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609600" indent="-609600" algn="ctr" eaLnBrk="0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200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Verification: </a:t>
            </a:r>
          </a:p>
          <a:p>
            <a:pPr marL="609600" indent="-609600" algn="ctr" eaLnBrk="0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160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NESDIS/GASP Smoke</a:t>
            </a:r>
          </a:p>
        </p:txBody>
      </p:sp>
      <p:sp>
        <p:nvSpPr>
          <p:cNvPr id="2094100" name="Line 20"/>
          <p:cNvSpPr>
            <a:spLocks noChangeShapeType="1"/>
          </p:cNvSpPr>
          <p:nvPr/>
        </p:nvSpPr>
        <p:spPr bwMode="auto">
          <a:xfrm>
            <a:off x="3124200" y="5580348"/>
            <a:ext cx="1219200" cy="0"/>
          </a:xfrm>
          <a:prstGeom prst="line">
            <a:avLst/>
          </a:prstGeom>
          <a:noFill/>
          <a:ln w="127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094101" name="Line 21"/>
          <p:cNvSpPr>
            <a:spLocks noChangeShapeType="1"/>
          </p:cNvSpPr>
          <p:nvPr/>
        </p:nvSpPr>
        <p:spPr bwMode="auto">
          <a:xfrm>
            <a:off x="6858000" y="5580348"/>
            <a:ext cx="381000" cy="0"/>
          </a:xfrm>
          <a:prstGeom prst="line">
            <a:avLst/>
          </a:prstGeom>
          <a:noFill/>
          <a:ln w="12700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094103" name="Text Box 23"/>
          <p:cNvSpPr txBox="1">
            <a:spLocks noChangeArrowheads="1"/>
          </p:cNvSpPr>
          <p:nvPr/>
        </p:nvSpPr>
        <p:spPr bwMode="auto">
          <a:xfrm>
            <a:off x="7772400" y="1160748"/>
            <a:ext cx="914400" cy="369332"/>
          </a:xfrm>
          <a:prstGeom prst="rect">
            <a:avLst/>
          </a:prstGeom>
          <a:solidFill>
            <a:srgbClr val="99CCFF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prstClr val="black"/>
                </a:solidFill>
                <a:cs typeface="Arial" charset="0"/>
              </a:rPr>
              <a:t>NOAA</a:t>
            </a:r>
          </a:p>
        </p:txBody>
      </p:sp>
      <p:sp>
        <p:nvSpPr>
          <p:cNvPr id="2094104" name="Text Box 24"/>
          <p:cNvSpPr txBox="1">
            <a:spLocks noChangeArrowheads="1"/>
          </p:cNvSpPr>
          <p:nvPr/>
        </p:nvSpPr>
        <p:spPr bwMode="auto">
          <a:xfrm>
            <a:off x="7772400" y="1541748"/>
            <a:ext cx="914400" cy="369332"/>
          </a:xfrm>
          <a:prstGeom prst="rect">
            <a:avLst/>
          </a:prstGeom>
          <a:solidFill>
            <a:srgbClr val="99FF33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prstClr val="black"/>
                </a:solidFill>
                <a:cs typeface="Arial" charset="0"/>
              </a:rPr>
              <a:t>USFS</a:t>
            </a:r>
          </a:p>
        </p:txBody>
      </p:sp>
      <p:pic>
        <p:nvPicPr>
          <p:cNvPr id="1046" name="Picture 25" descr="NOA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813" y="5131086"/>
            <a:ext cx="1284287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4912011"/>
            <a:ext cx="1527175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395536" y="6345324"/>
            <a:ext cx="3296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http://airquality.weather.gov</a:t>
            </a:r>
            <a:r>
              <a:rPr lang="en-US" dirty="0">
                <a:solidFill>
                  <a:srgbClr val="000000"/>
                </a:solidFill>
              </a:rPr>
              <a:t>/</a:t>
            </a:r>
          </a:p>
        </p:txBody>
      </p:sp>
      <p:sp>
        <p:nvSpPr>
          <p:cNvPr id="28" name="Slide Number Placeholder 1"/>
          <p:cNvSpPr txBox="1">
            <a:spLocks/>
          </p:cNvSpPr>
          <p:nvPr/>
        </p:nvSpPr>
        <p:spPr bwMode="auto">
          <a:xfrm>
            <a:off x="8686800" y="6561348"/>
            <a:ext cx="45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B9D451-1B60-4B32-99BC-17F3F193E8F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2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_rels/themeOverr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6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7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1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9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0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noaa">
  <a:themeElements>
    <a:clrScheme name="">
      <a:dk1>
        <a:srgbClr val="000000"/>
      </a:dk1>
      <a:lt1>
        <a:srgbClr val="0099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CA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oa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aramond" pitchFamily="18" charset="0"/>
            <a:cs typeface="Arial" charset="0"/>
          </a:defRPr>
        </a:defPPr>
      </a:lstStyle>
    </a:lnDef>
  </a:objectDefaults>
  <a:extraClrSchemeLst>
    <a:extraClrScheme>
      <a:clrScheme name="noa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a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a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6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Flow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ppt/theme/themeOverride17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Flow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008080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AAC0C0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1927</Words>
  <Application>Microsoft Office PowerPoint</Application>
  <PresentationFormat>On-screen Show (4:3)</PresentationFormat>
  <Paragraphs>382</Paragraphs>
  <Slides>27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Office Theme</vt:lpstr>
      <vt:lpstr>noaa</vt:lpstr>
      <vt:lpstr>1_noaa</vt:lpstr>
      <vt:lpstr>2_noaa</vt:lpstr>
      <vt:lpstr>3_noaa</vt:lpstr>
      <vt:lpstr>7_noaa</vt:lpstr>
      <vt:lpstr>8_noaa</vt:lpstr>
      <vt:lpstr>9_noaa</vt:lpstr>
      <vt:lpstr>11_noaa</vt:lpstr>
      <vt:lpstr>16_noaa</vt:lpstr>
      <vt:lpstr>17_noaa</vt:lpstr>
      <vt:lpstr>21_noaa</vt:lpstr>
      <vt:lpstr>19_noaa</vt:lpstr>
      <vt:lpstr>5_noaa</vt:lpstr>
      <vt:lpstr>10_noaa</vt:lpstr>
      <vt:lpstr>13_noaa</vt:lpstr>
      <vt:lpstr>Chart</vt:lpstr>
      <vt:lpstr>Use of Satellite Data in Operational Air Quality Prediction</vt:lpstr>
      <vt:lpstr>National Air Quality Forecast Capability  Capabilities as of 11/2013  </vt:lpstr>
      <vt:lpstr>National Air Quality Forecast Capability  End-to-End Operational Capability</vt:lpstr>
      <vt:lpstr>Recent progress and updates </vt:lpstr>
      <vt:lpstr>Ozone predictions</vt:lpstr>
      <vt:lpstr>PowerPoint Presentation</vt:lpstr>
      <vt:lpstr>Operational and experimental predictions: fraction correct</vt:lpstr>
      <vt:lpstr>PowerPoint Presentation</vt:lpstr>
      <vt:lpstr>Smoke Forecast Tool Major Components</vt:lpstr>
      <vt:lpstr>PowerPoint Presentation</vt:lpstr>
      <vt:lpstr>PowerPoint Presentation</vt:lpstr>
      <vt:lpstr>Albuquerque, NM</vt:lpstr>
      <vt:lpstr>PowerPoint Presentation</vt:lpstr>
      <vt:lpstr>PowerPoint Presentation</vt:lpstr>
      <vt:lpstr>Rim Fire  in California</vt:lpstr>
      <vt:lpstr>PowerPoint Presentation</vt:lpstr>
      <vt:lpstr>Dust Forecast Tool for CONUS Major Components</vt:lpstr>
      <vt:lpstr>PowerPoint Presentation</vt:lpstr>
      <vt:lpstr>PM 2.5 observations in Phoenix</vt:lpstr>
      <vt:lpstr>Texas dust event on November 2, 2011</vt:lpstr>
      <vt:lpstr>Dust Event and Verification on 02/28/2012 </vt:lpstr>
      <vt:lpstr>PowerPoint Presentation</vt:lpstr>
      <vt:lpstr>Quantitative PM performance</vt:lpstr>
      <vt:lpstr>Partnering with AQ Forecasters</vt:lpstr>
      <vt:lpstr>Summary and plans</vt:lpstr>
      <vt:lpstr>Acknowledgments:   AQF Implementation Team Members</vt:lpstr>
      <vt:lpstr>Operational AQ forecast guidance  airquality.weather.gov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Aerosol Products in Operational Numerical Air Quality Modeling</dc:title>
  <dc:creator>Sikchya Upadhayay</dc:creator>
  <cp:lastModifiedBy>Amy Huff</cp:lastModifiedBy>
  <cp:revision>58</cp:revision>
  <cp:lastPrinted>2013-11-12T19:35:08Z</cp:lastPrinted>
  <dcterms:created xsi:type="dcterms:W3CDTF">2013-11-01T18:18:22Z</dcterms:created>
  <dcterms:modified xsi:type="dcterms:W3CDTF">2013-11-15T20:57:52Z</dcterms:modified>
</cp:coreProperties>
</file>