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1"/>
  </p:sldMasterIdLst>
  <p:notesMasterIdLst>
    <p:notesMasterId r:id="rId27"/>
  </p:notesMasterIdLst>
  <p:sldIdLst>
    <p:sldId id="462" r:id="rId2"/>
    <p:sldId id="461" r:id="rId3"/>
    <p:sldId id="420" r:id="rId4"/>
    <p:sldId id="418" r:id="rId5"/>
    <p:sldId id="383" r:id="rId6"/>
    <p:sldId id="431" r:id="rId7"/>
    <p:sldId id="463" r:id="rId8"/>
    <p:sldId id="486" r:id="rId9"/>
    <p:sldId id="487" r:id="rId10"/>
    <p:sldId id="489" r:id="rId11"/>
    <p:sldId id="457" r:id="rId12"/>
    <p:sldId id="389" r:id="rId13"/>
    <p:sldId id="488" r:id="rId14"/>
    <p:sldId id="430" r:id="rId15"/>
    <p:sldId id="476" r:id="rId16"/>
    <p:sldId id="477" r:id="rId17"/>
    <p:sldId id="478" r:id="rId18"/>
    <p:sldId id="485" r:id="rId19"/>
    <p:sldId id="479" r:id="rId20"/>
    <p:sldId id="480" r:id="rId21"/>
    <p:sldId id="490" r:id="rId22"/>
    <p:sldId id="481" r:id="rId23"/>
    <p:sldId id="482" r:id="rId24"/>
    <p:sldId id="475" r:id="rId25"/>
    <p:sldId id="48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1" autoAdjust="0"/>
    <p:restoredTop sz="85807" autoAdjust="0"/>
  </p:normalViewPr>
  <p:slideViewPr>
    <p:cSldViewPr snapToGrid="0" snapToObjects="1" showGuides="1">
      <p:cViewPr varScale="1">
        <p:scale>
          <a:sx n="83" d="100"/>
          <a:sy n="83" d="100"/>
        </p:scale>
        <p:origin x="-13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76275"/>
            <a:ext cx="4552950" cy="34147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6DF6EE0-4AF9-4636-AFD0-6F97DFC379C3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EF28-F7DA-4F64-902D-7012AE52CB23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083EB28-7C94-4355-8A68-2966CFE321D9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4A79-51BB-4F49-83DF-09F2F716A181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F7B1-464B-4E1C-B260-6ED334F76FEF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main menu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E6AEA72-84F1-46E3-A1F4-550B03DFAD15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main menu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CA0B0A2-0C67-40D7-AA4F-8D1F93BDB63D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2C16-E25E-4DE9-A9A9-882F41A7EC79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B89F-5FAF-4BC8-8854-AF5AD3E3473F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A18E-E609-4544-BD7A-12315B331D7C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92E349F-CDB1-41A4-9605-C3C38880D621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7B9D261-1E8E-484B-843D-CC371AF3349C}" type="datetime1">
              <a:rPr lang="en-US" smtClean="0"/>
              <a:pPr/>
              <a:t>11/20/2013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8EED8EE7-DC82-4DED-875B-E7EB3C0C3B0B}" type="slidenum">
              <a:rPr lang="en-US"/>
              <a:pPr>
                <a:defRPr/>
              </a:pPr>
              <a:t>1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48600" y="76200"/>
            <a:ext cx="1219200" cy="1219200"/>
            <a:chOff x="3211" y="144"/>
            <a:chExt cx="768" cy="768"/>
          </a:xfrm>
        </p:grpSpPr>
        <p:sp>
          <p:nvSpPr>
            <p:cNvPr id="18444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5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8442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3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30175" y="3778484"/>
            <a:ext cx="4333748" cy="1364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dirty="0" err="1"/>
              <a:t>Shobha</a:t>
            </a:r>
            <a:r>
              <a:rPr lang="en-US" sz="2000" dirty="0"/>
              <a:t> </a:t>
            </a:r>
            <a:r>
              <a:rPr lang="en-US" sz="2000" dirty="0" smtClean="0"/>
              <a:t>Kondragunta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 err="1" smtClean="0"/>
              <a:t>Pubu</a:t>
            </a:r>
            <a:r>
              <a:rPr lang="en-US" sz="2000" dirty="0" smtClean="0"/>
              <a:t> Ciren</a:t>
            </a:r>
            <a:r>
              <a:rPr lang="en-US" sz="2000" baseline="30000" dirty="0" smtClean="0"/>
              <a:t>1,2</a:t>
            </a:r>
            <a:r>
              <a:rPr lang="en-US" sz="2000" dirty="0" smtClean="0"/>
              <a:t> and Ho-Chun Huang</a:t>
            </a:r>
            <a:r>
              <a:rPr lang="en-US" sz="2000" baseline="30000" dirty="0" smtClean="0"/>
              <a:t>1,3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sz="2000" baseline="30000" dirty="0"/>
          </a:p>
          <a:p>
            <a:pPr algn="ctr">
              <a:lnSpc>
                <a:spcPct val="75000"/>
              </a:lnSpc>
            </a:pPr>
            <a:r>
              <a:rPr lang="en-US" sz="1600" baseline="30000" dirty="0" smtClean="0"/>
              <a:t>1</a:t>
            </a:r>
            <a:r>
              <a:rPr lang="en-US" sz="1600" dirty="0" smtClean="0"/>
              <a:t>NOAA/NESDIS</a:t>
            </a:r>
          </a:p>
          <a:p>
            <a:pPr algn="ctr">
              <a:lnSpc>
                <a:spcPct val="75000"/>
              </a:lnSpc>
            </a:pPr>
            <a:r>
              <a:rPr lang="en-US" sz="1600" baseline="30000" dirty="0" smtClean="0"/>
              <a:t>2</a:t>
            </a:r>
            <a:r>
              <a:rPr lang="en-US" sz="1600" dirty="0" smtClean="0"/>
              <a:t>IMSG</a:t>
            </a:r>
          </a:p>
          <a:p>
            <a:pPr algn="ctr">
              <a:lnSpc>
                <a:spcPct val="75000"/>
              </a:lnSpc>
            </a:pPr>
            <a:r>
              <a:rPr lang="en-US" sz="1600" baseline="30000" dirty="0" smtClean="0"/>
              <a:t>3</a:t>
            </a:r>
            <a:r>
              <a:rPr lang="en-US" sz="1600" dirty="0" smtClean="0"/>
              <a:t>UMD-CICS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71271" y="1746504"/>
            <a:ext cx="8113777" cy="1371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VIIRS Suspended Matter and Dust Aerosol Index Product</a:t>
            </a:r>
            <a:endParaRPr lang="en-US" sz="3200" dirty="0" smtClean="0"/>
          </a:p>
        </p:txBody>
      </p:sp>
      <p:pic>
        <p:nvPicPr>
          <p:cNvPr id="16" name="Picture 15" descr="anim_dus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3923" y="3118104"/>
            <a:ext cx="4469130" cy="3108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113"/>
          <p:cNvSpPr txBox="1"/>
          <p:nvPr/>
        </p:nvSpPr>
        <p:spPr>
          <a:xfrm>
            <a:off x="5562600" y="1121937"/>
            <a:ext cx="3398520" cy="41857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400" dirty="0" smtClean="0"/>
              <a:t>Time difference: ±2 minutes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dirty="0" smtClean="0"/>
              <a:t>Spatially , VIIRS pixels within ± 375m of the middle CALIPSO </a:t>
            </a:r>
            <a:r>
              <a:rPr lang="en-US" sz="1400" smtClean="0"/>
              <a:t>profile are  </a:t>
            </a:r>
            <a:r>
              <a:rPr lang="en-US" sz="1400" dirty="0" smtClean="0"/>
              <a:t>selected.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dirty="0" smtClean="0"/>
              <a:t>Middle three profiles are used to determine aerosol type in the column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400" dirty="0" smtClean="0"/>
              <a:t>All three profiles need to be cloud-free;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400" dirty="0" smtClean="0"/>
              <a:t>Dominant aerosol type is determined  through the calculation of dust (or smoke)  fraction ( i.e., no of dust (or smoke) layers divided by the no. of aerosol layers from surface to 12km.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dirty="0" smtClean="0"/>
              <a:t>VIIRS SM data are filtered for high quality.</a:t>
            </a:r>
          </a:p>
          <a:p>
            <a:pPr marL="342900" indent="-342900"/>
            <a:endParaRPr lang="en-US" sz="1400" dirty="0" smtClean="0"/>
          </a:p>
        </p:txBody>
      </p:sp>
      <p:grpSp>
        <p:nvGrpSpPr>
          <p:cNvPr id="2" name="Group 129"/>
          <p:cNvGrpSpPr/>
          <p:nvPr/>
        </p:nvGrpSpPr>
        <p:grpSpPr>
          <a:xfrm>
            <a:off x="0" y="228600"/>
            <a:ext cx="5562600" cy="6583680"/>
            <a:chOff x="1752600" y="609600"/>
            <a:chExt cx="5771826" cy="6629400"/>
          </a:xfrm>
        </p:grpSpPr>
        <p:sp>
          <p:nvSpPr>
            <p:cNvPr id="85" name="Flowchart: Data 84"/>
            <p:cNvSpPr/>
            <p:nvPr/>
          </p:nvSpPr>
          <p:spPr>
            <a:xfrm>
              <a:off x="2819400" y="609600"/>
              <a:ext cx="3810000" cy="6629400"/>
            </a:xfrm>
            <a:prstGeom prst="flowChartInputOutput">
              <a:avLst/>
            </a:prstGeom>
            <a:noFill/>
            <a:ln>
              <a:prstDash val="sysDash"/>
            </a:ln>
            <a:scene3d>
              <a:camera prst="orthographicFront">
                <a:rot lat="17647459" lon="21000000" rev="21177911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128"/>
            <p:cNvGrpSpPr/>
            <p:nvPr/>
          </p:nvGrpSpPr>
          <p:grpSpPr>
            <a:xfrm>
              <a:off x="1752600" y="609600"/>
              <a:ext cx="5771826" cy="5638800"/>
              <a:chOff x="1752600" y="609600"/>
              <a:chExt cx="5771826" cy="5638800"/>
            </a:xfrm>
          </p:grpSpPr>
          <p:pic>
            <p:nvPicPr>
              <p:cNvPr id="1028" name="Picture 4" descr="http://www.satnews.com/cgi-bin/display_image.cgi?104748639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52600" y="609600"/>
                <a:ext cx="2314575" cy="1552576"/>
              </a:xfrm>
              <a:prstGeom prst="rect">
                <a:avLst/>
              </a:prstGeom>
              <a:noFill/>
              <a:scene3d>
                <a:camera prst="orthographicFront">
                  <a:rot lat="0" lon="11399970" rev="0"/>
                </a:camera>
                <a:lightRig rig="threePt" dir="t"/>
              </a:scene3d>
            </p:spPr>
          </p:pic>
          <p:cxnSp>
            <p:nvCxnSpPr>
              <p:cNvPr id="8" name="Straight Connector 7"/>
              <p:cNvCxnSpPr/>
              <p:nvPr/>
            </p:nvCxnSpPr>
            <p:spPr>
              <a:xfrm flipV="1">
                <a:off x="3581400" y="1828800"/>
                <a:ext cx="2133600" cy="441960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Oval 3"/>
              <p:cNvSpPr/>
              <p:nvPr/>
            </p:nvSpPr>
            <p:spPr>
              <a:xfrm>
                <a:off x="4019550" y="3467100"/>
                <a:ext cx="1371600" cy="8382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3581400" y="1371600"/>
                <a:ext cx="990600" cy="28194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581400" y="1295400"/>
                <a:ext cx="1143000" cy="2590800"/>
              </a:xfrm>
              <a:prstGeom prst="straightConnector1">
                <a:avLst/>
              </a:prstGeom>
              <a:ln w="15875">
                <a:solidFill>
                  <a:srgbClr val="00206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3570249" y="1291683"/>
                <a:ext cx="1295400" cy="22860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3505200" y="1295400"/>
                <a:ext cx="914400" cy="320040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3505200" y="1447800"/>
                <a:ext cx="762000" cy="335280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566532" y="1287966"/>
                <a:ext cx="1447800" cy="1981200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581400" y="1295400"/>
                <a:ext cx="1559512" cy="1717088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650166" y="1280532"/>
                <a:ext cx="1591322" cy="1514368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657600" y="1219200"/>
                <a:ext cx="1697858" cy="1350862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733800" y="1219200"/>
                <a:ext cx="1719316" cy="1137790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3429000" y="1447800"/>
                <a:ext cx="714552" cy="3643224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352800" y="1524000"/>
                <a:ext cx="661353" cy="3834444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276600" y="1524000"/>
                <a:ext cx="593778" cy="4139247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3200400" y="1524000"/>
                <a:ext cx="536628" cy="4405947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733800" y="1143000"/>
                <a:ext cx="1814566" cy="1013965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endCxn id="4" idx="6"/>
              </p:cNvCxnSpPr>
              <p:nvPr/>
            </p:nvCxnSpPr>
            <p:spPr>
              <a:xfrm flipV="1">
                <a:off x="4705350" y="3886200"/>
                <a:ext cx="685800" cy="3810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4800600" y="3810000"/>
                <a:ext cx="5437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375m</a:t>
                </a:r>
                <a:endParaRPr lang="en-US" sz="1200" dirty="0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5029200" y="3276600"/>
                <a:ext cx="15240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4882548" y="3572775"/>
                <a:ext cx="15240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4953000" y="3276600"/>
                <a:ext cx="152400" cy="304800"/>
              </a:xfrm>
              <a:prstGeom prst="straightConnector1">
                <a:avLst/>
              </a:prstGeom>
              <a:ln w="6350"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/>
              <p:cNvSpPr txBox="1"/>
              <p:nvPr/>
            </p:nvSpPr>
            <p:spPr>
              <a:xfrm>
                <a:off x="5029200" y="3276600"/>
                <a:ext cx="5437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330m</a:t>
                </a:r>
                <a:endParaRPr lang="en-US" sz="1200" dirty="0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5560623" y="2158041"/>
                <a:ext cx="1678377" cy="5175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733800" y="5943600"/>
                <a:ext cx="33528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H="1">
                <a:off x="6858000" y="2209800"/>
                <a:ext cx="76200" cy="3733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6934200" y="3962400"/>
                <a:ext cx="590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5km</a:t>
                </a:r>
                <a:endParaRPr lang="en-US" dirty="0"/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 flipH="1">
                <a:off x="4762502" y="2895600"/>
                <a:ext cx="1104898" cy="243840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>
                <a:off x="3476626" y="2514600"/>
                <a:ext cx="1095374" cy="2466975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3505200" y="3048000"/>
                <a:ext cx="2895600" cy="83820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3124200" y="3886200"/>
                <a:ext cx="2895600" cy="87630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/>
            </p:nvSpPr>
            <p:spPr>
              <a:xfrm>
                <a:off x="1981200" y="609600"/>
                <a:ext cx="97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CALIPSO</a:t>
                </a:r>
                <a:endParaRPr lang="en-US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752600" y="3733800"/>
                <a:ext cx="1238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VIIRS pixels</a:t>
                </a:r>
                <a:endParaRPr lang="en-US" dirty="0"/>
              </a:p>
            </p:txBody>
          </p:sp>
        </p:grpSp>
      </p:grpSp>
      <p:sp>
        <p:nvSpPr>
          <p:cNvPr id="118" name="TextBox 117"/>
          <p:cNvSpPr txBox="1"/>
          <p:nvPr/>
        </p:nvSpPr>
        <p:spPr>
          <a:xfrm>
            <a:off x="2409230" y="89106"/>
            <a:ext cx="4581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CALIPSO – VIIRS Matchups</a:t>
            </a:r>
            <a:endParaRPr lang="en-US" sz="3200" dirty="0"/>
          </a:p>
        </p:txBody>
      </p:sp>
      <p:sp>
        <p:nvSpPr>
          <p:cNvPr id="41" name="TextBox 7"/>
          <p:cNvSpPr txBox="1">
            <a:spLocks noChangeArrowheads="1"/>
          </p:cNvSpPr>
          <p:nvPr/>
        </p:nvSpPr>
        <p:spPr bwMode="auto">
          <a:xfrm>
            <a:off x="73152" y="5843016"/>
            <a:ext cx="4112516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50" dirty="0"/>
              <a:t>True Positive (TP): </a:t>
            </a:r>
            <a:r>
              <a:rPr lang="en-US" sz="1050" dirty="0" smtClean="0"/>
              <a:t>VIIRS </a:t>
            </a:r>
            <a:r>
              <a:rPr lang="en-US" sz="1050" dirty="0"/>
              <a:t>and CALIPSO say </a:t>
            </a:r>
            <a:r>
              <a:rPr lang="en-US" sz="1050" dirty="0">
                <a:solidFill>
                  <a:srgbClr val="FF0000"/>
                </a:solidFill>
              </a:rPr>
              <a:t>dust</a:t>
            </a:r>
          </a:p>
          <a:p>
            <a:r>
              <a:rPr lang="en-US" sz="1050" dirty="0"/>
              <a:t>True Negative(TN): </a:t>
            </a:r>
            <a:r>
              <a:rPr lang="en-US" sz="1050" dirty="0" smtClean="0"/>
              <a:t>VIIRS </a:t>
            </a:r>
            <a:r>
              <a:rPr lang="en-US" sz="1050" dirty="0"/>
              <a:t>and CALIPSO say </a:t>
            </a:r>
            <a:r>
              <a:rPr lang="en-US" sz="1050" dirty="0">
                <a:solidFill>
                  <a:srgbClr val="FF0000"/>
                </a:solidFill>
              </a:rPr>
              <a:t>no dust</a:t>
            </a:r>
          </a:p>
          <a:p>
            <a:r>
              <a:rPr lang="en-US" sz="1050" dirty="0"/>
              <a:t>False Negative(FN): </a:t>
            </a:r>
            <a:r>
              <a:rPr lang="en-US" sz="1050" dirty="0" smtClean="0"/>
              <a:t>VIIRS </a:t>
            </a:r>
            <a:r>
              <a:rPr lang="en-US" sz="1050" dirty="0"/>
              <a:t>says </a:t>
            </a:r>
            <a:r>
              <a:rPr lang="en-US" sz="1050" dirty="0">
                <a:solidFill>
                  <a:srgbClr val="FF0000"/>
                </a:solidFill>
              </a:rPr>
              <a:t>no</a:t>
            </a:r>
            <a:r>
              <a:rPr lang="en-US" sz="1050" dirty="0"/>
              <a:t> </a:t>
            </a:r>
            <a:r>
              <a:rPr lang="en-US" sz="1050" dirty="0">
                <a:solidFill>
                  <a:srgbClr val="FF0000"/>
                </a:solidFill>
              </a:rPr>
              <a:t>dust</a:t>
            </a:r>
            <a:r>
              <a:rPr lang="en-US" sz="1050" dirty="0"/>
              <a:t> but CALIPSO says </a:t>
            </a:r>
            <a:r>
              <a:rPr lang="en-US" sz="1050" dirty="0" smtClean="0">
                <a:solidFill>
                  <a:srgbClr val="FF0000"/>
                </a:solidFill>
              </a:rPr>
              <a:t>dust</a:t>
            </a:r>
            <a:endParaRPr lang="en-US" sz="1050" dirty="0">
              <a:solidFill>
                <a:srgbClr val="FF0000"/>
              </a:solidFill>
            </a:endParaRPr>
          </a:p>
          <a:p>
            <a:r>
              <a:rPr lang="en-US" sz="1050" dirty="0"/>
              <a:t>False Positive(FP): </a:t>
            </a:r>
            <a:r>
              <a:rPr lang="en-US" sz="1050" dirty="0" smtClean="0"/>
              <a:t>VIIRS </a:t>
            </a:r>
            <a:r>
              <a:rPr lang="en-US" sz="1050" dirty="0"/>
              <a:t>says </a:t>
            </a:r>
            <a:r>
              <a:rPr lang="en-US" sz="1050" dirty="0">
                <a:solidFill>
                  <a:srgbClr val="FF0000"/>
                </a:solidFill>
              </a:rPr>
              <a:t>dust</a:t>
            </a:r>
            <a:r>
              <a:rPr lang="en-US" sz="1050" dirty="0"/>
              <a:t> when CALIPSO says </a:t>
            </a:r>
            <a:r>
              <a:rPr lang="en-US" sz="1050" dirty="0" smtClean="0">
                <a:solidFill>
                  <a:srgbClr val="FF0000"/>
                </a:solidFill>
              </a:rPr>
              <a:t>no dust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5562600" y="5791200"/>
            <a:ext cx="3233928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POD = TP/(TP+FN)</a:t>
            </a:r>
          </a:p>
          <a:p>
            <a:r>
              <a:rPr lang="en-US" sz="1400" dirty="0"/>
              <a:t>Accuracy = (TP+TN)/(TP+TN+FP+FN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FAR = FP/(FP+TP)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iren\Documents\CALIPSO_VFM_2013-01-31T14-35-05ZD-VSUMO_d20130131_t1443344_750mbo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624" y="1828800"/>
            <a:ext cx="6508376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94872" y="310896"/>
            <a:ext cx="4812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VIIRS vs. CALIPSO Matchup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4" name="Picture 4" descr="C:\Users\pciren\AppData\Local\Temp\2\scp22890\net\orbit170l\disk1\pub\pubu\GOESR_AIT\abi_smoke_dust\visual_code_new\deep_blue\npp_d20130131_t1443344_rgb.jpg"/>
          <p:cNvPicPr>
            <a:picLocks noChangeAspect="1" noChangeArrowheads="1"/>
          </p:cNvPicPr>
          <p:nvPr/>
        </p:nvPicPr>
        <p:blipFill>
          <a:blip r:embed="rId3" cstate="print"/>
          <a:srcRect l="7904" t="17014" r="16341" b="11458"/>
          <a:stretch>
            <a:fillRect/>
          </a:stretch>
        </p:blipFill>
        <p:spPr bwMode="auto">
          <a:xfrm>
            <a:off x="141732" y="164592"/>
            <a:ext cx="3493274" cy="19933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5176" y="310896"/>
            <a:ext cx="1481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January 31, 2013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2024" y="3218688"/>
          <a:ext cx="292608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259"/>
                <a:gridCol w="7288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Accuracy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2.3%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Probability of Detection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VIIRS FMW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269845"/>
            <a:ext cx="8229600" cy="90859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	MODIS shows lower FMW near the dust source regions.  This feature is missing in VIIRS due to which SM algorithm misses dust detection.  </a:t>
            </a:r>
          </a:p>
        </p:txBody>
      </p:sp>
      <p:pic>
        <p:nvPicPr>
          <p:cNvPr id="9" name="Picture 8" descr="viirs.smf.edr.Mavg.0.25.20120502.201206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9091"/>
            <a:ext cx="4572000" cy="2887579"/>
          </a:xfrm>
          <a:prstGeom prst="rect">
            <a:avLst/>
          </a:prstGeom>
        </p:spPr>
      </p:pic>
      <p:pic>
        <p:nvPicPr>
          <p:cNvPr id="10" name="Picture 9" descr="aqua.fmw.L2.Mavg.0.25.20120502.201206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61872"/>
            <a:ext cx="4572000" cy="288757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07608" y="2249424"/>
            <a:ext cx="749808" cy="3108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33272" y="4258055"/>
            <a:ext cx="4788408" cy="557491"/>
            <a:chOff x="1033272" y="4258055"/>
            <a:chExt cx="4788408" cy="557491"/>
          </a:xfrm>
        </p:grpSpPr>
        <p:sp>
          <p:nvSpPr>
            <p:cNvPr id="8" name="Up Arrow 7"/>
            <p:cNvSpPr/>
            <p:nvPr/>
          </p:nvSpPr>
          <p:spPr>
            <a:xfrm>
              <a:off x="1033272" y="4279391"/>
              <a:ext cx="201168" cy="53615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/>
            <p:cNvSpPr/>
            <p:nvPr/>
          </p:nvSpPr>
          <p:spPr>
            <a:xfrm>
              <a:off x="5620512" y="4258055"/>
              <a:ext cx="201168" cy="53615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Dust Aerosol Index (DAI) Algorithm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Developed for MODIS</a:t>
            </a:r>
          </a:p>
          <a:p>
            <a:pPr lvl="1"/>
            <a:r>
              <a:rPr lang="en-US" dirty="0" err="1" smtClean="0"/>
              <a:t>Ciren</a:t>
            </a:r>
            <a:r>
              <a:rPr lang="en-US" dirty="0" smtClean="0"/>
              <a:t> and </a:t>
            </a:r>
            <a:r>
              <a:rPr lang="en-US" dirty="0" err="1" smtClean="0"/>
              <a:t>Kondragunta</a:t>
            </a:r>
            <a:r>
              <a:rPr lang="en-US" dirty="0" smtClean="0"/>
              <a:t>, JGR, in review, 2013</a:t>
            </a:r>
          </a:p>
          <a:p>
            <a:r>
              <a:rPr lang="en-US" dirty="0" smtClean="0"/>
              <a:t>Algorithm adapted for VIIRS</a:t>
            </a:r>
          </a:p>
          <a:p>
            <a:pPr lvl="1"/>
            <a:r>
              <a:rPr lang="en-US" dirty="0" smtClean="0"/>
              <a:t>Only VIIRS dust results shown in this presentation. Figures related to algorithm are from MODIS and are used to illustrate the algorithm physics</a:t>
            </a:r>
          </a:p>
          <a:p>
            <a:pPr lvl="1"/>
            <a:r>
              <a:rPr lang="en-US" dirty="0" smtClean="0"/>
              <a:t>MODIS and VIIRS bands are similar but not identical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6S </a:t>
            </a:r>
            <a:r>
              <a:rPr lang="en-US" dirty="0" err="1" smtClean="0"/>
              <a:t>Radiative</a:t>
            </a:r>
            <a:r>
              <a:rPr lang="en-US" dirty="0" smtClean="0"/>
              <a:t> Transfer 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041136" y="1828800"/>
            <a:ext cx="2362200" cy="429348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/>
              <a:t>6S Simulations: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tx1"/>
                </a:solidFill>
              </a:rPr>
              <a:t> MODIS C5 dust aerosol model used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500" dirty="0">
                <a:solidFill>
                  <a:schemeClr val="tx1"/>
                </a:solidFill>
              </a:rPr>
              <a:t> Desert, vegetation, ocean BRDF with easterly wind speed of 6 m/s are used to represent surfaces in </a:t>
            </a:r>
            <a:r>
              <a:rPr lang="en-US" sz="1500" dirty="0" smtClean="0">
                <a:solidFill>
                  <a:schemeClr val="tx1"/>
                </a:solidFill>
              </a:rPr>
              <a:t>6S</a:t>
            </a:r>
          </a:p>
          <a:p>
            <a:pPr marL="342900" indent="-342900">
              <a:defRPr/>
            </a:pPr>
            <a:endParaRPr lang="en-US" sz="15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500" dirty="0"/>
              <a:t>Finding:</a:t>
            </a:r>
          </a:p>
          <a:p>
            <a:pPr>
              <a:defRPr/>
            </a:pPr>
            <a:r>
              <a:rPr lang="en-US" sz="1500" dirty="0">
                <a:solidFill>
                  <a:schemeClr val="tx1"/>
                </a:solidFill>
              </a:rPr>
              <a:t> DUST </a:t>
            </a:r>
            <a:r>
              <a:rPr lang="en-US" sz="1500" dirty="0" smtClean="0">
                <a:solidFill>
                  <a:schemeClr val="tx1"/>
                </a:solidFill>
              </a:rPr>
              <a:t>reduces </a:t>
            </a:r>
            <a:r>
              <a:rPr lang="en-US" sz="1500" dirty="0">
                <a:solidFill>
                  <a:schemeClr val="tx1"/>
                </a:solidFill>
              </a:rPr>
              <a:t>the contrast between  412nm and </a:t>
            </a:r>
            <a:r>
              <a:rPr lang="en-US" sz="1500" dirty="0" smtClean="0">
                <a:solidFill>
                  <a:schemeClr val="tx1"/>
                </a:solidFill>
              </a:rPr>
              <a:t>440 </a:t>
            </a:r>
            <a:r>
              <a:rPr lang="en-US" sz="1500" dirty="0">
                <a:solidFill>
                  <a:schemeClr val="tx1"/>
                </a:solidFill>
              </a:rPr>
              <a:t>nm as a result of increasing absorption by dust </a:t>
            </a:r>
            <a:r>
              <a:rPr lang="en-US" sz="1500" dirty="0" smtClean="0">
                <a:solidFill>
                  <a:schemeClr val="tx1"/>
                </a:solidFill>
              </a:rPr>
              <a:t>with decreasing </a:t>
            </a:r>
            <a:r>
              <a:rPr lang="en-US" sz="1500" dirty="0">
                <a:solidFill>
                  <a:schemeClr val="tx1"/>
                </a:solidFill>
              </a:rPr>
              <a:t>wavelength </a:t>
            </a:r>
          </a:p>
          <a:p>
            <a:pPr>
              <a:defRPr/>
            </a:pPr>
            <a:r>
              <a:rPr lang="en-US" dirty="0"/>
              <a:t>    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312" y="1219200"/>
            <a:ext cx="5964238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-1132681" y="3701986"/>
            <a:ext cx="3636962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</a:t>
            </a:r>
            <a:r>
              <a:rPr lang="en-US" b="1" baseline="-25000" dirty="0" smtClean="0"/>
              <a:t>412nm</a:t>
            </a:r>
            <a:r>
              <a:rPr lang="en-US" b="1" dirty="0" smtClean="0"/>
              <a:t>/R</a:t>
            </a:r>
            <a:r>
              <a:rPr lang="en-US" b="1" baseline="-25000" dirty="0" smtClean="0"/>
              <a:t>440nm</a:t>
            </a:r>
            <a:endParaRPr lang="en-US" b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821424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MODIS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16698"/>
            <a:ext cx="327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figure2_1.png"/>
          <p:cNvPicPr>
            <a:picLocks noChangeAspect="1" noChangeArrowheads="1"/>
          </p:cNvPicPr>
          <p:nvPr/>
        </p:nvPicPr>
        <p:blipFill>
          <a:blip r:embed="rId3" cstate="print"/>
          <a:srcRect l="4744" t="11453" r="9860" b="5717"/>
          <a:stretch>
            <a:fillRect/>
          </a:stretch>
        </p:blipFill>
        <p:spPr bwMode="auto">
          <a:xfrm>
            <a:off x="5166360" y="1691640"/>
            <a:ext cx="2798064" cy="258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172712"/>
            <a:ext cx="3276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figure2_2.png"/>
          <p:cNvPicPr>
            <a:picLocks noChangeAspect="1" noChangeArrowheads="1"/>
          </p:cNvPicPr>
          <p:nvPr/>
        </p:nvPicPr>
        <p:blipFill>
          <a:blip r:embed="rId5" cstate="print"/>
          <a:srcRect l="4744" t="10238" r="9860" b="6432"/>
          <a:stretch>
            <a:fillRect/>
          </a:stretch>
        </p:blipFill>
        <p:spPr bwMode="auto">
          <a:xfrm>
            <a:off x="5166360" y="4105656"/>
            <a:ext cx="2798064" cy="26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13"/>
          <p:cNvSpPr/>
          <p:nvPr/>
        </p:nvSpPr>
        <p:spPr>
          <a:xfrm>
            <a:off x="3810000" y="2788920"/>
            <a:ext cx="1228344" cy="585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810000" y="5559552"/>
            <a:ext cx="1228344" cy="557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821424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MODIS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343400" cy="3668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0" y="5562600"/>
            <a:ext cx="91440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Smoke: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sz="1500" dirty="0"/>
              <a:t>   </a:t>
            </a:r>
            <a:r>
              <a:rPr lang="en-US" sz="1500" dirty="0" smtClean="0"/>
              <a:t>Has  </a:t>
            </a:r>
            <a:r>
              <a:rPr lang="en-US" sz="1500" dirty="0"/>
              <a:t>the  same effect as dust in terms of the </a:t>
            </a:r>
            <a:r>
              <a:rPr lang="en-US" sz="1500" dirty="0" smtClean="0"/>
              <a:t>reduction in the </a:t>
            </a:r>
            <a:r>
              <a:rPr lang="en-US" sz="1500" dirty="0"/>
              <a:t>contrast of </a:t>
            </a:r>
            <a:r>
              <a:rPr lang="en-US" sz="1500" dirty="0" smtClean="0"/>
              <a:t>412 nm </a:t>
            </a:r>
            <a:r>
              <a:rPr lang="en-US" sz="1500" dirty="0"/>
              <a:t>to </a:t>
            </a:r>
            <a:r>
              <a:rPr lang="en-US" sz="1500" dirty="0" smtClean="0"/>
              <a:t>440 nm</a:t>
            </a:r>
            <a:endParaRPr lang="en-US" sz="1500" dirty="0"/>
          </a:p>
          <a:p>
            <a:pPr>
              <a:buFont typeface="Arial" charset="0"/>
              <a:buChar char="•"/>
            </a:pPr>
            <a:r>
              <a:rPr lang="en-US" sz="1500" dirty="0"/>
              <a:t>   </a:t>
            </a:r>
            <a:r>
              <a:rPr lang="en-US" sz="1500" dirty="0" smtClean="0"/>
              <a:t>But, smoke particles are smaller than dust.  Reflectance at 2.13 µm can be used to separate dust from non-dust aerosols.  </a:t>
            </a:r>
            <a:endParaRPr lang="en-US" sz="15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267200" y="1676400"/>
            <a:ext cx="4419600" cy="3665538"/>
            <a:chOff x="4267200" y="1676400"/>
            <a:chExt cx="4419600" cy="3665538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1676400"/>
              <a:ext cx="4191000" cy="36655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267200" y="3276600"/>
              <a:ext cx="1228221" cy="307777"/>
            </a:xfrm>
            <a:prstGeom prst="rect">
              <a:avLst/>
            </a:prstGeom>
            <a:solidFill>
              <a:srgbClr val="FFFFFF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Ref(2130nm)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Aerosol Index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182112" y="1962836"/>
            <a:ext cx="6437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DAI = 100*[log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)-log10(R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NDAI = -10*[log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2.25µm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7538" t="3495" r="10248" b="3756"/>
          <a:stretch>
            <a:fillRect/>
          </a:stretch>
        </p:blipFill>
        <p:spPr bwMode="auto">
          <a:xfrm>
            <a:off x="457200" y="1374648"/>
            <a:ext cx="3191256" cy="541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922776" y="2953512"/>
            <a:ext cx="4407408" cy="3621024"/>
          </a:xfrm>
        </p:spPr>
        <p:txBody>
          <a:bodyPr>
            <a:normAutofit/>
          </a:bodyPr>
          <a:lstStyle/>
          <a:p>
            <a:r>
              <a:rPr lang="en-US" sz="1400" dirty="0" smtClean="0"/>
              <a:t>Clouds over water are screened using 0.86 µm spatial variability test.  Over land, clouds are screened by 1.38 µm test for cirrus and 412 nm spatial variability test</a:t>
            </a:r>
          </a:p>
          <a:p>
            <a:r>
              <a:rPr lang="en-US" sz="1400" dirty="0" smtClean="0"/>
              <a:t>Bright desert surfaces are screened for by bright pixel index (normalized difference of 1.24 µm and 2.25 µm)</a:t>
            </a:r>
          </a:p>
          <a:p>
            <a:r>
              <a:rPr lang="en-US" sz="1400" dirty="0" err="1" smtClean="0"/>
              <a:t>Sunglint</a:t>
            </a:r>
            <a:r>
              <a:rPr lang="en-US" sz="1400" dirty="0" smtClean="0"/>
              <a:t>, snow/ice, fire hot spots are also screened based on different tests (geometry, spectral etc.)</a:t>
            </a:r>
          </a:p>
          <a:p>
            <a:r>
              <a:rPr lang="en-US" sz="1400" dirty="0" smtClean="0"/>
              <a:t>DAI and NDAI are computed for pixels that pass these tests:</a:t>
            </a:r>
          </a:p>
          <a:p>
            <a:pPr lvl="1"/>
            <a:r>
              <a:rPr lang="en-US" sz="1100" dirty="0" smtClean="0"/>
              <a:t>Water: DAI ≥ 4 and NDAI ≥ -10</a:t>
            </a:r>
          </a:p>
          <a:p>
            <a:pPr lvl="1"/>
            <a:r>
              <a:rPr lang="en-US" sz="1100" dirty="0" smtClean="0"/>
              <a:t>Land: DAI ≥ 12 and NDAI ≥ 0</a:t>
            </a:r>
            <a:endParaRPr lang="en-US" sz="1100" dirty="0"/>
          </a:p>
        </p:txBody>
      </p:sp>
      <p:sp>
        <p:nvSpPr>
          <p:cNvPr id="8" name="Left Arrow 7"/>
          <p:cNvSpPr/>
          <p:nvPr/>
        </p:nvSpPr>
        <p:spPr>
          <a:xfrm>
            <a:off x="3749040" y="6327648"/>
            <a:ext cx="3044952" cy="530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6S Simulations for MODIS bands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Aerosol Index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182112" y="1962836"/>
            <a:ext cx="6437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DAI = 100*[log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)-log10(R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NDAI = -10*[log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2.25um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922776" y="2953512"/>
            <a:ext cx="4407408" cy="3621024"/>
          </a:xfrm>
        </p:spPr>
        <p:txBody>
          <a:bodyPr>
            <a:normAutofit/>
          </a:bodyPr>
          <a:lstStyle/>
          <a:p>
            <a:r>
              <a:rPr lang="en-US" sz="1400" dirty="0" smtClean="0"/>
              <a:t>Clouds over water are screened using 0.86 um spatial variability test.  Over land, clouds are screened by 1.38 um test for cirrus and 412 nm spatial variability test</a:t>
            </a:r>
          </a:p>
          <a:p>
            <a:r>
              <a:rPr lang="en-US" sz="1400" dirty="0" smtClean="0"/>
              <a:t>Bright desert surfaces are screened for by bright pixel index (normalized difference of 1.24 um and 2.25 um)</a:t>
            </a:r>
          </a:p>
          <a:p>
            <a:r>
              <a:rPr lang="en-US" sz="1400" dirty="0" err="1" smtClean="0"/>
              <a:t>Sunglint</a:t>
            </a:r>
            <a:r>
              <a:rPr lang="en-US" sz="1400" dirty="0" smtClean="0"/>
              <a:t>, snow/ice, fire hot spots are also screened based on different tests (geometry, spectral etc.)</a:t>
            </a:r>
          </a:p>
          <a:p>
            <a:r>
              <a:rPr lang="en-US" sz="1400" dirty="0" smtClean="0"/>
              <a:t>DAI and NDAI are computed for pixels that pass these tests:</a:t>
            </a:r>
          </a:p>
          <a:p>
            <a:pPr lvl="1"/>
            <a:r>
              <a:rPr lang="en-US" sz="1100" dirty="0" smtClean="0"/>
              <a:t>Water: DAI ≥ 4 and NDAI ≥ -10</a:t>
            </a:r>
          </a:p>
          <a:p>
            <a:pPr lvl="1"/>
            <a:r>
              <a:rPr lang="en-US" sz="1100" dirty="0" smtClean="0"/>
              <a:t>Land: DAI ≥ 12 and NDAI ≥ 0</a:t>
            </a:r>
            <a:endParaRPr lang="en-US" sz="1100" dirty="0"/>
          </a:p>
        </p:txBody>
      </p:sp>
      <p:sp>
        <p:nvSpPr>
          <p:cNvPr id="8" name="Left Arrow 7"/>
          <p:cNvSpPr/>
          <p:nvPr/>
        </p:nvSpPr>
        <p:spPr>
          <a:xfrm>
            <a:off x="3749040" y="6327648"/>
            <a:ext cx="2825496" cy="530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MODIS observations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" y="2081708"/>
            <a:ext cx="3836578" cy="472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Aerosol Index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2" descr="C:\Users\pciren\Documents\pciren\2013069_dbdi_compos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56120" y="1752600"/>
            <a:ext cx="1338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03/10/2013</a:t>
            </a:r>
            <a:endParaRPr lang="en-US" sz="1800" dirty="0"/>
          </a:p>
        </p:txBody>
      </p:sp>
      <p:pic>
        <p:nvPicPr>
          <p:cNvPr id="11" name="Picture 4" descr="http://ozoneaq.gsfc.nasa.gov/omps/media/blog/images/OMPS_AI_over_MODIS_RGB_asia_2013_03_10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114800"/>
            <a:ext cx="47974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91200" y="3657600"/>
            <a:ext cx="23263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OMPS Aerosol Index</a:t>
            </a:r>
          </a:p>
        </p:txBody>
      </p:sp>
      <p:cxnSp>
        <p:nvCxnSpPr>
          <p:cNvPr id="13" name="Straight Arrow Connector 18"/>
          <p:cNvCxnSpPr>
            <a:cxnSpLocks noChangeShapeType="1"/>
          </p:cNvCxnSpPr>
          <p:nvPr/>
        </p:nvCxnSpPr>
        <p:spPr bwMode="auto">
          <a:xfrm>
            <a:off x="3276600" y="5715000"/>
            <a:ext cx="2362200" cy="0"/>
          </a:xfrm>
          <a:prstGeom prst="straightConnector1">
            <a:avLst/>
          </a:prstGeom>
          <a:noFill/>
          <a:ln w="31750" algn="ctr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2438400" y="5527286"/>
            <a:ext cx="723275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Haze</a:t>
            </a:r>
          </a:p>
        </p:txBody>
      </p:sp>
      <p:cxnSp>
        <p:nvCxnSpPr>
          <p:cNvPr id="15" name="Straight Arrow Connector 23"/>
          <p:cNvCxnSpPr>
            <a:cxnSpLocks noChangeShapeType="1"/>
          </p:cNvCxnSpPr>
          <p:nvPr/>
        </p:nvCxnSpPr>
        <p:spPr bwMode="auto">
          <a:xfrm flipH="1">
            <a:off x="1905000" y="3124200"/>
            <a:ext cx="3733800" cy="0"/>
          </a:xfrm>
          <a:prstGeom prst="straightConnector1">
            <a:avLst/>
          </a:prstGeom>
          <a:noFill/>
          <a:ln w="38100" algn="ctr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25"/>
          <p:cNvCxnSpPr>
            <a:cxnSpLocks noChangeShapeType="1"/>
          </p:cNvCxnSpPr>
          <p:nvPr/>
        </p:nvCxnSpPr>
        <p:spPr bwMode="auto">
          <a:xfrm>
            <a:off x="5638800" y="3124200"/>
            <a:ext cx="0" cy="1371600"/>
          </a:xfrm>
          <a:prstGeom prst="straightConnector1">
            <a:avLst/>
          </a:prstGeom>
          <a:noFill/>
          <a:ln w="38100" algn="ctr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5638800" y="2731532"/>
            <a:ext cx="659155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ust</a:t>
            </a:r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97280" y="1752600"/>
            <a:ext cx="2788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VIIRS Dust </a:t>
            </a:r>
            <a:r>
              <a:rPr lang="en-US" dirty="0"/>
              <a:t>Aerosol Index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Suspended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Suspended matter consists of particles such as sand, dust, smoke,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volcanic ash, and urban/industrial particulate matter. </a:t>
            </a:r>
            <a:r>
              <a:rPr lang="en-US" dirty="0" smtClean="0"/>
              <a:t>It can damage</a:t>
            </a:r>
          </a:p>
          <a:p>
            <a:pPr>
              <a:buNone/>
            </a:pPr>
            <a:r>
              <a:rPr lang="en-US" dirty="0" smtClean="0"/>
              <a:t>many different systems. For example, aircraft flying through these</a:t>
            </a:r>
          </a:p>
          <a:p>
            <a:pPr>
              <a:buNone/>
            </a:pPr>
            <a:r>
              <a:rPr lang="en-US" dirty="0" smtClean="0"/>
              <a:t>materials can suffer damage to cockpit canopies or windscreens.</a:t>
            </a:r>
          </a:p>
          <a:p>
            <a:pPr>
              <a:buNone/>
            </a:pPr>
            <a:r>
              <a:rPr lang="en-US" dirty="0" smtClean="0"/>
              <a:t>Additionally, aircraft engines suffer extremely high wear in the presence</a:t>
            </a:r>
          </a:p>
          <a:p>
            <a:pPr>
              <a:buNone/>
            </a:pPr>
            <a:r>
              <a:rPr lang="en-US" dirty="0" smtClean="0"/>
              <a:t>of suspended matter, leading to increased sustainment or engine failure.</a:t>
            </a:r>
          </a:p>
          <a:p>
            <a:pPr>
              <a:buNone/>
            </a:pPr>
            <a:r>
              <a:rPr lang="en-US" dirty="0" smtClean="0"/>
              <a:t>Volcanic ash plumes are a threat to military and civil aviation. DOC</a:t>
            </a:r>
          </a:p>
          <a:p>
            <a:pPr>
              <a:buNone/>
            </a:pPr>
            <a:r>
              <a:rPr lang="en-US" dirty="0" smtClean="0"/>
              <a:t>participates in a civil aviation warning system for volcanic ash hazards</a:t>
            </a:r>
          </a:p>
          <a:p>
            <a:pPr>
              <a:buNone/>
            </a:pPr>
            <a:r>
              <a:rPr lang="en-US" dirty="0" smtClean="0"/>
              <a:t>by monitoring these plumes in satellite imagery. DOC also monitors</a:t>
            </a:r>
          </a:p>
          <a:p>
            <a:pPr>
              <a:buNone/>
            </a:pPr>
            <a:r>
              <a:rPr lang="en-US" dirty="0" smtClean="0"/>
              <a:t>smoke from large scale fire events to provide information to the relevant</a:t>
            </a:r>
          </a:p>
          <a:p>
            <a:pPr>
              <a:buNone/>
            </a:pPr>
            <a:r>
              <a:rPr lang="en-US" dirty="0" smtClean="0"/>
              <a:t>agencies and the public. </a:t>
            </a:r>
            <a:r>
              <a:rPr lang="en-US" dirty="0" smtClean="0">
                <a:solidFill>
                  <a:srgbClr val="FF0000"/>
                </a:solidFill>
              </a:rPr>
              <a:t>Suspended matter is detected in a pixel when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Aerosol Optical Thickness (AOT) is greater than 0.15 but for the quality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of the suspended matter type (dust/sand, smoke, volcanic ash, sea salt) to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be “high”, the AOTs should be at least 0.5 or higher.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5888" y="6096000"/>
            <a:ext cx="4681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From L1RD supplement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2013 VIIRS vs. MISR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 descr="misr_sm6_gridded_20130601_20130630_dust_frac.50.png"/>
          <p:cNvPicPr>
            <a:picLocks noChangeAspect="1"/>
          </p:cNvPicPr>
          <p:nvPr/>
        </p:nvPicPr>
        <p:blipFill>
          <a:blip r:embed="rId2" cstate="print"/>
          <a:srcRect t="11740"/>
          <a:stretch>
            <a:fillRect/>
          </a:stretch>
        </p:blipFill>
        <p:spPr>
          <a:xfrm>
            <a:off x="4572000" y="4167822"/>
            <a:ext cx="4572000" cy="2690178"/>
          </a:xfrm>
          <a:prstGeom prst="rect">
            <a:avLst/>
          </a:prstGeom>
        </p:spPr>
      </p:pic>
      <p:pic>
        <p:nvPicPr>
          <p:cNvPr id="9" name="Picture 8" descr="npp_edr_sm6_gridded_20130601_20130630_dust_frac.high.png"/>
          <p:cNvPicPr>
            <a:picLocks noChangeAspect="1"/>
          </p:cNvPicPr>
          <p:nvPr/>
        </p:nvPicPr>
        <p:blipFill>
          <a:blip r:embed="rId3" cstate="print"/>
          <a:srcRect t="14660"/>
          <a:stretch>
            <a:fillRect/>
          </a:stretch>
        </p:blipFill>
        <p:spPr>
          <a:xfrm>
            <a:off x="0" y="1517904"/>
            <a:ext cx="4822060" cy="2779776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4965192" y="2286000"/>
            <a:ext cx="1755648" cy="7589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Operational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2013 VIIRS vs. MISR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1202" name="Picture 2" descr="C:\Users\shobhak\AppData\Local\Temp\1\viirs_dbdi_dust_fraction_201306_025by025_hq.png"/>
          <p:cNvPicPr>
            <a:picLocks noChangeAspect="1" noChangeArrowheads="1"/>
          </p:cNvPicPr>
          <p:nvPr/>
        </p:nvPicPr>
        <p:blipFill>
          <a:blip r:embed="rId2"/>
          <a:srcRect t="22580"/>
          <a:stretch>
            <a:fillRect/>
          </a:stretch>
        </p:blipFill>
        <p:spPr bwMode="auto">
          <a:xfrm>
            <a:off x="0" y="1835532"/>
            <a:ext cx="5033772" cy="25981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0080" y="1516698"/>
            <a:ext cx="4224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Dust Frequency Map from DAI algorithm for June 2013</a:t>
            </a:r>
            <a:endParaRPr lang="en-US" sz="1200" b="1" dirty="0"/>
          </a:p>
        </p:txBody>
      </p:sp>
      <p:pic>
        <p:nvPicPr>
          <p:cNvPr id="8" name="Picture 7" descr="misr_sm6_gridded_20130601_20130630_dust_frac.50.png"/>
          <p:cNvPicPr>
            <a:picLocks noChangeAspect="1"/>
          </p:cNvPicPr>
          <p:nvPr/>
        </p:nvPicPr>
        <p:blipFill>
          <a:blip r:embed="rId3" cstate="print"/>
          <a:srcRect t="11740"/>
          <a:stretch>
            <a:fillRect/>
          </a:stretch>
        </p:blipFill>
        <p:spPr>
          <a:xfrm>
            <a:off x="4572000" y="4167822"/>
            <a:ext cx="4572000" cy="2690178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4965192" y="2286000"/>
            <a:ext cx="1755648" cy="7589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iren\Documents\CALIPSO_VFM_2013-01-31T14-35-05ZD-VSUMO_d20130131_t1443344_750mbo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624" y="1828800"/>
            <a:ext cx="6508376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94872" y="310896"/>
            <a:ext cx="4812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VIIRS vs. CALIPSO Matchup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4" name="Picture 4" descr="C:\Users\pciren\AppData\Local\Temp\2\scp22890\net\orbit170l\disk1\pub\pubu\GOESR_AIT\abi_smoke_dust\visual_code_new\deep_blue\npp_d20130131_t1443344_rgb.jpg"/>
          <p:cNvPicPr>
            <a:picLocks noChangeAspect="1" noChangeArrowheads="1"/>
          </p:cNvPicPr>
          <p:nvPr/>
        </p:nvPicPr>
        <p:blipFill>
          <a:blip r:embed="rId3" cstate="print"/>
          <a:srcRect l="7904" t="17014" r="16341" b="11458"/>
          <a:stretch>
            <a:fillRect/>
          </a:stretch>
        </p:blipFill>
        <p:spPr bwMode="auto">
          <a:xfrm>
            <a:off x="141732" y="164592"/>
            <a:ext cx="3493274" cy="19933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5176" y="310896"/>
            <a:ext cx="1481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January 31, 2013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2024" y="3218688"/>
          <a:ext cx="292608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259"/>
                <a:gridCol w="7288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Accuracy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2.3%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Probability of Detection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2024" y="2651760"/>
            <a:ext cx="189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 Operational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ciren\Documents\CALIPSO_VFM_2013-01-31T14-35-05ZD-DDB_d20130131_t1443344_750mbo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472" y="1828800"/>
            <a:ext cx="6508376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94872" y="310896"/>
            <a:ext cx="4812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VIIRS vs. CALIPSO Matchup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4" name="Picture 4" descr="C:\Users\pciren\AppData\Local\Temp\2\scp22890\net\orbit170l\disk1\pub\pubu\GOESR_AIT\abi_smoke_dust\visual_code_new\deep_blue\npp_d20130131_t1443344_rgb.jpg"/>
          <p:cNvPicPr>
            <a:picLocks noChangeAspect="1" noChangeArrowheads="1"/>
          </p:cNvPicPr>
          <p:nvPr/>
        </p:nvPicPr>
        <p:blipFill>
          <a:blip r:embed="rId3" cstate="print"/>
          <a:srcRect l="7904" t="17014" r="16341" b="11458"/>
          <a:stretch>
            <a:fillRect/>
          </a:stretch>
        </p:blipFill>
        <p:spPr bwMode="auto">
          <a:xfrm>
            <a:off x="141732" y="164592"/>
            <a:ext cx="3493274" cy="19933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5176" y="310896"/>
            <a:ext cx="1481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January 31, 2013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2024" y="3218688"/>
          <a:ext cx="292608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259"/>
                <a:gridCol w="7288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Accuracy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83%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Probability of Detection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2024" y="2651760"/>
            <a:ext cx="189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 DAI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Key Remarks on 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SM is not a legacy NASA MODIS product</a:t>
            </a:r>
          </a:p>
          <a:p>
            <a:r>
              <a:rPr lang="en-US" dirty="0" smtClean="0"/>
              <a:t>VIIRS SM algorithm relies on AOT and other internal parameters (</a:t>
            </a:r>
            <a:r>
              <a:rPr lang="en-US" dirty="0" smtClean="0">
                <a:solidFill>
                  <a:srgbClr val="FF0000"/>
                </a:solidFill>
              </a:rPr>
              <a:t>not validated</a:t>
            </a:r>
            <a:r>
              <a:rPr lang="en-US" dirty="0" smtClean="0"/>
              <a:t>) to identify and type SM.</a:t>
            </a:r>
          </a:p>
          <a:p>
            <a:pPr lvl="1"/>
            <a:r>
              <a:rPr lang="en-US" dirty="0" smtClean="0"/>
              <a:t>Aerosol FMW over ocean</a:t>
            </a:r>
          </a:p>
          <a:p>
            <a:pPr lvl="1"/>
            <a:r>
              <a:rPr lang="en-US" dirty="0" smtClean="0"/>
              <a:t>Aerosol model over land</a:t>
            </a:r>
          </a:p>
          <a:p>
            <a:r>
              <a:rPr lang="en-US" dirty="0" smtClean="0"/>
              <a:t>SM product very difficult to evaluate and validate</a:t>
            </a:r>
          </a:p>
          <a:p>
            <a:pPr lvl="1"/>
            <a:r>
              <a:rPr lang="en-US" dirty="0" smtClean="0"/>
              <a:t>Reliance on other satellite (CALIPSO and MISR) data.  </a:t>
            </a:r>
          </a:p>
          <a:p>
            <a:pPr lvl="1"/>
            <a:r>
              <a:rPr lang="en-US" i="1" dirty="0" smtClean="0"/>
              <a:t>In situ </a:t>
            </a:r>
            <a:r>
              <a:rPr lang="en-US" dirty="0" smtClean="0"/>
              <a:t>(IMPROVE network) data are available but with a 1 to 2 yr latency.</a:t>
            </a:r>
          </a:p>
          <a:p>
            <a:pPr lvl="1"/>
            <a:r>
              <a:rPr lang="en-US" dirty="0" smtClean="0"/>
              <a:t>AERONET Angstrom Exponent based classification can be used but not really “truth” like the AERONET AOT product is.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VIIRS SM product is not recommended for use in any applications. DAI algorithm will be implemented in the future.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National Weather Service for partial funding to develop DAI algorithm for MODIS (FY08-FY13)</a:t>
            </a:r>
          </a:p>
          <a:p>
            <a:r>
              <a:rPr lang="en-US" sz="2800" dirty="0" smtClean="0"/>
              <a:t>NASA for MODIS Level 1 radiances, MISR and CALIPSO retrieved products</a:t>
            </a:r>
          </a:p>
          <a:p>
            <a:r>
              <a:rPr lang="en-US" sz="2800" dirty="0" smtClean="0"/>
              <a:t>JPSS program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JPSS L1RD Supplement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Product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Threshold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 marL="90593" marR="9059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Dust, smoke, volcanic ash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Dust, smoke, volcanic ash, sea</a:t>
                      </a:r>
                      <a:r>
                        <a:rPr lang="en-US" baseline="0" dirty="0" smtClean="0"/>
                        <a:t> salt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593" marR="9059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Smoke plume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to 150 µg/m</a:t>
                      </a:r>
                      <a:r>
                        <a:rPr lang="en-US" baseline="30000" dirty="0" smtClean="0"/>
                        <a:t>3</a:t>
                      </a:r>
                      <a:endParaRPr lang="en-US" baseline="30000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to 200 µg/m</a:t>
                      </a:r>
                      <a:r>
                        <a:rPr lang="en-US" baseline="30000" dirty="0" smtClean="0"/>
                        <a:t>3</a:t>
                      </a:r>
                      <a:endParaRPr lang="en-US" baseline="30000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593" marR="90593"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90593" marR="90593"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93" marR="9059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Smoke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93" marR="9059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Dust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93" marR="9059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Ash</a:t>
                      </a:r>
                      <a:endParaRPr lang="en-US" dirty="0"/>
                    </a:p>
                  </a:txBody>
                  <a:tcPr marL="90593" marR="90593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 marL="90593" marR="90593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93" marR="90593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Dust can be </a:t>
                      </a:r>
                      <a:r>
                        <a:rPr lang="en-US" dirty="0" err="1" smtClean="0"/>
                        <a:t>mis</a:t>
                      </a:r>
                      <a:r>
                        <a:rPr lang="en-US" dirty="0" smtClean="0"/>
                        <a:t>-identified as ash</a:t>
                      </a:r>
                      <a:endParaRPr lang="en-US" dirty="0"/>
                    </a:p>
                  </a:txBody>
                  <a:tcPr marL="90593" marR="90593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Mixed Aerosol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Report not</a:t>
                      </a:r>
                      <a:r>
                        <a:rPr lang="en-US" baseline="0" dirty="0" smtClean="0"/>
                        <a:t> only dominant aerosol but other aerosol components as well</a:t>
                      </a:r>
                      <a:endParaRPr lang="en-US" dirty="0"/>
                    </a:p>
                  </a:txBody>
                  <a:tcPr marL="90593" marR="9059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/>
          <p:cNvCxnSpPr/>
          <p:nvPr/>
        </p:nvCxnSpPr>
        <p:spPr>
          <a:xfrm>
            <a:off x="3730752" y="4270248"/>
            <a:ext cx="0" cy="832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itle 73"/>
          <p:cNvSpPr>
            <a:spLocks noGrp="1"/>
          </p:cNvSpPr>
          <p:nvPr>
            <p:ph type="title" idx="4294967295"/>
          </p:nvPr>
        </p:nvSpPr>
        <p:spPr>
          <a:xfrm>
            <a:off x="990600" y="143256"/>
            <a:ext cx="8153400" cy="990600"/>
          </a:xfrm>
        </p:spPr>
        <p:txBody>
          <a:bodyPr/>
          <a:lstStyle/>
          <a:p>
            <a:r>
              <a:rPr lang="en-US" dirty="0" smtClean="0"/>
              <a:t>VIIRS SM Algorithm Overview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970020" y="3800332"/>
            <a:ext cx="102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Smoke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923544" y="1399032"/>
            <a:ext cx="4069080" cy="3970282"/>
            <a:chOff x="1472184" y="2889504"/>
            <a:chExt cx="4069080" cy="3970282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1901952" y="4087368"/>
              <a:ext cx="0" cy="1205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88336" y="5751576"/>
              <a:ext cx="0" cy="832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479292" y="4084320"/>
              <a:ext cx="0" cy="16672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2688336" y="2889504"/>
              <a:ext cx="1581912" cy="612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Fine Mode Weight (FMW)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72184" y="4478035"/>
              <a:ext cx="1143000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FMW &lt; 0.2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1720" y="5974448"/>
              <a:ext cx="1005840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AOT &lt; 0.3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9524" y="5184802"/>
              <a:ext cx="859536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AOT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97124" y="4284671"/>
              <a:ext cx="137312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0.2 ≤ FMW &lt; 0.5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40480" y="5974448"/>
              <a:ext cx="1062228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AOT ≥ 0.3</a:t>
              </a:r>
              <a:endParaRPr lang="en-US" sz="1200" dirty="0"/>
            </a:p>
          </p:txBody>
        </p:sp>
        <p:cxnSp>
          <p:nvCxnSpPr>
            <p:cNvPr id="19" name="Straight Connector 18"/>
            <p:cNvCxnSpPr>
              <a:stCxn id="4" idx="2"/>
            </p:cNvCxnSpPr>
            <p:nvPr/>
          </p:nvCxnSpPr>
          <p:spPr>
            <a:xfrm>
              <a:off x="3479292" y="3502152"/>
              <a:ext cx="0" cy="585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1952" y="4087368"/>
              <a:ext cx="30007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902708" y="4084320"/>
              <a:ext cx="0" cy="1205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688336" y="5751576"/>
              <a:ext cx="15819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472940" y="4493121"/>
              <a:ext cx="106832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FMW ≥ 0.5</a:t>
              </a:r>
              <a:endParaRPr lang="en-US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27632" y="5276088"/>
              <a:ext cx="859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Dust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76856" y="6490454"/>
              <a:ext cx="1220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Sea Salt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79876" y="648131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Undetermined</a:t>
              </a:r>
              <a:endParaRPr lang="en-US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721096" y="1453896"/>
            <a:ext cx="2965704" cy="2295144"/>
            <a:chOff x="5721096" y="2889504"/>
            <a:chExt cx="2965704" cy="2295144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7659624" y="4331208"/>
              <a:ext cx="0" cy="832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6077712" y="4352544"/>
              <a:ext cx="0" cy="832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868668" y="3246120"/>
              <a:ext cx="0" cy="1085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5984748" y="2889504"/>
              <a:ext cx="1581912" cy="612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AOT Model Selection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721096" y="4554080"/>
              <a:ext cx="1027176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Dust Model</a:t>
              </a:r>
              <a:endParaRPr lang="en-US" sz="12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29856" y="4554080"/>
              <a:ext cx="145694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Any other Model</a:t>
              </a:r>
              <a:endParaRPr lang="en-US" sz="1200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6077712" y="4331208"/>
              <a:ext cx="15819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5815584" y="3775132"/>
            <a:ext cx="8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312152" y="3729412"/>
            <a:ext cx="110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Smoke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559558" y="978408"/>
            <a:ext cx="94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412992" y="978408"/>
            <a:ext cx="73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19456" y="1133856"/>
            <a:ext cx="1847088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Dependence on Fine Mode Weight (FMW)</a:t>
            </a:r>
            <a:endParaRPr lang="en-US" sz="1400" dirty="0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1353312" y="1670905"/>
            <a:ext cx="0" cy="92294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70688" y="6015645"/>
            <a:ext cx="523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From SM ATBD prepared by NGAS, dated 3/17/2010</a:t>
            </a:r>
            <a:endParaRPr lang="en-US" b="1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5989320" y="5577840"/>
            <a:ext cx="2432304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Tuned out due to too many false positives as of 11/2/2012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7150608" y="4853308"/>
            <a:ext cx="0" cy="7245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984748" y="4483976"/>
            <a:ext cx="76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VCM</a:t>
            </a:r>
            <a:endParaRPr lang="en-US" dirty="0"/>
          </a:p>
        </p:txBody>
      </p:sp>
      <p:cxnSp>
        <p:nvCxnSpPr>
          <p:cNvPr id="65" name="Straight Arrow Connector 64"/>
          <p:cNvCxnSpPr>
            <a:stCxn id="62" idx="3"/>
          </p:cNvCxnSpPr>
          <p:nvPr/>
        </p:nvCxnSpPr>
        <p:spPr>
          <a:xfrm flipV="1">
            <a:off x="6748272" y="4645152"/>
            <a:ext cx="1088136" cy="234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952232" y="4460486"/>
            <a:ext cx="73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5815584" y="4460486"/>
            <a:ext cx="2871216" cy="3928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57200" y="2414016"/>
            <a:ext cx="4870704" cy="11430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Aerosol Flag vs. 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VCM attempts to identify the presence of heavy aerosol flag for scenes that are classified as “confidently/probably cloudy” and passes that information to aerosol algorithm.</a:t>
            </a:r>
          </a:p>
          <a:p>
            <a:pPr lvl="1"/>
            <a:r>
              <a:rPr lang="en-US" dirty="0" smtClean="0"/>
              <a:t>Aerosol algorithm uses it to </a:t>
            </a:r>
            <a:r>
              <a:rPr lang="en-US" i="1" dirty="0" smtClean="0"/>
              <a:t>reset </a:t>
            </a:r>
            <a:r>
              <a:rPr lang="en-US" dirty="0" smtClean="0"/>
              <a:t>“confidently/probably cloudy” pixels as clear sky to attempt AOT/Angstrom Exponent/SM retrieval.</a:t>
            </a:r>
          </a:p>
          <a:p>
            <a:pPr lvl="1"/>
            <a:r>
              <a:rPr lang="en-US" dirty="0" smtClean="0"/>
              <a:t>If heavy aerosols (dust and smoke) are indeed present, AOT up to 2.0 is retrieved.  AOTs higher than 2.0 are flagged as “out of range”.</a:t>
            </a:r>
          </a:p>
          <a:p>
            <a:pPr lvl="1"/>
            <a:r>
              <a:rPr lang="en-US" dirty="0" smtClean="0"/>
              <a:t>If the pixels are indeed cloudy, AOTs will be high and likely out of range as well.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SM algorithm does not rely on heavy aerosol information from VCM except for “volcanic ash”.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But, VCM tuned out all volcanic ash testing as of November 2, 2012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Product Validation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83464" y="1655064"/>
            <a:ext cx="8485632" cy="47548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Qualitative comparison of monthly global maps of VIIRS SM (dominant aerosol type), dust fraction, and smoke fraction to CALIPSO and MISR products</a:t>
            </a:r>
          </a:p>
          <a:p>
            <a:pPr marL="742950" lvl="2" indent="-342900">
              <a:buFont typeface="Courier New" pitchFamily="49" charset="0"/>
              <a:buChar char="o"/>
            </a:pPr>
            <a:r>
              <a:rPr lang="en-US" sz="2000" dirty="0" smtClean="0"/>
              <a:t>CALIPSO: 5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x 5</a:t>
            </a:r>
            <a:r>
              <a:rPr lang="en-US" sz="2000" baseline="30000" dirty="0" smtClean="0"/>
              <a:t>o</a:t>
            </a:r>
            <a:r>
              <a:rPr lang="en-US" sz="2000" baseline="-25000" dirty="0" smtClean="0"/>
              <a:t> </a:t>
            </a:r>
            <a:endParaRPr lang="en-US" sz="2000" dirty="0" smtClean="0"/>
          </a:p>
          <a:p>
            <a:pPr marL="1200150" lvl="3" indent="-342900">
              <a:buFont typeface="Wingdings" pitchFamily="2" charset="2"/>
              <a:buChar char="Ø"/>
            </a:pPr>
            <a:r>
              <a:rPr lang="en-US" sz="1800" dirty="0" smtClean="0"/>
              <a:t>Coarser grid for CALIPSO is used to obtain a good sample size.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/>
              <a:t>MISR: 0.25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x 0.25</a:t>
            </a:r>
            <a:r>
              <a:rPr lang="en-US" sz="2000" baseline="30000" dirty="0" smtClean="0"/>
              <a:t>o</a:t>
            </a:r>
            <a:endParaRPr lang="en-US" sz="2000" dirty="0" smtClean="0"/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/>
              <a:t>VIIRS: 0.25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x 0.25</a:t>
            </a:r>
            <a:r>
              <a:rPr lang="en-US" sz="2000" baseline="30000" dirty="0" smtClean="0"/>
              <a:t>o</a:t>
            </a:r>
          </a:p>
          <a:p>
            <a:r>
              <a:rPr lang="en-US" sz="2400" dirty="0" smtClean="0"/>
              <a:t>Direct matchups of CALIPSO and VIIRS SM to compute accuracy, probability of detection, and false alarm ratio.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2013 VIIRS vs. MISR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 descr="misr_sm6_gridded_20130601_20130630_dominant_type.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977640"/>
            <a:ext cx="4572000" cy="2743200"/>
          </a:xfrm>
          <a:prstGeom prst="rect">
            <a:avLst/>
          </a:prstGeom>
        </p:spPr>
      </p:pic>
      <p:pic>
        <p:nvPicPr>
          <p:cNvPr id="5" name="Picture 4" descr="npp_edr_sm6_gridded_20130601_20130630_dominant_type.hig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872" y="1516698"/>
            <a:ext cx="45720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2013 VIIRS vs. </a:t>
            </a:r>
            <a:r>
              <a:rPr lang="en-US" dirty="0" smtClean="0"/>
              <a:t>CALIPSO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 descr="npp_edr_sm6_gridded_20130601_20130630_dust_frac.high.png"/>
          <p:cNvPicPr>
            <a:picLocks noChangeAspect="1"/>
          </p:cNvPicPr>
          <p:nvPr/>
        </p:nvPicPr>
        <p:blipFill>
          <a:blip r:embed="rId2" cstate="print"/>
          <a:srcRect t="14660"/>
          <a:stretch>
            <a:fillRect/>
          </a:stretch>
        </p:blipFill>
        <p:spPr>
          <a:xfrm>
            <a:off x="0" y="1664208"/>
            <a:ext cx="4572000" cy="2601150"/>
          </a:xfrm>
          <a:prstGeom prst="rect">
            <a:avLst/>
          </a:prstGeom>
        </p:spPr>
      </p:pic>
      <p:pic>
        <p:nvPicPr>
          <p:cNvPr id="2050" name="Picture 2" descr="C:\Users\shobhak\AppData\Local\Temp\1\dust_fraction_201306_5by5_high_day.png"/>
          <p:cNvPicPr>
            <a:picLocks noChangeAspect="1" noChangeArrowheads="1"/>
          </p:cNvPicPr>
          <p:nvPr/>
        </p:nvPicPr>
        <p:blipFill>
          <a:blip r:embed="rId3"/>
          <a:srcRect t="14620"/>
          <a:stretch>
            <a:fillRect/>
          </a:stretch>
        </p:blipFill>
        <p:spPr bwMode="auto">
          <a:xfrm>
            <a:off x="4296036" y="4169664"/>
            <a:ext cx="4722996" cy="2688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2013 VIIRS vs. MISR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misr_sm6_gridded_20130601_20130630_dust_frac.50.png"/>
          <p:cNvPicPr>
            <a:picLocks noChangeAspect="1"/>
          </p:cNvPicPr>
          <p:nvPr/>
        </p:nvPicPr>
        <p:blipFill>
          <a:blip r:embed="rId2" cstate="print"/>
          <a:srcRect t="11740"/>
          <a:stretch>
            <a:fillRect/>
          </a:stretch>
        </p:blipFill>
        <p:spPr>
          <a:xfrm>
            <a:off x="4297680" y="4169664"/>
            <a:ext cx="4572000" cy="2690178"/>
          </a:xfrm>
          <a:prstGeom prst="rect">
            <a:avLst/>
          </a:prstGeom>
        </p:spPr>
      </p:pic>
      <p:pic>
        <p:nvPicPr>
          <p:cNvPr id="9" name="Picture 8" descr="npp_edr_sm6_gridded_20130601_20130630_dust_frac.high.png"/>
          <p:cNvPicPr>
            <a:picLocks noChangeAspect="1"/>
          </p:cNvPicPr>
          <p:nvPr/>
        </p:nvPicPr>
        <p:blipFill>
          <a:blip r:embed="rId3" cstate="print"/>
          <a:srcRect t="14660"/>
          <a:stretch>
            <a:fillRect/>
          </a:stretch>
        </p:blipFill>
        <p:spPr>
          <a:xfrm>
            <a:off x="0" y="1664208"/>
            <a:ext cx="4572000" cy="260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7729</TotalTime>
  <Words>1411</Words>
  <Application>Microsoft Office PowerPoint</Application>
  <PresentationFormat>On-screen Show (4:3)</PresentationFormat>
  <Paragraphs>216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Median</vt:lpstr>
      <vt:lpstr>VIIRS Suspended Matter and Dust Aerosol Index Product</vt:lpstr>
      <vt:lpstr>Suspended Matter</vt:lpstr>
      <vt:lpstr>JPSS L1RD Supplement Requirements</vt:lpstr>
      <vt:lpstr>VIIRS SM Algorithm Overview</vt:lpstr>
      <vt:lpstr>Heavy Aerosol Flag vs. SM</vt:lpstr>
      <vt:lpstr>SM Product Validation</vt:lpstr>
      <vt:lpstr>June 2013 VIIRS vs. MISR</vt:lpstr>
      <vt:lpstr>June 2013 VIIRS vs. CALIPSO</vt:lpstr>
      <vt:lpstr>June 2013 VIIRS vs. MISR</vt:lpstr>
      <vt:lpstr>Slide 10</vt:lpstr>
      <vt:lpstr>Slide 11</vt:lpstr>
      <vt:lpstr>Analysis of VIIRS FMW</vt:lpstr>
      <vt:lpstr>Dust Aerosol Index (DAI) Algorithm</vt:lpstr>
      <vt:lpstr>6S Radiative Transfer Simulations</vt:lpstr>
      <vt:lpstr>MODIS Observations</vt:lpstr>
      <vt:lpstr>MODIS Observations</vt:lpstr>
      <vt:lpstr>Dust Aerosol Index</vt:lpstr>
      <vt:lpstr>Dust Aerosol Index</vt:lpstr>
      <vt:lpstr>Dust Aerosol Index</vt:lpstr>
      <vt:lpstr>June 2013 VIIRS vs. MISR</vt:lpstr>
      <vt:lpstr>June 2013 VIIRS vs. MISR</vt:lpstr>
      <vt:lpstr>Slide 22</vt:lpstr>
      <vt:lpstr>Slide 23</vt:lpstr>
      <vt:lpstr>Some Key Remarks on SM</vt:lpstr>
      <vt:lpstr>Acknowledgements</vt:lpstr>
    </vt:vector>
  </TitlesOfParts>
  <Company>Lockheed Martin IS&amp;GS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CrIMSS EDR Beta Request</dc:title>
  <dc:creator>Christopher Barnet</dc:creator>
  <cp:lastModifiedBy>shobhak</cp:lastModifiedBy>
  <cp:revision>307</cp:revision>
  <dcterms:created xsi:type="dcterms:W3CDTF">2011-07-07T16:52:26Z</dcterms:created>
  <dcterms:modified xsi:type="dcterms:W3CDTF">2013-11-20T20:36:09Z</dcterms:modified>
</cp:coreProperties>
</file>