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72" r:id="rId6"/>
    <p:sldId id="261" r:id="rId7"/>
    <p:sldId id="262" r:id="rId8"/>
    <p:sldId id="282" r:id="rId9"/>
    <p:sldId id="263" r:id="rId10"/>
    <p:sldId id="264" r:id="rId11"/>
    <p:sldId id="260" r:id="rId12"/>
    <p:sldId id="266" r:id="rId13"/>
    <p:sldId id="267" r:id="rId14"/>
    <p:sldId id="281" r:id="rId15"/>
    <p:sldId id="279" r:id="rId16"/>
    <p:sldId id="284" r:id="rId17"/>
    <p:sldId id="270" r:id="rId18"/>
    <p:sldId id="271" r:id="rId19"/>
    <p:sldId id="275" r:id="rId20"/>
    <p:sldId id="277" r:id="rId21"/>
    <p:sldId id="278" r:id="rId22"/>
    <p:sldId id="273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-11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72EAB-2F33-45F5-87ED-9550BFECF11F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53F87-5285-47ED-BA2E-31325E9359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2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05C52-BF55-48C1-A9E3-9000E656B7BE}" type="slidenum">
              <a:rPr lang="en-US">
                <a:ea typeface="ＭＳ Ｐゴシック" pitchFamily="80" charset="-128"/>
              </a:rPr>
              <a:pPr/>
              <a:t>3</a:t>
            </a:fld>
            <a:endParaRPr lang="en-US">
              <a:ea typeface="ＭＳ Ｐゴシック" pitchFamily="8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401-0ACC-40F5-807A-CDE11CE5B4F6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57B-00D0-451F-9CFA-AE72D32BEFD8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0933-AF83-4039-BE71-DA03A6EA0F46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DBAA-ECF4-43B4-86FA-CF13A905B87F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AE6FE-EDBD-4E76-BEF6-7E731B24E1CC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414B-7A73-40B7-A32B-CAE16E26F222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9EEB-0EAB-4D58-950D-5DD4CB55C438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D8A9-365C-42A2-BBCB-D3DC8F55F8B8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7DC0-7FD3-45ED-8420-E115B40E0F45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F6-1941-4278-B285-F7F45680EDC7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9557-E099-41A8-93DD-589D924117BE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5CC46-1B5A-4BAE-9B39-4D1C8977C7FE}" type="datetime1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jpe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 Tutorial on MODIS and VIIRS Aerosol Products </a:t>
            </a:r>
            <a:r>
              <a:rPr lang="en-US" sz="3600" dirty="0" smtClean="0"/>
              <a:t>from Direct Broadcast Data on </a:t>
            </a:r>
            <a:r>
              <a:rPr lang="en-US" sz="3600" dirty="0"/>
              <a:t>IDEA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err="1" smtClean="0"/>
              <a:t>Hai</a:t>
            </a:r>
            <a:r>
              <a:rPr lang="en-US" sz="2400" dirty="0" smtClean="0"/>
              <a:t> Zhang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</a:t>
            </a:r>
            <a:r>
              <a:rPr lang="en-US" sz="2400" dirty="0" err="1" smtClean="0"/>
              <a:t>Shobha</a:t>
            </a:r>
            <a:r>
              <a:rPr lang="en-US" sz="2400" dirty="0" smtClean="0"/>
              <a:t> Kondragunta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</a:t>
            </a:r>
            <a:r>
              <a:rPr lang="en-US" sz="2400" dirty="0" err="1" smtClean="0"/>
              <a:t>Hongqing</a:t>
            </a:r>
            <a:r>
              <a:rPr lang="en-US" sz="2400" dirty="0" smtClean="0"/>
              <a:t> Liu</a:t>
            </a:r>
            <a:r>
              <a:rPr lang="en-US" sz="2400" baseline="30000" dirty="0" smtClean="0"/>
              <a:t>1</a:t>
            </a: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IMSG at NOAA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NOAA NESDIS</a:t>
            </a:r>
          </a:p>
          <a:p>
            <a:r>
              <a:rPr lang="en-US" sz="2400" dirty="0" smtClean="0"/>
              <a:t>11/22/2013</a:t>
            </a:r>
          </a:p>
          <a:p>
            <a:r>
              <a:rPr lang="en-US" sz="2400" b="1" dirty="0"/>
              <a:t>VIIRS Aerosol Science and Operational Users Workshop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 descr="IMSG Bl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638800"/>
            <a:ext cx="3133344" cy="883472"/>
          </a:xfrm>
          <a:prstGeom prst="rect">
            <a:avLst/>
          </a:prstGeom>
        </p:spPr>
      </p:pic>
      <p:pic>
        <p:nvPicPr>
          <p:cNvPr id="6" name="Picture 5" descr="no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5410200"/>
            <a:ext cx="181356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Daily PM2.5 estimations from MODIS AOD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600200"/>
            <a:ext cx="4690872" cy="351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6531" y="4830500"/>
            <a:ext cx="4709160" cy="7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372191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2362200" y="16002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505200" y="24384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790700"/>
            <a:ext cx="3721608" cy="61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5029200"/>
            <a:ext cx="468577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Derived from Aaron van </a:t>
            </a:r>
            <a:r>
              <a:rPr lang="en-US" dirty="0" err="1" smtClean="0"/>
              <a:t>Donkelaar’s</a:t>
            </a:r>
            <a:r>
              <a:rPr lang="en-US" dirty="0" smtClean="0"/>
              <a:t> algorithm </a:t>
            </a:r>
          </a:p>
          <a:p>
            <a:r>
              <a:rPr lang="en-US" dirty="0" smtClean="0"/>
              <a:t>   (</a:t>
            </a:r>
            <a:r>
              <a:rPr lang="en-US" dirty="0" err="1" smtClean="0"/>
              <a:t>Donkelaar</a:t>
            </a:r>
            <a:r>
              <a:rPr lang="en-US" dirty="0" smtClean="0"/>
              <a:t> et al. Environ. Sci. Tech. 2012)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Overlaid by in-situ PM2.5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3276600" cy="248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5" y="3528350"/>
            <a:ext cx="3273552" cy="54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990600"/>
            <a:ext cx="4690872" cy="349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419600"/>
            <a:ext cx="4690872" cy="5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787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 map between PM2.5 and AOD (MODIS, GASP) over CONUS</a:t>
            </a:r>
          </a:p>
          <a:p>
            <a:r>
              <a:rPr lang="en-US" dirty="0" smtClean="0"/>
              <a:t>Correlation, RMSE between estimated PM2.5 from MODIS AOD and in-situ PM2.5</a:t>
            </a:r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28600" y="28956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200400" y="32004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271599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7525"/>
            <a:ext cx="2715768" cy="4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Time series, scatter plots, histograms at each PM2.5 station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71600" y="28194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143000"/>
            <a:ext cx="4191000" cy="320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343400"/>
            <a:ext cx="4191000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895600" y="32004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4038600"/>
            <a:ext cx="3259034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MODIS, GASP AOD </a:t>
            </a:r>
            <a:r>
              <a:rPr lang="en-US" dirty="0" err="1" smtClean="0"/>
              <a:t>vs</a:t>
            </a:r>
            <a:r>
              <a:rPr lang="en-US" dirty="0" smtClean="0"/>
              <a:t> PM2.5</a:t>
            </a:r>
          </a:p>
          <a:p>
            <a:pPr indent="288925">
              <a:buFont typeface="Courier New" pitchFamily="49" charset="0"/>
              <a:buChar char="o"/>
            </a:pPr>
            <a:r>
              <a:rPr lang="en-US" dirty="0" smtClean="0"/>
              <a:t>Time series</a:t>
            </a:r>
          </a:p>
          <a:p>
            <a:pPr indent="288925">
              <a:buFont typeface="Courier New" pitchFamily="49" charset="0"/>
              <a:buChar char="o"/>
            </a:pPr>
            <a:r>
              <a:rPr lang="en-US" dirty="0" smtClean="0"/>
              <a:t>Scatter plots</a:t>
            </a:r>
          </a:p>
          <a:p>
            <a:pPr indent="288925">
              <a:buFont typeface="Courier New" pitchFamily="49" charset="0"/>
              <a:buChar char="o"/>
            </a:pPr>
            <a:r>
              <a:rPr lang="en-US" dirty="0" smtClean="0"/>
              <a:t>Histogram</a:t>
            </a:r>
          </a:p>
          <a:p>
            <a:endParaRPr lang="en-US" dirty="0" smtClean="0"/>
          </a:p>
          <a:p>
            <a:r>
              <a:rPr lang="en-US" dirty="0" smtClean="0"/>
              <a:t>Estimated daily PM2.5 </a:t>
            </a:r>
            <a:r>
              <a:rPr lang="en-US" dirty="0" err="1" smtClean="0"/>
              <a:t>vs</a:t>
            </a:r>
            <a:r>
              <a:rPr lang="en-US" dirty="0" smtClean="0"/>
              <a:t> in-situ PM2.5</a:t>
            </a:r>
          </a:p>
          <a:p>
            <a:pPr indent="233363">
              <a:buFont typeface="Courier New" pitchFamily="49" charset="0"/>
              <a:buChar char="o"/>
            </a:pPr>
            <a:r>
              <a:rPr lang="en-US" dirty="0" smtClean="0"/>
              <a:t>Time series</a:t>
            </a:r>
          </a:p>
          <a:p>
            <a:pPr indent="233363">
              <a:buFont typeface="Courier New" pitchFamily="49" charset="0"/>
              <a:buChar char="o"/>
            </a:pPr>
            <a:r>
              <a:rPr lang="en-US" dirty="0" smtClean="0"/>
              <a:t>Scatter plots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VIIRS images over Alaska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514600"/>
            <a:ext cx="4953000" cy="373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902" y="1307687"/>
            <a:ext cx="4956048" cy="12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2744632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28600" y="25146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590800" y="1828800"/>
            <a:ext cx="381000" cy="4572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3600" y="1524000"/>
            <a:ext cx="15405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VIIRS OCONUS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3048000" y="2743200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" y="4038600"/>
            <a:ext cx="3259034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33363">
              <a:buFont typeface="Arial" pitchFamily="34" charset="0"/>
              <a:buChar char="•"/>
            </a:pPr>
            <a:r>
              <a:rPr lang="en-US" dirty="0" smtClean="0"/>
              <a:t>Multiple images per day</a:t>
            </a:r>
          </a:p>
          <a:p>
            <a:pPr indent="233363">
              <a:buFont typeface="Arial" pitchFamily="34" charset="0"/>
              <a:buChar char="•"/>
            </a:pPr>
            <a:r>
              <a:rPr lang="en-US" dirty="0" smtClean="0"/>
              <a:t>Animation controls</a:t>
            </a:r>
          </a:p>
          <a:p>
            <a:pPr indent="233363">
              <a:buFont typeface="Arial" pitchFamily="34" charset="0"/>
              <a:buChar char="•"/>
            </a:pPr>
            <a:r>
              <a:rPr lang="en-US" dirty="0" smtClean="0"/>
              <a:t>Opacity sliders</a:t>
            </a:r>
          </a:p>
          <a:p>
            <a:pPr indent="233363">
              <a:buFont typeface="Arial" pitchFamily="34" charset="0"/>
              <a:buChar char="•"/>
            </a:pPr>
            <a:r>
              <a:rPr lang="en-US" dirty="0" smtClean="0"/>
              <a:t>AOD quality selections</a:t>
            </a:r>
          </a:p>
          <a:p>
            <a:pPr indent="233363">
              <a:buFont typeface="Arial" pitchFamily="34" charset="0"/>
              <a:buChar char="•"/>
            </a:pPr>
            <a:r>
              <a:rPr lang="en-US" dirty="0" smtClean="0"/>
              <a:t>Fire hotspots</a:t>
            </a:r>
          </a:p>
          <a:p>
            <a:pPr indent="233363">
              <a:buFont typeface="Arial" pitchFamily="34" charset="0"/>
              <a:buChar char="•"/>
            </a:pPr>
            <a:r>
              <a:rPr lang="en-US" dirty="0" smtClean="0"/>
              <a:t>County boundaries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Differences in AOD retrieval between MODIS and VIIRS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MODIS and VIIRS aerosol retrieval algorithms are different</a:t>
            </a:r>
          </a:p>
          <a:p>
            <a:pPr lvl="1"/>
            <a:r>
              <a:rPr lang="en-US" sz="1800" dirty="0" smtClean="0"/>
              <a:t>Different bands are used</a:t>
            </a:r>
          </a:p>
          <a:p>
            <a:pPr lvl="1"/>
            <a:r>
              <a:rPr lang="en-US" sz="1800" dirty="0" smtClean="0"/>
              <a:t>Retrieval algorithms are different</a:t>
            </a:r>
            <a:endParaRPr lang="en-US" sz="1800" dirty="0"/>
          </a:p>
          <a:p>
            <a:pPr lvl="1"/>
            <a:r>
              <a:rPr lang="en-US" sz="1800" dirty="0" smtClean="0"/>
              <a:t>Cloud masks are different</a:t>
            </a:r>
          </a:p>
          <a:p>
            <a:pPr lvl="1"/>
            <a:r>
              <a:rPr lang="en-US" sz="1800" dirty="0" smtClean="0"/>
              <a:t>Other internal screening tests are different over land: soil dominate, ephemeral water, etc</a:t>
            </a:r>
          </a:p>
          <a:p>
            <a:pPr lvl="1"/>
            <a:r>
              <a:rPr lang="en-US" sz="1800" dirty="0" smtClean="0"/>
              <a:t>Spatial resolution</a:t>
            </a:r>
          </a:p>
          <a:p>
            <a:pPr lvl="2"/>
            <a:r>
              <a:rPr lang="en-US" sz="1800" dirty="0" smtClean="0"/>
              <a:t>MODIS 10 km</a:t>
            </a:r>
          </a:p>
          <a:p>
            <a:pPr lvl="2"/>
            <a:r>
              <a:rPr lang="en-US" sz="1800" dirty="0" smtClean="0"/>
              <a:t>VIIRS EDR 6 km, IP 750 m.  We use high quality EDR AOD on IDEA unless specified</a:t>
            </a:r>
          </a:p>
          <a:p>
            <a:pPr lvl="1"/>
            <a:r>
              <a:rPr lang="en-US" sz="1800" dirty="0" smtClean="0"/>
              <a:t>AOD retrieval range</a:t>
            </a:r>
          </a:p>
          <a:p>
            <a:pPr lvl="2"/>
            <a:r>
              <a:rPr lang="en-US" sz="1800" dirty="0" smtClean="0"/>
              <a:t>MODIS [-0.05,5.0]</a:t>
            </a:r>
          </a:p>
          <a:p>
            <a:pPr lvl="2"/>
            <a:r>
              <a:rPr lang="en-US" sz="1800" dirty="0" smtClean="0"/>
              <a:t>VIIRS [0,2.0]  (will be extended to [-0.05,5.0] soon)</a:t>
            </a:r>
          </a:p>
          <a:p>
            <a:r>
              <a:rPr lang="en-US" sz="1800" dirty="0" smtClean="0"/>
              <a:t>Therefore, MODIS and VIIRS AOD can have different values and data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Validation over CONUS at AERONET sites</a:t>
            </a:r>
            <a:endParaRPr lang="en-US" sz="3200" dirty="0"/>
          </a:p>
        </p:txBody>
      </p:sp>
      <p:pic>
        <p:nvPicPr>
          <p:cNvPr id="5" name="Content Placeholder 4" descr="scplot_myd04_aeronet_20130122-201309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9800" y="1600200"/>
            <a:ext cx="3124200" cy="3124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scplot_viirsedr_aeronet_idea_20130122-201309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0"/>
            <a:ext cx="3276600" cy="3276600"/>
          </a:xfrm>
          <a:prstGeom prst="rect">
            <a:avLst/>
          </a:prstGeom>
        </p:spPr>
      </p:pic>
      <p:pic>
        <p:nvPicPr>
          <p:cNvPr id="7" name="Picture 6" descr="scplot_viirsedr_aeronet_idps_20130122-201309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1524000"/>
            <a:ext cx="3276600" cy="327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1" y="4953000"/>
            <a:ext cx="82296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Aerosol </a:t>
            </a:r>
            <a:r>
              <a:rPr lang="en-US" dirty="0" smtClean="0"/>
              <a:t>retrieval on IDEA (</a:t>
            </a:r>
            <a:r>
              <a:rPr lang="en-US" dirty="0" smtClean="0">
                <a:solidFill>
                  <a:srgbClr val="FF0000"/>
                </a:solidFill>
              </a:rPr>
              <a:t>STAR research version</a:t>
            </a:r>
            <a:r>
              <a:rPr lang="en-US" dirty="0" smtClean="0"/>
              <a:t>) is slightly different over land from the official IDPS algorithm.  IDEA retrieval assumes the surface reflectance ratios between different bands are dependent on NDVI, while IDPS uses constant ratios.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scatter plot shows that VIIRS AOD is comparable to MODIS AOD over </a:t>
            </a:r>
            <a:r>
              <a:rPr lang="en-US" dirty="0" smtClean="0"/>
              <a:t>CONUS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plot_myd04_aeronet_eastus_20130122-201309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609600"/>
            <a:ext cx="2819400" cy="2819400"/>
          </a:xfrm>
          <a:prstGeom prst="rect">
            <a:avLst/>
          </a:prstGeom>
        </p:spPr>
      </p:pic>
      <p:pic>
        <p:nvPicPr>
          <p:cNvPr id="3" name="Picture 2" descr="scplot_viirsedr_aeronet_eastus_idps_20130122-201309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609600"/>
            <a:ext cx="2743200" cy="2743200"/>
          </a:xfrm>
          <a:prstGeom prst="rect">
            <a:avLst/>
          </a:prstGeom>
        </p:spPr>
      </p:pic>
      <p:pic>
        <p:nvPicPr>
          <p:cNvPr id="4" name="Picture 3" descr="scplot_viirsedr_aeronet_eastus_idea_20130122-201309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609600"/>
            <a:ext cx="281940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2400"/>
            <a:ext cx="161159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Eastern CONUS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733800"/>
            <a:ext cx="170476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Western CONUS</a:t>
            </a:r>
            <a:endParaRPr lang="en-US" dirty="0"/>
          </a:p>
        </p:txBody>
      </p:sp>
      <p:pic>
        <p:nvPicPr>
          <p:cNvPr id="7" name="Picture 6" descr="scplot_viirsedr_aeronet_westus_idps_20130122-201309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191000"/>
            <a:ext cx="2667000" cy="2667000"/>
          </a:xfrm>
          <a:prstGeom prst="rect">
            <a:avLst/>
          </a:prstGeom>
        </p:spPr>
      </p:pic>
      <p:pic>
        <p:nvPicPr>
          <p:cNvPr id="8" name="Picture 7" descr="scplot_viirsedr_aeronet_westus_idea_20130122-201309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191000"/>
            <a:ext cx="2667000" cy="2667000"/>
          </a:xfrm>
          <a:prstGeom prst="rect">
            <a:avLst/>
          </a:prstGeom>
        </p:spPr>
      </p:pic>
      <p:pic>
        <p:nvPicPr>
          <p:cNvPr id="9" name="Picture 8" descr="scplot_myd04_aeronet_westus_20130122-2013092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4191000"/>
            <a:ext cx="2667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qua_RGB_20130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8200"/>
            <a:ext cx="3732028" cy="2743200"/>
          </a:xfrm>
          <a:prstGeom prst="rect">
            <a:avLst/>
          </a:prstGeom>
        </p:spPr>
      </p:pic>
      <p:pic>
        <p:nvPicPr>
          <p:cNvPr id="3" name="Picture 2" descr="Aqua_RGB_AOD_20130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733800"/>
            <a:ext cx="3733800" cy="2744503"/>
          </a:xfrm>
          <a:prstGeom prst="rect">
            <a:avLst/>
          </a:prstGeom>
        </p:spPr>
      </p:pic>
      <p:pic>
        <p:nvPicPr>
          <p:cNvPr id="4" name="Picture 3" descr="VIIRS_RGB_201308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838200"/>
            <a:ext cx="3657600" cy="2688493"/>
          </a:xfrm>
          <a:prstGeom prst="rect">
            <a:avLst/>
          </a:prstGeom>
        </p:spPr>
      </p:pic>
      <p:pic>
        <p:nvPicPr>
          <p:cNvPr id="5" name="Picture 4" descr="VIIRS_RGB_EDRAOT_HQ_201308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733800"/>
            <a:ext cx="3810000" cy="2800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849868"/>
            <a:ext cx="21077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Aqua RGB 20130817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20951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VIIRS RGB 20130817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733800"/>
            <a:ext cx="27960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Aqua RGB &amp; AOD 20130817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3733800"/>
            <a:ext cx="39544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VIIRS RGB &amp; EDR High Quality AOD 20130817</a:t>
            </a:r>
            <a:endParaRPr lang="en-US" sz="1600" dirty="0"/>
          </a:p>
        </p:txBody>
      </p:sp>
      <p:pic>
        <p:nvPicPr>
          <p:cNvPr id="10" name="Picture 9" descr="aotclr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6457950"/>
            <a:ext cx="4267200" cy="40005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E4F-6851-4B69-8C1F-D5E21AAC3EF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Some examples of case studies on data coverage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smoke in central US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8/17/2013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867400" y="5029200"/>
            <a:ext cx="21336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0401" y="6019800"/>
            <a:ext cx="19812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No AOT because it is soil dominated area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iirs_20130620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990600"/>
            <a:ext cx="3137719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 2: 6/20/2013 Kansas smoke </a:t>
            </a:r>
            <a:endParaRPr lang="en-US" sz="2800" dirty="0"/>
          </a:p>
        </p:txBody>
      </p:sp>
      <p:pic>
        <p:nvPicPr>
          <p:cNvPr id="4" name="Picture 3" descr="myd_20130620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90600"/>
            <a:ext cx="3137721" cy="2819401"/>
          </a:xfrm>
          <a:prstGeom prst="rect">
            <a:avLst/>
          </a:prstGeom>
        </p:spPr>
      </p:pic>
      <p:pic>
        <p:nvPicPr>
          <p:cNvPr id="5" name="Picture 4" descr="myd04_20130620_rgbao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886200"/>
            <a:ext cx="3137718" cy="2819400"/>
          </a:xfrm>
          <a:prstGeom prst="rect">
            <a:avLst/>
          </a:prstGeom>
        </p:spPr>
      </p:pic>
      <p:pic>
        <p:nvPicPr>
          <p:cNvPr id="7" name="Picture 6" descr="viirs_edraot_20130620_kml_hig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886200"/>
            <a:ext cx="3124200" cy="2927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990600"/>
            <a:ext cx="18272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MODIS Aqua RGB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400800"/>
            <a:ext cx="22235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MODIS Aqua RGB &amp; AOT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990600"/>
            <a:ext cx="1106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VIIRS RGB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6519446"/>
            <a:ext cx="31153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VIIRS RGB &amp; EDR AOT (high quality)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53200" y="4800600"/>
            <a:ext cx="15240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10401" y="4038600"/>
            <a:ext cx="1904999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No AOT because the area is set as cirrus cloud by VIIRS cloud mask product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E4F-6851-4B69-8C1F-D5E21AAC3EF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7" name="Picture 16" descr="aotclr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810000"/>
            <a:ext cx="426720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3: 8/23/2013 California fire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Aqua RGB &amp; AOD</a:t>
            </a:r>
            <a:endParaRPr lang="en-US" b="0" dirty="0"/>
          </a:p>
        </p:txBody>
      </p:sp>
      <p:pic>
        <p:nvPicPr>
          <p:cNvPr id="8" name="Content Placeholder 7" descr="aqua_201308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62200"/>
            <a:ext cx="4040188" cy="265892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smtClean="0"/>
              <a:t>VIIRS RGB &amp; EDR AOD high quality</a:t>
            </a:r>
            <a:endParaRPr lang="en-US" b="0" dirty="0"/>
          </a:p>
        </p:txBody>
      </p:sp>
      <p:pic>
        <p:nvPicPr>
          <p:cNvPr id="9" name="Content Placeholder 8" descr="viirs_20130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62200"/>
            <a:ext cx="4041775" cy="2659972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981200" y="3886200"/>
            <a:ext cx="1295400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57600" y="3886200"/>
            <a:ext cx="2362200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05000" y="5943600"/>
            <a:ext cx="518763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Neither has retrieval over heavy smoke region</a:t>
            </a:r>
          </a:p>
          <a:p>
            <a:r>
              <a:rPr lang="en-US" dirty="0" smtClean="0"/>
              <a:t>VIIRS retrieval identifies this area as ephemeral water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IDEA: </a:t>
            </a:r>
            <a:r>
              <a:rPr lang="en-US" sz="3200" u="sng" dirty="0" smtClean="0"/>
              <a:t>I</a:t>
            </a:r>
            <a:r>
              <a:rPr lang="en-US" sz="3200" dirty="0" smtClean="0"/>
              <a:t>nfusing satellite </a:t>
            </a:r>
            <a:r>
              <a:rPr lang="en-US" sz="3200" u="sng" dirty="0" smtClean="0"/>
              <a:t>D</a:t>
            </a:r>
            <a:r>
              <a:rPr lang="en-US" sz="3200" dirty="0" smtClean="0"/>
              <a:t>ata into </a:t>
            </a:r>
            <a:r>
              <a:rPr lang="en-US" sz="3200" u="sng" dirty="0" smtClean="0"/>
              <a:t>E</a:t>
            </a:r>
            <a:r>
              <a:rPr lang="en-US" sz="3200" dirty="0" smtClean="0"/>
              <a:t>nvironmental </a:t>
            </a:r>
            <a:r>
              <a:rPr lang="en-US" sz="3200" u="sng" dirty="0" smtClean="0"/>
              <a:t>A</a:t>
            </a:r>
            <a:r>
              <a:rPr lang="en-US" sz="3200" dirty="0" smtClean="0"/>
              <a:t>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Provide near-real-time satellite aerosol information and analysis over the United States to the operational air quality community</a:t>
            </a:r>
          </a:p>
          <a:p>
            <a:r>
              <a:rPr lang="en-US" dirty="0" smtClean="0"/>
              <a:t>Satellite data </a:t>
            </a:r>
          </a:p>
          <a:p>
            <a:pPr lvl="1"/>
            <a:r>
              <a:rPr lang="en-US" dirty="0" smtClean="0"/>
              <a:t>MODIS Terra, Aqua, VIIRS, GASP East, GASP West</a:t>
            </a:r>
          </a:p>
          <a:p>
            <a:pPr lvl="2"/>
            <a:r>
              <a:rPr lang="en-US" dirty="0" smtClean="0"/>
              <a:t>AOD (aerosol optical depth) or AOT (aerosol optical thickness)</a:t>
            </a:r>
          </a:p>
          <a:p>
            <a:pPr lvl="2"/>
            <a:r>
              <a:rPr lang="en-US" dirty="0" smtClean="0"/>
              <a:t>RGB images (MODIS, VIIRS)</a:t>
            </a:r>
          </a:p>
          <a:p>
            <a:r>
              <a:rPr lang="en-US" dirty="0" smtClean="0"/>
              <a:t>Other data for analysis</a:t>
            </a:r>
          </a:p>
          <a:p>
            <a:pPr lvl="1"/>
            <a:r>
              <a:rPr lang="en-US" dirty="0" smtClean="0"/>
              <a:t>Meteorological data: wind, precipitation</a:t>
            </a:r>
          </a:p>
          <a:p>
            <a:pPr lvl="1"/>
            <a:r>
              <a:rPr lang="en-US" dirty="0" smtClean="0"/>
              <a:t>In-situ PM2.5 </a:t>
            </a:r>
          </a:p>
          <a:p>
            <a:pPr lvl="1"/>
            <a:r>
              <a:rPr lang="en-US" dirty="0" smtClean="0"/>
              <a:t>OMI Aerosol Index (AI)</a:t>
            </a:r>
          </a:p>
          <a:p>
            <a:pPr lvl="1"/>
            <a:r>
              <a:rPr lang="en-US" dirty="0" smtClean="0"/>
              <a:t>WF_ABBA (Wild Fire Automated Biomass Burning Algorithm), fire hotspots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6019799"/>
            <a:ext cx="7467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Developed </a:t>
            </a:r>
            <a:r>
              <a:rPr lang="en-US" dirty="0"/>
              <a:t>by NASA for MODIS and transitioned to NOAA.  NOAA enhanced IDEA to include GOES-E, GOES-W, OMI, VIIRS and surface PM2.5 </a:t>
            </a:r>
            <a:r>
              <a:rPr lang="en-US" dirty="0" smtClean="0"/>
              <a:t>estimation.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Display missing retrieval areas of VIIRS AOD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 IP AOD, since pixels mask information are not in EDR AOD data</a:t>
            </a:r>
          </a:p>
          <a:p>
            <a:r>
              <a:rPr lang="en-US" sz="2400" dirty="0" smtClean="0"/>
              <a:t>In addition to high quality IP AOD, also show AOD at pixels marked as</a:t>
            </a:r>
          </a:p>
          <a:p>
            <a:pPr lvl="1"/>
            <a:r>
              <a:rPr lang="en-US" sz="2400" dirty="0" smtClean="0"/>
              <a:t> Soil dominated</a:t>
            </a:r>
          </a:p>
          <a:p>
            <a:pPr lvl="1"/>
            <a:r>
              <a:rPr lang="en-US" sz="2400" dirty="0" smtClean="0"/>
              <a:t>Cirrus cloud</a:t>
            </a:r>
          </a:p>
          <a:p>
            <a:pPr lvl="1"/>
            <a:r>
              <a:rPr lang="en-US" sz="2400" dirty="0" smtClean="0"/>
              <a:t>Ephemeral 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 descr="viirs_rgbipaot_20130817_tai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1" y="304801"/>
            <a:ext cx="2743200" cy="1981699"/>
          </a:xfrm>
          <a:prstGeom prst="rect">
            <a:avLst/>
          </a:prstGeom>
        </p:spPr>
      </p:pic>
      <p:pic>
        <p:nvPicPr>
          <p:cNvPr id="4" name="Picture 3" descr="VIIRS_RGB_EDRAOT_HQ_20130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199" y="304800"/>
            <a:ext cx="2743200" cy="2016370"/>
          </a:xfrm>
          <a:prstGeom prst="rect">
            <a:avLst/>
          </a:prstGeom>
        </p:spPr>
      </p:pic>
      <p:pic>
        <p:nvPicPr>
          <p:cNvPr id="5" name="Picture 4" descr="viirs_edraot_20130620_kml_hig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8" y="2514600"/>
            <a:ext cx="2743200" cy="2041451"/>
          </a:xfrm>
          <a:prstGeom prst="rect">
            <a:avLst/>
          </a:prstGeom>
        </p:spPr>
      </p:pic>
      <p:pic>
        <p:nvPicPr>
          <p:cNvPr id="6" name="Picture 5" descr="viirs_rgbipaot_20130620_tai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2514600"/>
            <a:ext cx="2743200" cy="1981699"/>
          </a:xfrm>
          <a:prstGeom prst="rect">
            <a:avLst/>
          </a:prstGeom>
        </p:spPr>
      </p:pic>
      <p:pic>
        <p:nvPicPr>
          <p:cNvPr id="7" name="Picture 6" descr="VIIRS_RGB_EDRAOT_HM_idps_201308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" y="4724400"/>
            <a:ext cx="2743200" cy="1979537"/>
          </a:xfrm>
          <a:prstGeom prst="rect">
            <a:avLst/>
          </a:prstGeom>
        </p:spPr>
      </p:pic>
      <p:pic>
        <p:nvPicPr>
          <p:cNvPr id="8" name="Picture 7" descr="viirs_rgbipaot_20130823_tail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0600" y="4724400"/>
            <a:ext cx="2743200" cy="1981700"/>
          </a:xfrm>
          <a:prstGeom prst="rect">
            <a:avLst/>
          </a:prstGeom>
        </p:spPr>
      </p:pic>
      <p:pic>
        <p:nvPicPr>
          <p:cNvPr id="9" name="Picture 8" descr="aotclrba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5000" y="6457950"/>
            <a:ext cx="4267200" cy="400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0"/>
            <a:ext cx="219547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EDR AOD high quality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0"/>
            <a:ext cx="186249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IP AOD for display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3810000" y="11430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86200" y="34290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810000" y="54864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43801" y="685800"/>
            <a:ext cx="1600199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8/17/2013</a:t>
            </a:r>
          </a:p>
          <a:p>
            <a:r>
              <a:rPr lang="en-US" sz="1600" dirty="0" smtClean="0"/>
              <a:t>smoke in central US</a:t>
            </a:r>
          </a:p>
          <a:p>
            <a:r>
              <a:rPr lang="en-US" sz="1600" dirty="0" smtClean="0"/>
              <a:t>(soil dominated)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7620846" y="2971800"/>
            <a:ext cx="152315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6/20/2013 Kansas smoke</a:t>
            </a:r>
          </a:p>
          <a:p>
            <a:r>
              <a:rPr lang="en-US" dirty="0" smtClean="0"/>
              <a:t>(cirrus cloud)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20000" y="5029200"/>
            <a:ext cx="1524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8/23/2013 California fire</a:t>
            </a:r>
          </a:p>
          <a:p>
            <a:r>
              <a:rPr lang="en-US" dirty="0" smtClean="0"/>
              <a:t>(ephemeral water)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Near-real-time MODIS, VIIRS aerosol and RGB images and analysis are available on IDEA</a:t>
            </a:r>
          </a:p>
          <a:p>
            <a:r>
              <a:rPr lang="en-US" sz="2400" dirty="0" smtClean="0"/>
              <a:t>Comparing to AERONET AOD, VIIRS AOD has similar accuracy as MODIS AOD over CONUS</a:t>
            </a:r>
          </a:p>
          <a:p>
            <a:r>
              <a:rPr lang="en-US" sz="2400" dirty="0" smtClean="0"/>
              <a:t>The data coverage may be different between MODIS and VIIRS due to the difference in screening algorithm</a:t>
            </a:r>
          </a:p>
          <a:p>
            <a:r>
              <a:rPr lang="en-US" sz="2400" dirty="0" smtClean="0"/>
              <a:t>Modified IP AOD display to show missing retrievals in high quality EDR AOD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Liam </a:t>
            </a:r>
            <a:r>
              <a:rPr lang="en-US" sz="2800" dirty="0" err="1" smtClean="0"/>
              <a:t>Gumley</a:t>
            </a:r>
            <a:r>
              <a:rPr lang="en-US" sz="2800" dirty="0" smtClean="0"/>
              <a:t> and Kathy </a:t>
            </a:r>
            <a:r>
              <a:rPr lang="en-US" sz="2800" dirty="0" err="1" smtClean="0"/>
              <a:t>Strabala</a:t>
            </a:r>
            <a:r>
              <a:rPr lang="en-US" sz="2800" dirty="0" smtClean="0"/>
              <a:t> (University of Wisconsin Madison)</a:t>
            </a:r>
          </a:p>
          <a:p>
            <a:pPr lvl="1"/>
            <a:r>
              <a:rPr lang="en-US" dirty="0" smtClean="0"/>
              <a:t>D</a:t>
            </a:r>
            <a:r>
              <a:rPr lang="en-US" smtClean="0"/>
              <a:t>irect </a:t>
            </a:r>
            <a:r>
              <a:rPr lang="en-US" dirty="0" smtClean="0"/>
              <a:t>broadcast VIIRS data over CONUS</a:t>
            </a:r>
          </a:p>
          <a:p>
            <a:r>
              <a:rPr lang="en-US" sz="2800" dirty="0" smtClean="0"/>
              <a:t>Scott Macfarlane (Univ. of Alaska) </a:t>
            </a:r>
          </a:p>
          <a:p>
            <a:pPr lvl="1"/>
            <a:r>
              <a:rPr lang="en-US" dirty="0" smtClean="0"/>
              <a:t>Direct broadcast VIIRS  data over Alaska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57200" y="152400"/>
            <a:ext cx="33528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400" dirty="0"/>
              <a:t>IDEA Data flow diagram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838200"/>
            <a:ext cx="1447801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2819400" y="1905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1600200" y="2667000"/>
            <a:ext cx="23622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MODIS data </a:t>
            </a:r>
            <a:r>
              <a:rPr lang="en-US" sz="1600" dirty="0" smtClean="0"/>
              <a:t>processing  L1B, aerosol products</a:t>
            </a:r>
            <a:endParaRPr lang="en-US" sz="1600" dirty="0"/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609600" y="3581400"/>
            <a:ext cx="14478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EPA </a:t>
            </a:r>
            <a:r>
              <a:rPr lang="en-US" sz="1600" dirty="0" err="1" smtClean="0"/>
              <a:t>AIRNow</a:t>
            </a:r>
            <a:r>
              <a:rPr lang="en-US" sz="1600" dirty="0" smtClean="0"/>
              <a:t> PM2.5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609600" y="4495800"/>
            <a:ext cx="14478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NOAA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Meteorological data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609600" y="5715000"/>
            <a:ext cx="1447800" cy="728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NOAA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WF_ABBA </a:t>
            </a: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3505200" y="4419600"/>
            <a:ext cx="19812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Data processing, </a:t>
            </a:r>
            <a:r>
              <a:rPr lang="en-US" sz="1600" dirty="0" smtClean="0"/>
              <a:t>forward trajectories, </a:t>
            </a:r>
            <a:r>
              <a:rPr lang="en-US" sz="1600" dirty="0"/>
              <a:t>composite plots, </a:t>
            </a:r>
            <a:r>
              <a:rPr lang="en-US" sz="1600" dirty="0" smtClean="0"/>
              <a:t>etc.</a:t>
            </a:r>
            <a:endParaRPr lang="en-US" sz="1600" dirty="0"/>
          </a:p>
        </p:txBody>
      </p:sp>
      <p:sp>
        <p:nvSpPr>
          <p:cNvPr id="1035" name="Line 13"/>
          <p:cNvSpPr>
            <a:spLocks noChangeShapeType="1"/>
          </p:cNvSpPr>
          <p:nvPr/>
        </p:nvSpPr>
        <p:spPr bwMode="auto">
          <a:xfrm>
            <a:off x="3276600" y="3276600"/>
            <a:ext cx="990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Line 14"/>
          <p:cNvSpPr>
            <a:spLocks noChangeShapeType="1"/>
          </p:cNvSpPr>
          <p:nvPr/>
        </p:nvSpPr>
        <p:spPr bwMode="auto">
          <a:xfrm>
            <a:off x="2057400" y="3962400"/>
            <a:ext cx="1447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5"/>
          <p:cNvSpPr>
            <a:spLocks noChangeShapeType="1"/>
          </p:cNvSpPr>
          <p:nvPr/>
        </p:nvSpPr>
        <p:spPr bwMode="auto">
          <a:xfrm flipV="1">
            <a:off x="2057400" y="4876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6"/>
          <p:cNvSpPr>
            <a:spLocks noChangeShapeType="1"/>
          </p:cNvSpPr>
          <p:nvPr/>
        </p:nvSpPr>
        <p:spPr bwMode="auto">
          <a:xfrm flipV="1">
            <a:off x="2057400" y="52578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9" name="Line 17"/>
          <p:cNvSpPr>
            <a:spLocks noChangeShapeType="1"/>
          </p:cNvSpPr>
          <p:nvPr/>
        </p:nvSpPr>
        <p:spPr bwMode="auto">
          <a:xfrm>
            <a:off x="54864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18"/>
          <p:cNvSpPr txBox="1">
            <a:spLocks noChangeArrowheads="1"/>
          </p:cNvSpPr>
          <p:nvPr/>
        </p:nvSpPr>
        <p:spPr bwMode="auto">
          <a:xfrm>
            <a:off x="6477000" y="4667250"/>
            <a:ext cx="1752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IDEA Website</a:t>
            </a:r>
          </a:p>
        </p:txBody>
      </p:sp>
      <p:sp>
        <p:nvSpPr>
          <p:cNvPr id="1041" name="Text Box 19"/>
          <p:cNvSpPr txBox="1">
            <a:spLocks noChangeArrowheads="1"/>
          </p:cNvSpPr>
          <p:nvPr/>
        </p:nvSpPr>
        <p:spPr bwMode="auto">
          <a:xfrm>
            <a:off x="990600" y="12954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/>
              <a:t>MODIS Terra and Aqua</a:t>
            </a:r>
          </a:p>
        </p:txBody>
      </p:sp>
      <p:pic>
        <p:nvPicPr>
          <p:cNvPr id="104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838200"/>
            <a:ext cx="1444752" cy="106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Text Box 21"/>
          <p:cNvSpPr txBox="1">
            <a:spLocks noChangeArrowheads="1"/>
          </p:cNvSpPr>
          <p:nvPr/>
        </p:nvSpPr>
        <p:spPr bwMode="auto">
          <a:xfrm>
            <a:off x="3810000" y="1222140"/>
            <a:ext cx="8733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GOES</a:t>
            </a:r>
          </a:p>
          <a:p>
            <a:r>
              <a:rPr lang="en-US" sz="1400" dirty="0" smtClean="0"/>
              <a:t>East</a:t>
            </a:r>
          </a:p>
          <a:p>
            <a:r>
              <a:rPr lang="en-US" sz="1400" dirty="0" smtClean="0"/>
              <a:t>and West</a:t>
            </a:r>
            <a:endParaRPr lang="en-US" sz="1400" dirty="0"/>
          </a:p>
        </p:txBody>
      </p:sp>
      <p:sp>
        <p:nvSpPr>
          <p:cNvPr id="1044" name="Text Box 23"/>
          <p:cNvSpPr txBox="1">
            <a:spLocks noChangeArrowheads="1"/>
          </p:cNvSpPr>
          <p:nvPr/>
        </p:nvSpPr>
        <p:spPr bwMode="auto">
          <a:xfrm>
            <a:off x="4267200" y="2691825"/>
            <a:ext cx="237807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dirty="0" smtClean="0"/>
              <a:t>GOES </a:t>
            </a:r>
            <a:r>
              <a:rPr lang="en-US" sz="1600" dirty="0"/>
              <a:t>data processing</a:t>
            </a:r>
          </a:p>
          <a:p>
            <a:r>
              <a:rPr lang="en-US" sz="1600" dirty="0" smtClean="0"/>
              <a:t>GASP </a:t>
            </a:r>
            <a:r>
              <a:rPr lang="en-US" sz="1600" dirty="0"/>
              <a:t>Aerosol product</a:t>
            </a:r>
          </a:p>
        </p:txBody>
      </p:sp>
      <p:sp>
        <p:nvSpPr>
          <p:cNvPr id="1045" name="Line 24"/>
          <p:cNvSpPr>
            <a:spLocks noChangeShapeType="1"/>
          </p:cNvSpPr>
          <p:nvPr/>
        </p:nvSpPr>
        <p:spPr bwMode="auto">
          <a:xfrm>
            <a:off x="5334000" y="1905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6" name="Line 25"/>
          <p:cNvSpPr>
            <a:spLocks noChangeShapeType="1"/>
          </p:cNvSpPr>
          <p:nvPr/>
        </p:nvSpPr>
        <p:spPr bwMode="auto">
          <a:xfrm flipH="1">
            <a:off x="4800600" y="3276600"/>
            <a:ext cx="533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7" name="Text Box 27"/>
          <p:cNvSpPr txBox="1">
            <a:spLocks noChangeArrowheads="1"/>
          </p:cNvSpPr>
          <p:nvPr/>
        </p:nvSpPr>
        <p:spPr bwMode="auto">
          <a:xfrm>
            <a:off x="3352800" y="5334000"/>
            <a:ext cx="22314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Local computer at NOAA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00" y="2286000"/>
            <a:ext cx="16002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VIIRS L1B, cloud mask data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3048000"/>
            <a:ext cx="1600200" cy="10772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Generate VIIRS aerosol product locally (STAR research version)</a:t>
            </a:r>
            <a:endParaRPr lang="en-US" sz="1600" dirty="0"/>
          </a:p>
        </p:txBody>
      </p:sp>
      <p:cxnSp>
        <p:nvCxnSpPr>
          <p:cNvPr id="27" name="Straight Arrow Connector 26"/>
          <p:cNvCxnSpPr>
            <a:stCxn id="24" idx="2"/>
            <a:endCxn id="25" idx="0"/>
          </p:cNvCxnSpPr>
          <p:nvPr/>
        </p:nvCxnSpPr>
        <p:spPr>
          <a:xfrm>
            <a:off x="7658100" y="2870775"/>
            <a:ext cx="0" cy="1772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2"/>
          </p:cNvCxnSpPr>
          <p:nvPr/>
        </p:nvCxnSpPr>
        <p:spPr>
          <a:xfrm flipH="1">
            <a:off x="5410200" y="4125218"/>
            <a:ext cx="2247900" cy="2943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105400"/>
            <a:ext cx="181532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7EBEDEE8-3E30-41E4-9698-8F2A2255CC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250807" y="6324600"/>
            <a:ext cx="3664593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http://www.star.nesdis.noaa.gov/smcd/spb/aq/</a:t>
            </a:r>
            <a:endParaRPr lang="en-US" sz="1400" dirty="0"/>
          </a:p>
        </p:txBody>
      </p:sp>
      <p:pic>
        <p:nvPicPr>
          <p:cNvPr id="39" name="Picture 38" descr="Suomi_NPP_satelli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838200"/>
            <a:ext cx="1447800" cy="1047750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39" idx="2"/>
            <a:endCxn id="24" idx="0"/>
          </p:cNvCxnSpPr>
          <p:nvPr/>
        </p:nvCxnSpPr>
        <p:spPr>
          <a:xfrm>
            <a:off x="7658100" y="1885950"/>
            <a:ext cx="0" cy="4000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274852" y="1373070"/>
            <a:ext cx="65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IDEA web page </a:t>
            </a:r>
            <a:br>
              <a:rPr lang="en-US" sz="2800" dirty="0" smtClean="0"/>
            </a:br>
            <a:r>
              <a:rPr lang="en-US" sz="2800" dirty="0" smtClean="0"/>
              <a:t>http://www.star.nesdis.noaa.gov/smcd/spb/aq/</a:t>
            </a:r>
            <a:endParaRPr lang="en-US" sz="28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267200"/>
            <a:ext cx="34749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3886200" y="1981200"/>
            <a:ext cx="137160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1828800"/>
            <a:ext cx="2756973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 tabs to select satellite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2971800"/>
            <a:ext cx="2923044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 panels to select product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57600" y="3124200"/>
            <a:ext cx="144780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089591"/>
            <a:ext cx="3581400" cy="61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on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Satellite RGB and AOD images</a:t>
            </a:r>
          </a:p>
          <a:p>
            <a:r>
              <a:rPr lang="en-US" sz="2400" dirty="0" smtClean="0"/>
              <a:t>48-hour forward trajectories</a:t>
            </a:r>
          </a:p>
          <a:p>
            <a:r>
              <a:rPr lang="en-US" sz="2400" dirty="0" smtClean="0"/>
              <a:t>3-day composite history of AOD, wind, in-situ PM2.5, and fire hotspots</a:t>
            </a:r>
          </a:p>
          <a:p>
            <a:r>
              <a:rPr lang="en-US" sz="2400" dirty="0" smtClean="0"/>
              <a:t>Daily PM2.5 estimates from MODIS AOD</a:t>
            </a:r>
          </a:p>
          <a:p>
            <a:r>
              <a:rPr lang="en-US" sz="2400" dirty="0" smtClean="0"/>
              <a:t>AOD-PM2.5 correlation, Estimated PM2.5 </a:t>
            </a:r>
            <a:r>
              <a:rPr lang="en-US" sz="2400" dirty="0" err="1" smtClean="0"/>
              <a:t>vs</a:t>
            </a:r>
            <a:r>
              <a:rPr lang="en-US" sz="2400" dirty="0" smtClean="0"/>
              <a:t> in-situ PM2.5 correlation</a:t>
            </a:r>
            <a:r>
              <a:rPr lang="en-US" sz="2400" dirty="0"/>
              <a:t> </a:t>
            </a:r>
            <a:r>
              <a:rPr lang="en-US" sz="2400" dirty="0" smtClean="0"/>
              <a:t>and RMSE maps</a:t>
            </a:r>
          </a:p>
          <a:p>
            <a:r>
              <a:rPr lang="en-US" sz="2400" dirty="0" smtClean="0"/>
              <a:t>Time series, scatter plots, histogram, etc for AOD, estimated and in-situ PM2.5 at PM2.5 stations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RGB and AOD images</a:t>
            </a:r>
            <a:endParaRPr lang="en-US" sz="32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265094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" y="34290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0751" y="4038600"/>
            <a:ext cx="4937760" cy="282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895600" y="37338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5254" y="1219200"/>
            <a:ext cx="1205971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select date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1676400"/>
            <a:ext cx="1575368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select satellite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2286000"/>
            <a:ext cx="2102179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Change AOD opacity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1" y="6019800"/>
            <a:ext cx="2743200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Download images or </a:t>
            </a:r>
            <a:r>
              <a:rPr lang="en-US" dirty="0" err="1" smtClean="0"/>
              <a:t>google</a:t>
            </a:r>
            <a:r>
              <a:rPr lang="en-US" dirty="0" smtClean="0"/>
              <a:t> earth </a:t>
            </a:r>
            <a:r>
              <a:rPr lang="en-US" dirty="0" err="1" smtClean="0"/>
              <a:t>kml</a:t>
            </a:r>
            <a:r>
              <a:rPr lang="en-US" dirty="0" smtClean="0"/>
              <a:t> file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895600" y="6356866"/>
            <a:ext cx="914400" cy="43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7814" y="903516"/>
            <a:ext cx="4946904" cy="394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flipV="1">
            <a:off x="3048000" y="4572000"/>
            <a:ext cx="1752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3"/>
          </p:cNvCxnSpPr>
          <p:nvPr/>
        </p:nvCxnSpPr>
        <p:spPr>
          <a:xfrm flipV="1">
            <a:off x="2787979" y="1905000"/>
            <a:ext cx="1326821" cy="565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209800" y="1600200"/>
            <a:ext cx="1981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1801225" y="1371600"/>
            <a:ext cx="3608975" cy="322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0" y="4953000"/>
            <a:ext cx="5248616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 on individual regions to see regional AOD 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48-hour forward trajectory animation</a:t>
            </a:r>
            <a:endParaRPr lang="en-US" sz="32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27662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47800" y="21336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95400"/>
            <a:ext cx="4876800" cy="366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2150" y="4767801"/>
            <a:ext cx="4873752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743200" y="24384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505200"/>
            <a:ext cx="373380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AOD (red-blue)</a:t>
            </a:r>
          </a:p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winds (white arrows)</a:t>
            </a:r>
          </a:p>
          <a:p>
            <a:r>
              <a:rPr lang="en-US" dirty="0" smtClean="0"/>
              <a:t>Precipitation (yellow)</a:t>
            </a:r>
          </a:p>
          <a:p>
            <a:r>
              <a:rPr lang="en-US" dirty="0" smtClean="0"/>
              <a:t>Trajectories from high AOD regions (pink-white):</a:t>
            </a:r>
          </a:p>
          <a:p>
            <a:pPr lvl="1"/>
            <a:r>
              <a:rPr lang="en-US" dirty="0" smtClean="0"/>
              <a:t>Dark pink – close to the surface</a:t>
            </a:r>
          </a:p>
          <a:p>
            <a:pPr lvl="1"/>
            <a:r>
              <a:rPr lang="en-US" dirty="0" smtClean="0"/>
              <a:t>White – high above surface</a:t>
            </a:r>
          </a:p>
          <a:p>
            <a:endParaRPr lang="en-US" dirty="0"/>
          </a:p>
          <a:p>
            <a:r>
              <a:rPr lang="en-US" dirty="0" smtClean="0"/>
              <a:t>Verification plot is linked to the AOD plot two days later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48-hour forward trajectory animation</a:t>
            </a:r>
            <a:endParaRPr lang="en-US" sz="32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27662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47800" y="21336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95400"/>
            <a:ext cx="4876800" cy="366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2150" y="4767801"/>
            <a:ext cx="4873752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743200" y="24384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505200"/>
            <a:ext cx="373380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AOD (red-blue)</a:t>
            </a:r>
          </a:p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winds (white arrows)</a:t>
            </a:r>
          </a:p>
          <a:p>
            <a:r>
              <a:rPr lang="en-US" dirty="0" smtClean="0"/>
              <a:t>Precipitation (yellow)</a:t>
            </a:r>
          </a:p>
          <a:p>
            <a:r>
              <a:rPr lang="en-US" dirty="0" smtClean="0"/>
              <a:t>Trajectories from high AOD regions (pink-white):</a:t>
            </a:r>
          </a:p>
          <a:p>
            <a:pPr lvl="1"/>
            <a:r>
              <a:rPr lang="en-US" dirty="0" smtClean="0"/>
              <a:t>Dark pink – close to the surface</a:t>
            </a:r>
          </a:p>
          <a:p>
            <a:pPr lvl="1"/>
            <a:r>
              <a:rPr lang="en-US" dirty="0" smtClean="0"/>
              <a:t>White – high above surface</a:t>
            </a:r>
          </a:p>
          <a:p>
            <a:endParaRPr lang="en-US" dirty="0"/>
          </a:p>
          <a:p>
            <a:r>
              <a:rPr lang="en-US" dirty="0" smtClean="0"/>
              <a:t>Verification plot is linked to the AOD plot two days later</a:t>
            </a:r>
            <a:endParaRPr lang="en-US" dirty="0"/>
          </a:p>
        </p:txBody>
      </p:sp>
      <p:pic>
        <p:nvPicPr>
          <p:cNvPr id="12" name="Picture 11" descr="traj_fx_2013080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2667000"/>
            <a:ext cx="36576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3-day composite history animation</a:t>
            </a:r>
            <a:endParaRPr lang="en-US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372191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" y="16002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447800"/>
            <a:ext cx="469472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774550"/>
            <a:ext cx="4690872" cy="105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3352800" y="24384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90700"/>
            <a:ext cx="3721608" cy="61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1001" y="4800600"/>
            <a:ext cx="38862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dirty="0" smtClean="0"/>
              <a:t>AOD (blue-red)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wind (white arrows)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dirty="0" smtClean="0"/>
              <a:t>In-situ PM2.5 (green-yellow-orange-red filled circles)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dirty="0" smtClean="0"/>
              <a:t>Fire hotspots (pink dots)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24842</TotalTime>
  <Words>1013</Words>
  <Application>Microsoft Office PowerPoint</Application>
  <PresentationFormat>On-screen Show (4:3)</PresentationFormat>
  <Paragraphs>184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 Tutorial on MODIS and VIIRS Aerosol Products from Direct Broadcast Data on IDEA </vt:lpstr>
      <vt:lpstr>IDEA: Infusing satellite Data into Environmental Applications</vt:lpstr>
      <vt:lpstr>PowerPoint Presentation</vt:lpstr>
      <vt:lpstr>IDEA web page  http://www.star.nesdis.noaa.gov/smcd/spb/aq/</vt:lpstr>
      <vt:lpstr>Products on IDEA</vt:lpstr>
      <vt:lpstr>RGB and AOD images</vt:lpstr>
      <vt:lpstr>48-hour forward trajectory animation</vt:lpstr>
      <vt:lpstr>48-hour forward trajectory animation</vt:lpstr>
      <vt:lpstr>3-day composite history animation</vt:lpstr>
      <vt:lpstr>Daily PM2.5 estimations from MODIS AOD</vt:lpstr>
      <vt:lpstr>PowerPoint Presentation</vt:lpstr>
      <vt:lpstr>Time series, scatter plots, histograms at each PM2.5 station</vt:lpstr>
      <vt:lpstr>VIIRS images over Alaska</vt:lpstr>
      <vt:lpstr>Differences in AOD retrieval between MODIS and VIIRS</vt:lpstr>
      <vt:lpstr>Validation over CONUS at AERONET sites</vt:lpstr>
      <vt:lpstr>PowerPoint Presentation</vt:lpstr>
      <vt:lpstr>PowerPoint Presentation</vt:lpstr>
      <vt:lpstr>Example 2: 6/20/2013 Kansas smoke </vt:lpstr>
      <vt:lpstr>Example 3: 8/23/2013 California fire</vt:lpstr>
      <vt:lpstr>Display missing retrieval areas of VIIRS AOD </vt:lpstr>
      <vt:lpstr>PowerPoint Presentation</vt:lpstr>
      <vt:lpstr>Summary</vt:lpstr>
      <vt:lpstr>Acknowledgements</vt:lpstr>
    </vt:vector>
  </TitlesOfParts>
  <Company>NOAA / NESDIS / STAR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Tutorial on MODIS and VIIRS Aerosol Products from Direct Broadcast Data on IDEA</dc:title>
  <dc:creator>hzhang</dc:creator>
  <cp:lastModifiedBy>Amy Huff</cp:lastModifiedBy>
  <cp:revision>1367</cp:revision>
  <dcterms:created xsi:type="dcterms:W3CDTF">2013-10-03T13:48:35Z</dcterms:created>
  <dcterms:modified xsi:type="dcterms:W3CDTF">2013-11-19T16:52:09Z</dcterms:modified>
</cp:coreProperties>
</file>