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7" r:id="rId1"/>
  </p:sldMasterIdLst>
  <p:notesMasterIdLst>
    <p:notesMasterId r:id="rId14"/>
  </p:notesMasterIdLst>
  <p:handoutMasterIdLst>
    <p:handoutMasterId r:id="rId15"/>
  </p:handoutMasterIdLst>
  <p:sldIdLst>
    <p:sldId id="1051" r:id="rId2"/>
    <p:sldId id="1052" r:id="rId3"/>
    <p:sldId id="1043" r:id="rId4"/>
    <p:sldId id="1045" r:id="rId5"/>
    <p:sldId id="1044" r:id="rId6"/>
    <p:sldId id="1046" r:id="rId7"/>
    <p:sldId id="1039" r:id="rId8"/>
    <p:sldId id="1023" r:id="rId9"/>
    <p:sldId id="1047" r:id="rId10"/>
    <p:sldId id="1050" r:id="rId11"/>
    <p:sldId id="1049" r:id="rId12"/>
    <p:sldId id="1048" r:id="rId13"/>
  </p:sldIdLst>
  <p:sldSz cx="9144000" cy="6858000" type="screen4x3"/>
  <p:notesSz cx="6881813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33CC"/>
    <a:srgbClr val="000099"/>
    <a:srgbClr val="FF9900"/>
    <a:srgbClr val="FFFFFF"/>
    <a:srgbClr val="CCFF99"/>
    <a:srgbClr val="CCFFCC"/>
    <a:srgbClr val="FFFFCC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249" autoAdjust="0"/>
  </p:normalViewPr>
  <p:slideViewPr>
    <p:cSldViewPr>
      <p:cViewPr>
        <p:scale>
          <a:sx n="65" d="100"/>
          <a:sy n="65" d="100"/>
        </p:scale>
        <p:origin x="-1877" y="-6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318" y="514"/>
      </p:cViewPr>
      <p:guideLst>
        <p:guide orient="horz" pos="2926"/>
        <p:guide pos="216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3250"/>
            <a:ext cx="5046663" cy="418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43" tIns="45166" rIns="91943" bIns="45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704850"/>
            <a:ext cx="4629150" cy="3471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7388"/>
            <a:ext cx="4629150" cy="3471862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B52F185-C3B8-4489-B963-64B6BBA2F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35D3E-9DD3-4351-B65C-F186B887E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9BB8D-BC7E-4529-A0FA-A33E9F413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52A53-0604-4BBA-8E0E-1D117F4DB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F367D6-B907-4D82-BCC4-058D5AB67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9541F33-3C39-4C7F-9A62-71A20A119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E9323B-1F7F-49D9-8A3E-65BA7240F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46BC7-4F20-4C34-B900-BA5DAB38E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989D96-0413-4821-94DF-AC9189F8E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8D979-8C48-4749-83BD-8F2F04430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1E43FF0D-3C53-4D7E-89C5-253323ED9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BF36D7D1-3349-41A7-94C4-32BAFCB6E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4" r:id="rId2"/>
    <p:sldLayoutId id="2147483909" r:id="rId3"/>
    <p:sldLayoutId id="2147483910" r:id="rId4"/>
    <p:sldLayoutId id="2147483911" r:id="rId5"/>
    <p:sldLayoutId id="2147483905" r:id="rId6"/>
    <p:sldLayoutId id="2147483912" r:id="rId7"/>
    <p:sldLayoutId id="2147483906" r:id="rId8"/>
    <p:sldLayoutId id="2147483913" r:id="rId9"/>
    <p:sldLayoutId id="2147483907" r:id="rId10"/>
    <p:sldLayoutId id="214748391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hobhak\Documents\jpss\VIIRS_Fall2013Workshop\Aerosol-May-Daily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hobhak\Documents\jpss\VIIRS_Fall2013Workshop\Aerosol-Weekly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No food in the auditorium.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Wi-fi</a:t>
            </a:r>
            <a:r>
              <a:rPr lang="en-US" sz="2400" dirty="0" smtClean="0"/>
              <a:t> available.  Use “NOAA Guest” and open a browser.  You will see a prompt for “email address”.  Enter email address.  No password required. Electrical outlets available. </a:t>
            </a:r>
          </a:p>
          <a:p>
            <a:endParaRPr lang="en-US" sz="2400" dirty="0" smtClean="0"/>
          </a:p>
          <a:p>
            <a:r>
              <a:rPr lang="en-US" sz="2400" dirty="0" smtClean="0"/>
              <a:t>Lunch is provided.  In case you forgot your selection, you can find the list in your folder.</a:t>
            </a:r>
          </a:p>
          <a:p>
            <a:endParaRPr lang="en-US" sz="2400" dirty="0" smtClean="0"/>
          </a:p>
          <a:p>
            <a:r>
              <a:rPr lang="en-US" sz="2400" dirty="0" smtClean="0"/>
              <a:t>Bathrooms are located in the hallway.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752A53-0604-4BBA-8E0E-1D117F4DB7D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Format</a:t>
            </a:r>
            <a:endParaRPr lang="en-US" sz="36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Day 1: reaching out to scientific community</a:t>
            </a:r>
          </a:p>
          <a:p>
            <a:pPr lvl="1"/>
            <a:r>
              <a:rPr lang="en-US" sz="2000" dirty="0" smtClean="0"/>
              <a:t>Present details on algorithms, products, validation, and data access</a:t>
            </a:r>
          </a:p>
          <a:p>
            <a:pPr lvl="1"/>
            <a:r>
              <a:rPr lang="en-US" sz="2000" dirty="0" smtClean="0"/>
              <a:t>Engage scientific community in open discussion about data needs, data formats, and data access</a:t>
            </a:r>
          </a:p>
          <a:p>
            <a:r>
              <a:rPr lang="en-US" sz="2400" dirty="0" smtClean="0"/>
              <a:t>Day 2: reaching out to operational air quality community</a:t>
            </a:r>
          </a:p>
          <a:p>
            <a:pPr lvl="1"/>
            <a:r>
              <a:rPr lang="en-US" sz="2000" dirty="0" smtClean="0"/>
              <a:t>Presentations from operational air quality community</a:t>
            </a:r>
          </a:p>
          <a:p>
            <a:pPr lvl="1"/>
            <a:r>
              <a:rPr lang="en-US" sz="2000" dirty="0" smtClean="0"/>
              <a:t>Present </a:t>
            </a:r>
            <a:r>
              <a:rPr lang="en-US" sz="2000" dirty="0" smtClean="0"/>
              <a:t>details on IDEA web site including near real time access to various aerosol imagery</a:t>
            </a:r>
          </a:p>
          <a:p>
            <a:pPr lvl="1"/>
            <a:r>
              <a:rPr lang="en-US" sz="2000" dirty="0" smtClean="0"/>
              <a:t>Case study breakout session and e</a:t>
            </a:r>
            <a:r>
              <a:rPr lang="en-US" sz="2000" dirty="0" smtClean="0"/>
              <a:t>ngage </a:t>
            </a:r>
            <a:r>
              <a:rPr lang="en-US" sz="2000" dirty="0" smtClean="0"/>
              <a:t>operational air quality community in open discussion about aerosol image formats etc.</a:t>
            </a:r>
          </a:p>
          <a:p>
            <a:pPr lvl="1" algn="ctr">
              <a:buNone/>
            </a:pPr>
            <a:endParaRPr lang="en-US" sz="1200" dirty="0" smtClean="0">
              <a:solidFill>
                <a:srgbClr val="0033CC"/>
              </a:solidFill>
            </a:endParaRPr>
          </a:p>
          <a:p>
            <a:pPr lvl="1" algn="ctr">
              <a:buNone/>
            </a:pPr>
            <a:endParaRPr lang="en-US" sz="1200" dirty="0" smtClean="0">
              <a:solidFill>
                <a:srgbClr val="0033CC"/>
              </a:solidFill>
            </a:endParaRPr>
          </a:p>
          <a:p>
            <a:pPr lvl="1" algn="ctr">
              <a:buNone/>
            </a:pPr>
            <a:r>
              <a:rPr lang="en-US" sz="1200" dirty="0" smtClean="0">
                <a:solidFill>
                  <a:srgbClr val="0033CC"/>
                </a:solidFill>
              </a:rPr>
              <a:t>Participants </a:t>
            </a:r>
            <a:r>
              <a:rPr lang="en-US" sz="1200" dirty="0" smtClean="0">
                <a:solidFill>
                  <a:srgbClr val="0033CC"/>
                </a:solidFill>
              </a:rPr>
              <a:t>interested in </a:t>
            </a:r>
            <a:r>
              <a:rPr lang="en-US" sz="1200" dirty="0" smtClean="0">
                <a:solidFill>
                  <a:srgbClr val="0033CC"/>
                </a:solidFill>
              </a:rPr>
              <a:t>downloading VIIRS </a:t>
            </a:r>
            <a:r>
              <a:rPr lang="en-US" sz="1200" dirty="0" smtClean="0">
                <a:solidFill>
                  <a:srgbClr val="0033CC"/>
                </a:solidFill>
              </a:rPr>
              <a:t>data are welcome to use the breakout conference room to engage STAR members about VIIRS aerosol products and access.  </a:t>
            </a:r>
            <a:r>
              <a:rPr lang="en-US" sz="1200" dirty="0" err="1" smtClean="0">
                <a:solidFill>
                  <a:srgbClr val="FF0000"/>
                </a:solidFill>
              </a:rPr>
              <a:t>Hongqing</a:t>
            </a:r>
            <a:r>
              <a:rPr lang="en-US" sz="1200" dirty="0" smtClean="0">
                <a:solidFill>
                  <a:srgbClr val="FF0000"/>
                </a:solidFill>
              </a:rPr>
              <a:t> Liu will gladly allow you to work hands-on with some </a:t>
            </a:r>
            <a:r>
              <a:rPr lang="en-US" sz="1200" dirty="0" smtClean="0">
                <a:solidFill>
                  <a:srgbClr val="FF0000"/>
                </a:solidFill>
              </a:rPr>
              <a:t>data.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B46BC7-4F20-4C34-B900-BA5DAB38E6E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89D96-0413-4821-94DF-AC9189F8E70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Aerosol-May-Dail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914400"/>
            <a:ext cx="8128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019800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Movie prepared in collaboration with Dan </a:t>
            </a:r>
            <a:r>
              <a:rPr lang="en-US" sz="1600" dirty="0" err="1" smtClean="0">
                <a:latin typeface="+mj-lt"/>
              </a:rPr>
              <a:t>Pisut</a:t>
            </a:r>
            <a:r>
              <a:rPr lang="en-US" sz="1600" dirty="0" smtClean="0">
                <a:latin typeface="+mj-lt"/>
              </a:rPr>
              <a:t>, NOAA Environmental Visualization Lab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89D96-0413-4821-94DF-AC9189F8E70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Aerosol-Weekl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990600"/>
            <a:ext cx="8128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43600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Movie prepared in collaboration with Dan </a:t>
            </a:r>
            <a:r>
              <a:rPr lang="en-US" sz="1600" dirty="0" err="1" smtClean="0">
                <a:latin typeface="+mj-lt"/>
              </a:rPr>
              <a:t>Pisut</a:t>
            </a:r>
            <a:r>
              <a:rPr lang="en-US" sz="1600" dirty="0" smtClean="0">
                <a:latin typeface="+mj-lt"/>
              </a:rPr>
              <a:t>, NOAA Environmental Visualization Lab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EED8EE7-DC82-4DED-875B-E7EB3C0C3B0B}" type="slidenum">
              <a:rPr lang="en-US"/>
              <a:pPr>
                <a:defRPr/>
              </a:pPr>
              <a:t>2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8600" y="76200"/>
            <a:ext cx="1219200" cy="1219200"/>
            <a:chOff x="3211" y="144"/>
            <a:chExt cx="768" cy="768"/>
          </a:xfrm>
        </p:grpSpPr>
        <p:sp>
          <p:nvSpPr>
            <p:cNvPr id="18444" name="Oval 5"/>
            <p:cNvSpPr>
              <a:spLocks noChangeArrowheads="1"/>
            </p:cNvSpPr>
            <p:nvPr/>
          </p:nvSpPr>
          <p:spPr bwMode="auto">
            <a:xfrm>
              <a:off x="3221" y="154"/>
              <a:ext cx="748" cy="74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445" name="Picture 6" descr="noaalog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1" y="144"/>
              <a:ext cx="76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6200" y="38100"/>
            <a:ext cx="1295400" cy="1257300"/>
            <a:chOff x="1008" y="240"/>
            <a:chExt cx="816" cy="792"/>
          </a:xfrm>
        </p:grpSpPr>
        <p:sp>
          <p:nvSpPr>
            <p:cNvPr id="18442" name="Oval 8"/>
            <p:cNvSpPr>
              <a:spLocks noChangeArrowheads="1"/>
            </p:cNvSpPr>
            <p:nvPr/>
          </p:nvSpPr>
          <p:spPr bwMode="auto">
            <a:xfrm>
              <a:off x="1042" y="262"/>
              <a:ext cx="748" cy="74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443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8" y="240"/>
              <a:ext cx="816" cy="7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-152400" y="4379149"/>
            <a:ext cx="5486400" cy="10310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2800" dirty="0" err="1"/>
              <a:t>Shobha</a:t>
            </a:r>
            <a:r>
              <a:rPr lang="en-US" sz="2800" dirty="0"/>
              <a:t> </a:t>
            </a:r>
            <a:r>
              <a:rPr lang="en-US" sz="2800" dirty="0" err="1"/>
              <a:t>Kondragunta</a:t>
            </a:r>
            <a:endParaRPr lang="en-US" sz="2800" dirty="0"/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2000" dirty="0"/>
              <a:t>NOAA/NESDIS Center for Satellite Applications and </a:t>
            </a:r>
            <a:r>
              <a:rPr lang="en-US" sz="2000" dirty="0" smtClean="0"/>
              <a:t>Research</a:t>
            </a:r>
          </a:p>
        </p:txBody>
      </p:sp>
      <p:pic>
        <p:nvPicPr>
          <p:cNvPr id="14" name="Picture 13" descr="viirs_rgb_201304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7303" y="3657600"/>
            <a:ext cx="4146697" cy="3048000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1600200"/>
            <a:ext cx="6019800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err="1" smtClean="0"/>
              <a:t>Suomi</a:t>
            </a:r>
            <a:r>
              <a:rPr lang="en-US" sz="2800" dirty="0" smtClean="0"/>
              <a:t> NPP VIIRS Aerosol Science and Operational User Workshop</a:t>
            </a:r>
            <a:br>
              <a:rPr lang="en-US" sz="2800" dirty="0" smtClean="0"/>
            </a:br>
            <a:r>
              <a:rPr lang="en-US" sz="2800" dirty="0" smtClean="0"/>
              <a:t>November 21-22, 2013</a:t>
            </a:r>
            <a:endParaRPr lang="en-US" sz="2000" dirty="0" smtClean="0"/>
          </a:p>
        </p:txBody>
      </p:sp>
      <p:pic>
        <p:nvPicPr>
          <p:cNvPr id="18450" name="Picture 18" descr="http://cimss.ssec.wisc.edu/goes/blog/wp-content/uploads/2012/04/suomi_npp_diagra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86" y="1600200"/>
            <a:ext cx="3494314" cy="205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History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Mitch Goldberg talk (tomorrow) will provide a full overview of SNPP/JPSS programs</a:t>
            </a:r>
          </a:p>
          <a:p>
            <a:pPr lvl="1"/>
            <a:r>
              <a:rPr lang="en-US" dirty="0" smtClean="0"/>
              <a:t>Will address questions on program direction etc.</a:t>
            </a:r>
          </a:p>
          <a:p>
            <a:endParaRPr lang="en-US" dirty="0" smtClean="0"/>
          </a:p>
          <a:p>
            <a:r>
              <a:rPr lang="en-US" dirty="0" smtClean="0"/>
              <a:t>STAR role and how we got to this point</a:t>
            </a:r>
          </a:p>
          <a:p>
            <a:pPr lvl="1"/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Cal/</a:t>
            </a:r>
            <a:r>
              <a:rPr lang="en-US" dirty="0" err="1" smtClean="0"/>
              <a:t>val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752A53-0604-4BBA-8E0E-1D117F4DB7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752A53-0604-4BBA-8E0E-1D117F4DB7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4272884"/>
              </p:ext>
            </p:extLst>
          </p:nvPr>
        </p:nvGraphicFramePr>
        <p:xfrm>
          <a:off x="2133600" y="1676400"/>
          <a:ext cx="4026397" cy="475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425"/>
                <a:gridCol w="2002972"/>
              </a:tblGrid>
              <a:tr h="33520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Organization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Kurt F.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Brueske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/Raytheon</a:t>
                      </a:r>
                    </a:p>
                  </a:txBody>
                  <a:tcPr marT="45723" marB="45723" horzOverflow="overflow"/>
                </a:tc>
              </a:tr>
              <a:tr h="27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Ashley N. Griffin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PRAXIS, INC/NASA</a:t>
                      </a:r>
                    </a:p>
                  </a:txBody>
                  <a:tcPr marT="45723" marB="45723" horzOverflow="overflow"/>
                </a:tc>
              </a:tr>
              <a:tr h="27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Brent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Holben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NASA/GSFC</a:t>
                      </a:r>
                    </a:p>
                  </a:txBody>
                  <a:tcPr marT="45723" marB="45723" horzOverflow="overflow"/>
                </a:tc>
              </a:tr>
              <a:tr h="27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Robert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Holz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UW/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CIMSS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27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-Yung C. Hsu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NASA/GSFC</a:t>
                      </a:r>
                    </a:p>
                  </a:txBody>
                  <a:tcPr marT="45723" marB="45723" horzOverflow="overflow"/>
                </a:tc>
              </a:tr>
              <a:tr h="271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Ho-Chun Huang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UMD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CICS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71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Jingfeng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Huang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UMD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CICS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7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Edward J.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NRL</a:t>
                      </a:r>
                    </a:p>
                  </a:txBody>
                  <a:tcPr marT="45723" marB="45723" horzOverflow="overflow"/>
                </a:tc>
              </a:tr>
              <a:tr h="27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John M. Jackson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NGAS</a:t>
                      </a:r>
                    </a:p>
                  </a:txBody>
                  <a:tcPr marT="45723" marB="45723" horzOverflow="overflow"/>
                </a:tc>
              </a:tr>
              <a:tr h="27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Shobha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Kondragunta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NOAA/NESDIS</a:t>
                      </a:r>
                    </a:p>
                  </a:txBody>
                  <a:tcPr marT="45723" marB="45723" horzOverflow="overflow"/>
                </a:tc>
              </a:tr>
              <a:tr h="27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Istvan Laszlo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NOAA/NESDIS</a:t>
                      </a:r>
                    </a:p>
                  </a:txBody>
                  <a:tcPr marT="45723" marB="45723" horzOverflow="overflow"/>
                </a:tc>
              </a:tr>
              <a:tr h="271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Hongqing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Liu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IMSG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/NOAA</a:t>
                      </a:r>
                    </a:p>
                  </a:txBody>
                  <a:tcPr horzOverflow="overflow"/>
                </a:tc>
              </a:tr>
              <a:tr h="27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 M.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UW/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CIMSS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271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Lorraine A. Remer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UMBC</a:t>
                      </a:r>
                    </a:p>
                  </a:txBody>
                  <a:tcPr horzOverflow="overflow"/>
                </a:tc>
              </a:tr>
              <a:tr h="27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Andrew M.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Sayer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NASA/GESTAR</a:t>
                      </a:r>
                    </a:p>
                  </a:txBody>
                  <a:tcPr marT="45723" marB="45723" horzOverflow="overflow"/>
                </a:tc>
              </a:tr>
              <a:tr h="27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Zhang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IMSG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/NOAA</a:t>
                      </a:r>
                    </a:p>
                  </a:txBody>
                  <a:tcPr marT="45723" marB="45723" horzOverflow="overflow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6400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NOAA Team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276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Cal/Val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History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1600" dirty="0" smtClean="0"/>
              <a:t>	Sid Jackson, </a:t>
            </a:r>
            <a:r>
              <a:rPr lang="en-US" sz="1600" dirty="0" err="1" smtClean="0"/>
              <a:t>Hongqing</a:t>
            </a:r>
            <a:r>
              <a:rPr lang="en-US" sz="1600" dirty="0" smtClean="0"/>
              <a:t> Liu, </a:t>
            </a:r>
            <a:r>
              <a:rPr lang="en-US" sz="1600" dirty="0" err="1" smtClean="0"/>
              <a:t>Istvan</a:t>
            </a:r>
            <a:r>
              <a:rPr lang="en-US" sz="1600" dirty="0" smtClean="0"/>
              <a:t> Laszlo, </a:t>
            </a:r>
            <a:r>
              <a:rPr lang="en-US" sz="1600" dirty="0" err="1" smtClean="0"/>
              <a:t>Shobha</a:t>
            </a:r>
            <a:r>
              <a:rPr lang="en-US" sz="1600" dirty="0" smtClean="0"/>
              <a:t> </a:t>
            </a:r>
            <a:r>
              <a:rPr lang="en-US" sz="1600" dirty="0" err="1" smtClean="0"/>
              <a:t>Kondragunta</a:t>
            </a:r>
            <a:r>
              <a:rPr lang="en-US" sz="1600" dirty="0" smtClean="0"/>
              <a:t>, Lorraine Remer, </a:t>
            </a:r>
            <a:r>
              <a:rPr lang="en-US" sz="1600" dirty="0" err="1" smtClean="0"/>
              <a:t>Jingfeng</a:t>
            </a:r>
            <a:r>
              <a:rPr lang="en-US" sz="1600" dirty="0" smtClean="0"/>
              <a:t> Huang, and Ho-Chun Huang, </a:t>
            </a:r>
            <a:r>
              <a:rPr lang="en-US" sz="1600" dirty="0" err="1" smtClean="0"/>
              <a:t>Suomi</a:t>
            </a:r>
            <a:r>
              <a:rPr lang="en-US" sz="1600" dirty="0" smtClean="0"/>
              <a:t>-NPP VIIRS aerosol algorithms and data products, </a:t>
            </a:r>
            <a:r>
              <a:rPr lang="en-US" sz="1600" b="1" dirty="0" smtClean="0"/>
              <a:t>JGR, in press</a:t>
            </a:r>
            <a:r>
              <a:rPr lang="en-US" sz="1600" dirty="0" smtClean="0"/>
              <a:t>, 2013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Hongqing</a:t>
            </a:r>
            <a:r>
              <a:rPr lang="en-US" sz="1600" dirty="0" smtClean="0"/>
              <a:t> Liu, Lorraine Remer, </a:t>
            </a:r>
            <a:r>
              <a:rPr lang="en-US" sz="1600" dirty="0" err="1" smtClean="0"/>
              <a:t>Jingfeng</a:t>
            </a:r>
            <a:r>
              <a:rPr lang="en-US" sz="1600" dirty="0" smtClean="0"/>
              <a:t> Huang, Ho-Chun Huang, </a:t>
            </a:r>
            <a:r>
              <a:rPr lang="en-US" sz="1600" dirty="0" err="1" smtClean="0"/>
              <a:t>Shobha</a:t>
            </a:r>
            <a:r>
              <a:rPr lang="en-US" sz="1600" dirty="0" smtClean="0"/>
              <a:t> </a:t>
            </a:r>
            <a:r>
              <a:rPr lang="en-US" sz="1600" dirty="0" err="1" smtClean="0"/>
              <a:t>Kondragunta</a:t>
            </a:r>
            <a:r>
              <a:rPr lang="en-US" sz="1600" dirty="0" smtClean="0"/>
              <a:t>, </a:t>
            </a:r>
            <a:r>
              <a:rPr lang="en-US" sz="1600" dirty="0" err="1" smtClean="0"/>
              <a:t>Istvan</a:t>
            </a:r>
            <a:r>
              <a:rPr lang="en-US" sz="1600" dirty="0" smtClean="0"/>
              <a:t> Laszlo, Min </a:t>
            </a:r>
            <a:r>
              <a:rPr lang="en-US" sz="1600" dirty="0" err="1" smtClean="0"/>
              <a:t>Oo</a:t>
            </a:r>
            <a:r>
              <a:rPr lang="en-US" sz="1600" dirty="0" smtClean="0"/>
              <a:t>, and Sid Jackson</a:t>
            </a:r>
            <a:r>
              <a:rPr lang="en-US" sz="1600" b="1" dirty="0" smtClean="0"/>
              <a:t>, </a:t>
            </a:r>
            <a:r>
              <a:rPr lang="en-US" sz="1600" dirty="0" smtClean="0"/>
              <a:t>Preliminary evaluation of </a:t>
            </a:r>
            <a:r>
              <a:rPr lang="en-US" sz="1600" dirty="0" err="1" smtClean="0"/>
              <a:t>Suomi</a:t>
            </a:r>
            <a:r>
              <a:rPr lang="en-US" sz="1600" dirty="0" smtClean="0"/>
              <a:t> NPP Aerosol Optical Thickness, </a:t>
            </a:r>
            <a:r>
              <a:rPr lang="en-US" sz="1600" b="1" dirty="0" smtClean="0"/>
              <a:t>JGR, in review</a:t>
            </a:r>
            <a:r>
              <a:rPr lang="en-US" sz="1600" dirty="0" smtClean="0"/>
              <a:t>, 2013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Pubu</a:t>
            </a:r>
            <a:r>
              <a:rPr lang="en-US" sz="1600" dirty="0" smtClean="0"/>
              <a:t> </a:t>
            </a:r>
            <a:r>
              <a:rPr lang="en-US" sz="1600" dirty="0" err="1" smtClean="0"/>
              <a:t>Ciren</a:t>
            </a:r>
            <a:r>
              <a:rPr lang="en-US" sz="1600" dirty="0" smtClean="0"/>
              <a:t> and </a:t>
            </a:r>
            <a:r>
              <a:rPr lang="en-US" sz="1600" dirty="0" err="1" smtClean="0"/>
              <a:t>Shobha</a:t>
            </a:r>
            <a:r>
              <a:rPr lang="en-US" sz="1600" dirty="0" smtClean="0"/>
              <a:t> </a:t>
            </a:r>
            <a:r>
              <a:rPr lang="en-US" sz="1600" dirty="0" err="1" smtClean="0"/>
              <a:t>Kondragunta</a:t>
            </a:r>
            <a:r>
              <a:rPr lang="en-US" sz="1600" dirty="0" smtClean="0"/>
              <a:t>, Dust Aerosol Index (DAI) algorithm for MODIS, </a:t>
            </a:r>
            <a:r>
              <a:rPr lang="en-US" sz="1600" b="1" dirty="0" smtClean="0"/>
              <a:t>JGR, in review</a:t>
            </a:r>
            <a:r>
              <a:rPr lang="en-US" sz="1600" dirty="0" smtClean="0"/>
              <a:t>, 2013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752A53-0604-4BBA-8E0E-1D117F4DB7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Keep lines of communication open between product developers and operational users</a:t>
            </a:r>
          </a:p>
          <a:p>
            <a:pPr lvl="1"/>
            <a:r>
              <a:rPr lang="en-US" sz="2500" dirty="0" smtClean="0"/>
              <a:t>Has been the theme for NOAA air quality proving ground (</a:t>
            </a:r>
            <a:r>
              <a:rPr lang="en-US" sz="2500" dirty="0" smtClean="0">
                <a:solidFill>
                  <a:srgbClr val="0033CC"/>
                </a:solidFill>
              </a:rPr>
              <a:t>led by Ray Hoff and Amy Huff</a:t>
            </a:r>
            <a:r>
              <a:rPr lang="en-US" sz="2500" dirty="0" smtClean="0"/>
              <a:t>) over the last five years.  </a:t>
            </a:r>
            <a:r>
              <a:rPr lang="en-US" sz="2500" dirty="0" smtClean="0">
                <a:solidFill>
                  <a:srgbClr val="FF0000"/>
                </a:solidFill>
              </a:rPr>
              <a:t>Prepare the user for day 1</a:t>
            </a:r>
            <a:r>
              <a:rPr lang="en-US" sz="2500" dirty="0" smtClean="0"/>
              <a:t>.</a:t>
            </a:r>
          </a:p>
          <a:p>
            <a:r>
              <a:rPr lang="en-US" sz="2800" dirty="0" smtClean="0"/>
              <a:t>Through this workshop, reach out to all users</a:t>
            </a:r>
          </a:p>
          <a:p>
            <a:pPr lvl="1"/>
            <a:r>
              <a:rPr lang="en-US" sz="2500" dirty="0" smtClean="0"/>
              <a:t>VIIRS is a follow-on to MODIS and many science applications that need to transition to VIIRS once MODIS era ends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752A53-0604-4BBA-8E0E-1D117F4DB7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89D96-0413-4821-94DF-AC9189F8E7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6359351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6019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Hoff and Christopher, </a:t>
            </a:r>
            <a:r>
              <a:rPr lang="en-US" sz="1400" i="1" dirty="0" smtClean="0"/>
              <a:t>Remote sensing of particulate pollution: have we reached the promised land?</a:t>
            </a:r>
            <a:r>
              <a:rPr lang="en-US" sz="1400" dirty="0" smtClean="0"/>
              <a:t>, JAWMA, vol. 59, 2009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than a decade’s worth of work has already been done…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1905000"/>
            <a:ext cx="259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</a:rPr>
              <a:t>Key Papers by: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33CC"/>
                </a:solidFill>
              </a:rPr>
              <a:t> Wang and Christopher, 2003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33CC"/>
                </a:solidFill>
              </a:rPr>
              <a:t> Chu et al., 2003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33CC"/>
                </a:solidFill>
              </a:rPr>
              <a:t> Engel-Cox et al., 2004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33CC"/>
                </a:solidFill>
              </a:rPr>
              <a:t> Liu et al., 2005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33CC"/>
                </a:solidFill>
              </a:rPr>
              <a:t> Al-</a:t>
            </a:r>
            <a:r>
              <a:rPr lang="en-US" sz="1400" dirty="0" err="1" smtClean="0">
                <a:solidFill>
                  <a:srgbClr val="0033CC"/>
                </a:solidFill>
              </a:rPr>
              <a:t>Saadi</a:t>
            </a:r>
            <a:r>
              <a:rPr lang="en-US" sz="1400" dirty="0" smtClean="0">
                <a:solidFill>
                  <a:srgbClr val="0033CC"/>
                </a:solidFill>
              </a:rPr>
              <a:t> et al., 2005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33CC"/>
                </a:solidFill>
              </a:rPr>
              <a:t> Gupta et al., 2006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Mathur</a:t>
            </a:r>
            <a:r>
              <a:rPr lang="en-US" sz="1400" dirty="0" smtClean="0">
                <a:solidFill>
                  <a:srgbClr val="0033CC"/>
                </a:solidFill>
              </a:rPr>
              <a:t>, 2008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 smtClean="0">
                <a:solidFill>
                  <a:srgbClr val="0033CC"/>
                </a:solidFill>
              </a:rPr>
              <a:t>Kondragunta</a:t>
            </a:r>
            <a:r>
              <a:rPr lang="en-US" sz="1400" dirty="0" smtClean="0">
                <a:solidFill>
                  <a:srgbClr val="0033CC"/>
                </a:solidFill>
              </a:rPr>
              <a:t> et al., 2009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33CC"/>
                </a:solidFill>
              </a:rPr>
              <a:t> Hoff et al., 2010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33CC"/>
                </a:solidFill>
              </a:rPr>
              <a:t> etc</a:t>
            </a:r>
            <a:r>
              <a:rPr lang="en-US" sz="1400" dirty="0" smtClean="0">
                <a:solidFill>
                  <a:srgbClr val="FF0000"/>
                </a:solidFill>
              </a:rPr>
              <a:t>.</a:t>
            </a:r>
          </a:p>
          <a:p>
            <a:endParaRPr lang="en-US" sz="1400" dirty="0" smtClean="0"/>
          </a:p>
          <a:p>
            <a:endParaRPr lang="en-US" dirty="0"/>
          </a:p>
        </p:txBody>
      </p:sp>
      <p:pic>
        <p:nvPicPr>
          <p:cNvPr id="8" name="Picture 7" descr="ray_ho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4953000"/>
            <a:ext cx="83820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Is VIIRS a next generation instrument?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B46BC7-4F20-4C34-B900-BA5DAB38E6E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6202771"/>
              </p:ext>
            </p:extLst>
          </p:nvPr>
        </p:nvGraphicFramePr>
        <p:xfrm>
          <a:off x="6172200" y="1981200"/>
          <a:ext cx="2362200" cy="38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762000"/>
                <a:gridCol w="762000"/>
              </a:tblGrid>
              <a:tr h="3048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MODIS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VIIRS</a:t>
                      </a:r>
                      <a:endParaRPr lang="en-US" sz="1100" dirty="0"/>
                    </a:p>
                  </a:txBody>
                  <a:tcPr/>
                </a:tc>
              </a:tr>
              <a:tr h="3018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Orbit altitude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690 km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824 km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</a:tr>
              <a:tr h="3018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Equator crossing time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13:30 LT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13:30 LT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</a:tr>
              <a:tr h="3018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Granule size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 min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86 sec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</a:tr>
              <a:tr h="3018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swath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2330 km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3040 km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</a:tr>
              <a:tr h="3018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Pixel nadir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0.5 km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0.75 km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</a:tr>
              <a:tr h="3018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Pixel edge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 km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1.5 km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</a:tr>
              <a:tr h="30188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953735"/>
                          </a:solidFill>
                        </a:rPr>
                        <a:t>EDR AOT Product nadir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953735"/>
                          </a:solidFill>
                        </a:rPr>
                        <a:t>10 km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953735"/>
                          </a:solidFill>
                        </a:rPr>
                        <a:t>6 km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</a:tr>
              <a:tr h="30188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953735"/>
                          </a:solidFill>
                        </a:rPr>
                        <a:t>EDR AOT Product EOS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953735"/>
                          </a:solidFill>
                        </a:rPr>
                        <a:t>40 km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953735"/>
                          </a:solidFill>
                        </a:rPr>
                        <a:t>12 km</a:t>
                      </a:r>
                      <a:endParaRPr lang="en-US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viirs_edraod_201209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600200"/>
            <a:ext cx="2492375" cy="2286000"/>
          </a:xfrm>
          <a:prstGeom prst="rect">
            <a:avLst/>
          </a:prstGeom>
        </p:spPr>
      </p:pic>
      <p:pic>
        <p:nvPicPr>
          <p:cNvPr id="8" name="Picture 7" descr="modis_aod_201209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686" y="4020312"/>
            <a:ext cx="2512314" cy="2304288"/>
          </a:xfrm>
          <a:prstGeom prst="rect">
            <a:avLst/>
          </a:prstGeom>
        </p:spPr>
      </p:pic>
      <p:pic>
        <p:nvPicPr>
          <p:cNvPr id="9" name="Picture 8" descr="modis_aod_20120925_zo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4038600"/>
            <a:ext cx="2432558" cy="2231136"/>
          </a:xfrm>
          <a:prstGeom prst="rect">
            <a:avLst/>
          </a:prstGeom>
        </p:spPr>
      </p:pic>
      <p:pic>
        <p:nvPicPr>
          <p:cNvPr id="10" name="Picture 9" descr="viirs_edraod_20120925_zoo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1652016"/>
            <a:ext cx="2352802" cy="215798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57200" y="25908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7200" y="50292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" y="32766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VIIRS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57428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MODIS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066800" y="2667000"/>
            <a:ext cx="1752600" cy="762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066800" y="5105400"/>
            <a:ext cx="1752600" cy="762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29400" y="6019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Information applicable to current MODIS standard C5 products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Workshop Outcome</a:t>
            </a:r>
            <a:endParaRPr lang="en-US" sz="36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Capture the requirements/feedback from workshop participants</a:t>
            </a:r>
          </a:p>
          <a:p>
            <a:pPr lvl="1"/>
            <a:r>
              <a:rPr lang="en-US" dirty="0" smtClean="0"/>
              <a:t>Implement feasible changes</a:t>
            </a:r>
          </a:p>
          <a:p>
            <a:r>
              <a:rPr lang="en-US" dirty="0" smtClean="0"/>
              <a:t>Facilitate the use of VIIRS aerosol products for quantitative and qualitative use</a:t>
            </a:r>
          </a:p>
          <a:p>
            <a:r>
              <a:rPr lang="en-US" dirty="0" smtClean="0"/>
              <a:t>Provide report to NOAA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B46BC7-4F20-4C34-B900-BA5DAB38E6E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28800" y="57428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MODIS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16432</TotalTime>
  <Pages>11</Pages>
  <Words>628</Words>
  <Application>Microsoft Office PowerPoint</Application>
  <PresentationFormat>On-screen Show (4:3)</PresentationFormat>
  <Paragraphs>140</Paragraphs>
  <Slides>12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Logistics</vt:lpstr>
      <vt:lpstr>Suomi NPP VIIRS Aerosol Science and Operational User Workshop November 21-22, 2013</vt:lpstr>
      <vt:lpstr>Recent History</vt:lpstr>
      <vt:lpstr>Recent History</vt:lpstr>
      <vt:lpstr>Recent History</vt:lpstr>
      <vt:lpstr>Workshop Objectives</vt:lpstr>
      <vt:lpstr>Slide 7</vt:lpstr>
      <vt:lpstr>Is VIIRS a next generation instrument?</vt:lpstr>
      <vt:lpstr>Workshop Outcome</vt:lpstr>
      <vt:lpstr>Format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AWG Application Team template</dc:title>
  <dc:creator>Goldberg</dc:creator>
  <cp:lastModifiedBy>shobhak</cp:lastModifiedBy>
  <cp:revision>730</cp:revision>
  <cp:lastPrinted>1999-12-13T18:39:52Z</cp:lastPrinted>
  <dcterms:created xsi:type="dcterms:W3CDTF">1996-02-07T17:07:02Z</dcterms:created>
  <dcterms:modified xsi:type="dcterms:W3CDTF">2013-11-20T16:34:22Z</dcterms:modified>
</cp:coreProperties>
</file>