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80" r:id="rId2"/>
    <p:sldId id="287" r:id="rId3"/>
    <p:sldId id="273" r:id="rId4"/>
    <p:sldId id="268" r:id="rId5"/>
    <p:sldId id="281" r:id="rId6"/>
    <p:sldId id="289" r:id="rId7"/>
    <p:sldId id="272" r:id="rId8"/>
    <p:sldId id="290" r:id="rId9"/>
    <p:sldId id="296" r:id="rId10"/>
    <p:sldId id="264" r:id="rId11"/>
    <p:sldId id="258" r:id="rId12"/>
    <p:sldId id="259" r:id="rId13"/>
    <p:sldId id="285" r:id="rId14"/>
    <p:sldId id="260" r:id="rId15"/>
    <p:sldId id="261" r:id="rId16"/>
    <p:sldId id="266" r:id="rId17"/>
    <p:sldId id="291" r:id="rId18"/>
    <p:sldId id="293" r:id="rId19"/>
    <p:sldId id="294" r:id="rId20"/>
    <p:sldId id="274" r:id="rId21"/>
    <p:sldId id="276" r:id="rId22"/>
    <p:sldId id="283" r:id="rId23"/>
    <p:sldId id="270" r:id="rId24"/>
    <p:sldId id="279" r:id="rId25"/>
    <p:sldId id="288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800000"/>
    <a:srgbClr val="9933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0" y="-96"/>
      </p:cViewPr>
      <p:guideLst>
        <p:guide orient="horz" pos="1274"/>
        <p:guide pos="20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1FA0-6C06-40D9-B577-F046364899E7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38A7-B383-4F61-B69F-EB845E97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086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b="1" dirty="0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867400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VIIRS Aerosol Science and Operational Users Workshop, Nov 21-22, 2013, </a:t>
            </a:r>
            <a:r>
              <a:rPr lang="en-US" dirty="0" err="1" smtClean="0"/>
              <a:t>NCWCP</a:t>
            </a:r>
            <a:r>
              <a:rPr lang="en-US" dirty="0" smtClean="0"/>
              <a:t>, College Park,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szlo\Documents\orbit052a\Documents\JPSS\VIIRS Aerosol Science and Operational Users Workshop 2013\images_plus\617883main_VIIRS_4Jan2012.small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71601" cy="13716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2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VIIRS Aerosol Science and Operational Users Workshop, Nov 21-22, 2013, </a:t>
            </a:r>
            <a:r>
              <a:rPr lang="en-US" dirty="0" err="1" smtClean="0"/>
              <a:t>NCWCP</a:t>
            </a:r>
            <a:r>
              <a:rPr lang="en-US" dirty="0" smtClean="0"/>
              <a:t>, College Park,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18" Type="http://schemas.openxmlformats.org/officeDocument/2006/relationships/image" Target="../media/image3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19" Type="http://schemas.openxmlformats.org/officeDocument/2006/relationships/image" Target="../media/image35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emb/viirs_aerosol/index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.ncdc.noaa.gov/saa/products/welcom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.nesdis.noaa.gov/smcd/emb/viirs_aerosol/products_gridded.ph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VIIRS Aerosol Optical Depth Algorithm and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9050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 err="1" smtClean="0"/>
              <a:t>Istvan</a:t>
            </a:r>
            <a:r>
              <a:rPr lang="en-US" sz="6000" dirty="0" smtClean="0"/>
              <a:t> Laszlo</a:t>
            </a:r>
          </a:p>
          <a:p>
            <a:r>
              <a:rPr lang="en-US" sz="6000" dirty="0" smtClean="0"/>
              <a:t>NOAA</a:t>
            </a:r>
          </a:p>
          <a:p>
            <a:r>
              <a:rPr lang="en-US" b="1" dirty="0" smtClean="0"/>
              <a:t>VIIRS Aerosol Science and Operational Users Workshop </a:t>
            </a:r>
            <a:br>
              <a:rPr lang="en-US" b="1" dirty="0" smtClean="0"/>
            </a:br>
            <a:r>
              <a:rPr lang="en-US" b="1" dirty="0" smtClean="0"/>
              <a:t>November 21-22, 2013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National Center for Weather and Climate Prediction (NCWCP)</a:t>
            </a:r>
            <a:endParaRPr lang="en-US" dirty="0" smtClean="0"/>
          </a:p>
          <a:p>
            <a:r>
              <a:rPr lang="en-US" b="1" dirty="0" smtClean="0"/>
              <a:t>College Park, MD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laszlo\Documents\orbit052a\Documents\JPSS\VIIRS Aerosol Science and Operational Users Workshop 2013\images_plus\titl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0" y="2133600"/>
            <a:ext cx="6413500" cy="274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68524" y="3201924"/>
            <a:ext cx="6324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Over Land Retrieval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5448"/>
            <a:ext cx="4114800" cy="31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5448"/>
            <a:ext cx="4114800" cy="31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200400"/>
            <a:ext cx="4114800" cy="31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 t="3080"/>
          <a:stretch>
            <a:fillRect/>
          </a:stretch>
        </p:blipFill>
        <p:spPr bwMode="auto">
          <a:xfrm>
            <a:off x="5029200" y="3297580"/>
            <a:ext cx="4114800" cy="305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/>
          <a:srcRect t="3080"/>
          <a:stretch>
            <a:fillRect/>
          </a:stretch>
        </p:blipFill>
        <p:spPr bwMode="auto">
          <a:xfrm>
            <a:off x="5029200" y="3297580"/>
            <a:ext cx="4114800" cy="305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 cstate="print"/>
          <a:srcRect t="3080"/>
          <a:stretch>
            <a:fillRect/>
          </a:stretch>
        </p:blipFill>
        <p:spPr bwMode="auto">
          <a:xfrm>
            <a:off x="5029200" y="3297580"/>
            <a:ext cx="4114800" cy="305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 cstate="print"/>
          <a:srcRect t="3067"/>
          <a:stretch>
            <a:fillRect/>
          </a:stretch>
        </p:blipFill>
        <p:spPr bwMode="auto">
          <a:xfrm>
            <a:off x="5029200" y="3297659"/>
            <a:ext cx="4114800" cy="307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4648200" y="457200"/>
            <a:ext cx="4572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2933700" y="3086100"/>
            <a:ext cx="4572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1"/>
            <a:ext cx="4267200" cy="3124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Surface + aerosol reflectance changes with increasing AOT.</a:t>
            </a:r>
          </a:p>
          <a:p>
            <a:pPr lvl="1"/>
            <a:r>
              <a:rPr lang="en-US" dirty="0" smtClean="0"/>
              <a:t>Surface: green vegetation</a:t>
            </a:r>
          </a:p>
          <a:p>
            <a:pPr lvl="1"/>
            <a:r>
              <a:rPr lang="en-US" dirty="0" smtClean="0"/>
              <a:t>Atmosphere:</a:t>
            </a:r>
          </a:p>
          <a:p>
            <a:pPr lvl="2"/>
            <a:r>
              <a:rPr lang="en-US" dirty="0" smtClean="0"/>
              <a:t>aerosol: urban clean</a:t>
            </a:r>
          </a:p>
          <a:p>
            <a:pPr lvl="2"/>
            <a:r>
              <a:rPr lang="en-US" dirty="0" smtClean="0"/>
              <a:t>Rayleigh: no</a:t>
            </a:r>
          </a:p>
          <a:p>
            <a:pPr lvl="2"/>
            <a:r>
              <a:rPr lang="en-US" dirty="0" smtClean="0"/>
              <a:t>Gas absorption: no</a:t>
            </a:r>
          </a:p>
          <a:p>
            <a:pPr lvl="1"/>
            <a:r>
              <a:rPr lang="en-US" dirty="0" err="1" smtClean="0"/>
              <a:t>SZA</a:t>
            </a:r>
            <a:r>
              <a:rPr lang="en-US" dirty="0" smtClean="0"/>
              <a:t>=0°, </a:t>
            </a:r>
            <a:r>
              <a:rPr lang="en-US" dirty="0" err="1" smtClean="0"/>
              <a:t>VZA</a:t>
            </a:r>
            <a:r>
              <a:rPr lang="en-US" dirty="0" smtClean="0"/>
              <a:t>=30°, </a:t>
            </a:r>
            <a:r>
              <a:rPr lang="en-US" dirty="0" err="1" smtClean="0"/>
              <a:t>RAZ</a:t>
            </a:r>
            <a:r>
              <a:rPr lang="en-US" dirty="0" smtClean="0"/>
              <a:t>=20°</a:t>
            </a:r>
          </a:p>
          <a:p>
            <a:r>
              <a:rPr lang="en-US" dirty="0" smtClean="0"/>
              <a:t>Normalized spectral reflectance (“spectral shape”) also changes with increasing AOT.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Land Retrieval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AOT is retrieved by marching through </a:t>
            </a:r>
            <a:r>
              <a:rPr lang="en-US" dirty="0" err="1" smtClean="0"/>
              <a:t>AOTs</a:t>
            </a:r>
            <a:r>
              <a:rPr lang="en-US" dirty="0" smtClean="0"/>
              <a:t> in </a:t>
            </a:r>
            <a:r>
              <a:rPr lang="en-US" dirty="0" err="1" smtClean="0"/>
              <a:t>LUT</a:t>
            </a:r>
            <a:r>
              <a:rPr lang="en-US" dirty="0" smtClean="0"/>
              <a:t> until the retrieved M3 surface reflectance is close to the one expected from the retrieved M5 value.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5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6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7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8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7"/>
          <p:cNvPicPr>
            <a:picLocks noChangeAspect="1" noChangeArrowheads="1"/>
          </p:cNvPicPr>
          <p:nvPr/>
        </p:nvPicPr>
        <p:blipFill>
          <a:blip r:embed="rId9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8"/>
          <p:cNvPicPr>
            <a:picLocks noChangeAspect="1" noChangeArrowheads="1"/>
          </p:cNvPicPr>
          <p:nvPr/>
        </p:nvPicPr>
        <p:blipFill>
          <a:blip r:embed="rId10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9"/>
          <p:cNvPicPr>
            <a:picLocks noChangeAspect="1" noChangeArrowheads="1"/>
          </p:cNvPicPr>
          <p:nvPr/>
        </p:nvPicPr>
        <p:blipFill>
          <a:blip r:embed="rId11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0"/>
          <p:cNvPicPr>
            <a:picLocks noChangeAspect="1" noChangeArrowheads="1"/>
          </p:cNvPicPr>
          <p:nvPr/>
        </p:nvPicPr>
        <p:blipFill>
          <a:blip r:embed="rId12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1"/>
          <p:cNvPicPr>
            <a:picLocks noChangeAspect="1" noChangeArrowheads="1"/>
          </p:cNvPicPr>
          <p:nvPr/>
        </p:nvPicPr>
        <p:blipFill>
          <a:blip r:embed="rId13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2"/>
          <p:cNvPicPr>
            <a:picLocks noChangeAspect="1" noChangeArrowheads="1"/>
          </p:cNvPicPr>
          <p:nvPr/>
        </p:nvPicPr>
        <p:blipFill>
          <a:blip r:embed="rId14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3"/>
          <p:cNvPicPr>
            <a:picLocks noChangeAspect="1" noChangeArrowheads="1"/>
          </p:cNvPicPr>
          <p:nvPr/>
        </p:nvPicPr>
        <p:blipFill>
          <a:blip r:embed="rId15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4"/>
          <p:cNvPicPr>
            <a:picLocks noChangeAspect="1" noChangeArrowheads="1"/>
          </p:cNvPicPr>
          <p:nvPr/>
        </p:nvPicPr>
        <p:blipFill>
          <a:blip r:embed="rId16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5"/>
          <p:cNvPicPr>
            <a:picLocks noChangeAspect="1" noChangeArrowheads="1"/>
          </p:cNvPicPr>
          <p:nvPr/>
        </p:nvPicPr>
        <p:blipFill>
          <a:blip r:embed="rId17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6"/>
          <p:cNvPicPr>
            <a:picLocks noChangeAspect="1" noChangeArrowheads="1"/>
          </p:cNvPicPr>
          <p:nvPr/>
        </p:nvPicPr>
        <p:blipFill>
          <a:blip r:embed="rId18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2971799"/>
            <a:ext cx="4206240" cy="32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181600" y="1685278"/>
            <a:ext cx="312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 model: urban-polluted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5448"/>
            <a:ext cx="4114800" cy="31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5448"/>
            <a:ext cx="4114800" cy="31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55448"/>
            <a:ext cx="4114800" cy="31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200400"/>
            <a:ext cx="4114800" cy="31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39624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4114800" cy="31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68524" y="3201924"/>
            <a:ext cx="6324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Over Land Retrieval (4)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6248400"/>
            <a:ext cx="3618298" cy="52322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0=dust; 1=smoke-high abs.; 2=smoke-low abs.;</a:t>
            </a:r>
          </a:p>
          <a:p>
            <a:r>
              <a:rPr lang="en-US" sz="1400" dirty="0" smtClean="0"/>
              <a:t>3=urban-clean; 4=urban polluted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30424" y="3240024"/>
            <a:ext cx="6248400" cy="987552"/>
          </a:xfrm>
        </p:spPr>
        <p:txBody>
          <a:bodyPr/>
          <a:lstStyle/>
          <a:p>
            <a:r>
              <a:rPr lang="en-US" dirty="0" smtClean="0"/>
              <a:t>Over Ocean Retrieval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90600" y="457200"/>
            <a:ext cx="4572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Close adaptation of the MODIS approach [</a:t>
            </a:r>
            <a:r>
              <a:rPr lang="en-US" i="1" dirty="0" err="1" smtClean="0"/>
              <a:t>Tanré</a:t>
            </a:r>
            <a:r>
              <a:rPr lang="en-US" i="1" dirty="0" smtClean="0"/>
              <a:t> et al</a:t>
            </a:r>
            <a:r>
              <a:rPr lang="en-US" dirty="0" smtClean="0"/>
              <a:t>., 1997]</a:t>
            </a:r>
          </a:p>
          <a:p>
            <a:pPr lvl="1"/>
            <a:r>
              <a:rPr lang="en-US" dirty="0" smtClean="0"/>
              <a:t>search for AOT and aerosol model that most closely reproduces the VIIRS-measured TOA reflectance in multiple bands.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wind-dependent (speed and direction) ocean surface reflectance is calculated analytically.</a:t>
            </a:r>
          </a:p>
          <a:p>
            <a:pPr lvl="2"/>
            <a:r>
              <a:rPr lang="en-US" dirty="0" smtClean="0"/>
              <a:t>Accounts for water-leaving radiance (</a:t>
            </a:r>
            <a:r>
              <a:rPr lang="en-US" dirty="0" err="1" smtClean="0"/>
              <a:t>Lambertian</a:t>
            </a:r>
            <a:r>
              <a:rPr lang="en-US" dirty="0" smtClean="0"/>
              <a:t>, fixed pigment concentration), whitecap (</a:t>
            </a:r>
            <a:r>
              <a:rPr lang="en-US" dirty="0" err="1" smtClean="0"/>
              <a:t>Lambertian</a:t>
            </a:r>
            <a:r>
              <a:rPr lang="en-US" dirty="0" smtClean="0"/>
              <a:t>, wind-speed dependent) and </a:t>
            </a:r>
            <a:r>
              <a:rPr lang="en-US" dirty="0" err="1" smtClean="0"/>
              <a:t>specular</a:t>
            </a:r>
            <a:r>
              <a:rPr lang="en-US" dirty="0" smtClean="0"/>
              <a:t> reflection (dependent on wind speed and direction).</a:t>
            </a:r>
          </a:p>
          <a:p>
            <a:pPr lvl="1"/>
            <a:r>
              <a:rPr lang="en-US" dirty="0" smtClean="0"/>
              <a:t>Combines 5 fine mode and 4 coarse mode models with 0.01 increments in fine mode fraction (2020 models)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TOA reflectances in selected M bands are calculated from Eq. 1 and compared to observed ones to retrieve AOT and aerosol model simultaneously.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 descr="D:\Hongqing\WORK\VIIRS\ALGORITHM\Aerosol_Model\ocean_aerosol_norex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724912" cy="2083605"/>
          </a:xfrm>
          <a:prstGeom prst="rect">
            <a:avLst/>
          </a:prstGeom>
          <a:noFill/>
        </p:spPr>
      </p:pic>
      <p:pic>
        <p:nvPicPr>
          <p:cNvPr id="9" name="Picture 3" descr="D:\Hongqing\WORK\VIIRS\ALGORITHM\Aerosol_Model\ocean_aerosol_ss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09800"/>
            <a:ext cx="2724912" cy="2083605"/>
          </a:xfrm>
          <a:prstGeom prst="rect">
            <a:avLst/>
          </a:prstGeom>
          <a:noFill/>
        </p:spPr>
      </p:pic>
      <p:pic>
        <p:nvPicPr>
          <p:cNvPr id="10" name="Picture 4" descr="D:\Hongqing\WORK\VIIRS\ALGORITHM\Aerosol_Model\ocean_aerosol_asy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67200"/>
            <a:ext cx="2724912" cy="2083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Ocean Retrieval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3581400" cy="1524000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AOT for a given aerosol model is from matching calculated and observed M7 TOA reflectances.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Retrieved AOT is used to calculate TOA reflectances in other channels.</a:t>
            </a:r>
          </a:p>
          <a:p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6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7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8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9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0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1" cstate="print"/>
          <a:srcRect r="7101"/>
          <a:stretch>
            <a:fillRect/>
          </a:stretch>
        </p:blipFill>
        <p:spPr bwMode="auto">
          <a:xfrm>
            <a:off x="3977640" y="1600200"/>
            <a:ext cx="5096771" cy="42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" y="2895600"/>
            <a:ext cx="4206240" cy="322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30424" y="3240024"/>
            <a:ext cx="62484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Over Ocean Retrieval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4114800" cy="31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4114800" cy="31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52400"/>
            <a:ext cx="4114800" cy="31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55448"/>
            <a:ext cx="4114800" cy="31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35224" y="2935224"/>
            <a:ext cx="68580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Pixel Selection &amp; Quality Flags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457200"/>
          <a:ext cx="8305799" cy="54142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89711"/>
                <a:gridCol w="1086889"/>
                <a:gridCol w="990600"/>
                <a:gridCol w="1032692"/>
                <a:gridCol w="632822"/>
                <a:gridCol w="791029"/>
                <a:gridCol w="659190"/>
                <a:gridCol w="922866"/>
              </a:tblGrid>
              <a:tr h="2646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Condition</a:t>
                      </a: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Quality Flag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Applies to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Detected by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4695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Not Produced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Excluded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Degraded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Land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Ocean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VCM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Internal Tests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Invalid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</a:rPr>
                        <a:t>SDR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 data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Cloud Contamination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Sun Glint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Snow/Ice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Fire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Bright Surface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Coastal or Inland Water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Turbid Water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Ephemeral Water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C000"/>
                          </a:solidFill>
                        </a:rPr>
                        <a:t>SolZA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 ≥ 80° 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Out of Spec Range 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Cloud Adjacency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Cloud Shadow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Cirrus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Soil Dominated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65° ≤ </a:t>
                      </a:r>
                      <a:r>
                        <a:rPr lang="en-US" sz="1600" dirty="0" err="1"/>
                        <a:t>SolZA</a:t>
                      </a:r>
                      <a:r>
                        <a:rPr lang="en-US" sz="1600" dirty="0"/>
                        <a:t> &lt; 80°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X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Large Retrieval Residual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Replace current fixed surface reflectance relationships with NDVI-dependent relationships.</a:t>
            </a:r>
          </a:p>
          <a:p>
            <a:r>
              <a:rPr lang="en-US" dirty="0" smtClean="0"/>
              <a:t>Extend AOT reporting range from 2 to 5.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Update ocean aerosol models with those from MODIS algorithm.</a:t>
            </a:r>
          </a:p>
          <a:p>
            <a:r>
              <a:rPr lang="en-US" dirty="0" smtClean="0"/>
              <a:t>Improve cloud/heavy-aerosol discrimination, snow/ice detection; add spatial variability internal test.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Add Deep-Blue module (</a:t>
            </a:r>
            <a:r>
              <a:rPr lang="en-US" i="1" dirty="0" smtClean="0">
                <a:solidFill>
                  <a:srgbClr val="00B0F0"/>
                </a:solidFill>
              </a:rPr>
              <a:t>Hsu &amp; </a:t>
            </a:r>
            <a:r>
              <a:rPr lang="en-US" i="1" dirty="0" err="1" smtClean="0">
                <a:solidFill>
                  <a:srgbClr val="00B0F0"/>
                </a:solidFill>
              </a:rPr>
              <a:t>Sayer</a:t>
            </a:r>
            <a:r>
              <a:rPr lang="en-US" dirty="0" smtClean="0">
                <a:solidFill>
                  <a:srgbClr val="00B0F0"/>
                </a:solidFill>
              </a:rPr>
              <a:t>) to extend retrievals over bright surfaces.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96896" y="3282696"/>
            <a:ext cx="6172200" cy="987552"/>
          </a:xfrm>
        </p:spPr>
        <p:txBody>
          <a:bodyPr/>
          <a:lstStyle/>
          <a:p>
            <a:r>
              <a:rPr lang="en-US" dirty="0" smtClean="0"/>
              <a:t>VIIRS vs. MODIS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71600" y="304801"/>
          <a:ext cx="7391400" cy="601979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6000"/>
                <a:gridCol w="2438400"/>
                <a:gridCol w="2667000"/>
              </a:tblGrid>
              <a:tr h="266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VIIRS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MODIS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/>
                        <a:t>Algorithm (general)</a:t>
                      </a:r>
                      <a:endParaRPr lang="en-US" sz="1400" b="1" i="1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Main source of data screening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External </a:t>
                      </a:r>
                      <a:r>
                        <a:rPr lang="en-US" sz="1400" dirty="0" smtClean="0"/>
                        <a:t>VCM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Internal tests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Aggregation on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Outputs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Inputs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Residual calculated as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Absolute difference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/>
                        <a:t>Relative difference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57D3FF"/>
                          </a:solidFill>
                        </a:rPr>
                        <a:t>Over-ocean algorithm</a:t>
                      </a:r>
                      <a:endParaRPr lang="en-US" sz="1400" b="1" i="1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Channel </a:t>
                      </a: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used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0.67</a:t>
                      </a: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, 0.74, 0.86, 1.24, 1.61, </a:t>
                      </a: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2.25 µm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0.55, 0.66, 0.86, 1.24, 1.61, </a:t>
                      </a: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2.12 µm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507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Surface reflection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Non-</a:t>
                      </a:r>
                      <a:r>
                        <a:rPr lang="en-US" sz="1400" dirty="0" err="1">
                          <a:solidFill>
                            <a:srgbClr val="57D3FF"/>
                          </a:solidFill>
                        </a:rPr>
                        <a:t>lambertian</a:t>
                      </a: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, function of wind speed and direction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solidFill>
                            <a:srgbClr val="57D3FF"/>
                          </a:solidFill>
                        </a:rPr>
                        <a:t>Lambertian</a:t>
                      </a: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, independent on wind (</a:t>
                      </a:r>
                      <a:r>
                        <a:rPr lang="en-US" sz="1400" i="1" dirty="0">
                          <a:solidFill>
                            <a:srgbClr val="57D3FF"/>
                          </a:solidFill>
                        </a:rPr>
                        <a:t>will change in C6</a:t>
                      </a: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488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Aerosol model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Combination of fine and coarse modes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Combination of fine and coarse modes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57D3FF"/>
                          </a:solidFill>
                        </a:rPr>
                        <a:t>Match to</a:t>
                      </a:r>
                      <a:endParaRPr lang="en-US" sz="140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TOA reflectances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TOA reflectances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57D3FF"/>
                          </a:solidFill>
                        </a:rPr>
                        <a:t>Retrieval over inland water</a:t>
                      </a:r>
                      <a:endParaRPr lang="en-US" sz="140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</a:rPr>
                        <a:t>Over-land algorithm</a:t>
                      </a:r>
                      <a:endParaRPr lang="en-US" sz="1400" b="1" i="1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Channel used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</a:rPr>
                        <a:t>0.41, 0.44, 0.48, 0.67, 2.25 µm</a:t>
                      </a:r>
                      <a:endParaRPr lang="en-US" sz="140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0.47, 0.66, 2.12 µm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507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Aerosol model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Select one from five pre-defined models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Mix two assigned fine and coarse mode dominated models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12221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</a:rPr>
                        <a:t>Spectral surface reflectance </a:t>
                      </a:r>
                      <a:endParaRPr lang="en-US" sz="140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Constant ratios of 0.41, 0.44, 0.48, 2.25 µm over 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0.67 µm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400" i="1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will depend on </a:t>
                      </a:r>
                      <a:r>
                        <a:rPr lang="en-US" sz="1400" i="1" baseline="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NDVI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Linear relationship between 0.66 and 2.12 µm as a function of NDVI and scattering angle; constant linear relationship between 0.47 and 0.66 µm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</a:rPr>
                        <a:t>Match to</a:t>
                      </a:r>
                      <a:endParaRPr lang="en-US" sz="140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</a:rPr>
                        <a:t>Surface reflectances </a:t>
                      </a:r>
                      <a:endParaRPr lang="en-US" sz="140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TOA reflectances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92324" y="3278124"/>
            <a:ext cx="6172200" cy="987552"/>
          </a:xfrm>
        </p:spPr>
        <p:txBody>
          <a:bodyPr/>
          <a:lstStyle/>
          <a:p>
            <a:r>
              <a:rPr lang="en-US" dirty="0" smtClean="0"/>
              <a:t>VIIRS vs. MODIS (cont)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71600" y="304801"/>
          <a:ext cx="7391400" cy="401280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6000"/>
                <a:gridCol w="2438400"/>
                <a:gridCol w="2667000"/>
              </a:tblGrid>
              <a:tr h="266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VIIRS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MODIS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 smtClean="0">
                          <a:solidFill>
                            <a:srgbClr val="FFC000"/>
                          </a:solidFill>
                        </a:rPr>
                        <a:t>Products</a:t>
                      </a:r>
                      <a:endParaRPr lang="en-US" sz="1400" b="1" i="1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Nominal spatial resolution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0.75 km (IP)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6 km (EDR)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10 km (C5)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3 km (C6)</a:t>
                      </a:r>
                    </a:p>
                  </a:txBody>
                  <a:tcPr marL="48035" marR="4803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Granule size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86 seconds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5 minutes</a:t>
                      </a:r>
                    </a:p>
                  </a:txBody>
                  <a:tcPr marL="48035" marR="4803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AOT range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[0, 2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] (</a:t>
                      </a:r>
                      <a:r>
                        <a:rPr lang="en-US" sz="1400" i="1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will change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[-0.05, 5]</a:t>
                      </a:r>
                    </a:p>
                  </a:txBody>
                  <a:tcPr marL="48035" marR="4803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Main product land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Spectral AOT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Spectral AOT</a:t>
                      </a:r>
                    </a:p>
                  </a:txBody>
                  <a:tcPr marL="48035" marR="4803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Main product ocean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Spectral AOT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Ångström</a:t>
                      </a: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exponent</a:t>
                      </a: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Spectral AOT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Fine mode fraction</a:t>
                      </a:r>
                    </a:p>
                  </a:txBody>
                  <a:tcPr marL="48035" marR="48035" marT="0" marB="0"/>
                </a:tc>
              </a:tr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Orbit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Orbit altitude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824 km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</a:rPr>
                        <a:t>690 km</a:t>
                      </a:r>
                    </a:p>
                  </a:txBody>
                  <a:tcPr marL="48035" marR="48035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Equator crossing time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13:30 </a:t>
                      </a:r>
                      <a:r>
                        <a:rPr lang="en-US" sz="1400" dirty="0" err="1">
                          <a:latin typeface="+mn-lt"/>
                          <a:ea typeface="Times New Roman"/>
                        </a:rPr>
                        <a:t>UTC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</a:rPr>
                        <a:t>13:30 UTC (Aqua)</a:t>
                      </a:r>
                    </a:p>
                  </a:txBody>
                  <a:tcPr marL="48035" marR="48035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Swath width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3000 km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</a:rPr>
                        <a:t>2300 km</a:t>
                      </a:r>
                    </a:p>
                  </a:txBody>
                  <a:tcPr marL="48035" marR="48035" marT="0" marB="0" anchor="ctr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Pixel resolution (nadir)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0.75 km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0.5 km</a:t>
                      </a:r>
                    </a:p>
                  </a:txBody>
                  <a:tcPr marL="48035" marR="48035" marT="0" marB="0" anchor="ctr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Pixel resolution (swath edge)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1.5 km</a:t>
                      </a: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</a:rPr>
                        <a:t>2 km</a:t>
                      </a:r>
                    </a:p>
                  </a:txBody>
                  <a:tcPr marL="48035" marR="4803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90600"/>
          <a:ext cx="8001000" cy="548647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08359"/>
                <a:gridCol w="1663763"/>
                <a:gridCol w="4228878"/>
              </a:tblGrid>
              <a:tr h="3451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Organization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Major Task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Kurt F.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Brueske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IIS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/Raytheon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Code testing support within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IDPS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Ashley N. Griffin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PRAXIS, INC/NASA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Brent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Holben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NASA/GSFC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AERONET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observations for validation work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Robert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Holz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UW/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CIMSS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validation and science team support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Nai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-Yung C. Hsu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NASA/GSFC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Deep-blue algorithm development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Ho-Chun Huang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UMD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CICS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 algorithm development and validation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16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Jingfeng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Huang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UMD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CICS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AOT Algorithm development and product validation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Edward J.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Hyer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NRL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validation, assimilation activities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John M. Jackson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NGAS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VIIRS cal/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val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activities, liaison to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SDR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team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Shobha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Kondragunta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NOAA/NESDIS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Co-lead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Istvan Laszlo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NOAA/NESDIS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Co-lead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Hongqing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Liu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IMSG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/NOAA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Visualization, algorithm development, validation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 M.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UW/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CIMSS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Cal/Val with collocated MODIS data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Lorraine A. Remer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UMBC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Algorithm development, ATBD,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liason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to VCM team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1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Andrew M. </a:t>
                      </a: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Sayer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NASA/GESTAR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Deep-blue algorithm development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31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Hai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Zhang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IMSG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/NOAA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Algorithm coding, validation within IDEA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VIIRS Aerosol Cal/Val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and Other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VIIRS M-band </a:t>
            </a:r>
            <a:r>
              <a:rPr lang="en-US" dirty="0" err="1" smtClean="0">
                <a:solidFill>
                  <a:srgbClr val="FFC000"/>
                </a:solidFill>
              </a:rPr>
              <a:t>SDRs</a:t>
            </a:r>
            <a:r>
              <a:rPr lang="en-US" dirty="0" smtClean="0">
                <a:solidFill>
                  <a:srgbClr val="FFC000"/>
                </a:solidFill>
              </a:rPr>
              <a:t> (reflectances)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M1-M12, M15, M16, and quality flags</a:t>
            </a:r>
          </a:p>
          <a:p>
            <a:r>
              <a:rPr lang="en-US" dirty="0" smtClean="0"/>
              <a:t>Solar and view geometry</a:t>
            </a:r>
          </a:p>
          <a:p>
            <a:pPr lvl="1"/>
            <a:r>
              <a:rPr lang="en-US" dirty="0" smtClean="0"/>
              <a:t>zenith and azimuth angles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VIIRS Cloud Mask (VCM)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pixel cloud flag (clear/cloudy, probably clear/cloudy), cloud shadow, land/water, snow/ice, fire, </a:t>
            </a:r>
            <a:r>
              <a:rPr lang="en-US" dirty="0" err="1" smtClean="0">
                <a:solidFill>
                  <a:srgbClr val="FFC000"/>
                </a:solidFill>
              </a:rPr>
              <a:t>sunglint</a:t>
            </a:r>
            <a:r>
              <a:rPr lang="en-US" dirty="0" smtClean="0">
                <a:solidFill>
                  <a:srgbClr val="FFC000"/>
                </a:solidFill>
              </a:rPr>
              <a:t>, heavy aerosol, volcanic ash</a:t>
            </a:r>
          </a:p>
          <a:p>
            <a:r>
              <a:rPr lang="en-US" dirty="0" err="1" smtClean="0"/>
              <a:t>NCEP</a:t>
            </a:r>
            <a:r>
              <a:rPr lang="en-US" dirty="0" smtClean="0"/>
              <a:t> </a:t>
            </a:r>
            <a:r>
              <a:rPr lang="en-US" dirty="0" err="1" smtClean="0"/>
              <a:t>GFS</a:t>
            </a:r>
            <a:r>
              <a:rPr lang="en-US" dirty="0" smtClean="0"/>
              <a:t> data (</a:t>
            </a:r>
            <a:r>
              <a:rPr lang="en-US" dirty="0" err="1" smtClean="0"/>
              <a:t>backup:FNMOC</a:t>
            </a:r>
            <a:r>
              <a:rPr lang="en-US" dirty="0" smtClean="0"/>
              <a:t>/</a:t>
            </a:r>
            <a:r>
              <a:rPr lang="en-US" dirty="0" err="1" smtClean="0"/>
              <a:t>NAVGEM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Water vapor, ozone, surface pressure, winds (speed and direction)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Navy Aerosol Analysis and Prediction System (</a:t>
            </a:r>
            <a:r>
              <a:rPr lang="en-US" dirty="0" err="1" smtClean="0">
                <a:solidFill>
                  <a:schemeClr val="accent5"/>
                </a:solidFill>
              </a:rPr>
              <a:t>NAAPS</a:t>
            </a:r>
            <a:r>
              <a:rPr lang="en-US" dirty="0" smtClean="0">
                <a:solidFill>
                  <a:schemeClr val="accent5"/>
                </a:solidFill>
              </a:rPr>
              <a:t>) aerosol data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used for filling in missing VIIRS IP retrievals</a:t>
            </a:r>
            <a:r>
              <a:rPr lang="en-US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Aerosol Products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Aerosol Optical Thickness (AOT)</a:t>
            </a:r>
          </a:p>
          <a:p>
            <a:pPr lvl="1"/>
            <a:r>
              <a:rPr lang="en-US" dirty="0" smtClean="0"/>
              <a:t>for 11 wavelengths (10 M bands + 550 nm)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APSP (Aerosol Particle Size Parameter)</a:t>
            </a:r>
          </a:p>
          <a:p>
            <a:pPr lvl="1"/>
            <a:r>
              <a:rPr lang="en-US" dirty="0" err="1" smtClean="0"/>
              <a:t>Ångström</a:t>
            </a:r>
            <a:r>
              <a:rPr lang="en-US" dirty="0" smtClean="0"/>
              <a:t> Exponent derived from </a:t>
            </a:r>
            <a:r>
              <a:rPr lang="en-US" dirty="0" err="1" smtClean="0"/>
              <a:t>AOTs</a:t>
            </a:r>
            <a:r>
              <a:rPr lang="en-US" dirty="0" smtClean="0"/>
              <a:t> at M2 (445 nm) and M5 (672 nm) over land, and M7 (865 nm) and M10 (1610 nm) over ocean </a:t>
            </a:r>
          </a:p>
          <a:p>
            <a:pPr lvl="1"/>
            <a:r>
              <a:rPr lang="en-US" dirty="0" smtClean="0"/>
              <a:t>qualitative measure of particle size</a:t>
            </a:r>
          </a:p>
          <a:p>
            <a:pPr lvl="1"/>
            <a:r>
              <a:rPr lang="en-US" dirty="0" smtClean="0"/>
              <a:t>over-land product is not recommended!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Suspended Matter (SM)</a:t>
            </a:r>
          </a:p>
          <a:p>
            <a:pPr lvl="1"/>
            <a:r>
              <a:rPr lang="en-US" dirty="0" smtClean="0"/>
              <a:t>classification of aerosol type (dust, smoke, sea salt, volcanic ash) and smoke concentration</a:t>
            </a:r>
          </a:p>
          <a:p>
            <a:pPr lvl="1"/>
            <a:r>
              <a:rPr lang="en-US" dirty="0" smtClean="0"/>
              <a:t>currently, derived from VIIRS Cloud Mask (volcanic ash) and aerosol model identified by the aerosol algorithm </a:t>
            </a:r>
          </a:p>
          <a:p>
            <a:r>
              <a:rPr lang="en-US" dirty="0" smtClean="0"/>
              <a:t>Only day time and over dark land and non-</a:t>
            </a:r>
            <a:r>
              <a:rPr lang="en-US" dirty="0" err="1" smtClean="0"/>
              <a:t>sunglint</a:t>
            </a:r>
            <a:r>
              <a:rPr lang="en-US" dirty="0" smtClean="0"/>
              <a:t> ocean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35224" y="2935224"/>
            <a:ext cx="6858000" cy="987552"/>
          </a:xfrm>
        </p:spPr>
        <p:txBody>
          <a:bodyPr/>
          <a:lstStyle/>
          <a:p>
            <a:r>
              <a:rPr lang="en-US" dirty="0" smtClean="0"/>
              <a:t>VIIRS Aerosol Products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76200"/>
            <a:ext cx="4419600" cy="64007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i="1" dirty="0" smtClean="0"/>
              <a:t>At  NOAA Comprehensive Large Array-data Stewardship System (CLASS):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Intermediate Product (IP)</a:t>
            </a:r>
          </a:p>
          <a:p>
            <a:pPr lvl="1"/>
            <a:r>
              <a:rPr lang="en-US" dirty="0" smtClean="0"/>
              <a:t>0.75-km pixel</a:t>
            </a:r>
          </a:p>
          <a:p>
            <a:pPr lvl="2"/>
            <a:r>
              <a:rPr lang="en-US" dirty="0" smtClean="0"/>
              <a:t>AOT</a:t>
            </a:r>
          </a:p>
          <a:p>
            <a:pPr lvl="2"/>
            <a:r>
              <a:rPr lang="en-US" dirty="0" smtClean="0"/>
              <a:t>APSP</a:t>
            </a:r>
          </a:p>
          <a:p>
            <a:pPr lvl="2"/>
            <a:r>
              <a:rPr lang="en-US" dirty="0" smtClean="0"/>
              <a:t>AMI (Aerosol Model Information)</a:t>
            </a:r>
          </a:p>
          <a:p>
            <a:pPr lvl="3"/>
            <a:r>
              <a:rPr lang="en-US" dirty="0" smtClean="0"/>
              <a:t>land: single aerosol model</a:t>
            </a:r>
          </a:p>
          <a:p>
            <a:pPr lvl="3"/>
            <a:r>
              <a:rPr lang="en-US" dirty="0" smtClean="0"/>
              <a:t>ocean: indexes of fine and coarse modes and fine mode fraction</a:t>
            </a:r>
          </a:p>
          <a:p>
            <a:pPr lvl="2"/>
            <a:r>
              <a:rPr lang="en-US" dirty="0" smtClean="0"/>
              <a:t>quality flags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Environmental Data Record (EDR)</a:t>
            </a:r>
          </a:p>
          <a:p>
            <a:pPr lvl="1"/>
            <a:r>
              <a:rPr lang="en-US" dirty="0" smtClean="0"/>
              <a:t>6 km aggregated from 8x8 </a:t>
            </a:r>
            <a:r>
              <a:rPr lang="en-US" dirty="0" err="1" smtClean="0"/>
              <a:t>IPs</a:t>
            </a:r>
            <a:r>
              <a:rPr lang="en-US" dirty="0" smtClean="0"/>
              <a:t> filtered by quality flags</a:t>
            </a:r>
          </a:p>
          <a:p>
            <a:pPr lvl="2"/>
            <a:r>
              <a:rPr lang="en-US" dirty="0" smtClean="0"/>
              <a:t>granule with 96 x 400 EDR cells</a:t>
            </a:r>
          </a:p>
          <a:p>
            <a:pPr lvl="2"/>
            <a:r>
              <a:rPr lang="en-US" dirty="0" smtClean="0"/>
              <a:t>AOT</a:t>
            </a:r>
          </a:p>
          <a:p>
            <a:pPr lvl="2"/>
            <a:r>
              <a:rPr lang="en-US" dirty="0" smtClean="0"/>
              <a:t>APSP</a:t>
            </a:r>
          </a:p>
          <a:p>
            <a:pPr lvl="2"/>
            <a:r>
              <a:rPr lang="en-US" dirty="0" smtClean="0"/>
              <a:t>quality flags</a:t>
            </a:r>
          </a:p>
          <a:p>
            <a:pPr lvl="1"/>
            <a:r>
              <a:rPr lang="en-US" dirty="0" smtClean="0"/>
              <a:t>0.75 km</a:t>
            </a:r>
          </a:p>
          <a:p>
            <a:pPr lvl="2"/>
            <a:r>
              <a:rPr lang="en-US" dirty="0" smtClean="0"/>
              <a:t>SM 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At NOAA/</a:t>
            </a:r>
            <a:r>
              <a:rPr lang="en-US" i="1" dirty="0" err="1" smtClean="0"/>
              <a:t>NESDIS</a:t>
            </a:r>
            <a:r>
              <a:rPr lang="en-US" i="1" dirty="0" smtClean="0"/>
              <a:t>/STAR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Gridded 550-nm AOT EDR</a:t>
            </a:r>
          </a:p>
          <a:p>
            <a:pPr lvl="2"/>
            <a:r>
              <a:rPr lang="en-US" dirty="0" smtClean="0"/>
              <a:t>regular equal angle grid: 0.25°x0.25° (~28x28 km)</a:t>
            </a:r>
          </a:p>
          <a:p>
            <a:pPr lvl="2"/>
            <a:r>
              <a:rPr lang="en-US" dirty="0" smtClean="0"/>
              <a:t>only high quality AOT EDR is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7" name="Picture 3" descr="G:\visualization tools\visualization\IDLCODE_ADL\Saved_Images\viirs_20131112_aer_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7322"/>
            <a:ext cx="3364992" cy="2243328"/>
          </a:xfrm>
          <a:prstGeom prst="rect">
            <a:avLst/>
          </a:prstGeom>
          <a:noFill/>
        </p:spPr>
      </p:pic>
      <p:pic>
        <p:nvPicPr>
          <p:cNvPr id="1028" name="Picture 4" descr="G:\visualization tools\visualization\IDLCODE_ADL\Saved_Images\viirs_20131112_aer_e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00922"/>
            <a:ext cx="3364992" cy="2243328"/>
          </a:xfrm>
          <a:prstGeom prst="rect">
            <a:avLst/>
          </a:prstGeom>
          <a:noFill/>
        </p:spPr>
      </p:pic>
      <p:pic>
        <p:nvPicPr>
          <p:cNvPr id="1029" name="Picture 5" descr="C:\Users\laszlo\Documents\orbit052a\Documents\JPSS\VIIRS Aerosol Science and Operational Users Workshop 2013\viirs.edr.aot550.Davg.0.25.20131112.hig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419600"/>
            <a:ext cx="3364992" cy="2018995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762000"/>
            <a:ext cx="3810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181600" y="2743200"/>
            <a:ext cx="3810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81600" y="5334000"/>
            <a:ext cx="3810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Algorithm documents</a:t>
            </a:r>
          </a:p>
          <a:p>
            <a:pPr lvl="1"/>
            <a:r>
              <a:rPr lang="en-US" dirty="0" smtClean="0"/>
              <a:t>Jackson, J., H. Liu, I. Laszlo, S. </a:t>
            </a:r>
            <a:r>
              <a:rPr lang="en-US" dirty="0" err="1" smtClean="0"/>
              <a:t>Kondragunta</a:t>
            </a:r>
            <a:r>
              <a:rPr lang="en-US" dirty="0" smtClean="0"/>
              <a:t>, L. A. Remer, J. Huang, H-C. Huang, 2013: </a:t>
            </a:r>
            <a:r>
              <a:rPr lang="en-US" b="1" dirty="0" err="1" smtClean="0"/>
              <a:t>Suomi-NPP</a:t>
            </a:r>
            <a:r>
              <a:rPr lang="en-US" b="1" dirty="0" smtClean="0"/>
              <a:t> VIIRS Aerosol Algorithms and Data Products</a:t>
            </a:r>
            <a:r>
              <a:rPr lang="en-US" dirty="0" smtClean="0"/>
              <a:t>, </a:t>
            </a:r>
            <a:r>
              <a:rPr lang="en-US" i="1" dirty="0" smtClean="0"/>
              <a:t>J. </a:t>
            </a:r>
            <a:r>
              <a:rPr lang="en-US" i="1" dirty="0" err="1" smtClean="0"/>
              <a:t>Geophys</a:t>
            </a:r>
            <a:r>
              <a:rPr lang="en-US" i="1" dirty="0" smtClean="0"/>
              <a:t>. Res.</a:t>
            </a:r>
            <a:r>
              <a:rPr lang="en-US" dirty="0" smtClean="0"/>
              <a:t> </a:t>
            </a:r>
            <a:r>
              <a:rPr lang="en-US" dirty="0" err="1" smtClean="0"/>
              <a:t>doi</a:t>
            </a:r>
            <a:r>
              <a:rPr lang="en-US" dirty="0" smtClean="0"/>
              <a:t>: 10.1002/2013JD020449</a:t>
            </a:r>
          </a:p>
          <a:p>
            <a:pPr lvl="1"/>
            <a:r>
              <a:rPr lang="en-US" dirty="0" smtClean="0"/>
              <a:t>ATBD (Draft)</a:t>
            </a:r>
          </a:p>
          <a:p>
            <a:pPr lvl="1"/>
            <a:r>
              <a:rPr lang="en-US" dirty="0" err="1" smtClean="0"/>
              <a:t>OAD</a:t>
            </a:r>
            <a:endParaRPr lang="en-US" dirty="0" smtClean="0"/>
          </a:p>
          <a:p>
            <a:r>
              <a:rPr lang="en-US" dirty="0" smtClean="0"/>
              <a:t>Product documents</a:t>
            </a:r>
          </a:p>
          <a:p>
            <a:pPr lvl="1"/>
            <a:r>
              <a:rPr lang="en-US" dirty="0" smtClean="0"/>
              <a:t>User’s Guide</a:t>
            </a:r>
          </a:p>
          <a:p>
            <a:pPr lvl="1"/>
            <a:r>
              <a:rPr lang="en-US" dirty="0" smtClean="0"/>
              <a:t>Readme files</a:t>
            </a:r>
          </a:p>
          <a:p>
            <a:r>
              <a:rPr lang="en-US" dirty="0" smtClean="0"/>
              <a:t>VIIRS Aerosol Calibration and Validation website </a:t>
            </a:r>
            <a:r>
              <a:rPr lang="en-US" dirty="0" smtClean="0">
                <a:hlinkClick r:id="rId3"/>
              </a:rPr>
              <a:t>http://www.star.nesdis.noaa.gov/smcd/emb/viirs_aerosol/index.php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Product quality:</a:t>
            </a:r>
          </a:p>
          <a:p>
            <a:pPr lvl="1"/>
            <a:r>
              <a:rPr lang="en-US" dirty="0" smtClean="0"/>
              <a:t>Liu, H., L. A. Remer, J. Huang, H-C. Huang, S. </a:t>
            </a:r>
            <a:r>
              <a:rPr lang="en-US" dirty="0" err="1" smtClean="0"/>
              <a:t>Kondragunta</a:t>
            </a:r>
            <a:r>
              <a:rPr lang="en-US" dirty="0" smtClean="0"/>
              <a:t>, I. Laszlo, M. </a:t>
            </a:r>
            <a:r>
              <a:rPr lang="en-US" dirty="0" err="1" smtClean="0"/>
              <a:t>Oo</a:t>
            </a:r>
            <a:r>
              <a:rPr lang="en-US" dirty="0" smtClean="0"/>
              <a:t>, J. M. Jackson, 2013: </a:t>
            </a:r>
            <a:r>
              <a:rPr lang="en-US" b="1" dirty="0" smtClean="0"/>
              <a:t>Preliminary Evaluation of </a:t>
            </a:r>
            <a:r>
              <a:rPr lang="en-US" b="1" dirty="0" err="1" smtClean="0"/>
              <a:t>Suomi-NPP</a:t>
            </a:r>
            <a:r>
              <a:rPr lang="en-US" b="1" dirty="0" smtClean="0"/>
              <a:t> VIIRS Aerosol Optical Thickness</a:t>
            </a:r>
            <a:r>
              <a:rPr lang="en-US" dirty="0" smtClean="0"/>
              <a:t>, </a:t>
            </a:r>
            <a:r>
              <a:rPr lang="en-US" i="1" dirty="0" smtClean="0"/>
              <a:t>J. </a:t>
            </a:r>
            <a:r>
              <a:rPr lang="en-US" i="1" dirty="0" err="1" smtClean="0"/>
              <a:t>Geophys</a:t>
            </a:r>
            <a:r>
              <a:rPr lang="en-US" i="1" dirty="0" smtClean="0"/>
              <a:t>. Res</a:t>
            </a:r>
            <a:r>
              <a:rPr lang="en-US" dirty="0" smtClean="0"/>
              <a:t>. (in review)</a:t>
            </a:r>
          </a:p>
          <a:p>
            <a:pPr lvl="1"/>
            <a:r>
              <a:rPr lang="en-US" dirty="0" err="1" smtClean="0"/>
              <a:t>Hongqing</a:t>
            </a:r>
            <a:r>
              <a:rPr lang="en-US" dirty="0" smtClean="0"/>
              <a:t> Liu</a:t>
            </a:r>
            <a:r>
              <a:rPr lang="en-US" i="1" dirty="0" smtClean="0"/>
              <a:t>: </a:t>
            </a:r>
            <a:r>
              <a:rPr lang="en-US" b="1" dirty="0" smtClean="0"/>
              <a:t>VIIRS Aerosol Products, Data Quality, and Visualization Tools</a:t>
            </a:r>
            <a:r>
              <a:rPr lang="en-US" dirty="0" smtClean="0"/>
              <a:t> (</a:t>
            </a:r>
            <a:r>
              <a:rPr lang="en-US" i="1" dirty="0" smtClean="0"/>
              <a:t>VIIRS Aerosol Science and Operational Users Workshop , November 21-22, 2013, College Park, MD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Link to CLASS:</a:t>
            </a:r>
          </a:p>
          <a:p>
            <a:pPr lvl="1"/>
            <a:r>
              <a:rPr lang="en-US" dirty="0" smtClean="0">
                <a:hlinkClick r:id="rId3"/>
              </a:rPr>
              <a:t>http://www.class.ncdc.noaa.gov/saa/products/welcome</a:t>
            </a:r>
            <a:endParaRPr lang="en-US" dirty="0" smtClean="0"/>
          </a:p>
          <a:p>
            <a:r>
              <a:rPr lang="en-US" dirty="0" smtClean="0"/>
              <a:t>Link to gridded data:</a:t>
            </a:r>
          </a:p>
          <a:p>
            <a:pPr lvl="1"/>
            <a:r>
              <a:rPr lang="en-US" dirty="0" smtClean="0">
                <a:hlinkClick r:id="rId4"/>
              </a:rPr>
              <a:t>http://www.star.nesdis.noaa.gov/smcd/emb/viirs_aerosol/products_gridded.php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AOT Product Timeline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90355"/>
          <a:ext cx="8229600" cy="121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14600"/>
                <a:gridCol w="685800"/>
                <a:gridCol w="840509"/>
                <a:gridCol w="1445491"/>
              </a:tblGrid>
              <a:tr h="12192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Initial </a:t>
                      </a:r>
                    </a:p>
                    <a:p>
                      <a:pPr algn="ctr"/>
                      <a:r>
                        <a:rPr lang="en-US" sz="1800" dirty="0" smtClean="0"/>
                        <a:t>instrument check out;</a:t>
                      </a:r>
                    </a:p>
                    <a:p>
                      <a:pPr algn="ctr"/>
                      <a:r>
                        <a:rPr lang="en-US" sz="1800" dirty="0" smtClean="0"/>
                        <a:t>Tuning cloud mask parameters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</a:t>
                      </a:r>
                      <a:r>
                        <a:rPr lang="en-US" baseline="0" dirty="0" smtClean="0"/>
                        <a:t> 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 status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Provisional status</a:t>
                      </a:r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36F11-A39A-294D-A59D-6180D50ED2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56178" y="3500677"/>
            <a:ext cx="8078222" cy="1103786"/>
            <a:chOff x="343625" y="4763940"/>
            <a:chExt cx="8078222" cy="1103786"/>
          </a:xfrm>
        </p:grpSpPr>
        <p:sp>
          <p:nvSpPr>
            <p:cNvPr id="9" name="TextBox 8"/>
            <p:cNvSpPr txBox="1"/>
            <p:nvPr/>
          </p:nvSpPr>
          <p:spPr>
            <a:xfrm>
              <a:off x="343625" y="4763940"/>
              <a:ext cx="1319592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28 Oct 2011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4143" y="4763940"/>
              <a:ext cx="129618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2 May 2012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93391" y="4763940"/>
              <a:ext cx="1319592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15 Oct 2012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83071" y="5126272"/>
              <a:ext cx="1366656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28 Nov 2012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23094" y="5498394"/>
              <a:ext cx="1298753" cy="3693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23 Jan 2013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0" y="4800600"/>
          <a:ext cx="8086549" cy="1651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  <a:gridCol w="65625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rgbClr val="FF0000"/>
                          </a:solidFill>
                        </a:rPr>
                        <a:t>Red period:</a:t>
                      </a:r>
                      <a:endParaRPr lang="en-US" u="non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Product is not available to public, or product should not be used. 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rgbClr val="00B0F0"/>
                          </a:solidFill>
                        </a:rPr>
                        <a:t>Blue period: </a:t>
                      </a:r>
                    </a:p>
                    <a:p>
                      <a:r>
                        <a:rPr lang="en-US" sz="1800" u="none" dirty="0" smtClean="0">
                          <a:solidFill>
                            <a:srgbClr val="00B0F0"/>
                          </a:solidFill>
                          <a:latin typeface="+mn-lt"/>
                        </a:rPr>
                        <a:t>(Beta)</a:t>
                      </a:r>
                      <a:endParaRPr lang="en-US" u="none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Product  is available to public, but it should be used with caution, known problems, frequent changes.</a:t>
                      </a:r>
                      <a:endParaRPr lang="en-US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rgbClr val="00B050"/>
                          </a:solidFill>
                        </a:rPr>
                        <a:t>Green</a:t>
                      </a:r>
                      <a:r>
                        <a:rPr lang="en-US" sz="1800" u="none" baseline="0" dirty="0" smtClean="0">
                          <a:solidFill>
                            <a:srgbClr val="00B050"/>
                          </a:solidFill>
                        </a:rPr>
                        <a:t> period:</a:t>
                      </a:r>
                    </a:p>
                    <a:p>
                      <a:r>
                        <a:rPr lang="en-US" sz="1800" u="none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(Provisional)</a:t>
                      </a:r>
                      <a:endParaRPr lang="en-US" u="non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Product  is available to public; users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are encouraged to evaluate.</a:t>
                      </a:r>
                      <a:endParaRPr lang="en-US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Isosceles Triangle 13"/>
          <p:cNvSpPr/>
          <p:nvPr/>
        </p:nvSpPr>
        <p:spPr>
          <a:xfrm rot="5400000">
            <a:off x="8227592" y="2736669"/>
            <a:ext cx="1223554" cy="32221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1" y="1524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Products go trough various levels of maturity: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VIIRS instrument</a:t>
            </a:r>
          </a:p>
          <a:p>
            <a:r>
              <a:rPr lang="en-US" dirty="0" smtClean="0"/>
              <a:t>Aerosol algorithm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over-land algorithm</a:t>
            </a:r>
          </a:p>
          <a:p>
            <a:pPr lvl="1"/>
            <a:r>
              <a:rPr lang="en-US" dirty="0" smtClean="0"/>
              <a:t>over-ocean algorithm</a:t>
            </a:r>
          </a:p>
          <a:p>
            <a:r>
              <a:rPr lang="en-US" dirty="0" smtClean="0"/>
              <a:t>VIIRS vs. MODIS algorithm</a:t>
            </a:r>
          </a:p>
          <a:p>
            <a:r>
              <a:rPr lang="en-US" dirty="0" smtClean="0"/>
              <a:t>VIIRS aerosol products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Visible Infrared Imaging Radiometer Suite (VIIRS)</a:t>
            </a:r>
          </a:p>
          <a:p>
            <a:r>
              <a:rPr lang="en-US" dirty="0" smtClean="0"/>
              <a:t>cross-track scanning radiometer with ~3000 km swath – full daily sampling</a:t>
            </a:r>
          </a:p>
          <a:p>
            <a:r>
              <a:rPr lang="en-US" dirty="0" smtClean="0"/>
              <a:t>7 years lifetime</a:t>
            </a:r>
          </a:p>
          <a:p>
            <a:r>
              <a:rPr lang="en-US" dirty="0" smtClean="0"/>
              <a:t>22 channels (412-12,016 nm)</a:t>
            </a:r>
          </a:p>
          <a:p>
            <a:pPr lvl="1"/>
            <a:r>
              <a:rPr lang="en-US" dirty="0" smtClean="0"/>
              <a:t>16 of these are M bands with 0.742 x 0.776 km nadir resolution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aerosol retrieval is from M bands</a:t>
            </a:r>
          </a:p>
          <a:p>
            <a:r>
              <a:rPr lang="en-US" dirty="0" smtClean="0"/>
              <a:t>high signal-to-noise ratio (SNR): </a:t>
            </a:r>
          </a:p>
          <a:p>
            <a:pPr lvl="1"/>
            <a:r>
              <a:rPr lang="en-US" dirty="0" smtClean="0"/>
              <a:t>M1-M7: ~200-400</a:t>
            </a:r>
          </a:p>
          <a:p>
            <a:pPr lvl="1"/>
            <a:r>
              <a:rPr lang="en-US" dirty="0" smtClean="0"/>
              <a:t>M8-M11: ~10-300 </a:t>
            </a:r>
          </a:p>
          <a:p>
            <a:r>
              <a:rPr lang="en-US" dirty="0" smtClean="0"/>
              <a:t>2% absolute radiometric accuracy</a:t>
            </a:r>
          </a:p>
          <a:p>
            <a:r>
              <a:rPr lang="en-US" dirty="0" smtClean="0"/>
              <a:t>single look</a:t>
            </a:r>
          </a:p>
          <a:p>
            <a:r>
              <a:rPr lang="en-US" dirty="0" smtClean="0"/>
              <a:t>no polarization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1219200"/>
          <a:ext cx="3962401" cy="494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41"/>
                <a:gridCol w="1165412"/>
                <a:gridCol w="1105647"/>
                <a:gridCol w="914401"/>
              </a:tblGrid>
              <a:tr h="3722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Band name</a:t>
                      </a:r>
                    </a:p>
                  </a:txBody>
                  <a:tcPr marL="44057" marR="44057" marT="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Wavelength (nm)</a:t>
                      </a:r>
                    </a:p>
                  </a:txBody>
                  <a:tcPr marL="44057" marR="44057" marT="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Bandwidth (nm)</a:t>
                      </a:r>
                    </a:p>
                  </a:txBody>
                  <a:tcPr marL="44057" marR="44057" marT="0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Use in 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algorithm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 anchor="ctr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412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M2*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445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14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M3*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488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L,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Times New Roman"/>
                        </a:rPr>
                        <a:t> TL TO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M4*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555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21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TO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M5*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672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L, O, TO</a:t>
                      </a: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M6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746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M7*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865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39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O,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Times New Roman"/>
                        </a:rPr>
                        <a:t> TL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M8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1,240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27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O, TL, TO 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1,378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TL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1,610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59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O, TL, TO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M11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2,250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47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L, O, TL, TO</a:t>
                      </a: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M12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3,700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191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TL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M13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4,050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163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none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M14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8,550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323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none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SimSun"/>
                          <a:cs typeface="Times New Roman"/>
                        </a:rPr>
                        <a:t>10,763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989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TL, TO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M16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SimSun"/>
                          <a:cs typeface="Times New Roman"/>
                        </a:rPr>
                        <a:t>12,016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864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TT, TO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61722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*dual gain, L: land, O: ocean; T: internal test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>
            <a:off x="4343400" y="4082990"/>
            <a:ext cx="381000" cy="1524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-2933700" y="2933700"/>
            <a:ext cx="6858000" cy="990600"/>
          </a:xfrm>
        </p:spPr>
        <p:txBody>
          <a:bodyPr/>
          <a:lstStyle/>
          <a:p>
            <a:r>
              <a:rPr lang="en-US" dirty="0" smtClean="0"/>
              <a:t>VIIRS (cont)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457201"/>
            <a:ext cx="7543800" cy="152399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Sensor Data Records (</a:t>
            </a:r>
            <a:r>
              <a:rPr lang="en-US" dirty="0" err="1" smtClean="0"/>
              <a:t>SDRs</a:t>
            </a:r>
            <a:r>
              <a:rPr lang="en-US" dirty="0" smtClean="0"/>
              <a:t>), converted from raw VIIRS data (</a:t>
            </a:r>
            <a:r>
              <a:rPr lang="en-US" dirty="0" err="1" smtClean="0"/>
              <a:t>RDR</a:t>
            </a:r>
            <a:r>
              <a:rPr lang="en-US" dirty="0" smtClean="0"/>
              <a:t>), are used in the VIIRS aerosol algorithm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Processing is on a granule by granule basis</a:t>
            </a:r>
          </a:p>
          <a:p>
            <a:pPr lvl="1"/>
            <a:r>
              <a:rPr lang="en-US" dirty="0" smtClean="0"/>
              <a:t>VIIRS granule typically consists of 768 x 3200 (along-track by cross-track) 0.75-km  pixels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laszlo\Documents\orbit052a\Documents\JPSS\VIIRS Aerosol Science and Operational Users Workshop 2013\images_plus\viirs_20131112_rg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7861089" cy="4210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2069068"/>
            <a:ext cx="4563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VIIRS granule, 11/02/2013, 19:05 </a:t>
            </a:r>
            <a:r>
              <a:rPr lang="en-US" dirty="0" err="1" smtClean="0"/>
              <a:t>UTC</a:t>
            </a:r>
            <a:endParaRPr lang="en-US" dirty="0" smtClean="0"/>
          </a:p>
          <a:p>
            <a:r>
              <a:rPr lang="en-US" dirty="0" err="1" smtClean="0"/>
              <a:t>RGB</a:t>
            </a:r>
            <a:r>
              <a:rPr lang="en-US" dirty="0" smtClean="0"/>
              <a:t>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Retrieval – Physical Basis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0000"/>
              <a:buFont typeface="Symbol" pitchFamily="18" charset="2"/>
              <a:buChar char="·"/>
            </a:pPr>
            <a:r>
              <a:rPr lang="en-US" dirty="0" smtClean="0">
                <a:solidFill>
                  <a:srgbClr val="F8F8F8"/>
                </a:solidFill>
              </a:rPr>
              <a:t>The satellite-observed reflectance (</a:t>
            </a:r>
            <a:r>
              <a:rPr lang="el-GR" i="1" dirty="0" smtClean="0">
                <a:solidFill>
                  <a:srgbClr val="F8F8F8"/>
                </a:solidFill>
                <a:cs typeface="Arial" charset="0"/>
              </a:rPr>
              <a:t>ρ</a:t>
            </a:r>
            <a:r>
              <a:rPr lang="en-US" i="1" baseline="-25000" dirty="0" err="1" smtClean="0">
                <a:solidFill>
                  <a:srgbClr val="F8F8F8"/>
                </a:solidFill>
                <a:cs typeface="Arial" charset="0"/>
              </a:rPr>
              <a:t>toa</a:t>
            </a:r>
            <a:r>
              <a:rPr lang="en-US" dirty="0" smtClean="0">
                <a:solidFill>
                  <a:srgbClr val="F8F8F8"/>
                </a:solidFill>
              </a:rPr>
              <a:t>) is the sum of atmospheric (</a:t>
            </a:r>
            <a:r>
              <a:rPr lang="el-GR" i="1" dirty="0" smtClean="0">
                <a:solidFill>
                  <a:srgbClr val="F8F8F8"/>
                </a:solidFill>
                <a:cs typeface="Arial" charset="0"/>
              </a:rPr>
              <a:t>ρ</a:t>
            </a:r>
            <a:r>
              <a:rPr lang="en-US" i="1" baseline="-25000" dirty="0" err="1" smtClean="0">
                <a:solidFill>
                  <a:srgbClr val="F8F8F8"/>
                </a:solidFill>
                <a:cs typeface="Arial" charset="0"/>
              </a:rPr>
              <a:t>atm</a:t>
            </a:r>
            <a:r>
              <a:rPr lang="en-US" dirty="0" smtClean="0">
                <a:solidFill>
                  <a:srgbClr val="F8F8F8"/>
                </a:solidFill>
              </a:rPr>
              <a:t>) and surface components (</a:t>
            </a:r>
            <a:r>
              <a:rPr lang="el-GR" i="1" dirty="0" smtClean="0">
                <a:solidFill>
                  <a:srgbClr val="F8F8F8"/>
                </a:solidFill>
                <a:cs typeface="Arial" charset="0"/>
              </a:rPr>
              <a:t>ρ</a:t>
            </a:r>
            <a:r>
              <a:rPr lang="en-US" i="1" baseline="-25000" dirty="0" err="1" smtClean="0">
                <a:solidFill>
                  <a:srgbClr val="F8F8F8"/>
                </a:solidFill>
                <a:cs typeface="Arial" charset="0"/>
              </a:rPr>
              <a:t>srf</a:t>
            </a:r>
            <a:r>
              <a:rPr lang="en-US" dirty="0" smtClean="0">
                <a:solidFill>
                  <a:srgbClr val="F8F8F8"/>
                </a:solidFill>
              </a:rPr>
              <a:t>) 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00000"/>
              <a:buFont typeface="Symbol" pitchFamily="18" charset="2"/>
              <a:buChar char="·"/>
            </a:pPr>
            <a:r>
              <a:rPr lang="en-US" dirty="0" smtClean="0">
                <a:solidFill>
                  <a:srgbClr val="F8F8F8"/>
                </a:solidFill>
              </a:rPr>
              <a:t>The components are the result of reflection, scattering by molecules and aerosols and absorption by aerosols and gases.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00000"/>
              <a:buFont typeface="Symbol" pitchFamily="18" charset="2"/>
              <a:buChar char="·"/>
            </a:pPr>
            <a:r>
              <a:rPr lang="en-US" dirty="0" smtClean="0">
                <a:solidFill>
                  <a:srgbClr val="F8F8F8"/>
                </a:solidFill>
              </a:rPr>
              <a:t>The aerosol portion of the atmospheric component (</a:t>
            </a:r>
            <a:r>
              <a:rPr lang="en-US" i="1" dirty="0" smtClean="0">
                <a:solidFill>
                  <a:srgbClr val="F8F8F8"/>
                </a:solidFill>
              </a:rPr>
              <a:t>aerosol reflectance</a:t>
            </a:r>
            <a:r>
              <a:rPr lang="en-US" dirty="0" smtClean="0">
                <a:solidFill>
                  <a:srgbClr val="F8F8F8"/>
                </a:solidFill>
              </a:rPr>
              <a:t>) carries information about aerosol.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00000"/>
              <a:buFont typeface="Symbol" pitchFamily="18" charset="2"/>
              <a:buChar char="·"/>
            </a:pPr>
            <a:r>
              <a:rPr lang="en-US" dirty="0" smtClean="0">
                <a:solidFill>
                  <a:srgbClr val="F8F8F8"/>
                </a:solidFill>
              </a:rPr>
              <a:t>The </a:t>
            </a:r>
            <a:r>
              <a:rPr lang="en-US" i="1" dirty="0" smtClean="0">
                <a:solidFill>
                  <a:srgbClr val="F8F8F8"/>
                </a:solidFill>
              </a:rPr>
              <a:t>aerosol reflectance </a:t>
            </a:r>
            <a:r>
              <a:rPr lang="en-US" dirty="0" smtClean="0">
                <a:solidFill>
                  <a:srgbClr val="F8F8F8"/>
                </a:solidFill>
              </a:rPr>
              <a:t>is determined by the amount and type (size, shape and chemical composition) of aerosol.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334000" y="3886200"/>
            <a:ext cx="3124200" cy="1219200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50000"/>
                </a:schemeClr>
              </a:gs>
              <a:gs pos="77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600700" y="2438400"/>
            <a:ext cx="304800" cy="304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715000" y="2743200"/>
            <a:ext cx="1219200" cy="2362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6934200" y="3505200"/>
            <a:ext cx="838200" cy="1600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9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819400"/>
            <a:ext cx="5699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867400" y="2743200"/>
            <a:ext cx="990600" cy="1905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6858000" y="3505200"/>
            <a:ext cx="914400" cy="1143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1800" y="3962400"/>
          <a:ext cx="517525" cy="422275"/>
        </p:xfrm>
        <a:graphic>
          <a:graphicData uri="http://schemas.openxmlformats.org/presentationml/2006/ole">
            <p:oleObj spid="_x0000_s1026" name="Equation" r:id="rId5" imgW="279360" imgH="228600" progId="Equation.3">
              <p:embed/>
            </p:oleObj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7053263" y="4637088"/>
          <a:ext cx="533400" cy="444500"/>
        </p:xfrm>
        <a:graphic>
          <a:graphicData uri="http://schemas.openxmlformats.org/presentationml/2006/ole">
            <p:oleObj spid="_x0000_s1027" name="Equation" r:id="rId6" imgW="304560" imgH="253800" progId="Equation.3">
              <p:embed/>
            </p:oleObj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34000" y="5105400"/>
            <a:ext cx="3124200" cy="3810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32001">
                <a:srgbClr val="9CB86E"/>
              </a:gs>
              <a:gs pos="100000">
                <a:srgbClr val="156B13"/>
              </a:gs>
            </a:gsLst>
            <a:lin ang="1620000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6208713" y="2579688"/>
          <a:ext cx="2190750" cy="469900"/>
        </p:xfrm>
        <a:graphic>
          <a:graphicData uri="http://schemas.openxmlformats.org/presentationml/2006/ole">
            <p:oleObj spid="_x0000_s1028" name="Equation" r:id="rId7" imgW="11808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Aerosol Algorithm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Separate algorithms used over land and ocean</a:t>
            </a:r>
          </a:p>
          <a:p>
            <a:r>
              <a:rPr lang="en-US" dirty="0" smtClean="0"/>
              <a:t>Algorithm heritages</a:t>
            </a:r>
          </a:p>
          <a:p>
            <a:pPr lvl="1"/>
            <a:r>
              <a:rPr lang="en-US" dirty="0" smtClean="0"/>
              <a:t>over land: MODIS atmospheric correction</a:t>
            </a:r>
          </a:p>
          <a:p>
            <a:pPr lvl="1"/>
            <a:r>
              <a:rPr lang="en-US" dirty="0" smtClean="0"/>
              <a:t>over ocean: MODIS aerosol retrieval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VIIRS aerosol algorithm is similar but NOT identical to the above MODIS algorithms</a:t>
            </a:r>
          </a:p>
          <a:p>
            <a:r>
              <a:rPr lang="en-US" dirty="0" smtClean="0"/>
              <a:t>Many years of development work:</a:t>
            </a:r>
          </a:p>
          <a:p>
            <a:pPr lvl="1"/>
            <a:r>
              <a:rPr lang="en-US" dirty="0" smtClean="0"/>
              <a:t>Initial science version is by Raytheon</a:t>
            </a:r>
          </a:p>
          <a:p>
            <a:pPr lvl="1"/>
            <a:r>
              <a:rPr lang="en-US" dirty="0" smtClean="0"/>
              <a:t>Updates and modifications by </a:t>
            </a:r>
            <a:r>
              <a:rPr lang="en-US" dirty="0" err="1" smtClean="0"/>
              <a:t>NGAS</a:t>
            </a:r>
            <a:endParaRPr lang="en-US" dirty="0" smtClean="0"/>
          </a:p>
          <a:p>
            <a:pPr lvl="1"/>
            <a:r>
              <a:rPr lang="en-US" dirty="0" smtClean="0"/>
              <a:t>Current Cal/Val Team is to maintain, evaluate and improve the algorithm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Aerosol Algorithm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95399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AOT and aerosol model is simultaneously retrieved using reflected solar radiation in multiple VIIRS bands and ancillary data.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Optimal solution is searched for that best matches theoretical and observed reflectances.</a:t>
            </a:r>
          </a:p>
          <a:p>
            <a:pPr lvl="1"/>
            <a:r>
              <a:rPr lang="en-US" dirty="0" smtClean="0"/>
              <a:t>iteration through increasing values of AOT and candidate aerosol models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3352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Must account for all important radiative processes</a:t>
            </a:r>
          </a:p>
          <a:p>
            <a:pPr lvl="1"/>
            <a:r>
              <a:rPr lang="en-US" dirty="0" smtClean="0"/>
              <a:t>molecular scattering, aerosol scattering and absorption, gas absorption, and surface reflection.</a:t>
            </a:r>
          </a:p>
          <a:p>
            <a:r>
              <a:rPr lang="en-US" dirty="0" smtClean="0"/>
              <a:t>Approach in the vector 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Second Simulation of the Satellite Signal in the Solar Spectrum (6S-V1.1) </a:t>
            </a:r>
            <a:r>
              <a:rPr lang="en-US" dirty="0" smtClean="0"/>
              <a:t>[</a:t>
            </a:r>
            <a:r>
              <a:rPr lang="en-US" i="1" dirty="0" err="1" smtClean="0"/>
              <a:t>Kotchenova</a:t>
            </a:r>
            <a:r>
              <a:rPr lang="en-US" i="1" dirty="0" smtClean="0"/>
              <a:t> and </a:t>
            </a:r>
            <a:r>
              <a:rPr lang="en-US" i="1" dirty="0" err="1" smtClean="0"/>
              <a:t>Vermote</a:t>
            </a:r>
            <a:r>
              <a:rPr lang="en-US" dirty="0" smtClean="0"/>
              <a:t>, 2007] is adopted.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4672012"/>
          <a:ext cx="6665913" cy="1347788"/>
        </p:xfrm>
        <a:graphic>
          <a:graphicData uri="http://schemas.openxmlformats.org/presentationml/2006/ole">
            <p:oleObj spid="_x0000_s2050" name="Equation" r:id="rId4" imgW="5155920" imgH="10411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6031468"/>
            <a:ext cx="799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l-GR" i="1" dirty="0" smtClean="0"/>
              <a:t>ρ</a:t>
            </a:r>
            <a:r>
              <a:rPr lang="en-US" i="1" baseline="-25000" dirty="0" err="1" smtClean="0"/>
              <a:t>R+A</a:t>
            </a:r>
            <a:r>
              <a:rPr lang="en-US" dirty="0" smtClean="0"/>
              <a:t>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R+A</a:t>
            </a:r>
            <a:r>
              <a:rPr lang="en-US" dirty="0" smtClean="0"/>
              <a:t>,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R+A</a:t>
            </a:r>
            <a:r>
              <a:rPr lang="en-US" dirty="0" smtClean="0"/>
              <a:t> are pre-calculated by 6S and stored in </a:t>
            </a:r>
            <a:r>
              <a:rPr lang="en-US" dirty="0" err="1" smtClean="0"/>
              <a:t>LUT</a:t>
            </a:r>
            <a:r>
              <a:rPr lang="en-US" dirty="0" smtClean="0"/>
              <a:t>;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g</a:t>
            </a:r>
            <a:r>
              <a:rPr lang="en-US" dirty="0" err="1" smtClean="0"/>
              <a:t>s</a:t>
            </a:r>
            <a:r>
              <a:rPr lang="en-US" dirty="0" smtClean="0"/>
              <a:t> are parameterized.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50292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30424" y="3240024"/>
            <a:ext cx="6248400" cy="987552"/>
          </a:xfrm>
        </p:spPr>
        <p:txBody>
          <a:bodyPr/>
          <a:lstStyle/>
          <a:p>
            <a:r>
              <a:rPr lang="en-US" dirty="0" smtClean="0"/>
              <a:t>Over Land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4876800" cy="6248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Atmospheric correction of reflectances [</a:t>
            </a:r>
            <a:r>
              <a:rPr lang="en-US" i="1" dirty="0" err="1" smtClean="0"/>
              <a:t>Vermote</a:t>
            </a:r>
            <a:r>
              <a:rPr lang="en-US" i="1" dirty="0" smtClean="0"/>
              <a:t> and </a:t>
            </a:r>
            <a:r>
              <a:rPr lang="en-US" i="1" dirty="0" err="1" smtClean="0"/>
              <a:t>Kotchenova</a:t>
            </a:r>
            <a:r>
              <a:rPr lang="en-US" dirty="0" smtClean="0"/>
              <a:t>, 2008]</a:t>
            </a:r>
          </a:p>
          <a:p>
            <a:pPr lvl="1"/>
            <a:r>
              <a:rPr lang="en-US" dirty="0" smtClean="0"/>
              <a:t>AOT and aerosol model are by-products of surface reflectance retrieval</a:t>
            </a:r>
          </a:p>
          <a:p>
            <a:r>
              <a:rPr lang="en-US" dirty="0" smtClean="0"/>
              <a:t>Basis: aerosols change the ratios of spectral reflectances (spectral contrast) from those of the surface values.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AOT and aerosol model are the ones that provide the best match between ratios of surface reflectances retrieved in multiple channels and their expected values.</a:t>
            </a:r>
          </a:p>
          <a:p>
            <a:pPr lvl="1"/>
            <a:r>
              <a:rPr lang="en-US" dirty="0" smtClean="0"/>
              <a:t>Expected ratios are derived empirically by atmospherically correcting VIIRS TOA  M-band reflectances using AERONET AOT (99 sites, ~60,000 matchups).</a:t>
            </a:r>
          </a:p>
          <a:p>
            <a:r>
              <a:rPr lang="en-US" dirty="0" smtClean="0"/>
              <a:t>Eq. (1) is solved for </a:t>
            </a:r>
            <a:r>
              <a:rPr lang="el-GR" i="1" dirty="0" smtClean="0"/>
              <a:t>ρ</a:t>
            </a:r>
            <a:r>
              <a:rPr lang="en-US" i="1" baseline="-25000" dirty="0" smtClean="0"/>
              <a:t>surf</a:t>
            </a:r>
            <a:r>
              <a:rPr lang="en-US" i="1" dirty="0" smtClean="0"/>
              <a:t> </a:t>
            </a:r>
            <a:r>
              <a:rPr lang="en-US" dirty="0" smtClean="0"/>
              <a:t>assuming </a:t>
            </a:r>
            <a:r>
              <a:rPr lang="en-US" dirty="0" err="1" smtClean="0"/>
              <a:t>Lambertian</a:t>
            </a:r>
            <a:r>
              <a:rPr lang="en-US" dirty="0" smtClean="0"/>
              <a:t> reflection.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5 aerosol models [</a:t>
            </a:r>
            <a:r>
              <a:rPr lang="en-US" i="1" dirty="0" err="1" smtClean="0">
                <a:solidFill>
                  <a:srgbClr val="FFC000"/>
                </a:solidFill>
              </a:rPr>
              <a:t>Dubovik</a:t>
            </a:r>
            <a:r>
              <a:rPr lang="en-US" i="1" dirty="0" smtClean="0">
                <a:solidFill>
                  <a:srgbClr val="FFC000"/>
                </a:solidFill>
              </a:rPr>
              <a:t> et al</a:t>
            </a:r>
            <a:r>
              <a:rPr lang="en-US" dirty="0" smtClean="0">
                <a:solidFill>
                  <a:srgbClr val="FFC000"/>
                </a:solidFill>
              </a:rPr>
              <a:t>. 2002]: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dust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smoke (</a:t>
            </a:r>
            <a:r>
              <a:rPr lang="en-US" i="1" dirty="0" smtClean="0">
                <a:solidFill>
                  <a:srgbClr val="FFC000"/>
                </a:solidFill>
              </a:rPr>
              <a:t>high and low absorption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urban (</a:t>
            </a:r>
            <a:r>
              <a:rPr lang="en-US" i="1" dirty="0" smtClean="0">
                <a:solidFill>
                  <a:srgbClr val="FFC000"/>
                </a:solidFill>
              </a:rPr>
              <a:t>clean &amp; polluted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bimodal lognormal size distribution, function of AOT, spherical particles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Workshop, Nov 21-22, 2013, NCWCP, College Park,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D:\Hongqing\WORK\VIIRS\ALGORITHM\Aerosol_Model\land_aerosol_asym_0.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92918"/>
            <a:ext cx="2720912" cy="2080546"/>
          </a:xfrm>
          <a:prstGeom prst="rect">
            <a:avLst/>
          </a:prstGeom>
          <a:noFill/>
        </p:spPr>
      </p:pic>
      <p:pic>
        <p:nvPicPr>
          <p:cNvPr id="7" name="Picture 9" descr="D:\Hongqing\WORK\VIIRS\ALGORITHM\Aerosol_Model\land_aerosol_ssa_0.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415254"/>
            <a:ext cx="2720912" cy="2080546"/>
          </a:xfrm>
          <a:prstGeom prst="rect">
            <a:avLst/>
          </a:prstGeom>
          <a:noFill/>
        </p:spPr>
      </p:pic>
      <p:pic>
        <p:nvPicPr>
          <p:cNvPr id="8" name="Picture 3" descr="D:\Hongqing\WORK\VIIRS\ALGORITHM\Aerosol_Model\land_aerosol_norext_0.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33400"/>
            <a:ext cx="2720912" cy="208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2281</TotalTime>
  <Words>2612</Words>
  <Application>Microsoft Office PowerPoint</Application>
  <PresentationFormat>On-screen Show (4:3)</PresentationFormat>
  <Paragraphs>562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VIIRS Aerosol Optical Depth Algorithm and Products</vt:lpstr>
      <vt:lpstr>VIIRS Aerosol Cal/Val Team</vt:lpstr>
      <vt:lpstr>Outline</vt:lpstr>
      <vt:lpstr>VIIRS</vt:lpstr>
      <vt:lpstr>VIIRS (cont)</vt:lpstr>
      <vt:lpstr>Aerosol Retrieval – Physical Basis</vt:lpstr>
      <vt:lpstr>VIIRS Aerosol Algorithm (1)</vt:lpstr>
      <vt:lpstr>VIIRS Aerosol Algorithm (2)</vt:lpstr>
      <vt:lpstr>Over Land Retrieval</vt:lpstr>
      <vt:lpstr>Over Land Retrieval (2)</vt:lpstr>
      <vt:lpstr>Over Land Retrieval (3)</vt:lpstr>
      <vt:lpstr>Over Land Retrieval (4)</vt:lpstr>
      <vt:lpstr>Over Ocean Retrieval</vt:lpstr>
      <vt:lpstr>Over Ocean Retrieval</vt:lpstr>
      <vt:lpstr>Over Ocean Retrieval (2)</vt:lpstr>
      <vt:lpstr>Pixel Selection &amp; Quality Flags</vt:lpstr>
      <vt:lpstr>Planned Enhancements</vt:lpstr>
      <vt:lpstr>VIIRS vs. MODIS</vt:lpstr>
      <vt:lpstr>VIIRS vs. MODIS (cont)</vt:lpstr>
      <vt:lpstr>Sensor and Other Inputs</vt:lpstr>
      <vt:lpstr>VIIRS Aerosol Products (1)</vt:lpstr>
      <vt:lpstr>VIIRS Aerosol Products (2)</vt:lpstr>
      <vt:lpstr>Summary</vt:lpstr>
      <vt:lpstr>Summary (cont.)</vt:lpstr>
      <vt:lpstr>Backup</vt:lpstr>
      <vt:lpstr>AOT Product Timeline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VIIRS Aerosol Optical Depth Algorithm and Products</dc:title>
  <dc:subject>VIIRS aerosol retrieval</dc:subject>
  <dc:creator>Istvan Laszlo</dc:creator>
  <cp:lastModifiedBy>Istvan Laszlo</cp:lastModifiedBy>
  <cp:revision>338</cp:revision>
  <dcterms:created xsi:type="dcterms:W3CDTF">2006-08-16T00:00:00Z</dcterms:created>
  <dcterms:modified xsi:type="dcterms:W3CDTF">2013-11-19T22:04:40Z</dcterms:modified>
</cp:coreProperties>
</file>