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3" r:id="rId2"/>
    <p:sldId id="274" r:id="rId3"/>
    <p:sldId id="276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56" r:id="rId24"/>
    <p:sldId id="295" r:id="rId25"/>
    <p:sldId id="296" r:id="rId26"/>
    <p:sldId id="297" r:id="rId27"/>
    <p:sldId id="298" r:id="rId28"/>
    <p:sldId id="300" r:id="rId29"/>
    <p:sldId id="301" r:id="rId30"/>
    <p:sldId id="303" r:id="rId31"/>
    <p:sldId id="302" r:id="rId32"/>
    <p:sldId id="305" r:id="rId33"/>
    <p:sldId id="299" r:id="rId34"/>
    <p:sldId id="310" r:id="rId35"/>
    <p:sldId id="311" r:id="rId36"/>
    <p:sldId id="304" r:id="rId37"/>
    <p:sldId id="306" r:id="rId38"/>
    <p:sldId id="308" r:id="rId39"/>
    <p:sldId id="307" r:id="rId40"/>
    <p:sldId id="309" r:id="rId41"/>
    <p:sldId id="312" r:id="rId42"/>
    <p:sldId id="313" r:id="rId43"/>
    <p:sldId id="314" r:id="rId44"/>
    <p:sldId id="331" r:id="rId45"/>
    <p:sldId id="315" r:id="rId46"/>
    <p:sldId id="316" r:id="rId47"/>
    <p:sldId id="332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8" r:id="rId58"/>
    <p:sldId id="327" r:id="rId59"/>
    <p:sldId id="329" r:id="rId60"/>
    <p:sldId id="330" r:id="rId61"/>
    <p:sldId id="317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383" autoAdjust="0"/>
  </p:normalViewPr>
  <p:slideViewPr>
    <p:cSldViewPr snapToGrid="0" snapToObjects="1" showGuides="1">
      <p:cViewPr>
        <p:scale>
          <a:sx n="75" d="100"/>
          <a:sy n="75" d="100"/>
        </p:scale>
        <p:origin x="-720" y="-224"/>
      </p:cViewPr>
      <p:guideLst>
        <p:guide orient="horz" pos="4118"/>
        <p:guide pos="37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8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9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6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1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5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A3DBC-954A-B141-BC47-A4E795287DD2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C368F-8A0C-FE4B-809F-283E2C83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6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2.png"/><Relationship Id="rId5" Type="http://schemas.microsoft.com/office/2007/relationships/hdphoto" Target="../media/hdphoto2.wdp"/><Relationship Id="rId6" Type="http://schemas.openxmlformats.org/officeDocument/2006/relationships/image" Target="../media/image33.png"/><Relationship Id="rId7" Type="http://schemas.microsoft.com/office/2007/relationships/hdphoto" Target="../media/hdphoto3.wdp"/><Relationship Id="rId8" Type="http://schemas.openxmlformats.org/officeDocument/2006/relationships/image" Target="../media/image34.png"/><Relationship Id="rId9" Type="http://schemas.microsoft.com/office/2007/relationships/hdphoto" Target="../media/hdphoto4.wdp"/><Relationship Id="rId10" Type="http://schemas.openxmlformats.org/officeDocument/2006/relationships/image" Target="../media/image35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37.png"/><Relationship Id="rId5" Type="http://schemas.microsoft.com/office/2007/relationships/hdphoto" Target="../media/hdphoto7.wdp"/><Relationship Id="rId6" Type="http://schemas.openxmlformats.org/officeDocument/2006/relationships/image" Target="../media/image38.png"/><Relationship Id="rId7" Type="http://schemas.microsoft.com/office/2007/relationships/hdphoto" Target="../media/hdphoto8.wdp"/><Relationship Id="rId8" Type="http://schemas.openxmlformats.org/officeDocument/2006/relationships/image" Target="../media/image39.png"/><Relationship Id="rId9" Type="http://schemas.microsoft.com/office/2007/relationships/hdphoto" Target="../media/hdphoto9.wdp"/><Relationship Id="rId10" Type="http://schemas.openxmlformats.org/officeDocument/2006/relationships/image" Target="../media/image40.png"/><Relationship Id="rId11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9" Type="http://schemas.microsoft.com/office/2007/relationships/hdphoto" Target="../media/hdphoto4.wdp"/><Relationship Id="rId20" Type="http://schemas.openxmlformats.org/officeDocument/2006/relationships/image" Target="../media/image40.png"/><Relationship Id="rId21" Type="http://schemas.microsoft.com/office/2007/relationships/hdphoto" Target="../media/hdphoto18.wdp"/><Relationship Id="rId10" Type="http://schemas.openxmlformats.org/officeDocument/2006/relationships/image" Target="../media/image35.png"/><Relationship Id="rId11" Type="http://schemas.microsoft.com/office/2007/relationships/hdphoto" Target="../media/hdphoto13.wdp"/><Relationship Id="rId12" Type="http://schemas.openxmlformats.org/officeDocument/2006/relationships/image" Target="../media/image36.png"/><Relationship Id="rId13" Type="http://schemas.microsoft.com/office/2007/relationships/hdphoto" Target="../media/hdphoto14.wdp"/><Relationship Id="rId14" Type="http://schemas.openxmlformats.org/officeDocument/2006/relationships/image" Target="../media/image37.png"/><Relationship Id="rId15" Type="http://schemas.microsoft.com/office/2007/relationships/hdphoto" Target="../media/hdphoto15.wdp"/><Relationship Id="rId16" Type="http://schemas.openxmlformats.org/officeDocument/2006/relationships/image" Target="../media/image38.png"/><Relationship Id="rId17" Type="http://schemas.microsoft.com/office/2007/relationships/hdphoto" Target="../media/hdphoto16.wdp"/><Relationship Id="rId18" Type="http://schemas.openxmlformats.org/officeDocument/2006/relationships/image" Target="../media/image39.png"/><Relationship Id="rId19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microsoft.com/office/2007/relationships/hdphoto" Target="../media/hdphoto11.wdp"/><Relationship Id="rId4" Type="http://schemas.openxmlformats.org/officeDocument/2006/relationships/image" Target="../media/image32.png"/><Relationship Id="rId5" Type="http://schemas.microsoft.com/office/2007/relationships/hdphoto" Target="../media/hdphoto2.wdp"/><Relationship Id="rId6" Type="http://schemas.openxmlformats.org/officeDocument/2006/relationships/image" Target="../media/image33.png"/><Relationship Id="rId7" Type="http://schemas.microsoft.com/office/2007/relationships/hdphoto" Target="../media/hdphoto12.wdp"/><Relationship Id="rId8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2.wdp"/><Relationship Id="rId5" Type="http://schemas.openxmlformats.org/officeDocument/2006/relationships/image" Target="../media/image33.png"/><Relationship Id="rId6" Type="http://schemas.microsoft.com/office/2007/relationships/hdphoto" Target="../media/hdphoto19.wdp"/><Relationship Id="rId7" Type="http://schemas.openxmlformats.org/officeDocument/2006/relationships/image" Target="../media/image34.png"/><Relationship Id="rId8" Type="http://schemas.microsoft.com/office/2007/relationships/hdphoto" Target="../media/hdphoto4.wdp"/><Relationship Id="rId9" Type="http://schemas.openxmlformats.org/officeDocument/2006/relationships/image" Target="../media/image35.png"/><Relationship Id="rId1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2.wdp"/><Relationship Id="rId5" Type="http://schemas.openxmlformats.org/officeDocument/2006/relationships/image" Target="../media/image33.png"/><Relationship Id="rId6" Type="http://schemas.microsoft.com/office/2007/relationships/hdphoto" Target="../media/hdphoto19.wdp"/><Relationship Id="rId7" Type="http://schemas.openxmlformats.org/officeDocument/2006/relationships/image" Target="../media/image34.png"/><Relationship Id="rId8" Type="http://schemas.microsoft.com/office/2007/relationships/hdphoto" Target="../media/hdphoto4.wdp"/><Relationship Id="rId9" Type="http://schemas.openxmlformats.org/officeDocument/2006/relationships/image" Target="../media/image35.png"/><Relationship Id="rId10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50.png"/><Relationship Id="rId5" Type="http://schemas.microsoft.com/office/2007/relationships/hdphoto" Target="../media/hdphoto23.wdp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5183"/>
            <a:ext cx="8483600" cy="1193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UMBC’s first space satellite, </a:t>
            </a:r>
            <a:r>
              <a:rPr lang="en-US" sz="2800" dirty="0" err="1" smtClean="0"/>
              <a:t>Qubescout</a:t>
            </a:r>
            <a:r>
              <a:rPr lang="en-US" sz="2800" dirty="0" smtClean="0"/>
              <a:t> was launched this morning 2:10 am EST on a Russian rocket!</a:t>
            </a:r>
            <a:br>
              <a:rPr lang="en-US" sz="2800" dirty="0" smtClean="0"/>
            </a:br>
            <a:r>
              <a:rPr lang="en-US" sz="2800" dirty="0" smtClean="0"/>
              <a:t>PI: J. </a:t>
            </a:r>
            <a:r>
              <a:rPr lang="en-US" sz="2800" dirty="0" err="1" smtClean="0"/>
              <a:t>Vanderlei</a:t>
            </a:r>
            <a:r>
              <a:rPr lang="en-US" sz="2800" dirty="0" smtClean="0"/>
              <a:t> Martins  </a:t>
            </a:r>
            <a:br>
              <a:rPr lang="en-US" sz="2800" dirty="0" smtClean="0"/>
            </a:br>
            <a:r>
              <a:rPr lang="en-US" sz="2800" dirty="0" smtClean="0"/>
              <a:t>Head engineer:  J. </a:t>
            </a:r>
            <a:r>
              <a:rPr lang="en-US" sz="2800" dirty="0" err="1" smtClean="0"/>
              <a:t>Dominik</a:t>
            </a:r>
            <a:r>
              <a:rPr lang="en-US" sz="2800" dirty="0" smtClean="0"/>
              <a:t> </a:t>
            </a:r>
            <a:r>
              <a:rPr lang="en-US" sz="2800" dirty="0" err="1" smtClean="0"/>
              <a:t>Cieslak</a:t>
            </a:r>
            <a:endParaRPr lang="en-US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15A3-2F2C-9A4F-AE99-47CE9AC8718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3" name="Picture 4" descr="siz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418" y="4639733"/>
            <a:ext cx="2858086" cy="214335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1" name="Content Placeholder 3" descr="antenna extension.jpg"/>
          <p:cNvPicPr>
            <a:picLocks noChangeAspect="1"/>
          </p:cNvPicPr>
          <p:nvPr/>
        </p:nvPicPr>
        <p:blipFill>
          <a:blip r:embed="rId3"/>
          <a:srcRect l="-509" r="639"/>
          <a:stretch>
            <a:fillRect/>
          </a:stretch>
        </p:blipFill>
        <p:spPr>
          <a:xfrm>
            <a:off x="2715747" y="1875613"/>
            <a:ext cx="3414119" cy="4661712"/>
          </a:xfrm>
          <a:prstGeom prst="rect">
            <a:avLst/>
          </a:prstGeom>
          <a:ln w="2857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42" y="4366768"/>
            <a:ext cx="16557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MG_259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048" y="2372868"/>
            <a:ext cx="2465455" cy="1849092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19866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73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968882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2013  Sep  15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950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6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497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6267" y="4368800"/>
            <a:ext cx="7687733" cy="116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44533" y="5334000"/>
            <a:ext cx="3437467" cy="96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26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81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7867" y="79977"/>
            <a:ext cx="4536218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Gridded data README file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892800" y="1303866"/>
            <a:ext cx="11853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625600"/>
            <a:ext cx="1794933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97867" y="1625600"/>
            <a:ext cx="38269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2400" y="1794933"/>
            <a:ext cx="14393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31333" y="3403600"/>
            <a:ext cx="7366000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3556000"/>
            <a:ext cx="8466667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962400" y="5350933"/>
            <a:ext cx="43349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554136"/>
            <a:ext cx="40978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18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100"/>
            <a:ext cx="9144000" cy="2446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8533" y="97135"/>
            <a:ext cx="508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Gridded data README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6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9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8533" y="97135"/>
            <a:ext cx="508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Gridded data README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3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0"/>
            <a:ext cx="9144000" cy="5443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8533" y="97135"/>
            <a:ext cx="508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Gridded data README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4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03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8533" y="97135"/>
            <a:ext cx="508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Gridded data README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72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5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7040" y="846667"/>
            <a:ext cx="2252160" cy="541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5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0"/>
            <a:ext cx="54864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333" y="508000"/>
            <a:ext cx="829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Connect to ftp as “Guest”.  There will be no need for a password.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199467" y="1236133"/>
            <a:ext cx="4267200" cy="16594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115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157" y="0"/>
            <a:ext cx="788425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dirty="0"/>
              <a:t>Global Case Studies of VIIRS Aerosol Products and Data </a:t>
            </a:r>
            <a:r>
              <a:rPr lang="en-US" sz="3600" dirty="0" smtClean="0"/>
              <a:t>Access</a:t>
            </a:r>
            <a:endParaRPr lang="en-US" sz="3600" dirty="0"/>
          </a:p>
          <a:p>
            <a:pPr algn="ctr"/>
            <a:r>
              <a:rPr lang="en-US" sz="3600" i="1" dirty="0"/>
              <a:t>Lorraine Remer, </a:t>
            </a:r>
            <a:r>
              <a:rPr lang="en-US" sz="3600" i="1" dirty="0" smtClean="0"/>
              <a:t>UMBC</a:t>
            </a:r>
            <a:endParaRPr lang="en-US" sz="3600" i="1" dirty="0"/>
          </a:p>
          <a:p>
            <a:pPr algn="ctr"/>
            <a:r>
              <a:rPr lang="en-US" sz="3600" i="1" dirty="0" smtClean="0"/>
              <a:t>And the VIIRS Cal/Val Team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6393"/>
            <a:ext cx="9210965" cy="30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7" y="1003300"/>
            <a:ext cx="8352220" cy="4415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867" y="144790"/>
            <a:ext cx="4246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Daily files organized by 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0174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348"/>
            <a:ext cx="9144000" cy="6293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103201"/>
            <a:ext cx="529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List of daily files for ftp to your computer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3457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6" y="249535"/>
            <a:ext cx="7608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Site developed and maintain by NOAA STAR group.</a:t>
            </a:r>
            <a:endParaRPr lang="en-US" sz="2800" dirty="0"/>
          </a:p>
          <a:p>
            <a:r>
              <a:rPr lang="en-US" sz="2800" dirty="0" smtClean="0"/>
              <a:t>Development led by Ho-Chun Huang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51435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859867" y="1203642"/>
            <a:ext cx="558800" cy="15564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928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"/>
            <a:ext cx="8991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2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35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23333"/>
            <a:ext cx="826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VIIRS global mosaic </a:t>
            </a:r>
            <a:r>
              <a:rPr lang="en-US" sz="2800" dirty="0" err="1" smtClean="0"/>
              <a:t>rgb</a:t>
            </a:r>
            <a:r>
              <a:rPr lang="en-US" sz="2800" dirty="0" smtClean="0"/>
              <a:t> image from Atmospheric PEATE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72933" y="5842000"/>
            <a:ext cx="22264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15 Sep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223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63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351079"/>
            <a:ext cx="8762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</a:t>
            </a:r>
            <a:r>
              <a:rPr lang="en-US" sz="3200" dirty="0" err="1" smtClean="0"/>
              <a:t>rgb</a:t>
            </a:r>
            <a:r>
              <a:rPr lang="en-US" sz="3200" dirty="0" smtClean="0"/>
              <a:t> mosaic from </a:t>
            </a:r>
            <a:r>
              <a:rPr lang="en-US" sz="3200" dirty="0" err="1" smtClean="0"/>
              <a:t>modis-atmos.gsfc.nasa.gov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72933" y="5806237"/>
            <a:ext cx="22264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15 Sep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6184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00" r="13889"/>
          <a:stretch/>
        </p:blipFill>
        <p:spPr>
          <a:xfrm>
            <a:off x="0" y="2858921"/>
            <a:ext cx="4792133" cy="3999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2133" y="6273224"/>
            <a:ext cx="13516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468607" y="12413"/>
            <a:ext cx="1035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04" y="111201"/>
            <a:ext cx="4532996" cy="36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26" y="0"/>
            <a:ext cx="4785274" cy="3979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3425"/>
            <a:ext cx="4656667" cy="3824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8127" y="50800"/>
            <a:ext cx="29568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Provisional</a:t>
            </a:r>
          </a:p>
          <a:p>
            <a:r>
              <a:rPr lang="en-US" sz="3200" dirty="0" smtClean="0"/>
              <a:t>High quality</a:t>
            </a:r>
          </a:p>
          <a:p>
            <a:r>
              <a:rPr lang="en-US" sz="3200" dirty="0" smtClean="0"/>
              <a:t>EDR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56667" y="5164667"/>
            <a:ext cx="21753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C5</a:t>
            </a:r>
          </a:p>
          <a:p>
            <a:r>
              <a:rPr lang="en-US" sz="3200" dirty="0" smtClean="0"/>
              <a:t>High quality</a:t>
            </a:r>
          </a:p>
          <a:p>
            <a:r>
              <a:rPr lang="en-US" sz="3200" dirty="0" smtClean="0"/>
              <a:t>Level 2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9333" y="2341321"/>
            <a:ext cx="4078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Both color bars [-0.05, 0.8]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453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7736"/>
            <a:ext cx="481701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Aqua MODIS 15 Sep 2013 12:05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72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933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5339" y="67738"/>
            <a:ext cx="4817019" cy="52322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Aqua MODIS 15 Sep 2013 12:10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9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96" y="379501"/>
            <a:ext cx="868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www.star.nesdis.noaa.gov</a:t>
            </a:r>
            <a:r>
              <a:rPr lang="en-US" sz="2000" dirty="0"/>
              <a:t>/</a:t>
            </a:r>
            <a:r>
              <a:rPr lang="en-US" sz="2000" dirty="0" err="1"/>
              <a:t>smcd</a:t>
            </a:r>
            <a:r>
              <a:rPr lang="en-US" sz="2000" dirty="0"/>
              <a:t>/</a:t>
            </a:r>
            <a:r>
              <a:rPr lang="en-US" sz="2000" dirty="0" err="1"/>
              <a:t>emb</a:t>
            </a:r>
            <a:r>
              <a:rPr lang="en-US" sz="2000" dirty="0"/>
              <a:t>/</a:t>
            </a:r>
            <a:r>
              <a:rPr lang="en-US" sz="2000" dirty="0" err="1"/>
              <a:t>viirs_aerosol</a:t>
            </a:r>
            <a:r>
              <a:rPr lang="en-US" sz="2000" dirty="0"/>
              <a:t>/</a:t>
            </a:r>
            <a:r>
              <a:rPr lang="en-US" sz="2000" dirty="0" err="1"/>
              <a:t>products_gridded.php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52729" y="2193900"/>
            <a:ext cx="52946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Search on Google:</a:t>
            </a:r>
          </a:p>
          <a:p>
            <a:endParaRPr lang="en-US" sz="3200" dirty="0"/>
          </a:p>
          <a:p>
            <a:r>
              <a:rPr lang="en-US" sz="3200" dirty="0" smtClean="0"/>
              <a:t>NOAA STAR gridded VIIRS 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6208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2271" y="67737"/>
            <a:ext cx="4817019" cy="52322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Aqua MODIS 15 Sep 2013 10:35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50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6933"/>
            <a:ext cx="4898196" cy="52322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Aqua MODIS 15 Sep 2013  10:30 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74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4817019" cy="52322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Aqua MODIS 15 Sep 2013 10:25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2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5400" y="-16933"/>
            <a:ext cx="8405921" cy="6224066"/>
            <a:chOff x="-25400" y="-16933"/>
            <a:chExt cx="8405921" cy="62240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9773" l="213" r="995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2934" y="3971933"/>
              <a:ext cx="5956300" cy="22352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-25400" y="-16933"/>
              <a:ext cx="6663269" cy="5208064"/>
              <a:chOff x="-25400" y="-16933"/>
              <a:chExt cx="6663269" cy="520806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58" b="100000" l="426" r="9936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434" y="1134534"/>
                <a:ext cx="5969000" cy="19304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4631" l="213" r="9936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40258" y="2234159"/>
                <a:ext cx="5969000" cy="18923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274" b="100000" l="64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5069" y="3197231"/>
                <a:ext cx="5892800" cy="19939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125" b="99375" l="63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25400" y="-16933"/>
                <a:ext cx="5994400" cy="203200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409258" y="515328"/>
              <a:ext cx="1971263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VIIRS </a:t>
              </a:r>
              <a:r>
                <a:rPr lang="en-US" sz="2800" dirty="0" err="1" smtClean="0"/>
                <a:t>rgb</a:t>
              </a:r>
              <a:endParaRPr lang="en-US" sz="2800" dirty="0" smtClean="0"/>
            </a:p>
            <a:p>
              <a:r>
                <a:rPr lang="en-US" sz="2800" dirty="0" smtClean="0"/>
                <a:t>15 Sep 2013</a:t>
              </a:r>
            </a:p>
            <a:p>
              <a:r>
                <a:rPr lang="en-US" sz="2800" dirty="0" smtClean="0"/>
                <a:t>11:51.59 to</a:t>
              </a:r>
            </a:p>
            <a:p>
              <a:r>
                <a:rPr lang="en-US" sz="2800" dirty="0" smtClean="0"/>
                <a:t>11:57:41 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11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13000" y="39687"/>
            <a:ext cx="6731000" cy="6289675"/>
            <a:chOff x="127000" y="1038225"/>
            <a:chExt cx="6731000" cy="62896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76" b="99408" l="208" r="995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00" y="1038225"/>
              <a:ext cx="6108700" cy="21463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632" r="9873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5750" y="1962150"/>
              <a:ext cx="6032500" cy="2197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85" b="98876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4500" y="3028950"/>
              <a:ext cx="6045200" cy="2260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36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000" y="3987800"/>
              <a:ext cx="5981700" cy="22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7531" l="0" r="9937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800" y="5270500"/>
              <a:ext cx="6045200" cy="20574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3333" y="2319867"/>
            <a:ext cx="19712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VIIRS </a:t>
            </a:r>
            <a:r>
              <a:rPr lang="en-US" sz="2800" dirty="0" err="1"/>
              <a:t>rgb</a:t>
            </a:r>
            <a:endParaRPr lang="en-US" sz="2800" dirty="0"/>
          </a:p>
          <a:p>
            <a:r>
              <a:rPr lang="en-US" sz="2800" dirty="0"/>
              <a:t>15 Sep 2013</a:t>
            </a:r>
          </a:p>
          <a:p>
            <a:r>
              <a:rPr lang="en-US" sz="2800" dirty="0" smtClean="0"/>
              <a:t>10:09.34 </a:t>
            </a:r>
            <a:r>
              <a:rPr lang="en-US" sz="2800" dirty="0"/>
              <a:t>to</a:t>
            </a:r>
          </a:p>
          <a:p>
            <a:r>
              <a:rPr lang="en-US" sz="2800" dirty="0" smtClean="0"/>
              <a:t>10:15:15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0114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0" y="515328"/>
            <a:ext cx="5956300" cy="6224066"/>
            <a:chOff x="1032934" y="-16933"/>
            <a:chExt cx="5956300" cy="62240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9773" l="213" r="995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2934" y="3971933"/>
              <a:ext cx="5956300" cy="22352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032934" y="-16933"/>
              <a:ext cx="5604934" cy="5208064"/>
              <a:chOff x="1032934" y="-16933"/>
              <a:chExt cx="5604934" cy="520806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58" b="100000" l="426" r="99362"/>
                        </a14:imgEffect>
                      </a14:imgLayer>
                    </a14:imgProps>
                  </a:ext>
                </a:extLst>
              </a:blip>
              <a:srcRect l="13830"/>
              <a:stretch/>
            </p:blipFill>
            <p:spPr>
              <a:xfrm>
                <a:off x="1032934" y="1134534"/>
                <a:ext cx="5143500" cy="19304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4631" l="213" r="99362"/>
                        </a14:imgEffect>
                      </a14:imgLayer>
                    </a14:imgProps>
                  </a:ext>
                </a:extLst>
              </a:blip>
              <a:srcRect l="9929"/>
              <a:stretch/>
            </p:blipFill>
            <p:spPr>
              <a:xfrm>
                <a:off x="1032934" y="2234159"/>
                <a:ext cx="5376324" cy="18923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274" b="100000" l="647" r="100000"/>
                        </a14:imgEffect>
                      </a14:imgLayer>
                    </a14:imgProps>
                  </a:ext>
                </a:extLst>
              </a:blip>
              <a:srcRect l="5962"/>
              <a:stretch/>
            </p:blipFill>
            <p:spPr>
              <a:xfrm>
                <a:off x="1096433" y="3197231"/>
                <a:ext cx="5541435" cy="19939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125" b="99375" l="636" r="99153"/>
                        </a14:imgEffect>
                      </a14:imgLayer>
                    </a14:imgProps>
                  </a:ext>
                </a:extLst>
              </a:blip>
              <a:srcRect l="17655"/>
              <a:stretch/>
            </p:blipFill>
            <p:spPr>
              <a:xfrm>
                <a:off x="1032934" y="-16933"/>
                <a:ext cx="4936066" cy="20320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409258" y="51532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29091" y="942290"/>
            <a:ext cx="4914909" cy="5915710"/>
            <a:chOff x="127000" y="1038225"/>
            <a:chExt cx="4914909" cy="59157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876" b="99408" l="208" r="99584"/>
                      </a14:imgEffect>
                    </a14:imgLayer>
                  </a14:imgProps>
                </a:ext>
              </a:extLst>
            </a:blip>
            <a:srcRect r="19543"/>
            <a:stretch/>
          </p:blipFill>
          <p:spPr>
            <a:xfrm>
              <a:off x="127000" y="1038225"/>
              <a:ext cx="4914909" cy="21463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632" r="98737"/>
                      </a14:imgEffect>
                    </a14:imgLayer>
                  </a14:imgProps>
                </a:ext>
              </a:extLst>
            </a:blip>
            <a:srcRect r="21158"/>
            <a:stretch/>
          </p:blipFill>
          <p:spPr>
            <a:xfrm>
              <a:off x="285750" y="1962150"/>
              <a:ext cx="4756159" cy="21971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85" b="98876" l="0" r="100000"/>
                      </a14:imgEffect>
                    </a14:imgLayer>
                  </a14:imgProps>
                </a:ext>
              </a:extLst>
            </a:blip>
            <a:srcRect r="23950"/>
            <a:stretch/>
          </p:blipFill>
          <p:spPr>
            <a:xfrm>
              <a:off x="444500" y="3028950"/>
              <a:ext cx="4597409" cy="2260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36" b="100000" l="0" r="100000"/>
                      </a14:imgEffect>
                    </a14:imgLayer>
                  </a14:imgProps>
                </a:ext>
              </a:extLst>
            </a:blip>
            <a:srcRect r="26327"/>
            <a:stretch/>
          </p:blipFill>
          <p:spPr>
            <a:xfrm>
              <a:off x="635000" y="3987800"/>
              <a:ext cx="4406909" cy="2235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7531" l="0" r="99370"/>
                      </a14:imgEffect>
                    </a14:imgLayer>
                  </a14:imgProps>
                </a:ext>
              </a:extLst>
            </a:blip>
            <a:srcRect r="30042" b="18176"/>
            <a:stretch/>
          </p:blipFill>
          <p:spPr>
            <a:xfrm>
              <a:off x="812800" y="5270500"/>
              <a:ext cx="4229109" cy="1683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7978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9" t="9683" b="9807"/>
          <a:stretch/>
        </p:blipFill>
        <p:spPr>
          <a:xfrm>
            <a:off x="-67324" y="2753783"/>
            <a:ext cx="4962233" cy="41042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75214" y="-115736"/>
            <a:ext cx="5349219" cy="4219953"/>
            <a:chOff x="-25400" y="-16933"/>
            <a:chExt cx="6663269" cy="52080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8" b="100000" l="426" r="9936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434" y="1134534"/>
              <a:ext cx="5969000" cy="193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4631" l="213" r="9936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258" y="2234159"/>
              <a:ext cx="5969000" cy="1892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74" b="100000" l="647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069" y="3197231"/>
              <a:ext cx="5892800" cy="1993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25" b="99375" l="636" r="9915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400" y="-16933"/>
              <a:ext cx="5994400" cy="2032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894909" y="6035456"/>
            <a:ext cx="38673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12:10 to 12:15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835640" y="0"/>
            <a:ext cx="303640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VIIRS </a:t>
            </a:r>
            <a:r>
              <a:rPr lang="en-US" sz="3200" dirty="0" smtClean="0"/>
              <a:t>11</a:t>
            </a:r>
            <a:r>
              <a:rPr lang="en-US" sz="3200" dirty="0"/>
              <a:t>:51.59 to</a:t>
            </a:r>
          </a:p>
          <a:p>
            <a:r>
              <a:rPr lang="en-US" sz="3200" dirty="0"/>
              <a:t>11:57:41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8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75" t="3925" b="15314"/>
          <a:stretch/>
        </p:blipFill>
        <p:spPr>
          <a:xfrm>
            <a:off x="0" y="2576634"/>
            <a:ext cx="4249041" cy="42550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75214" y="-115736"/>
            <a:ext cx="5349219" cy="4219953"/>
            <a:chOff x="-25400" y="-16933"/>
            <a:chExt cx="6663269" cy="52080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8" b="100000" l="426" r="9936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434" y="1134534"/>
              <a:ext cx="5969000" cy="193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4631" l="213" r="9936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258" y="2234159"/>
              <a:ext cx="5969000" cy="1892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74" b="100000" l="647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069" y="3197231"/>
              <a:ext cx="5892800" cy="1993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25" b="99375" l="636" r="9915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400" y="-16933"/>
              <a:ext cx="5994400" cy="2032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41274" y="570541"/>
            <a:ext cx="2300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VIIRS </a:t>
            </a:r>
            <a:r>
              <a:rPr lang="en-US" sz="3200" dirty="0" err="1" smtClean="0"/>
              <a:t>rgb</a:t>
            </a:r>
            <a:r>
              <a:rPr lang="en-US" sz="3200" dirty="0" smtClean="0"/>
              <a:t> and</a:t>
            </a:r>
          </a:p>
          <a:p>
            <a:r>
              <a:rPr lang="en-US" sz="3200" dirty="0" smtClean="0"/>
              <a:t>VIIRS AOT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980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90" t="21781"/>
          <a:stretch/>
        </p:blipFill>
        <p:spPr>
          <a:xfrm>
            <a:off x="0" y="3033506"/>
            <a:ext cx="5333744" cy="3824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75" t="3925" b="15314"/>
          <a:stretch/>
        </p:blipFill>
        <p:spPr>
          <a:xfrm>
            <a:off x="4894959" y="0"/>
            <a:ext cx="4249041" cy="4255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7397" y="94108"/>
            <a:ext cx="18375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AOT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33744" y="5672775"/>
            <a:ext cx="21535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AOT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406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90" t="21781"/>
          <a:stretch/>
        </p:blipFill>
        <p:spPr>
          <a:xfrm>
            <a:off x="0" y="3033506"/>
            <a:ext cx="5333744" cy="3824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75" t="3925" b="15314"/>
          <a:stretch/>
        </p:blipFill>
        <p:spPr>
          <a:xfrm>
            <a:off x="4894959" y="0"/>
            <a:ext cx="4249041" cy="4255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7397" y="94108"/>
            <a:ext cx="18375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AOT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33744" y="5672775"/>
            <a:ext cx="21535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AOT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16400" y="2380247"/>
            <a:ext cx="3017806" cy="7820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324100" y="2380247"/>
            <a:ext cx="897240" cy="32925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6243" y="1179919"/>
            <a:ext cx="33844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Pretoria AERONET site</a:t>
            </a:r>
          </a:p>
          <a:p>
            <a:r>
              <a:rPr lang="en-US" sz="2400" dirty="0" smtClean="0"/>
              <a:t>VIIRS AOT550  0.30-0.35</a:t>
            </a:r>
          </a:p>
          <a:p>
            <a:r>
              <a:rPr lang="en-US" sz="2400" dirty="0" smtClean="0"/>
              <a:t>MODIS AOT550 0.30-0.35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049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855" y="241002"/>
            <a:ext cx="868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www.star.nesdis.noaa.gov</a:t>
            </a:r>
            <a:r>
              <a:rPr lang="en-US" sz="2000" dirty="0"/>
              <a:t>/</a:t>
            </a:r>
            <a:r>
              <a:rPr lang="en-US" sz="2000" dirty="0" err="1"/>
              <a:t>smcd</a:t>
            </a:r>
            <a:r>
              <a:rPr lang="en-US" sz="2000" dirty="0"/>
              <a:t>/</a:t>
            </a:r>
            <a:r>
              <a:rPr lang="en-US" sz="2000" dirty="0" err="1"/>
              <a:t>emb</a:t>
            </a:r>
            <a:r>
              <a:rPr lang="en-US" sz="2000" dirty="0"/>
              <a:t>/</a:t>
            </a:r>
            <a:r>
              <a:rPr lang="en-US" sz="2000" dirty="0" err="1"/>
              <a:t>viirs_aerosol</a:t>
            </a:r>
            <a:r>
              <a:rPr lang="en-US" sz="2000" dirty="0"/>
              <a:t>/</a:t>
            </a:r>
            <a:r>
              <a:rPr lang="en-US" sz="2000" dirty="0" err="1"/>
              <a:t>products_gridded.php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799"/>
            <a:ext cx="9144000" cy="54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927100"/>
            <a:ext cx="6273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6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"/>
            <a:ext cx="8991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5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10" y="-1"/>
            <a:ext cx="4437690" cy="4097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9010"/>
            <a:ext cx="5215467" cy="3868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333" y="6129867"/>
            <a:ext cx="2309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Aqua MODIS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8267" y="50800"/>
            <a:ext cx="1035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4560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4800"/>
            <a:ext cx="5532522" cy="330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538" b="28431"/>
          <a:stretch/>
        </p:blipFill>
        <p:spPr>
          <a:xfrm>
            <a:off x="4470401" y="13189"/>
            <a:ext cx="4618122" cy="3153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6663" y="30122"/>
            <a:ext cx="26076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</a:t>
            </a:r>
          </a:p>
          <a:p>
            <a:r>
              <a:rPr lang="en-US" sz="3200" dirty="0" smtClean="0"/>
              <a:t>16:56 to 17:06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532522" y="5520267"/>
            <a:ext cx="34535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17:05-17:10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41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67168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6806" y="1845734"/>
            <a:ext cx="18421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MODIS</a:t>
            </a:r>
          </a:p>
          <a:p>
            <a:r>
              <a:rPr lang="en-US" sz="2400" dirty="0" smtClean="0"/>
              <a:t>From </a:t>
            </a:r>
          </a:p>
          <a:p>
            <a:r>
              <a:rPr lang="en-US" sz="2400" dirty="0" smtClean="0"/>
              <a:t>LANCE site</a:t>
            </a:r>
          </a:p>
          <a:p>
            <a:r>
              <a:rPr lang="en-US" sz="2400" dirty="0" smtClean="0"/>
              <a:t>Showing</a:t>
            </a:r>
          </a:p>
          <a:p>
            <a:r>
              <a:rPr lang="en-US" sz="2400" dirty="0" smtClean="0"/>
              <a:t> fire hotspots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635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1200" y="3086100"/>
            <a:ext cx="6155267" cy="4457700"/>
            <a:chOff x="317500" y="-381000"/>
            <a:chExt cx="6155267" cy="4457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2" b="89744" l="0" r="9915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1067" y="-381000"/>
              <a:ext cx="5981700" cy="4457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94" b="8969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500" y="334433"/>
              <a:ext cx="5981700" cy="24638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310" y="-1"/>
            <a:ext cx="4437690" cy="4097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7734"/>
            <a:ext cx="5215467" cy="38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10" y="-1"/>
            <a:ext cx="4437690" cy="40978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1541"/>
            <a:ext cx="7061200" cy="4196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1200" y="5401733"/>
            <a:ext cx="1769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MODIS </a:t>
            </a:r>
            <a:r>
              <a:rPr lang="en-US" sz="2800" dirty="0" err="1" smtClean="0"/>
              <a:t>rgb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77067" y="97079"/>
            <a:ext cx="18375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AOT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435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628900"/>
            <a:ext cx="7696200" cy="4229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00" y="0"/>
            <a:ext cx="3800500" cy="2925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733" y="0"/>
            <a:ext cx="3805767" cy="3055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534" y="3866024"/>
            <a:ext cx="3776133" cy="29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54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" y="491067"/>
            <a:ext cx="87714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get granule data.</a:t>
            </a:r>
          </a:p>
          <a:p>
            <a:endParaRPr lang="en-US" sz="3600" dirty="0"/>
          </a:p>
          <a:p>
            <a:r>
              <a:rPr lang="en-US" sz="3600" dirty="0" smtClean="0"/>
              <a:t>Go to Google</a:t>
            </a:r>
          </a:p>
          <a:p>
            <a:endParaRPr lang="en-US" sz="3600" dirty="0"/>
          </a:p>
          <a:p>
            <a:r>
              <a:rPr lang="en-US" sz="3600" dirty="0" smtClean="0"/>
              <a:t>NOAA CLASS</a:t>
            </a:r>
          </a:p>
          <a:p>
            <a:endParaRPr lang="en-US" sz="3600" dirty="0"/>
          </a:p>
          <a:p>
            <a:endParaRPr lang="en-US" sz="3600" dirty="0" smtClean="0"/>
          </a:p>
          <a:p>
            <a:r>
              <a:rPr lang="en-US" sz="2000" dirty="0"/>
              <a:t>http://</a:t>
            </a:r>
            <a:r>
              <a:rPr lang="en-US" sz="2000" dirty="0" err="1"/>
              <a:t>www.nsof.class.noaa.gov</a:t>
            </a:r>
            <a:r>
              <a:rPr lang="en-US" sz="2000" dirty="0"/>
              <a:t>/</a:t>
            </a:r>
            <a:r>
              <a:rPr lang="en-US" sz="2000" dirty="0" err="1"/>
              <a:t>saa</a:t>
            </a:r>
            <a:r>
              <a:rPr lang="en-US" sz="2000" dirty="0"/>
              <a:t>/products/</a:t>
            </a:r>
            <a:r>
              <a:rPr lang="en-US" sz="2000" dirty="0" err="1"/>
              <a:t>search?sub_id</a:t>
            </a:r>
            <a:r>
              <a:rPr lang="en-US" sz="2000" dirty="0"/>
              <a:t>=0&amp;datatype_family=</a:t>
            </a:r>
            <a:r>
              <a:rPr lang="en-US" sz="2000" dirty="0" err="1"/>
              <a:t>VIIRS&amp;submit.x</a:t>
            </a:r>
            <a:r>
              <a:rPr lang="en-US" sz="2000" dirty="0"/>
              <a:t>=28&amp;submit.y=6</a:t>
            </a:r>
          </a:p>
        </p:txBody>
      </p:sp>
    </p:spTree>
    <p:extLst>
      <p:ext uri="{BB962C8B-B14F-4D97-AF65-F5344CB8AC3E}">
        <p14:creationId xmlns:p14="http://schemas.microsoft.com/office/powerpoint/2010/main" val="1644476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6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8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5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5751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2133" y="1710267"/>
            <a:ext cx="5994400" cy="389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5781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2133" y="1710267"/>
            <a:ext cx="5994400" cy="389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9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4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7665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2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7536493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04800" y="491067"/>
            <a:ext cx="1134533" cy="187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2833" y="4047059"/>
            <a:ext cx="1134533" cy="187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89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4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2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25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3733" y="0"/>
            <a:ext cx="370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Small order Search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9257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316"/>
            <a:ext cx="9144000" cy="5674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867" y="100167"/>
            <a:ext cx="368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Large order search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121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617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4267" y="3302000"/>
            <a:ext cx="6959600" cy="3725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92667"/>
            <a:ext cx="7501467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Points of discussion</a:t>
            </a:r>
          </a:p>
          <a:p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smtClean="0"/>
              <a:t>VIIRS AOT data available either by granule or gridded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Wider swath has advantages for case studies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Offset from MODIS over pass has advantages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VIIRS offers a different view from MODIS….  Start thinking of VIIRS as an additional piece of information, not a MODIS follow-on.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i="1" dirty="0" smtClean="0"/>
              <a:t>What is missing now from VIIRS products or tools that would make VIIRS more desirable?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818992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3066" y="2985012"/>
            <a:ext cx="1849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0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0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5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49333" y="846667"/>
            <a:ext cx="1286934" cy="541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0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5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8197" y="846667"/>
            <a:ext cx="2997136" cy="541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8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446</Words>
  <Application>Microsoft Macintosh PowerPoint</Application>
  <PresentationFormat>On-screen Show (4:3)</PresentationFormat>
  <Paragraphs>91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UMBC’s first space satellite, Qubescout was launched this morning 2:10 am EST on a Russian rocket! PI: J. Vanderlei Martins   Head engineer:  J. Dominik Cieslak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Remer</dc:creator>
  <cp:lastModifiedBy>Lorraine Remer</cp:lastModifiedBy>
  <cp:revision>73</cp:revision>
  <dcterms:created xsi:type="dcterms:W3CDTF">2013-11-11T15:42:01Z</dcterms:created>
  <dcterms:modified xsi:type="dcterms:W3CDTF">2013-11-21T12:14:05Z</dcterms:modified>
</cp:coreProperties>
</file>