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67" r:id="rId3"/>
    <p:sldId id="257" r:id="rId4"/>
    <p:sldId id="259" r:id="rId5"/>
    <p:sldId id="260" r:id="rId6"/>
    <p:sldId id="258" r:id="rId7"/>
    <p:sldId id="261" r:id="rId8"/>
    <p:sldId id="273" r:id="rId9"/>
    <p:sldId id="265" r:id="rId10"/>
    <p:sldId id="268" r:id="rId11"/>
    <p:sldId id="266" r:id="rId12"/>
    <p:sldId id="262" r:id="rId13"/>
    <p:sldId id="269" r:id="rId14"/>
    <p:sldId id="270" r:id="rId15"/>
    <p:sldId id="271" r:id="rId16"/>
    <p:sldId id="272" r:id="rId17"/>
    <p:sldId id="263" r:id="rId18"/>
    <p:sldId id="274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6" d="100"/>
          <a:sy n="56" d="100"/>
        </p:scale>
        <p:origin x="-762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image" Target="../media/image9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image" Target="../media/image2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EE5AF4-0689-4DCE-838A-EFD58E404A7F}" type="datetimeFigureOut">
              <a:rPr lang="en-US" smtClean="0"/>
              <a:t>11/18/2013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57201F-58F9-4265-B87E-CBBB58C3BF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1483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82CFDFC-48CB-44CD-9DBC-AD78103BE6D5}" type="slidenum">
              <a:rPr lang="en-US"/>
              <a:pPr/>
              <a:t>4</a:t>
            </a:fld>
            <a:endParaRPr lang="en-US"/>
          </a:p>
        </p:txBody>
      </p:sp>
      <p:sp>
        <p:nvSpPr>
          <p:cNvPr id="250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ln/>
        </p:spPr>
      </p:sp>
      <p:sp>
        <p:nvSpPr>
          <p:cNvPr id="2508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421" y="4344025"/>
            <a:ext cx="5485158" cy="4112926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2B61DF1-8DD9-4ABA-A406-9E44A2892FDB}" type="slidenum">
              <a:rPr lang="en-US"/>
              <a:pPr/>
              <a:t>11</a:t>
            </a:fld>
            <a:endParaRPr lang="en-US"/>
          </a:p>
        </p:txBody>
      </p:sp>
      <p:sp>
        <p:nvSpPr>
          <p:cNvPr id="189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9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IDEA project</a:t>
            </a:r>
            <a:endParaRPr lang="en-US" dirty="0"/>
          </a:p>
          <a:p>
            <a:r>
              <a:rPr lang="en-US" dirty="0" smtClean="0"/>
              <a:t>Training (EPA, National Air Quality Conference, AWMA, United Nations)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Reasons include</a:t>
            </a:r>
          </a:p>
          <a:p>
            <a:endParaRPr lang="en-US" dirty="0" smtClean="0"/>
          </a:p>
          <a:p>
            <a:pPr marL="228600" indent="-228600">
              <a:buAutoNum type="arabicPeriod"/>
            </a:pPr>
            <a:r>
              <a:rPr lang="en-US" dirty="0" smtClean="0"/>
              <a:t>Surface reflectance is higher in the West than the East</a:t>
            </a:r>
          </a:p>
          <a:p>
            <a:pPr marL="228600" indent="-228600">
              <a:buAutoNum type="arabicPeriod"/>
            </a:pPr>
            <a:r>
              <a:rPr lang="en-US" dirty="0" smtClean="0"/>
              <a:t>Predominantly sulfate type of aerosols in the East when compared to Nitrate type of aerosols in the West</a:t>
            </a:r>
          </a:p>
          <a:p>
            <a:pPr marL="228600" indent="-228600">
              <a:buAutoNum type="arabicPeriod"/>
            </a:pPr>
            <a:r>
              <a:rPr lang="en-US" dirty="0" smtClean="0"/>
              <a:t>Different meteorology and PBL heights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B262EB-9181-4B33-AB7E-7548BC222117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2ECFA-F257-4370-AE19-AE4F7EEFD91B}" type="datetimeFigureOut">
              <a:rPr lang="en-US" smtClean="0"/>
              <a:t>11/18/2013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71890-4CD1-4973-AB28-70121352F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1933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2ECFA-F257-4370-AE19-AE4F7EEFD91B}" type="datetimeFigureOut">
              <a:rPr lang="en-US" smtClean="0"/>
              <a:t>11/18/2013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71890-4CD1-4973-AB28-70121352F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5166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2ECFA-F257-4370-AE19-AE4F7EEFD91B}" type="datetimeFigureOut">
              <a:rPr lang="en-US" smtClean="0"/>
              <a:t>11/18/2013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71890-4CD1-4973-AB28-70121352F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677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2ECFA-F257-4370-AE19-AE4F7EEFD91B}" type="datetimeFigureOut">
              <a:rPr lang="en-US" smtClean="0"/>
              <a:t>11/18/2013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71890-4CD1-4973-AB28-70121352F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6843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2ECFA-F257-4370-AE19-AE4F7EEFD91B}" type="datetimeFigureOut">
              <a:rPr lang="en-US" smtClean="0"/>
              <a:t>11/18/2013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71890-4CD1-4973-AB28-70121352F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5395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2ECFA-F257-4370-AE19-AE4F7EEFD91B}" type="datetimeFigureOut">
              <a:rPr lang="en-US" smtClean="0"/>
              <a:t>11/18/2013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71890-4CD1-4973-AB28-70121352F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8712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2ECFA-F257-4370-AE19-AE4F7EEFD91B}" type="datetimeFigureOut">
              <a:rPr lang="en-US" smtClean="0"/>
              <a:t>11/18/2013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71890-4CD1-4973-AB28-70121352F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157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2ECFA-F257-4370-AE19-AE4F7EEFD91B}" type="datetimeFigureOut">
              <a:rPr lang="en-US" smtClean="0"/>
              <a:t>11/18/2013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71890-4CD1-4973-AB28-70121352F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4968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2ECFA-F257-4370-AE19-AE4F7EEFD91B}" type="datetimeFigureOut">
              <a:rPr lang="en-US" smtClean="0"/>
              <a:t>11/18/2013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71890-4CD1-4973-AB28-70121352F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55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2ECFA-F257-4370-AE19-AE4F7EEFD91B}" type="datetimeFigureOut">
              <a:rPr lang="en-US" smtClean="0"/>
              <a:t>11/18/2013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71890-4CD1-4973-AB28-70121352F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723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2ECFA-F257-4370-AE19-AE4F7EEFD91B}" type="datetimeFigureOut">
              <a:rPr lang="en-US" smtClean="0"/>
              <a:t>11/18/2013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71890-4CD1-4973-AB28-70121352F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9421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22ECFA-F257-4370-AE19-AE4F7EEFD91B}" type="datetimeFigureOut">
              <a:rPr lang="en-US" smtClean="0"/>
              <a:t>11/18/2013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271890-4CD1-4973-AB28-70121352F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008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25.png"/><Relationship Id="rId4" Type="http://schemas.openxmlformats.org/officeDocument/2006/relationships/image" Target="../media/image23.w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0.wmf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9.wmf"/><Relationship Id="rId4" Type="http://schemas.openxmlformats.org/officeDocument/2006/relationships/oleObject" Target="../embeddings/oleObject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1430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/>
              <a:t>Estimating Surface PM</a:t>
            </a:r>
            <a:r>
              <a:rPr lang="en-US" baseline="-25000" dirty="0"/>
              <a:t>2.5</a:t>
            </a:r>
            <a:r>
              <a:rPr lang="en-US" dirty="0"/>
              <a:t> Concentrations using Satellite AOD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6800" y="2667000"/>
            <a:ext cx="7239000" cy="2438400"/>
          </a:xfrm>
        </p:spPr>
        <p:txBody>
          <a:bodyPr>
            <a:normAutofit fontScale="77500" lnSpcReduction="20000"/>
          </a:bodyPr>
          <a:lstStyle/>
          <a:p>
            <a:r>
              <a:rPr lang="en-US" b="1" dirty="0" smtClean="0">
                <a:solidFill>
                  <a:schemeClr val="tx1"/>
                </a:solidFill>
              </a:rPr>
              <a:t>Sundar A. Christopher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The University of Alabama in </a:t>
            </a:r>
            <a:r>
              <a:rPr lang="en-US" b="1" dirty="0" smtClean="0">
                <a:solidFill>
                  <a:schemeClr val="tx1"/>
                </a:solidFill>
              </a:rPr>
              <a:t>Huntsville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sundar@nsstc.uah.edu</a:t>
            </a:r>
            <a:endParaRPr lang="en-US" b="1" dirty="0" smtClean="0">
              <a:solidFill>
                <a:schemeClr val="tx1"/>
              </a:solidFill>
            </a:endParaRPr>
          </a:p>
          <a:p>
            <a:endParaRPr lang="en-US" sz="2800" b="1" dirty="0" smtClean="0">
              <a:solidFill>
                <a:schemeClr val="tx1"/>
              </a:solidFill>
            </a:endParaRPr>
          </a:p>
          <a:p>
            <a:endParaRPr lang="en-US" sz="2800" b="1" dirty="0">
              <a:solidFill>
                <a:schemeClr val="tx1"/>
              </a:solidFill>
            </a:endParaRPr>
          </a:p>
          <a:p>
            <a:r>
              <a:rPr lang="en-US" sz="2400" b="1" dirty="0" smtClean="0">
                <a:solidFill>
                  <a:schemeClr val="tx1"/>
                </a:solidFill>
              </a:rPr>
              <a:t>VIIRS </a:t>
            </a:r>
            <a:r>
              <a:rPr lang="en-US" sz="2400" b="1" dirty="0">
                <a:solidFill>
                  <a:schemeClr val="tx1"/>
                </a:solidFill>
              </a:rPr>
              <a:t>Aerosol Science and Operational Users Workshop </a:t>
            </a:r>
            <a:br>
              <a:rPr lang="en-US" sz="2400" b="1" dirty="0">
                <a:solidFill>
                  <a:schemeClr val="tx1"/>
                </a:solidFill>
              </a:rPr>
            </a:br>
            <a:r>
              <a:rPr lang="en-US" sz="2400" b="1" dirty="0">
                <a:solidFill>
                  <a:schemeClr val="tx1"/>
                </a:solidFill>
              </a:rPr>
              <a:t>November 21-22, 2013</a:t>
            </a:r>
          </a:p>
          <a:p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4780" y="5934670"/>
            <a:ext cx="8991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spc="50" dirty="0">
                <a:ln w="11430"/>
              </a:rPr>
              <a:t>Hoff, R., S.A. Christopher, Remote Sensing of Particulate Matter Air Pollution from Space : Have we reached the promised </a:t>
            </a:r>
            <a:r>
              <a:rPr lang="en-US" b="1" spc="50" dirty="0" smtClean="0">
                <a:ln w="11430"/>
              </a:rPr>
              <a:t>land?, </a:t>
            </a:r>
            <a:r>
              <a:rPr lang="en-US" b="1" spc="50" dirty="0">
                <a:ln w="11430"/>
              </a:rPr>
              <a:t>J. Air &amp; Waste </a:t>
            </a:r>
            <a:r>
              <a:rPr lang="en-US" b="1" spc="50" dirty="0" smtClean="0">
                <a:ln w="11430"/>
              </a:rPr>
              <a:t>Management Association, </a:t>
            </a:r>
            <a:r>
              <a:rPr lang="en-US" b="1" spc="50" dirty="0">
                <a:ln w="11430"/>
              </a:rPr>
              <a:t>59:642-675, </a:t>
            </a:r>
            <a:r>
              <a:rPr lang="en-US" b="1" spc="50" dirty="0" smtClean="0">
                <a:ln w="11430"/>
              </a:rPr>
              <a:t>2009.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6396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Satellite and ground-based data</a:t>
            </a:r>
            <a:endParaRPr lang="en-US" dirty="0"/>
          </a:p>
        </p:txBody>
      </p:sp>
      <p:pic>
        <p:nvPicPr>
          <p:cNvPr id="4" name="Picture 1" descr="TS_AOT_PM2"/>
          <p:cNvPicPr>
            <a:picLocks noChangeAspect="1" noChangeArrowheads="1"/>
          </p:cNvPicPr>
          <p:nvPr/>
        </p:nvPicPr>
        <p:blipFill>
          <a:blip r:embed="rId2" cstate="print"/>
          <a:srcRect t="14867" r="2990"/>
          <a:stretch>
            <a:fillRect/>
          </a:stretch>
        </p:blipFill>
        <p:spPr bwMode="auto">
          <a:xfrm>
            <a:off x="158213" y="1676400"/>
            <a:ext cx="4222713" cy="28194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2" descr=" banner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1607252"/>
            <a:ext cx="4307904" cy="2888547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73453" y="4695097"/>
            <a:ext cx="84989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Both Level 1 RGB imagery and level 2 aerosol product information is useful</a:t>
            </a:r>
            <a:endParaRPr lang="en-US" sz="2800" dirty="0"/>
          </a:p>
        </p:txBody>
      </p:sp>
      <p:sp>
        <p:nvSpPr>
          <p:cNvPr id="8" name="Rectangle 7"/>
          <p:cNvSpPr/>
          <p:nvPr/>
        </p:nvSpPr>
        <p:spPr>
          <a:xfrm>
            <a:off x="53291" y="5649204"/>
            <a:ext cx="89366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Christopher, S.A., P. Gupta, U. Nair, T.A. Jones, S. Kondragunta, Y. Wu, J. Hand, X. Zhang, Satellite Remote Sensing and </a:t>
            </a:r>
            <a:r>
              <a:rPr lang="en-US" dirty="0" err="1"/>
              <a:t>Mesoscale</a:t>
            </a:r>
            <a:r>
              <a:rPr lang="en-US" dirty="0"/>
              <a:t> Modeling of the 2007 Florida/Georgia Fires, IEEE Journal of Selected Topics in Applied Earth Observations and Remote Sensing (JSTARS-2009-00020), 26, </a:t>
            </a:r>
            <a:r>
              <a:rPr lang="en-US" dirty="0" smtClean="0"/>
              <a:t>1-13, 2009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484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884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88420" name="Rectangle 4"/>
          <p:cNvSpPr>
            <a:spLocks noChangeArrowheads="1"/>
          </p:cNvSpPr>
          <p:nvPr/>
        </p:nvSpPr>
        <p:spPr bwMode="auto">
          <a:xfrm>
            <a:off x="1182688" y="2017713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l"/>
            </a:pPr>
            <a:endParaRPr lang="en-US" sz="3000"/>
          </a:p>
        </p:txBody>
      </p:sp>
      <p:pic>
        <p:nvPicPr>
          <p:cNvPr id="188421" name="Picture 5" descr="sept0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267200" cy="3413125"/>
          </a:xfrm>
          <a:prstGeom prst="rect">
            <a:avLst/>
          </a:prstGeom>
          <a:noFill/>
        </p:spPr>
      </p:pic>
      <p:pic>
        <p:nvPicPr>
          <p:cNvPr id="188422" name="Picture 6" descr="sept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76800" y="0"/>
            <a:ext cx="4267200" cy="3413125"/>
          </a:xfrm>
          <a:prstGeom prst="rect">
            <a:avLst/>
          </a:prstGeom>
          <a:noFill/>
        </p:spPr>
      </p:pic>
      <p:pic>
        <p:nvPicPr>
          <p:cNvPr id="188423" name="Picture 7" descr="sept1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444875"/>
            <a:ext cx="4267200" cy="3413125"/>
          </a:xfrm>
          <a:prstGeom prst="rect">
            <a:avLst/>
          </a:prstGeom>
          <a:noFill/>
        </p:spPr>
      </p:pic>
      <p:pic>
        <p:nvPicPr>
          <p:cNvPr id="188424" name="Picture 8" descr="sept1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76800" y="3444875"/>
            <a:ext cx="4267200" cy="3413125"/>
          </a:xfrm>
          <a:prstGeom prst="rect">
            <a:avLst/>
          </a:prstGeom>
          <a:noFill/>
        </p:spPr>
      </p:pic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0" y="6273800"/>
            <a:ext cx="8991600" cy="584200"/>
            <a:chOff x="48" y="2256"/>
            <a:chExt cx="5328" cy="368"/>
          </a:xfrm>
        </p:grpSpPr>
        <p:pic>
          <p:nvPicPr>
            <p:cNvPr id="188427" name="Picture 11" descr="MOD04_L2_MOD06_L2_eta_daily_2002253_nowind"/>
            <p:cNvPicPr>
              <a:picLocks noChangeAspect="1" noChangeArrowheads="1"/>
            </p:cNvPicPr>
            <p:nvPr/>
          </p:nvPicPr>
          <p:blipFill>
            <a:blip r:embed="rId7"/>
            <a:srcRect l="52428" t="93069" r="8737" b="188"/>
            <a:stretch>
              <a:fillRect/>
            </a:stretch>
          </p:blipFill>
          <p:spPr bwMode="auto">
            <a:xfrm>
              <a:off x="1920" y="2256"/>
              <a:ext cx="1920" cy="288"/>
            </a:xfrm>
            <a:prstGeom prst="rect">
              <a:avLst/>
            </a:prstGeom>
            <a:noFill/>
          </p:spPr>
        </p:pic>
        <p:pic>
          <p:nvPicPr>
            <p:cNvPr id="188428" name="Picture 12" descr="MOD04_L2_MOD06_L2_eta_daily_2002253_nowind"/>
            <p:cNvPicPr>
              <a:picLocks noChangeAspect="1" noChangeArrowheads="1"/>
            </p:cNvPicPr>
            <p:nvPr/>
          </p:nvPicPr>
          <p:blipFill>
            <a:blip r:embed="rId7"/>
            <a:srcRect l="52428" t="93069" r="16504" b="188"/>
            <a:stretch>
              <a:fillRect/>
            </a:stretch>
          </p:blipFill>
          <p:spPr bwMode="auto">
            <a:xfrm>
              <a:off x="3840" y="2256"/>
              <a:ext cx="1536" cy="288"/>
            </a:xfrm>
            <a:prstGeom prst="rect">
              <a:avLst/>
            </a:prstGeom>
            <a:noFill/>
          </p:spPr>
        </p:pic>
        <p:pic>
          <p:nvPicPr>
            <p:cNvPr id="188429" name="Picture 13" descr="MOD04_L2_MOD06_L2_eta_daily_2002253_nowind"/>
            <p:cNvPicPr>
              <a:picLocks noChangeAspect="1" noChangeArrowheads="1"/>
            </p:cNvPicPr>
            <p:nvPr/>
          </p:nvPicPr>
          <p:blipFill>
            <a:blip r:embed="rId7"/>
            <a:srcRect l="7767" t="93069" r="53398" b="188"/>
            <a:stretch>
              <a:fillRect/>
            </a:stretch>
          </p:blipFill>
          <p:spPr bwMode="auto">
            <a:xfrm>
              <a:off x="48" y="2256"/>
              <a:ext cx="1920" cy="288"/>
            </a:xfrm>
            <a:prstGeom prst="rect">
              <a:avLst/>
            </a:prstGeom>
            <a:noFill/>
          </p:spPr>
        </p:pic>
        <p:sp>
          <p:nvSpPr>
            <p:cNvPr id="188430" name="Rectangle 14"/>
            <p:cNvSpPr>
              <a:spLocks noChangeArrowheads="1"/>
            </p:cNvSpPr>
            <p:nvPr/>
          </p:nvSpPr>
          <p:spPr bwMode="auto">
            <a:xfrm>
              <a:off x="3888" y="2256"/>
              <a:ext cx="299" cy="4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8431" name="Rectangle 15"/>
            <p:cNvSpPr>
              <a:spLocks noChangeArrowheads="1"/>
            </p:cNvSpPr>
            <p:nvPr/>
          </p:nvSpPr>
          <p:spPr bwMode="auto">
            <a:xfrm>
              <a:off x="4176" y="2256"/>
              <a:ext cx="299" cy="48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8432" name="Rectangle 16"/>
            <p:cNvSpPr>
              <a:spLocks noChangeArrowheads="1"/>
            </p:cNvSpPr>
            <p:nvPr/>
          </p:nvSpPr>
          <p:spPr bwMode="auto">
            <a:xfrm>
              <a:off x="4464" y="2256"/>
              <a:ext cx="299" cy="48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8433" name="Rectangle 17"/>
            <p:cNvSpPr>
              <a:spLocks noChangeArrowheads="1"/>
            </p:cNvSpPr>
            <p:nvPr/>
          </p:nvSpPr>
          <p:spPr bwMode="auto">
            <a:xfrm>
              <a:off x="4752" y="2256"/>
              <a:ext cx="299" cy="4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8434" name="Rectangle 18"/>
            <p:cNvSpPr>
              <a:spLocks noChangeArrowheads="1"/>
            </p:cNvSpPr>
            <p:nvPr/>
          </p:nvSpPr>
          <p:spPr bwMode="auto">
            <a:xfrm>
              <a:off x="5040" y="2256"/>
              <a:ext cx="299" cy="48"/>
            </a:xfrm>
            <a:prstGeom prst="rect">
              <a:avLst/>
            </a:prstGeom>
            <a:solidFill>
              <a:srgbClr val="800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8435" name="Text Box 19"/>
            <p:cNvSpPr txBox="1">
              <a:spLocks noChangeArrowheads="1"/>
            </p:cNvSpPr>
            <p:nvPr/>
          </p:nvSpPr>
          <p:spPr bwMode="auto">
            <a:xfrm>
              <a:off x="48" y="2304"/>
              <a:ext cx="5328" cy="320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900" dirty="0">
                  <a:solidFill>
                    <a:schemeClr val="bg1"/>
                  </a:solidFill>
                  <a:latin typeface="Times" pitchFamily="18" charset="0"/>
                </a:rPr>
                <a:t>0.0            0.2            0.4             0.6            0.8             1.0     0         10        20         30        40        50         60        70       0        15.5     40.5      65.5          150.5</a:t>
              </a:r>
            </a:p>
            <a:p>
              <a:r>
                <a:rPr lang="en-US" sz="900" dirty="0">
                  <a:solidFill>
                    <a:schemeClr val="bg1"/>
                  </a:solidFill>
                  <a:latin typeface="Times" pitchFamily="18" charset="0"/>
                </a:rPr>
                <a:t>                       Aerosol Optical Depth                                                          Cloud Optical Thickness                                                             PM2.5 (</a:t>
              </a:r>
              <a:r>
                <a:rPr lang="en-US" sz="900" dirty="0" err="1">
                  <a:solidFill>
                    <a:schemeClr val="bg1"/>
                  </a:solidFill>
                  <a:latin typeface="Times" pitchFamily="18" charset="0"/>
                </a:rPr>
                <a:t>ug</a:t>
              </a:r>
              <a:r>
                <a:rPr lang="en-US" sz="900" dirty="0">
                  <a:solidFill>
                    <a:schemeClr val="bg1"/>
                  </a:solidFill>
                  <a:latin typeface="Times" pitchFamily="18" charset="0"/>
                </a:rPr>
                <a:t>/m3)</a:t>
              </a:r>
              <a:endParaRPr lang="en-US" sz="900" dirty="0">
                <a:latin typeface="Arial" charset="0"/>
              </a:endParaRPr>
            </a:p>
          </p:txBody>
        </p:sp>
      </p:grpSp>
      <p:sp>
        <p:nvSpPr>
          <p:cNvPr id="188436" name="Text Box 20"/>
          <p:cNvSpPr txBox="1">
            <a:spLocks noChangeArrowheads="1"/>
          </p:cNvSpPr>
          <p:nvPr/>
        </p:nvSpPr>
        <p:spPr bwMode="auto">
          <a:xfrm>
            <a:off x="0" y="152401"/>
            <a:ext cx="1295400" cy="46166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" pitchFamily="18" charset="0"/>
              </a:rPr>
              <a:t>Sept 9</a:t>
            </a:r>
            <a:endParaRPr lang="en-US" dirty="0">
              <a:latin typeface="Arial" charset="0"/>
            </a:endParaRPr>
          </a:p>
        </p:txBody>
      </p:sp>
      <p:sp>
        <p:nvSpPr>
          <p:cNvPr id="188437" name="Text Box 21"/>
          <p:cNvSpPr txBox="1">
            <a:spLocks noChangeArrowheads="1"/>
          </p:cNvSpPr>
          <p:nvPr/>
        </p:nvSpPr>
        <p:spPr bwMode="auto">
          <a:xfrm>
            <a:off x="7696200" y="152401"/>
            <a:ext cx="1447800" cy="46166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" pitchFamily="18" charset="0"/>
              </a:rPr>
              <a:t>Sept 10</a:t>
            </a:r>
            <a:endParaRPr lang="en-US" dirty="0">
              <a:latin typeface="Arial" charset="0"/>
            </a:endParaRPr>
          </a:p>
        </p:txBody>
      </p:sp>
      <p:sp>
        <p:nvSpPr>
          <p:cNvPr id="188438" name="Text Box 22"/>
          <p:cNvSpPr txBox="1">
            <a:spLocks noChangeArrowheads="1"/>
          </p:cNvSpPr>
          <p:nvPr/>
        </p:nvSpPr>
        <p:spPr bwMode="auto">
          <a:xfrm>
            <a:off x="0" y="3429001"/>
            <a:ext cx="1371600" cy="46166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" pitchFamily="18" charset="0"/>
              </a:rPr>
              <a:t>Sept 11</a:t>
            </a:r>
            <a:endParaRPr lang="en-US" dirty="0">
              <a:latin typeface="Arial" charset="0"/>
            </a:endParaRPr>
          </a:p>
        </p:txBody>
      </p:sp>
      <p:sp>
        <p:nvSpPr>
          <p:cNvPr id="188439" name="Text Box 23"/>
          <p:cNvSpPr txBox="1">
            <a:spLocks noChangeArrowheads="1"/>
          </p:cNvSpPr>
          <p:nvPr/>
        </p:nvSpPr>
        <p:spPr bwMode="auto">
          <a:xfrm>
            <a:off x="7696200" y="3505201"/>
            <a:ext cx="1447800" cy="46166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" pitchFamily="18" charset="0"/>
              </a:rPr>
              <a:t>Sept 12</a:t>
            </a:r>
            <a:endParaRPr lang="en-US" dirty="0">
              <a:latin typeface="Arial" charset="0"/>
            </a:endParaRPr>
          </a:p>
        </p:txBody>
      </p:sp>
      <p:sp>
        <p:nvSpPr>
          <p:cNvPr id="188440" name="Text Box 24"/>
          <p:cNvSpPr txBox="1">
            <a:spLocks noChangeArrowheads="1"/>
          </p:cNvSpPr>
          <p:nvPr/>
        </p:nvSpPr>
        <p:spPr bwMode="auto">
          <a:xfrm>
            <a:off x="7239000" y="2667000"/>
            <a:ext cx="1562100" cy="64135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" pitchFamily="18" charset="0"/>
              </a:rPr>
              <a:t>No EPA sites</a:t>
            </a:r>
          </a:p>
          <a:p>
            <a:r>
              <a:rPr lang="en-US" dirty="0">
                <a:solidFill>
                  <a:schemeClr val="bg1"/>
                </a:solidFill>
                <a:latin typeface="Times" pitchFamily="18" charset="0"/>
              </a:rPr>
              <a:t>MODIS fills in</a:t>
            </a:r>
            <a:endParaRPr lang="en-US" dirty="0">
              <a:latin typeface="Arial" charset="0"/>
            </a:endParaRPr>
          </a:p>
        </p:txBody>
      </p:sp>
      <p:sp>
        <p:nvSpPr>
          <p:cNvPr id="188441" name="Line 25"/>
          <p:cNvSpPr>
            <a:spLocks noChangeShapeType="1"/>
          </p:cNvSpPr>
          <p:nvPr/>
        </p:nvSpPr>
        <p:spPr bwMode="auto">
          <a:xfrm flipH="1" flipV="1">
            <a:off x="7467600" y="1676400"/>
            <a:ext cx="533400" cy="990600"/>
          </a:xfrm>
          <a:prstGeom prst="line">
            <a:avLst/>
          </a:prstGeom>
          <a:ln>
            <a:solidFill>
              <a:schemeClr val="bg1"/>
            </a:solidFill>
            <a:headEnd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938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88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8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88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88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8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88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88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8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88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88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8436" grpId="0" animBg="1"/>
      <p:bldP spid="188437" grpId="0" animBg="1"/>
      <p:bldP spid="188438" grpId="0" animBg="1"/>
      <p:bldP spid="188439" grpId="0" animBg="1"/>
      <p:bldP spid="188440" grpId="0" animBg="1"/>
      <p:bldP spid="18844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402" y="169333"/>
            <a:ext cx="8229600" cy="1143000"/>
          </a:xfrm>
        </p:spPr>
        <p:txBody>
          <a:bodyPr/>
          <a:lstStyle/>
          <a:p>
            <a:r>
              <a:rPr lang="en-US" dirty="0" smtClean="0"/>
              <a:t>Correlating PM2.5 and AOD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6800" y="1600200"/>
            <a:ext cx="3810000" cy="44624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For the easy (relatively) cases </a:t>
            </a:r>
            <a:r>
              <a:rPr lang="en-US" dirty="0"/>
              <a:t>i</a:t>
            </a:r>
            <a:r>
              <a:rPr lang="en-US" dirty="0" smtClean="0"/>
              <a:t>f there is a PM-AOD relationship (linear in this case) use AOD to estimate PM2.5</a:t>
            </a:r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4" name="Group 5"/>
          <p:cNvGrpSpPr>
            <a:grpSpLocks/>
          </p:cNvGrpSpPr>
          <p:nvPr/>
        </p:nvGrpSpPr>
        <p:grpSpPr bwMode="auto">
          <a:xfrm>
            <a:off x="137160" y="1295400"/>
            <a:ext cx="4017963" cy="4537076"/>
            <a:chOff x="61" y="1104"/>
            <a:chExt cx="2531" cy="2858"/>
          </a:xfrm>
        </p:grpSpPr>
        <p:pic>
          <p:nvPicPr>
            <p:cNvPr id="5" name="Picture 6" descr="aot_terra_aqua_pm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61" y="1104"/>
              <a:ext cx="2531" cy="2544"/>
            </a:xfrm>
            <a:prstGeom prst="rect">
              <a:avLst/>
            </a:prstGeom>
            <a:noFill/>
          </p:spPr>
        </p:pic>
        <p:sp>
          <p:nvSpPr>
            <p:cNvPr id="6" name="Rectangle 7"/>
            <p:cNvSpPr>
              <a:spLocks noChangeArrowheads="1"/>
            </p:cNvSpPr>
            <p:nvPr/>
          </p:nvSpPr>
          <p:spPr bwMode="auto">
            <a:xfrm>
              <a:off x="61" y="3632"/>
              <a:ext cx="1995" cy="330"/>
            </a:xfrm>
            <a:prstGeom prst="rect">
              <a:avLst/>
            </a:prstGeom>
            <a:ln>
              <a:headEnd/>
              <a:tailEnd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tx1"/>
                  </a:solidFill>
                  <a:effectLst/>
                  <a:latin typeface="Verdana" pitchFamily="34" charset="0"/>
                </a:rPr>
                <a:t>Wang and Christopher, </a:t>
              </a:r>
              <a:r>
                <a:rPr lang="en-US" sz="1400" b="1" dirty="0" smtClean="0">
                  <a:solidFill>
                    <a:schemeClr val="tx1"/>
                  </a:solidFill>
                  <a:effectLst/>
                  <a:latin typeface="Verdana" pitchFamily="34" charset="0"/>
                </a:rPr>
                <a:t>2003</a:t>
              </a:r>
            </a:p>
            <a:p>
              <a:pPr algn="ctr"/>
              <a:r>
                <a:rPr lang="en-US" sz="1400" b="1" dirty="0" smtClean="0">
                  <a:solidFill>
                    <a:schemeClr val="tx1"/>
                  </a:solidFill>
                  <a:latin typeface="Verdana" pitchFamily="34" charset="0"/>
                </a:rPr>
                <a:t>Hourly, R= 0.7;</a:t>
              </a:r>
              <a:r>
                <a:rPr lang="en-US" sz="1400" b="1" dirty="0" smtClean="0">
                  <a:solidFill>
                    <a:schemeClr val="tx1"/>
                  </a:solidFill>
                  <a:effectLst/>
                  <a:latin typeface="Verdana" pitchFamily="34" charset="0"/>
                </a:rPr>
                <a:t>Daily, R &gt;0.9</a:t>
              </a:r>
              <a:endParaRPr lang="en-US" sz="1400" b="1" dirty="0"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0" y="5934670"/>
            <a:ext cx="90824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Wang, J., and S. A. Christopher, </a:t>
            </a:r>
            <a:r>
              <a:rPr lang="en-US" dirty="0" err="1"/>
              <a:t>Intercomparison</a:t>
            </a:r>
            <a:r>
              <a:rPr lang="en-US" dirty="0"/>
              <a:t> between satellite-derived aerosol optical thickness and PM2.5 mass: Implications for air quality studies, </a:t>
            </a:r>
            <a:r>
              <a:rPr lang="en-US" dirty="0" err="1"/>
              <a:t>Geophys</a:t>
            </a:r>
            <a:r>
              <a:rPr lang="en-US" dirty="0"/>
              <a:t>. Res. </a:t>
            </a:r>
            <a:r>
              <a:rPr lang="en-US" dirty="0" err="1"/>
              <a:t>Lett</a:t>
            </a:r>
            <a:r>
              <a:rPr lang="en-US" dirty="0"/>
              <a:t>., 30(21), 2095, doi:10.1029/2003GL018174, 2003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2362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Creating AQI maps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48400" y="1600201"/>
            <a:ext cx="2438400" cy="4495800"/>
          </a:xfrm>
        </p:spPr>
        <p:txBody>
          <a:bodyPr/>
          <a:lstStyle/>
          <a:p>
            <a:r>
              <a:rPr lang="en-US" dirty="0"/>
              <a:t>E</a:t>
            </a:r>
            <a:r>
              <a:rPr lang="en-US" dirty="0" smtClean="0"/>
              <a:t>very pixel that is not cloud covered has an AQI value</a:t>
            </a:r>
            <a:endParaRPr lang="en-US" dirty="0"/>
          </a:p>
        </p:txBody>
      </p:sp>
      <p:pic>
        <p:nvPicPr>
          <p:cNvPr id="4" name="Picture 3" descr="09_12_tau_mete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28600" y="1219200"/>
            <a:ext cx="6180426" cy="43434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543035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Uncertainties</a:t>
            </a:r>
            <a:endParaRPr lang="en-US" dirty="0"/>
          </a:p>
        </p:txBody>
      </p:sp>
      <p:pic>
        <p:nvPicPr>
          <p:cNvPr id="14" name="Picture 2" descr="corr_maps-0"/>
          <p:cNvPicPr>
            <a:picLocks noChangeAspect="1" noChangeArrowheads="1"/>
          </p:cNvPicPr>
          <p:nvPr/>
        </p:nvPicPr>
        <p:blipFill>
          <a:blip r:embed="rId3"/>
          <a:srcRect t="7576" b="12121"/>
          <a:stretch>
            <a:fillRect/>
          </a:stretch>
        </p:blipFill>
        <p:spPr bwMode="auto">
          <a:xfrm>
            <a:off x="106680" y="1458306"/>
            <a:ext cx="4036308" cy="342474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TextBox 4"/>
          <p:cNvSpPr txBox="1"/>
          <p:nvPr/>
        </p:nvSpPr>
        <p:spPr>
          <a:xfrm>
            <a:off x="0" y="5791200"/>
            <a:ext cx="9060301" cy="101566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/>
              <a:t>Even though clouds prevent AOD retrievals ~50% of the time, difference between ALL</a:t>
            </a:r>
          </a:p>
          <a:p>
            <a:r>
              <a:rPr lang="en-US" sz="2000" dirty="0" smtClean="0"/>
              <a:t> PM2.5 from ground and PM2.5 during time of satellite overpass is &lt; 2ugm</a:t>
            </a:r>
            <a:r>
              <a:rPr lang="en-US" sz="2000" baseline="30000" dirty="0" smtClean="0"/>
              <a:t>-3</a:t>
            </a:r>
            <a:r>
              <a:rPr lang="en-US" sz="2000" dirty="0" smtClean="0"/>
              <a:t> for</a:t>
            </a:r>
          </a:p>
          <a:p>
            <a:r>
              <a:rPr lang="en-US" sz="2000" dirty="0" smtClean="0"/>
              <a:t>seasonal and yearly averages (Christopher and Gupta, 2009).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1342684" y="5376038"/>
            <a:ext cx="2983061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b="1" dirty="0" smtClean="0"/>
              <a:t>Linear Correlation Coefficient</a:t>
            </a:r>
            <a:endParaRPr lang="en-US" b="1" baseline="30000" dirty="0"/>
          </a:p>
        </p:txBody>
      </p:sp>
      <p:grpSp>
        <p:nvGrpSpPr>
          <p:cNvPr id="7" name="Group 6"/>
          <p:cNvGrpSpPr/>
          <p:nvPr/>
        </p:nvGrpSpPr>
        <p:grpSpPr>
          <a:xfrm>
            <a:off x="4352834" y="1361091"/>
            <a:ext cx="4724400" cy="4127266"/>
            <a:chOff x="4191000" y="1282934"/>
            <a:chExt cx="4724400" cy="4127266"/>
          </a:xfrm>
        </p:grpSpPr>
        <p:pic>
          <p:nvPicPr>
            <p:cNvPr id="8" name="Picture 1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267200" y="1282934"/>
              <a:ext cx="4639734" cy="41272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9" name="TextBox 8"/>
            <p:cNvSpPr txBox="1"/>
            <p:nvPr/>
          </p:nvSpPr>
          <p:spPr>
            <a:xfrm>
              <a:off x="4876800" y="4236721"/>
              <a:ext cx="4038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r>
                <a:rPr lang="en-US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PM2.5 /AOD varies across studies due to different assumptions.</a:t>
              </a:r>
              <a:endParaRPr lang="en-US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8763000" y="3352800"/>
              <a:ext cx="152400" cy="9144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 flipH="1">
              <a:off x="8763000" y="4191000"/>
              <a:ext cx="152400" cy="533400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8763000" y="2438400"/>
              <a:ext cx="152400" cy="9144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8763000" y="1524000"/>
              <a:ext cx="152400" cy="914400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 rot="5400000">
              <a:off x="4229100" y="4457700"/>
              <a:ext cx="685800" cy="1588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4267200" y="5029200"/>
              <a:ext cx="1285801" cy="369332"/>
            </a:xfrm>
            <a:prstGeom prst="rect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US" dirty="0" smtClean="0"/>
                <a:t>Uncertainty</a:t>
              </a:r>
              <a:endParaRPr lang="en-US" dirty="0"/>
            </a:p>
          </p:txBody>
        </p:sp>
        <p:sp>
          <p:nvSpPr>
            <p:cNvPr id="17" name="Curved Right Arrow 16"/>
            <p:cNvSpPr/>
            <p:nvPr/>
          </p:nvSpPr>
          <p:spPr>
            <a:xfrm>
              <a:off x="4191000" y="4648200"/>
              <a:ext cx="228600" cy="381000"/>
            </a:xfrm>
            <a:prstGeom prst="curv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 rot="16200000" flipH="1">
              <a:off x="5562600" y="3048000"/>
              <a:ext cx="838200" cy="53340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 rot="16200000" flipH="1">
              <a:off x="7467600" y="1981200"/>
              <a:ext cx="838200" cy="53340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0931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Beyond the linear correlation</a:t>
            </a:r>
            <a:endParaRPr lang="en-US" dirty="0"/>
          </a:p>
        </p:txBody>
      </p:sp>
      <p:graphicFrame>
        <p:nvGraphicFramePr>
          <p:cNvPr id="20483" name="Object 3"/>
          <p:cNvGraphicFramePr>
            <a:graphicFrameLocks noChangeAspect="1"/>
          </p:cNvGraphicFramePr>
          <p:nvPr/>
        </p:nvGraphicFramePr>
        <p:xfrm>
          <a:off x="0" y="4191000"/>
          <a:ext cx="4467225" cy="1885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6" name="Equation" r:id="rId3" imgW="2019240" imgH="914400" progId="Equation.3">
                  <p:embed/>
                </p:oleObj>
              </mc:Choice>
              <mc:Fallback>
                <p:oleObj name="Equation" r:id="rId3" imgW="2019240" imgH="914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191000"/>
                        <a:ext cx="4467225" cy="1885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13"/>
          <p:cNvPicPr>
            <a:picLocks noChangeAspect="1" noChangeArrowheads="1"/>
          </p:cNvPicPr>
          <p:nvPr/>
        </p:nvPicPr>
        <p:blipFill>
          <a:blip r:embed="rId5" cstate="print"/>
          <a:srcRect l="-622" t="43453"/>
          <a:stretch>
            <a:fillRect/>
          </a:stretch>
        </p:blipFill>
        <p:spPr bwMode="auto">
          <a:xfrm>
            <a:off x="4267200" y="1143000"/>
            <a:ext cx="4876800" cy="277653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4267200" y="1219200"/>
            <a:ext cx="2613601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Van </a:t>
            </a:r>
            <a:r>
              <a:rPr lang="en-US" dirty="0" err="1" smtClean="0"/>
              <a:t>Donkelaar</a:t>
            </a:r>
            <a:r>
              <a:rPr lang="en-US" dirty="0" smtClean="0"/>
              <a:t>, et al  2006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28600" y="6027003"/>
            <a:ext cx="8915400" cy="830997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/>
              <a:t>PBL, RH are necessary to estimate PM2.5 from  columnar satellite retrievals. Correlations increase from 0.3 to 0.7.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4445000" y="4038600"/>
            <a:ext cx="4470400" cy="193899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Aircraft studies also show that normalizing AOD with PBL height significantly improves AOD-PM2.5 relationship (Al-</a:t>
            </a:r>
            <a:r>
              <a:rPr lang="en-US" sz="2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Saadi</a:t>
            </a:r>
            <a:r>
              <a:rPr lang="en-US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)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304800" y="1143000"/>
            <a:ext cx="3848100" cy="2903538"/>
            <a:chOff x="304800" y="1143000"/>
            <a:chExt cx="3848100" cy="2903538"/>
          </a:xfrm>
        </p:grpSpPr>
        <p:graphicFrame>
          <p:nvGraphicFramePr>
            <p:cNvPr id="4" name="Object 7"/>
            <p:cNvGraphicFramePr>
              <a:graphicFrameLocks noChangeAspect="1"/>
            </p:cNvGraphicFramePr>
            <p:nvPr/>
          </p:nvGraphicFramePr>
          <p:xfrm>
            <a:off x="304800" y="1143000"/>
            <a:ext cx="3848100" cy="29035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37" r:id="rId6" imgW="3847619" imgH="5649114" progId="">
                    <p:embed/>
                  </p:oleObj>
                </mc:Choice>
                <mc:Fallback>
                  <p:oleObj r:id="rId6" imgW="3847619" imgH="5649114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t="48581"/>
                        <a:stretch>
                          <a:fillRect/>
                        </a:stretch>
                      </p:blipFill>
                      <p:spPr bwMode="auto">
                        <a:xfrm>
                          <a:off x="304800" y="1143000"/>
                          <a:ext cx="3848100" cy="290353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" name="TextBox 11"/>
            <p:cNvSpPr txBox="1"/>
            <p:nvPr/>
          </p:nvSpPr>
          <p:spPr>
            <a:xfrm>
              <a:off x="1295400" y="3657600"/>
              <a:ext cx="1767856" cy="36933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b="1" dirty="0" smtClean="0"/>
                <a:t>Predicted PM2.5</a:t>
              </a:r>
              <a:endParaRPr lang="en-US" b="1" baseline="30000" dirty="0"/>
            </a:p>
          </p:txBody>
        </p:sp>
      </p:grpSp>
      <p:sp>
        <p:nvSpPr>
          <p:cNvPr id="13" name="TextBox 12"/>
          <p:cNvSpPr txBox="1"/>
          <p:nvPr/>
        </p:nvSpPr>
        <p:spPr>
          <a:xfrm rot="16200000">
            <a:off x="-396546" y="2377746"/>
            <a:ext cx="1772024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b="1" dirty="0" smtClean="0"/>
              <a:t>Observed PM2.5</a:t>
            </a:r>
            <a:endParaRPr lang="en-US" b="1" baseline="30000" dirty="0"/>
          </a:p>
        </p:txBody>
      </p:sp>
      <p:sp>
        <p:nvSpPr>
          <p:cNvPr id="8" name="TextBox 7"/>
          <p:cNvSpPr txBox="1"/>
          <p:nvPr/>
        </p:nvSpPr>
        <p:spPr>
          <a:xfrm>
            <a:off x="838200" y="1371600"/>
            <a:ext cx="1579663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Liu et al (2005)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152400" y="838200"/>
            <a:ext cx="228600" cy="3200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962400" y="1143000"/>
            <a:ext cx="304800" cy="2667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81000" y="3947160"/>
            <a:ext cx="26670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3048000" y="3810000"/>
            <a:ext cx="10668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661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0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Straight Arrow Connector 32"/>
          <p:cNvCxnSpPr>
            <a:stCxn id="75" idx="0"/>
          </p:cNvCxnSpPr>
          <p:nvPr/>
        </p:nvCxnSpPr>
        <p:spPr>
          <a:xfrm flipV="1">
            <a:off x="8159615" y="4852487"/>
            <a:ext cx="0" cy="119149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Progress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76200" y="1371600"/>
            <a:ext cx="9018858" cy="3886198"/>
            <a:chOff x="1389556" y="1762126"/>
            <a:chExt cx="7313228" cy="4250530"/>
          </a:xfrm>
        </p:grpSpPr>
        <p:sp>
          <p:nvSpPr>
            <p:cNvPr id="5" name="AutoShape 5"/>
            <p:cNvSpPr>
              <a:spLocks noChangeArrowheads="1"/>
            </p:cNvSpPr>
            <p:nvPr/>
          </p:nvSpPr>
          <p:spPr bwMode="auto">
            <a:xfrm>
              <a:off x="1636713" y="2928939"/>
              <a:ext cx="2020887" cy="1666875"/>
            </a:xfrm>
            <a:prstGeom prst="roundRect">
              <a:avLst>
                <a:gd name="adj" fmla="val 16667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800" b="1"/>
            </a:p>
          </p:txBody>
        </p:sp>
        <p:sp>
          <p:nvSpPr>
            <p:cNvPr id="6" name="AutoShape 6"/>
            <p:cNvSpPr>
              <a:spLocks noChangeArrowheads="1"/>
            </p:cNvSpPr>
            <p:nvPr/>
          </p:nvSpPr>
          <p:spPr bwMode="auto">
            <a:xfrm>
              <a:off x="3810000" y="3012282"/>
              <a:ext cx="1981200" cy="1600200"/>
            </a:xfrm>
            <a:prstGeom prst="roundRect">
              <a:avLst>
                <a:gd name="adj" fmla="val 16667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r>
                <a:rPr lang="en-US" b="1" dirty="0"/>
                <a:t>PM2.5=</a:t>
              </a:r>
              <a:r>
                <a:rPr lang="el-GR" b="1" dirty="0"/>
                <a:t>α</a:t>
              </a:r>
              <a:r>
                <a:rPr lang="en-US" b="1" dirty="0"/>
                <a:t>+ </a:t>
              </a:r>
              <a:r>
                <a:rPr lang="el-GR" b="1" dirty="0"/>
                <a:t>α</a:t>
              </a:r>
              <a:r>
                <a:rPr lang="en-US" b="1" dirty="0"/>
                <a:t>1*AOT+ </a:t>
              </a:r>
              <a:r>
                <a:rPr lang="el-GR" b="1" dirty="0"/>
                <a:t>α</a:t>
              </a:r>
              <a:r>
                <a:rPr lang="en-US" b="1" dirty="0"/>
                <a:t>2*TMP+ </a:t>
              </a:r>
              <a:r>
                <a:rPr lang="el-GR" b="1" dirty="0"/>
                <a:t>α</a:t>
              </a:r>
              <a:r>
                <a:rPr lang="en-US" b="1" dirty="0"/>
                <a:t>3*HPBL+ </a:t>
              </a:r>
              <a:r>
                <a:rPr lang="el-GR" b="1" dirty="0"/>
                <a:t>α</a:t>
              </a:r>
              <a:r>
                <a:rPr lang="en-US" b="1" dirty="0"/>
                <a:t>3*WS+ </a:t>
              </a:r>
              <a:r>
                <a:rPr lang="el-GR" b="1" dirty="0"/>
                <a:t>α</a:t>
              </a:r>
              <a:r>
                <a:rPr lang="en-US" b="1" dirty="0"/>
                <a:t>4*RH</a:t>
              </a:r>
              <a:endParaRPr lang="el-GR" b="1" dirty="0"/>
            </a:p>
          </p:txBody>
        </p:sp>
        <p:sp>
          <p:nvSpPr>
            <p:cNvPr id="7" name="AutoShape 11"/>
            <p:cNvSpPr>
              <a:spLocks noChangeArrowheads="1"/>
            </p:cNvSpPr>
            <p:nvPr/>
          </p:nvSpPr>
          <p:spPr bwMode="auto">
            <a:xfrm>
              <a:off x="1389556" y="1762126"/>
              <a:ext cx="7313228" cy="416719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r>
                <a:rPr lang="en-US" sz="2000" b="1" cap="all" dirty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4">
                          <a:shade val="20000"/>
                          <a:satMod val="245000"/>
                        </a:schemeClr>
                      </a:gs>
                      <a:gs pos="43000">
                        <a:schemeClr val="accent4">
                          <a:satMod val="255000"/>
                        </a:schemeClr>
                      </a:gs>
                      <a:gs pos="48000">
                        <a:schemeClr val="accent4">
                          <a:shade val="85000"/>
                          <a:satMod val="255000"/>
                        </a:schemeClr>
                      </a:gs>
                      <a:gs pos="100000">
                        <a:schemeClr val="accent4">
                          <a:shade val="20000"/>
                          <a:satMod val="245000"/>
                        </a:schemeClr>
                      </a:gs>
                    </a:gsLst>
                    <a:lin ang="5400000"/>
                  </a:gradFill>
                  <a:effectLst>
                    <a:reflection blurRad="12700" stA="28000" endPos="45000" dist="1000" dir="5400000" sy="-100000" algn="bl" rotWithShape="0"/>
                  </a:effectLst>
                </a:rPr>
                <a:t>PM2.5 Estimation from Satellite </a:t>
              </a:r>
              <a:r>
                <a:rPr lang="en-US" sz="2000" b="1" cap="all" dirty="0" smtClean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4">
                          <a:shade val="20000"/>
                          <a:satMod val="245000"/>
                        </a:schemeClr>
                      </a:gs>
                      <a:gs pos="43000">
                        <a:schemeClr val="accent4">
                          <a:satMod val="255000"/>
                        </a:schemeClr>
                      </a:gs>
                      <a:gs pos="48000">
                        <a:schemeClr val="accent4">
                          <a:shade val="85000"/>
                          <a:satMod val="255000"/>
                        </a:schemeClr>
                      </a:gs>
                      <a:gs pos="100000">
                        <a:schemeClr val="accent4">
                          <a:shade val="20000"/>
                          <a:satMod val="245000"/>
                        </a:schemeClr>
                      </a:gs>
                    </a:gsLst>
                    <a:lin ang="5400000"/>
                  </a:gradFill>
                  <a:effectLst>
                    <a:reflection blurRad="12700" stA="28000" endPos="45000" dist="1000" dir="5400000" sy="-100000" algn="bl" rotWithShape="0"/>
                  </a:effectLst>
                </a:rPr>
                <a:t>Observations (MODIS, MISR, GOES, POLDER)</a:t>
              </a:r>
              <a:endParaRPr lang="en-US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endParaRPr>
            </a:p>
          </p:txBody>
        </p:sp>
        <p:sp>
          <p:nvSpPr>
            <p:cNvPr id="11" name="Oval 24"/>
            <p:cNvSpPr>
              <a:spLocks noChangeArrowheads="1"/>
            </p:cNvSpPr>
            <p:nvPr/>
          </p:nvSpPr>
          <p:spPr bwMode="auto">
            <a:xfrm>
              <a:off x="2069238" y="5126038"/>
              <a:ext cx="1112205" cy="886618"/>
            </a:xfrm>
            <a:prstGeom prst="ellips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/>
              <a:r>
                <a:rPr lang="en-US" sz="1600" b="1" cap="all" dirty="0" smtClean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4">
                          <a:shade val="20000"/>
                          <a:satMod val="245000"/>
                        </a:schemeClr>
                      </a:gs>
                      <a:gs pos="43000">
                        <a:schemeClr val="accent4">
                          <a:satMod val="255000"/>
                        </a:schemeClr>
                      </a:gs>
                      <a:gs pos="48000">
                        <a:schemeClr val="accent4">
                          <a:shade val="85000"/>
                          <a:satMod val="255000"/>
                        </a:schemeClr>
                      </a:gs>
                      <a:gs pos="100000">
                        <a:schemeClr val="accent4">
                          <a:shade val="20000"/>
                          <a:satMod val="245000"/>
                        </a:schemeClr>
                      </a:gs>
                    </a:gsLst>
                    <a:lin ang="5400000"/>
                  </a:gradFill>
                  <a:effectLst>
                    <a:reflection blurRad="12700" stA="28000" endPos="45000" dist="1000" dir="5400000" sy="-100000" algn="bl" rotWithShape="0"/>
                  </a:effectLst>
                </a:rPr>
                <a:t>THREE</a:t>
              </a:r>
              <a:endParaRPr lang="en-US" sz="1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endParaRPr>
            </a:p>
            <a:p>
              <a:pPr algn="ctr"/>
              <a:r>
                <a:rPr lang="en-US" sz="1600" b="1" cap="all" dirty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4">
                          <a:shade val="20000"/>
                          <a:satMod val="245000"/>
                        </a:schemeClr>
                      </a:gs>
                      <a:gs pos="43000">
                        <a:schemeClr val="accent4">
                          <a:satMod val="255000"/>
                        </a:schemeClr>
                      </a:gs>
                      <a:gs pos="48000">
                        <a:schemeClr val="accent4">
                          <a:shade val="85000"/>
                          <a:satMod val="255000"/>
                        </a:schemeClr>
                      </a:gs>
                      <a:gs pos="100000">
                        <a:schemeClr val="accent4">
                          <a:shade val="20000"/>
                          <a:satMod val="245000"/>
                        </a:schemeClr>
                      </a:gs>
                    </a:gsLst>
                    <a:lin ang="5400000"/>
                  </a:gradFill>
                  <a:effectLst>
                    <a:reflection blurRad="12700" stA="28000" endPos="45000" dist="1000" dir="5400000" sy="-100000" algn="bl" rotWithShape="0"/>
                  </a:effectLst>
                </a:rPr>
                <a:t>Dozen </a:t>
              </a:r>
              <a:r>
                <a:rPr lang="en-US" sz="1600" b="1" cap="all" dirty="0" smtClean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4">
                          <a:shade val="20000"/>
                          <a:satMod val="245000"/>
                        </a:schemeClr>
                      </a:gs>
                      <a:gs pos="43000">
                        <a:schemeClr val="accent4">
                          <a:satMod val="255000"/>
                        </a:schemeClr>
                      </a:gs>
                      <a:gs pos="48000">
                        <a:schemeClr val="accent4">
                          <a:shade val="85000"/>
                          <a:satMod val="255000"/>
                        </a:schemeClr>
                      </a:gs>
                      <a:gs pos="100000">
                        <a:schemeClr val="accent4">
                          <a:shade val="20000"/>
                          <a:satMod val="245000"/>
                        </a:schemeClr>
                      </a:gs>
                    </a:gsLst>
                    <a:lin ang="5400000"/>
                  </a:gradFill>
                  <a:effectLst>
                    <a:reflection blurRad="12700" stA="28000" endPos="45000" dist="1000" dir="5400000" sy="-100000" algn="bl" rotWithShape="0"/>
                  </a:effectLst>
                </a:rPr>
                <a:t> +</a:t>
              </a:r>
              <a:endParaRPr lang="en-US" sz="1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endParaRPr>
            </a:p>
          </p:txBody>
        </p:sp>
        <p:sp>
          <p:nvSpPr>
            <p:cNvPr id="13" name="Oval 27"/>
            <p:cNvSpPr>
              <a:spLocks noChangeArrowheads="1"/>
            </p:cNvSpPr>
            <p:nvPr/>
          </p:nvSpPr>
          <p:spPr bwMode="auto">
            <a:xfrm>
              <a:off x="4355438" y="4929189"/>
              <a:ext cx="838200" cy="838200"/>
            </a:xfrm>
            <a:prstGeom prst="ellips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/>
              <a:r>
                <a:rPr lang="en-US" sz="1600" b="1" cap="all" dirty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4">
                          <a:shade val="20000"/>
                          <a:satMod val="245000"/>
                        </a:schemeClr>
                      </a:gs>
                      <a:gs pos="43000">
                        <a:schemeClr val="accent4">
                          <a:satMod val="255000"/>
                        </a:schemeClr>
                      </a:gs>
                      <a:gs pos="48000">
                        <a:schemeClr val="accent4">
                          <a:shade val="85000"/>
                          <a:satMod val="255000"/>
                        </a:schemeClr>
                      </a:gs>
                      <a:gs pos="100000">
                        <a:schemeClr val="accent4">
                          <a:shade val="20000"/>
                          <a:satMod val="245000"/>
                        </a:schemeClr>
                      </a:gs>
                    </a:gsLst>
                    <a:lin ang="5400000"/>
                  </a:gradFill>
                  <a:effectLst>
                    <a:reflection blurRad="12700" stA="28000" endPos="45000" dist="1000" dir="5400000" sy="-100000" algn="bl" rotWithShape="0"/>
                  </a:effectLst>
                </a:rPr>
                <a:t>Few</a:t>
              </a:r>
            </a:p>
          </p:txBody>
        </p:sp>
        <p:sp>
          <p:nvSpPr>
            <p:cNvPr id="15" name="Oval 29"/>
            <p:cNvSpPr>
              <a:spLocks noChangeArrowheads="1"/>
            </p:cNvSpPr>
            <p:nvPr/>
          </p:nvSpPr>
          <p:spPr bwMode="auto">
            <a:xfrm>
              <a:off x="6765216" y="5012533"/>
              <a:ext cx="838200" cy="838200"/>
            </a:xfrm>
            <a:prstGeom prst="ellips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/>
              <a:r>
                <a:rPr lang="en-US" sz="1600" b="1" cap="all" dirty="0" smtClean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4">
                          <a:shade val="20000"/>
                          <a:satMod val="245000"/>
                        </a:schemeClr>
                      </a:gs>
                      <a:gs pos="43000">
                        <a:schemeClr val="accent4">
                          <a:satMod val="255000"/>
                        </a:schemeClr>
                      </a:gs>
                      <a:gs pos="48000">
                        <a:schemeClr val="accent4">
                          <a:shade val="85000"/>
                          <a:satMod val="255000"/>
                        </a:schemeClr>
                      </a:gs>
                      <a:gs pos="100000">
                        <a:schemeClr val="accent4">
                          <a:shade val="20000"/>
                          <a:satMod val="245000"/>
                        </a:schemeClr>
                      </a:gs>
                    </a:gsLst>
                    <a:lin ang="5400000"/>
                  </a:gradFill>
                  <a:effectLst>
                    <a:reflection blurRad="12700" stA="28000" endPos="45000" dist="1000" dir="5400000" sy="-100000" algn="bl" rotWithShape="0"/>
                  </a:effectLst>
                </a:rPr>
                <a:t>TWO</a:t>
              </a:r>
              <a:r>
                <a:rPr lang="en-US" sz="1600" b="1" cap="all" dirty="0" smtClean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4">
                          <a:shade val="20000"/>
                          <a:satMod val="245000"/>
                        </a:schemeClr>
                      </a:gs>
                      <a:gs pos="43000">
                        <a:schemeClr val="accent4">
                          <a:satMod val="255000"/>
                        </a:schemeClr>
                      </a:gs>
                      <a:gs pos="48000">
                        <a:schemeClr val="accent4">
                          <a:shade val="85000"/>
                          <a:satMod val="255000"/>
                        </a:schemeClr>
                      </a:gs>
                      <a:gs pos="100000">
                        <a:schemeClr val="accent4">
                          <a:shade val="20000"/>
                          <a:satMod val="245000"/>
                        </a:schemeClr>
                      </a:gs>
                    </a:gsLst>
                    <a:lin ang="5400000"/>
                  </a:gradFill>
                  <a:effectLst>
                    <a:reflection blurRad="12700" stA="28000" endPos="45000" dist="1000" dir="5400000" sy="-100000" algn="bl" rotWithShape="0"/>
                  </a:effectLst>
                </a:rPr>
                <a:t>?</a:t>
              </a:r>
              <a:endParaRPr lang="en-US" sz="1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endParaRPr>
            </a:p>
          </p:txBody>
        </p:sp>
        <p:sp>
          <p:nvSpPr>
            <p:cNvPr id="17" name="Line 34"/>
            <p:cNvSpPr>
              <a:spLocks noChangeShapeType="1"/>
            </p:cNvSpPr>
            <p:nvPr/>
          </p:nvSpPr>
          <p:spPr bwMode="auto">
            <a:xfrm flipV="1">
              <a:off x="2133600" y="3124200"/>
              <a:ext cx="0" cy="1066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Line 35"/>
            <p:cNvSpPr>
              <a:spLocks noChangeShapeType="1"/>
            </p:cNvSpPr>
            <p:nvPr/>
          </p:nvSpPr>
          <p:spPr bwMode="auto">
            <a:xfrm>
              <a:off x="2133600" y="4191000"/>
              <a:ext cx="13716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Line 36"/>
            <p:cNvSpPr>
              <a:spLocks noChangeShapeType="1"/>
            </p:cNvSpPr>
            <p:nvPr/>
          </p:nvSpPr>
          <p:spPr bwMode="auto">
            <a:xfrm flipV="1">
              <a:off x="2362200" y="3505200"/>
              <a:ext cx="838200" cy="457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 Box 37"/>
            <p:cNvSpPr txBox="1">
              <a:spLocks noChangeArrowheads="1"/>
            </p:cNvSpPr>
            <p:nvPr/>
          </p:nvSpPr>
          <p:spPr bwMode="auto">
            <a:xfrm>
              <a:off x="2230438" y="4178300"/>
              <a:ext cx="914400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1" dirty="0"/>
                <a:t>AOT</a:t>
              </a:r>
            </a:p>
          </p:txBody>
        </p:sp>
        <p:sp>
          <p:nvSpPr>
            <p:cNvPr id="21" name="Text Box 38"/>
            <p:cNvSpPr txBox="1">
              <a:spLocks noChangeArrowheads="1"/>
            </p:cNvSpPr>
            <p:nvPr/>
          </p:nvSpPr>
          <p:spPr bwMode="auto">
            <a:xfrm rot="16200000">
              <a:off x="1401763" y="3459162"/>
              <a:ext cx="1066800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1"/>
                <a:t>PM2.5</a:t>
              </a:r>
            </a:p>
          </p:txBody>
        </p:sp>
        <p:sp>
          <p:nvSpPr>
            <p:cNvPr id="22" name="Text Box 39"/>
            <p:cNvSpPr txBox="1">
              <a:spLocks noChangeArrowheads="1"/>
            </p:cNvSpPr>
            <p:nvPr/>
          </p:nvSpPr>
          <p:spPr bwMode="auto">
            <a:xfrm>
              <a:off x="2286000" y="3048000"/>
              <a:ext cx="12192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 b="1">
                  <a:solidFill>
                    <a:schemeClr val="folHlink"/>
                  </a:solidFill>
                </a:rPr>
                <a:t>Y=mX + c</a:t>
              </a:r>
            </a:p>
          </p:txBody>
        </p:sp>
        <p:sp>
          <p:nvSpPr>
            <p:cNvPr id="24" name="Text Box 42"/>
            <p:cNvSpPr txBox="1">
              <a:spLocks noChangeArrowheads="1"/>
            </p:cNvSpPr>
            <p:nvPr/>
          </p:nvSpPr>
          <p:spPr bwMode="auto">
            <a:xfrm>
              <a:off x="4211638" y="2536825"/>
              <a:ext cx="609600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 b="1" dirty="0">
                  <a:solidFill>
                    <a:schemeClr val="bg1"/>
                  </a:solidFill>
                </a:rPr>
                <a:t>MVM</a:t>
              </a:r>
            </a:p>
          </p:txBody>
        </p:sp>
        <p:sp>
          <p:nvSpPr>
            <p:cNvPr id="26" name="AutoShape 44"/>
            <p:cNvSpPr>
              <a:spLocks noChangeArrowheads="1"/>
            </p:cNvSpPr>
            <p:nvPr/>
          </p:nvSpPr>
          <p:spPr bwMode="auto">
            <a:xfrm>
              <a:off x="6019800" y="3112294"/>
              <a:ext cx="2166568" cy="1600200"/>
            </a:xfrm>
            <a:prstGeom prst="roundRect">
              <a:avLst>
                <a:gd name="adj" fmla="val 16667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el-GR" sz="1400" b="1"/>
            </a:p>
          </p:txBody>
        </p:sp>
        <p:pic>
          <p:nvPicPr>
            <p:cNvPr id="27" name="Picture 45" descr="img01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6127750" y="3400426"/>
              <a:ext cx="1752600" cy="1066800"/>
            </a:xfrm>
            <a:prstGeom prst="rect">
              <a:avLst/>
            </a:prstGeom>
            <a:noFill/>
          </p:spPr>
        </p:pic>
      </p:grpSp>
      <p:cxnSp>
        <p:nvCxnSpPr>
          <p:cNvPr id="29" name="Straight Connector 28"/>
          <p:cNvCxnSpPr/>
          <p:nvPr/>
        </p:nvCxnSpPr>
        <p:spPr>
          <a:xfrm>
            <a:off x="1600200" y="6172200"/>
            <a:ext cx="7239000" cy="762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0" name="Oval 29"/>
          <p:cNvSpPr/>
          <p:nvPr/>
        </p:nvSpPr>
        <p:spPr>
          <a:xfrm>
            <a:off x="1524000" y="6019800"/>
            <a:ext cx="304800" cy="22860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3200400" y="6019800"/>
            <a:ext cx="304800" cy="22860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Oval 31"/>
          <p:cNvSpPr/>
          <p:nvPr/>
        </p:nvSpPr>
        <p:spPr>
          <a:xfrm>
            <a:off x="7620000" y="6019800"/>
            <a:ext cx="304800" cy="22860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Arrow Connector 33"/>
          <p:cNvCxnSpPr/>
          <p:nvPr/>
        </p:nvCxnSpPr>
        <p:spPr>
          <a:xfrm rot="10800000">
            <a:off x="609600" y="6172200"/>
            <a:ext cx="762000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1371600" y="6275308"/>
            <a:ext cx="657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Terra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1371600" y="5638800"/>
            <a:ext cx="652743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2000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2965854" y="5648094"/>
            <a:ext cx="652743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2003</a:t>
            </a:r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7391400" y="5699760"/>
            <a:ext cx="652743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2009</a:t>
            </a:r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4343400" y="5715000"/>
            <a:ext cx="652743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2005</a:t>
            </a:r>
            <a:endParaRPr lang="en-US" dirty="0"/>
          </a:p>
        </p:txBody>
      </p:sp>
      <p:sp>
        <p:nvSpPr>
          <p:cNvPr id="40" name="Oval 39"/>
          <p:cNvSpPr/>
          <p:nvPr/>
        </p:nvSpPr>
        <p:spPr>
          <a:xfrm>
            <a:off x="4495800" y="6019800"/>
            <a:ext cx="304800" cy="22860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7162800" y="6172200"/>
            <a:ext cx="8563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Critical</a:t>
            </a:r>
          </a:p>
          <a:p>
            <a:r>
              <a:rPr lang="en-US" dirty="0" smtClean="0"/>
              <a:t>Review</a:t>
            </a:r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4267200" y="6211669"/>
            <a:ext cx="8563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BAMS</a:t>
            </a:r>
          </a:p>
          <a:p>
            <a:r>
              <a:rPr lang="en-US" dirty="0" smtClean="0"/>
              <a:t>Review</a:t>
            </a:r>
            <a:endParaRPr 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2819400" y="5254086"/>
            <a:ext cx="840295" cy="36933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MODIS</a:t>
            </a:r>
            <a:endParaRPr lang="en-US" dirty="0"/>
          </a:p>
        </p:txBody>
      </p:sp>
      <p:sp>
        <p:nvSpPr>
          <p:cNvPr id="44" name="TextBox 43"/>
          <p:cNvSpPr txBox="1"/>
          <p:nvPr/>
        </p:nvSpPr>
        <p:spPr>
          <a:xfrm>
            <a:off x="3810000" y="5257800"/>
            <a:ext cx="670376" cy="36933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MISR</a:t>
            </a:r>
            <a:endParaRPr lang="en-US" dirty="0"/>
          </a:p>
        </p:txBody>
      </p:sp>
      <p:sp>
        <p:nvSpPr>
          <p:cNvPr id="45" name="Oval 44"/>
          <p:cNvSpPr/>
          <p:nvPr/>
        </p:nvSpPr>
        <p:spPr>
          <a:xfrm>
            <a:off x="5181600" y="6096000"/>
            <a:ext cx="304800" cy="22860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/>
          <p:cNvSpPr txBox="1"/>
          <p:nvPr/>
        </p:nvSpPr>
        <p:spPr>
          <a:xfrm>
            <a:off x="5062257" y="5715000"/>
            <a:ext cx="652743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2006</a:t>
            </a:r>
            <a:endParaRPr lang="en-US" dirty="0"/>
          </a:p>
        </p:txBody>
      </p:sp>
      <p:sp>
        <p:nvSpPr>
          <p:cNvPr id="47" name="TextBox 46"/>
          <p:cNvSpPr txBox="1"/>
          <p:nvPr/>
        </p:nvSpPr>
        <p:spPr>
          <a:xfrm>
            <a:off x="5105400" y="6351508"/>
            <a:ext cx="790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Global</a:t>
            </a:r>
            <a:endParaRPr lang="en-US" dirty="0"/>
          </a:p>
        </p:txBody>
      </p:sp>
      <p:sp>
        <p:nvSpPr>
          <p:cNvPr id="48" name="TextBox 47"/>
          <p:cNvSpPr txBox="1"/>
          <p:nvPr/>
        </p:nvSpPr>
        <p:spPr>
          <a:xfrm>
            <a:off x="4968424" y="5334000"/>
            <a:ext cx="657552" cy="36933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b="1" dirty="0" err="1" smtClean="0"/>
              <a:t>Lidar</a:t>
            </a:r>
            <a:endParaRPr lang="en-US" b="1" dirty="0"/>
          </a:p>
        </p:txBody>
      </p:sp>
      <p:sp>
        <p:nvSpPr>
          <p:cNvPr id="49" name="Oval 48"/>
          <p:cNvSpPr/>
          <p:nvPr/>
        </p:nvSpPr>
        <p:spPr>
          <a:xfrm>
            <a:off x="6629400" y="6096000"/>
            <a:ext cx="304800" cy="22860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/>
          <p:cNvSpPr txBox="1"/>
          <p:nvPr/>
        </p:nvSpPr>
        <p:spPr>
          <a:xfrm>
            <a:off x="6510057" y="5715000"/>
            <a:ext cx="652743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2008</a:t>
            </a:r>
            <a:endParaRPr lang="en-US" dirty="0"/>
          </a:p>
        </p:txBody>
      </p:sp>
      <p:sp>
        <p:nvSpPr>
          <p:cNvPr id="51" name="TextBox 50"/>
          <p:cNvSpPr txBox="1"/>
          <p:nvPr/>
        </p:nvSpPr>
        <p:spPr>
          <a:xfrm>
            <a:off x="6659880" y="5318760"/>
            <a:ext cx="698589" cy="36933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GOES</a:t>
            </a:r>
            <a:endParaRPr lang="en-US" dirty="0"/>
          </a:p>
        </p:txBody>
      </p:sp>
      <p:sp>
        <p:nvSpPr>
          <p:cNvPr id="52" name="TextBox 51"/>
          <p:cNvSpPr txBox="1"/>
          <p:nvPr/>
        </p:nvSpPr>
        <p:spPr>
          <a:xfrm>
            <a:off x="4876800" y="4953000"/>
            <a:ext cx="933269" cy="36933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POLDER</a:t>
            </a:r>
            <a:endParaRPr lang="en-US" dirty="0"/>
          </a:p>
        </p:txBody>
      </p:sp>
      <p:sp>
        <p:nvSpPr>
          <p:cNvPr id="53" name="TextBox 52"/>
          <p:cNvSpPr txBox="1"/>
          <p:nvPr/>
        </p:nvSpPr>
        <p:spPr>
          <a:xfrm>
            <a:off x="0" y="6211669"/>
            <a:ext cx="10207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Fraser&amp;</a:t>
            </a:r>
          </a:p>
          <a:p>
            <a:r>
              <a:rPr lang="en-US" dirty="0" smtClean="0"/>
              <a:t>Kaufman</a:t>
            </a:r>
            <a:endParaRPr lang="en-US" dirty="0"/>
          </a:p>
        </p:txBody>
      </p:sp>
      <p:sp>
        <p:nvSpPr>
          <p:cNvPr id="54" name="TextBox 53"/>
          <p:cNvSpPr txBox="1"/>
          <p:nvPr/>
        </p:nvSpPr>
        <p:spPr>
          <a:xfrm>
            <a:off x="152400" y="5638800"/>
            <a:ext cx="652743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1984</a:t>
            </a:r>
            <a:endParaRPr lang="en-US" dirty="0"/>
          </a:p>
        </p:txBody>
      </p:sp>
      <p:sp>
        <p:nvSpPr>
          <p:cNvPr id="57" name="TextBox 56"/>
          <p:cNvSpPr txBox="1"/>
          <p:nvPr/>
        </p:nvSpPr>
        <p:spPr>
          <a:xfrm>
            <a:off x="6248400" y="2057400"/>
            <a:ext cx="1758815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Neural Networks</a:t>
            </a:r>
            <a:endParaRPr lang="en-US" dirty="0"/>
          </a:p>
        </p:txBody>
      </p:sp>
      <p:sp>
        <p:nvSpPr>
          <p:cNvPr id="58" name="TextBox 57"/>
          <p:cNvSpPr txBox="1"/>
          <p:nvPr/>
        </p:nvSpPr>
        <p:spPr>
          <a:xfrm>
            <a:off x="3276600" y="2069068"/>
            <a:ext cx="2283382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Multi-</a:t>
            </a:r>
            <a:r>
              <a:rPr lang="en-US" dirty="0" err="1" smtClean="0"/>
              <a:t>variate</a:t>
            </a:r>
            <a:r>
              <a:rPr lang="en-US" dirty="0" smtClean="0"/>
              <a:t> methods</a:t>
            </a:r>
            <a:endParaRPr lang="en-US" dirty="0"/>
          </a:p>
        </p:txBody>
      </p:sp>
      <p:sp>
        <p:nvSpPr>
          <p:cNvPr id="59" name="TextBox 58"/>
          <p:cNvSpPr txBox="1"/>
          <p:nvPr/>
        </p:nvSpPr>
        <p:spPr>
          <a:xfrm>
            <a:off x="2057400" y="6248400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Aqua</a:t>
            </a:r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2133600" y="5703408"/>
            <a:ext cx="652743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2002</a:t>
            </a:r>
            <a:endParaRPr lang="en-US" dirty="0"/>
          </a:p>
        </p:txBody>
      </p:sp>
      <p:sp>
        <p:nvSpPr>
          <p:cNvPr id="61" name="Oval 60"/>
          <p:cNvSpPr/>
          <p:nvPr/>
        </p:nvSpPr>
        <p:spPr>
          <a:xfrm>
            <a:off x="2362200" y="6019800"/>
            <a:ext cx="304800" cy="22860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/>
          <p:cNvSpPr txBox="1"/>
          <p:nvPr/>
        </p:nvSpPr>
        <p:spPr>
          <a:xfrm>
            <a:off x="5748057" y="5715000"/>
            <a:ext cx="652743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2007</a:t>
            </a:r>
            <a:endParaRPr lang="en-US" dirty="0"/>
          </a:p>
        </p:txBody>
      </p:sp>
      <p:sp>
        <p:nvSpPr>
          <p:cNvPr id="63" name="Oval 62"/>
          <p:cNvSpPr/>
          <p:nvPr/>
        </p:nvSpPr>
        <p:spPr>
          <a:xfrm>
            <a:off x="5867400" y="6065520"/>
            <a:ext cx="304800" cy="22860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extBox 63"/>
          <p:cNvSpPr txBox="1"/>
          <p:nvPr/>
        </p:nvSpPr>
        <p:spPr>
          <a:xfrm>
            <a:off x="5702211" y="5334000"/>
            <a:ext cx="931858" cy="36933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err="1" smtClean="0"/>
              <a:t>SeaWifs</a:t>
            </a:r>
            <a:endParaRPr lang="en-US" dirty="0"/>
          </a:p>
        </p:txBody>
      </p:sp>
      <p:sp>
        <p:nvSpPr>
          <p:cNvPr id="65" name="TextBox 64"/>
          <p:cNvSpPr txBox="1"/>
          <p:nvPr/>
        </p:nvSpPr>
        <p:spPr>
          <a:xfrm>
            <a:off x="3733800" y="5715000"/>
            <a:ext cx="652743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2004</a:t>
            </a:r>
            <a:endParaRPr lang="en-US" dirty="0"/>
          </a:p>
        </p:txBody>
      </p:sp>
      <p:sp>
        <p:nvSpPr>
          <p:cNvPr id="66" name="TextBox 65"/>
          <p:cNvSpPr txBox="1"/>
          <p:nvPr/>
        </p:nvSpPr>
        <p:spPr>
          <a:xfrm>
            <a:off x="533400" y="2057400"/>
            <a:ext cx="2151358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Two </a:t>
            </a:r>
            <a:r>
              <a:rPr lang="en-US" dirty="0" err="1" smtClean="0"/>
              <a:t>variate</a:t>
            </a:r>
            <a:r>
              <a:rPr lang="en-US" dirty="0" smtClean="0"/>
              <a:t> methods</a:t>
            </a:r>
            <a:endParaRPr lang="en-US" dirty="0"/>
          </a:p>
        </p:txBody>
      </p:sp>
      <p:cxnSp>
        <p:nvCxnSpPr>
          <p:cNvPr id="68" name="Straight Arrow Connector 67"/>
          <p:cNvCxnSpPr>
            <a:endCxn id="11" idx="0"/>
          </p:cNvCxnSpPr>
          <p:nvPr/>
        </p:nvCxnSpPr>
        <p:spPr>
          <a:xfrm rot="16200000" flipH="1">
            <a:off x="1395912" y="4242887"/>
            <a:ext cx="408576" cy="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/>
          <p:nvPr/>
        </p:nvCxnSpPr>
        <p:spPr>
          <a:xfrm rot="16200000" flipH="1">
            <a:off x="4062913" y="4090488"/>
            <a:ext cx="408576" cy="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/>
          <p:nvPr/>
        </p:nvCxnSpPr>
        <p:spPr>
          <a:xfrm rot="16200000" flipH="1">
            <a:off x="7034713" y="4166688"/>
            <a:ext cx="408576" cy="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7" name="TextBox 66"/>
          <p:cNvSpPr txBox="1"/>
          <p:nvPr/>
        </p:nvSpPr>
        <p:spPr>
          <a:xfrm>
            <a:off x="2971800" y="6211669"/>
            <a:ext cx="7344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endParaRPr lang="en-US" dirty="0" smtClean="0"/>
          </a:p>
          <a:p>
            <a:r>
              <a:rPr lang="en-US" dirty="0" smtClean="0"/>
              <a:t>paper</a:t>
            </a:r>
            <a:endParaRPr lang="en-US" dirty="0"/>
          </a:p>
        </p:txBody>
      </p:sp>
      <p:sp>
        <p:nvSpPr>
          <p:cNvPr id="70" name="TextBox 69"/>
          <p:cNvSpPr txBox="1"/>
          <p:nvPr/>
        </p:nvSpPr>
        <p:spPr>
          <a:xfrm>
            <a:off x="8468969" y="5764768"/>
            <a:ext cx="652743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2013</a:t>
            </a:r>
            <a:endParaRPr lang="en-US" dirty="0"/>
          </a:p>
        </p:txBody>
      </p:sp>
      <p:sp>
        <p:nvSpPr>
          <p:cNvPr id="71" name="Oval 70"/>
          <p:cNvSpPr/>
          <p:nvPr/>
        </p:nvSpPr>
        <p:spPr>
          <a:xfrm>
            <a:off x="8839200" y="6050941"/>
            <a:ext cx="304800" cy="22860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688152" y="5250660"/>
            <a:ext cx="1455848" cy="369332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Epidemiology</a:t>
            </a:r>
            <a:endParaRPr lang="en-US" dirty="0"/>
          </a:p>
        </p:txBody>
      </p:sp>
      <p:sp>
        <p:nvSpPr>
          <p:cNvPr id="73" name="TextBox 72"/>
          <p:cNvSpPr txBox="1"/>
          <p:nvPr/>
        </p:nvSpPr>
        <p:spPr>
          <a:xfrm>
            <a:off x="8055412" y="6480201"/>
            <a:ext cx="659348" cy="369332"/>
          </a:xfrm>
          <a:prstGeom prst="rect">
            <a:avLst/>
          </a:prstGeom>
          <a:solidFill>
            <a:srgbClr val="00B05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VIIRS</a:t>
            </a:r>
            <a:endParaRPr lang="en-US" dirty="0"/>
          </a:p>
        </p:txBody>
      </p:sp>
      <p:sp>
        <p:nvSpPr>
          <p:cNvPr id="75" name="Oval 74"/>
          <p:cNvSpPr/>
          <p:nvPr/>
        </p:nvSpPr>
        <p:spPr>
          <a:xfrm>
            <a:off x="8007215" y="6043982"/>
            <a:ext cx="304800" cy="22860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/>
          <p:cNvSpPr txBox="1"/>
          <p:nvPr/>
        </p:nvSpPr>
        <p:spPr>
          <a:xfrm>
            <a:off x="8044143" y="4447176"/>
            <a:ext cx="10863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Global</a:t>
            </a:r>
            <a:br>
              <a:rPr lang="en-US" dirty="0" smtClean="0"/>
            </a:br>
            <a:r>
              <a:rPr lang="en-US" dirty="0" smtClean="0"/>
              <a:t>Estimates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262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VIIRS Examples</a:t>
            </a:r>
            <a:endParaRPr lang="en-US" dirty="0"/>
          </a:p>
        </p:txBody>
      </p:sp>
      <p:pic>
        <p:nvPicPr>
          <p:cNvPr id="6146" name="Picture 2" descr="C:\Users\sundar\AppData\Local\Microsoft\Windows\Temporary Internet Files\Content.Outlook\LXPDYTXL\VIIRS_0623_rgb (4)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690" y="1081142"/>
            <a:ext cx="4106333" cy="2882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sundar\AppData\Local\Microsoft\Windows\Temporary Internet Files\Content.Outlook\LXPDYTXL\VIIRS_0626_rgb (2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4890" y="1081142"/>
            <a:ext cx="4106333" cy="2882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sundar\AppData\Local\Microsoft\Windows\Temporary Internet Files\Content.Outlook\LXPDYTXL\VIIRS_0629_rgb (2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690" y="3963955"/>
            <a:ext cx="4122332" cy="2894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877925" y="3580891"/>
            <a:ext cx="1483098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June 23, 2013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018125" y="3571915"/>
            <a:ext cx="1483098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June 26, 2013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877925" y="6479692"/>
            <a:ext cx="1483098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June 29, 2013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1752600" y="2081763"/>
            <a:ext cx="914400" cy="91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867400" y="2065348"/>
            <a:ext cx="914400" cy="91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1752600" y="4953777"/>
            <a:ext cx="914400" cy="91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9" name="Picture 5" descr="C:\Users\sundar\AppData\Local\Microsoft\Windows\Temporary Internet Files\Content.Outlook\LXPDYTXL\BHM_PM25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569" y="3963955"/>
            <a:ext cx="3856654" cy="2885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4974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Satellite data continue to be useful to monitor air pollution</a:t>
            </a:r>
          </a:p>
          <a:p>
            <a:r>
              <a:rPr lang="en-US" dirty="0" smtClean="0"/>
              <a:t>With ancillary data sets, satellite AOD can be used to estimate PM2.5 concentrations across the earth. Especially useful where no ground monitors are available</a:t>
            </a:r>
          </a:p>
          <a:p>
            <a:r>
              <a:rPr lang="en-US" dirty="0" smtClean="0"/>
              <a:t>Awareness in other communities (e.g. epidemiology) continues to increase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1689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PM2.5?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0"/>
            <a:ext cx="8229600" cy="1554163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Particles &lt; 2.5µm in diameter – ‘Fine Particles’</a:t>
            </a:r>
          </a:p>
          <a:p>
            <a:r>
              <a:rPr lang="en-US" dirty="0" smtClean="0"/>
              <a:t>All types of combustion – examples : motor vehicles, power plants, forest/agricultural burning,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666905" y="1295400"/>
            <a:ext cx="8477095" cy="3070861"/>
            <a:chOff x="666905" y="1295400"/>
            <a:chExt cx="8477095" cy="3070861"/>
          </a:xfrm>
        </p:grpSpPr>
        <p:pic>
          <p:nvPicPr>
            <p:cNvPr id="4" name="Picture 4" descr="Fine particles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5804"/>
            <a:stretch/>
          </p:blipFill>
          <p:spPr>
            <a:xfrm>
              <a:off x="666905" y="1295400"/>
              <a:ext cx="7867495" cy="3070861"/>
            </a:xfrm>
            <a:prstGeom prst="rect">
              <a:avLst/>
            </a:prstGeom>
            <a:noFill/>
            <a:ln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5715000" y="2830829"/>
              <a:ext cx="3429000" cy="15354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682176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Why study PM2.5? </a:t>
            </a:r>
            <a:endParaRPr lang="en-US" b="1" dirty="0"/>
          </a:p>
        </p:txBody>
      </p:sp>
      <p:pic>
        <p:nvPicPr>
          <p:cNvPr id="4" name="Picture 5" descr="FmassA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752600"/>
            <a:ext cx="4000500" cy="2667000"/>
          </a:xfrm>
          <a:prstGeom prst="rect">
            <a:avLst/>
          </a:prstGeom>
          <a:noFill/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5800" y="1828801"/>
            <a:ext cx="4114800" cy="2606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>
          <a:xfrm>
            <a:off x="5410200" y="1828800"/>
            <a:ext cx="27432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524000" y="1676400"/>
            <a:ext cx="27432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876800" y="1524000"/>
            <a:ext cx="38319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Premature Mortality Risk</a:t>
            </a:r>
            <a:endParaRPr lang="en-US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381000" y="1447800"/>
            <a:ext cx="32960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1996-1998 Fine Mass</a:t>
            </a:r>
            <a:endParaRPr 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88005" y="4920372"/>
            <a:ext cx="8903595" cy="15696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Health studies show link between increased PM2.5 mass and premature mortality.</a:t>
            </a:r>
          </a:p>
          <a:p>
            <a:r>
              <a:rPr lang="en-US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10 µgm</a:t>
            </a:r>
            <a:r>
              <a:rPr lang="en-US" sz="2400" b="1" cap="all" baseline="3000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-3</a:t>
            </a:r>
            <a:r>
              <a:rPr lang="en-US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increase in PM was associated with 8% to 18% increases in mortality risk [</a:t>
            </a:r>
            <a:r>
              <a:rPr lang="en-US" sz="24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Pope et al., 2003</a:t>
            </a:r>
            <a:r>
              <a:rPr lang="en-US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].</a:t>
            </a:r>
            <a:endParaRPr lang="en-US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7" name="Oval 16"/>
          <p:cNvSpPr/>
          <p:nvPr/>
        </p:nvSpPr>
        <p:spPr>
          <a:xfrm>
            <a:off x="3161763" y="3479442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3886200" y="3505200"/>
            <a:ext cx="1112036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Huntsville</a:t>
            </a:r>
          </a:p>
          <a:p>
            <a:r>
              <a:rPr lang="en-US" dirty="0" smtClean="0"/>
              <a:t>Alabama</a:t>
            </a:r>
            <a:endParaRPr lang="en-US" dirty="0"/>
          </a:p>
        </p:txBody>
      </p:sp>
      <p:cxnSp>
        <p:nvCxnSpPr>
          <p:cNvPr id="20" name="Straight Arrow Connector 19"/>
          <p:cNvCxnSpPr/>
          <p:nvPr/>
        </p:nvCxnSpPr>
        <p:spPr>
          <a:xfrm rot="10800000">
            <a:off x="3276600" y="3505200"/>
            <a:ext cx="685800" cy="2286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0" y="6488668"/>
            <a:ext cx="2576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Paciorek</a:t>
            </a:r>
            <a:r>
              <a:rPr lang="en-US" dirty="0" smtClean="0"/>
              <a:t>/ </a:t>
            </a:r>
            <a:r>
              <a:rPr lang="en-US" dirty="0" err="1" smtClean="0"/>
              <a:t>Hu</a:t>
            </a:r>
            <a:r>
              <a:rPr lang="en-US" dirty="0" smtClean="0"/>
              <a:t>/Al-</a:t>
            </a:r>
            <a:r>
              <a:rPr lang="en-US" dirty="0" err="1" smtClean="0"/>
              <a:t>Hamdan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5105400" y="3505200"/>
            <a:ext cx="2209800" cy="2286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653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910" name="Rectangle 54"/>
          <p:cNvSpPr>
            <a:spLocks noChangeArrowheads="1"/>
          </p:cNvSpPr>
          <p:nvPr/>
        </p:nvSpPr>
        <p:spPr bwMode="auto">
          <a:xfrm>
            <a:off x="1228344" y="304800"/>
            <a:ext cx="7458456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 eaLnBrk="1" hangingPunct="1"/>
            <a:r>
              <a:rPr lang="en-US" sz="3200" b="1" dirty="0" smtClean="0">
                <a:latin typeface="Times New Roman" pitchFamily="18" charset="0"/>
              </a:rPr>
              <a:t>U.S</a:t>
            </a:r>
            <a:r>
              <a:rPr lang="en-US" sz="3200" b="1" dirty="0" smtClean="0">
                <a:latin typeface="Times New Roman" pitchFamily="18" charset="0"/>
              </a:rPr>
              <a:t>.  Air Quality Guidelines</a:t>
            </a:r>
            <a:endParaRPr lang="en-US" sz="3200" b="1" dirty="0">
              <a:latin typeface="Times New Roman" pitchFamily="18" charset="0"/>
            </a:endParaRPr>
          </a:p>
        </p:txBody>
      </p:sp>
      <p:grpSp>
        <p:nvGrpSpPr>
          <p:cNvPr id="3" name="Group 2"/>
          <p:cNvGrpSpPr>
            <a:grpSpLocks noRot="1"/>
          </p:cNvGrpSpPr>
          <p:nvPr/>
        </p:nvGrpSpPr>
        <p:grpSpPr bwMode="auto">
          <a:xfrm>
            <a:off x="685800" y="1371600"/>
            <a:ext cx="8215668" cy="5029200"/>
            <a:chOff x="336" y="632"/>
            <a:chExt cx="5088" cy="3016"/>
          </a:xfrm>
        </p:grpSpPr>
        <p:sp>
          <p:nvSpPr>
            <p:cNvPr id="249859" name="Rectangle 3"/>
            <p:cNvSpPr>
              <a:spLocks noChangeArrowheads="1"/>
            </p:cNvSpPr>
            <p:nvPr/>
          </p:nvSpPr>
          <p:spPr bwMode="auto">
            <a:xfrm>
              <a:off x="2190" y="2975"/>
              <a:ext cx="1890" cy="673"/>
            </a:xfrm>
            <a:prstGeom prst="rect">
              <a:avLst/>
            </a:prstGeom>
            <a:solidFill>
              <a:srgbClr val="7E0023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l" eaLnBrk="1" hangingPunct="1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r>
                <a:rPr lang="en-US" sz="1400" b="1" dirty="0"/>
                <a:t>Sensitive groups should avoid all physical activity outdoors; everyone else should avoid prolonged or heavy exertion</a:t>
              </a:r>
            </a:p>
          </p:txBody>
        </p:sp>
        <p:sp>
          <p:nvSpPr>
            <p:cNvPr id="249860" name="Rectangle 4"/>
            <p:cNvSpPr>
              <a:spLocks noChangeArrowheads="1"/>
            </p:cNvSpPr>
            <p:nvPr/>
          </p:nvSpPr>
          <p:spPr bwMode="auto">
            <a:xfrm>
              <a:off x="2190" y="2302"/>
              <a:ext cx="1890" cy="673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l" eaLnBrk="1" hangingPunct="1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r>
                <a:rPr lang="en-US" sz="1400" b="1"/>
                <a:t>Sensitive groups should avoid prolonged or heavy exertion; everyone else should reduce prolonged or heavy exertion</a:t>
              </a:r>
            </a:p>
          </p:txBody>
        </p:sp>
        <p:sp>
          <p:nvSpPr>
            <p:cNvPr id="249861" name="Rectangle 5"/>
            <p:cNvSpPr>
              <a:spLocks noChangeArrowheads="1"/>
            </p:cNvSpPr>
            <p:nvPr/>
          </p:nvSpPr>
          <p:spPr bwMode="auto">
            <a:xfrm>
              <a:off x="2190" y="1775"/>
              <a:ext cx="1890" cy="527"/>
            </a:xfrm>
            <a:prstGeom prst="rect">
              <a:avLst/>
            </a:prstGeom>
            <a:solidFill>
              <a:srgbClr val="FF7E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l" eaLnBrk="1" hangingPunct="1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r>
                <a:rPr lang="en-US" sz="1400" b="1"/>
                <a:t>Sensitive groups should reduce prolonged or heavy exertion</a:t>
              </a:r>
            </a:p>
          </p:txBody>
        </p:sp>
        <p:sp>
          <p:nvSpPr>
            <p:cNvPr id="249862" name="Rectangle 6"/>
            <p:cNvSpPr>
              <a:spLocks noChangeArrowheads="1"/>
            </p:cNvSpPr>
            <p:nvPr/>
          </p:nvSpPr>
          <p:spPr bwMode="auto">
            <a:xfrm>
              <a:off x="2190" y="1256"/>
              <a:ext cx="1890" cy="519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l" eaLnBrk="1" hangingPunct="1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r>
                <a:rPr lang="en-US" sz="1400" b="1" dirty="0"/>
                <a:t>Unusually sensitive people should consider reducing prolonged or heavy exertion</a:t>
              </a:r>
            </a:p>
          </p:txBody>
        </p:sp>
        <p:sp>
          <p:nvSpPr>
            <p:cNvPr id="249863" name="Rectangle 7"/>
            <p:cNvSpPr>
              <a:spLocks noChangeArrowheads="1"/>
            </p:cNvSpPr>
            <p:nvPr/>
          </p:nvSpPr>
          <p:spPr bwMode="auto">
            <a:xfrm>
              <a:off x="2190" y="1028"/>
              <a:ext cx="1890" cy="228"/>
            </a:xfrm>
            <a:prstGeom prst="rect">
              <a:avLst/>
            </a:prstGeom>
            <a:solidFill>
              <a:srgbClr val="00E4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l" eaLnBrk="1" hangingPunct="1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r>
                <a:rPr lang="en-US" sz="1000" b="1"/>
                <a:t>None</a:t>
              </a:r>
              <a:endParaRPr lang="en-US" sz="1100" b="1"/>
            </a:p>
          </p:txBody>
        </p:sp>
        <p:sp>
          <p:nvSpPr>
            <p:cNvPr id="249864" name="Rectangle 8"/>
            <p:cNvSpPr>
              <a:spLocks noChangeArrowheads="1"/>
            </p:cNvSpPr>
            <p:nvPr/>
          </p:nvSpPr>
          <p:spPr bwMode="auto">
            <a:xfrm>
              <a:off x="2190" y="632"/>
              <a:ext cx="1890" cy="39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l" eaLnBrk="1" hangingPunct="1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r>
                <a:rPr lang="en-US" sz="1100" b="1"/>
                <a:t>Cautionary Statements</a:t>
              </a:r>
              <a:endParaRPr lang="en-US" sz="1500" b="1"/>
            </a:p>
          </p:txBody>
        </p:sp>
        <p:sp>
          <p:nvSpPr>
            <p:cNvPr id="249865" name="Rectangle 9"/>
            <p:cNvSpPr>
              <a:spLocks noChangeArrowheads="1"/>
            </p:cNvSpPr>
            <p:nvPr/>
          </p:nvSpPr>
          <p:spPr bwMode="auto">
            <a:xfrm>
              <a:off x="336" y="2975"/>
              <a:ext cx="672" cy="673"/>
            </a:xfrm>
            <a:prstGeom prst="rect">
              <a:avLst/>
            </a:prstGeom>
            <a:solidFill>
              <a:srgbClr val="7E0023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l" eaLnBrk="1" hangingPunct="1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r>
                <a:rPr lang="en-US" sz="1400" b="1" dirty="0"/>
                <a:t>201-300</a:t>
              </a:r>
            </a:p>
            <a:p>
              <a:pPr algn="l" eaLnBrk="1" hangingPunct="1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endParaRPr lang="en-US" sz="1400" b="1" dirty="0"/>
            </a:p>
          </p:txBody>
        </p:sp>
        <p:sp>
          <p:nvSpPr>
            <p:cNvPr id="249866" name="Rectangle 10"/>
            <p:cNvSpPr>
              <a:spLocks noChangeArrowheads="1"/>
            </p:cNvSpPr>
            <p:nvPr/>
          </p:nvSpPr>
          <p:spPr bwMode="auto">
            <a:xfrm>
              <a:off x="336" y="2302"/>
              <a:ext cx="672" cy="673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l" eaLnBrk="1" hangingPunct="1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r>
                <a:rPr lang="en-US" sz="1400" b="1"/>
                <a:t>151-200</a:t>
              </a:r>
            </a:p>
            <a:p>
              <a:pPr algn="l" eaLnBrk="1" hangingPunct="1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endParaRPr lang="en-US" sz="1400" b="1"/>
            </a:p>
          </p:txBody>
        </p:sp>
        <p:sp>
          <p:nvSpPr>
            <p:cNvPr id="249867" name="Rectangle 11"/>
            <p:cNvSpPr>
              <a:spLocks noChangeArrowheads="1"/>
            </p:cNvSpPr>
            <p:nvPr/>
          </p:nvSpPr>
          <p:spPr bwMode="auto">
            <a:xfrm>
              <a:off x="336" y="1775"/>
              <a:ext cx="672" cy="527"/>
            </a:xfrm>
            <a:prstGeom prst="rect">
              <a:avLst/>
            </a:prstGeom>
            <a:solidFill>
              <a:srgbClr val="FF7E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l" eaLnBrk="1" hangingPunct="1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r>
                <a:rPr lang="en-US" sz="1100" b="1" dirty="0"/>
                <a:t>101-150</a:t>
              </a:r>
              <a:endParaRPr lang="en-US" sz="1500" b="1" dirty="0"/>
            </a:p>
            <a:p>
              <a:pPr algn="l" eaLnBrk="1" hangingPunct="1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endParaRPr lang="en-US" sz="1500" b="1" dirty="0"/>
            </a:p>
          </p:txBody>
        </p:sp>
        <p:sp>
          <p:nvSpPr>
            <p:cNvPr id="249868" name="Rectangle 12"/>
            <p:cNvSpPr>
              <a:spLocks noChangeArrowheads="1"/>
            </p:cNvSpPr>
            <p:nvPr/>
          </p:nvSpPr>
          <p:spPr bwMode="auto">
            <a:xfrm>
              <a:off x="336" y="1256"/>
              <a:ext cx="672" cy="519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l" eaLnBrk="1" hangingPunct="1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r>
                <a:rPr lang="en-US" sz="1400" b="1"/>
                <a:t>51-100</a:t>
              </a:r>
            </a:p>
          </p:txBody>
        </p:sp>
        <p:sp>
          <p:nvSpPr>
            <p:cNvPr id="249869" name="Rectangle 13"/>
            <p:cNvSpPr>
              <a:spLocks noChangeArrowheads="1"/>
            </p:cNvSpPr>
            <p:nvPr/>
          </p:nvSpPr>
          <p:spPr bwMode="auto">
            <a:xfrm>
              <a:off x="336" y="1028"/>
              <a:ext cx="672" cy="228"/>
            </a:xfrm>
            <a:prstGeom prst="rect">
              <a:avLst/>
            </a:prstGeom>
            <a:solidFill>
              <a:srgbClr val="00E4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l" eaLnBrk="1" hangingPunct="1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r>
                <a:rPr lang="en-US" sz="1400" b="1"/>
                <a:t>0-50</a:t>
              </a:r>
            </a:p>
          </p:txBody>
        </p:sp>
        <p:sp>
          <p:nvSpPr>
            <p:cNvPr id="249870" name="Rectangle 14"/>
            <p:cNvSpPr>
              <a:spLocks noChangeArrowheads="1"/>
            </p:cNvSpPr>
            <p:nvPr/>
          </p:nvSpPr>
          <p:spPr bwMode="auto">
            <a:xfrm>
              <a:off x="336" y="632"/>
              <a:ext cx="672" cy="39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l" eaLnBrk="1" hangingPunct="1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r>
                <a:rPr lang="en-US" sz="1100" b="1"/>
                <a:t>Index</a:t>
              </a:r>
            </a:p>
            <a:p>
              <a:pPr algn="l" eaLnBrk="1" hangingPunct="1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r>
                <a:rPr lang="en-US" sz="1100" b="1"/>
                <a:t>Values</a:t>
              </a:r>
            </a:p>
          </p:txBody>
        </p:sp>
        <p:sp>
          <p:nvSpPr>
            <p:cNvPr id="249871" name="Rectangle 15"/>
            <p:cNvSpPr>
              <a:spLocks noChangeArrowheads="1"/>
            </p:cNvSpPr>
            <p:nvPr/>
          </p:nvSpPr>
          <p:spPr bwMode="auto">
            <a:xfrm>
              <a:off x="4848" y="632"/>
              <a:ext cx="576" cy="39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l" eaLnBrk="1" hangingPunct="1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r>
                <a:rPr lang="en-US" sz="1100" b="1"/>
                <a:t>PM</a:t>
              </a:r>
              <a:r>
                <a:rPr lang="en-US" sz="1100" b="1" baseline="-25000"/>
                <a:t>10 </a:t>
              </a:r>
            </a:p>
            <a:p>
              <a:pPr algn="l" eaLnBrk="1" hangingPunct="1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r>
                <a:rPr lang="en-US" sz="1100" b="1"/>
                <a:t>(ug/m</a:t>
              </a:r>
              <a:r>
                <a:rPr lang="en-US" sz="1100" b="1" baseline="30000"/>
                <a:t>3</a:t>
              </a:r>
              <a:r>
                <a:rPr lang="en-US" sz="1100" b="1"/>
                <a:t>)</a:t>
              </a:r>
            </a:p>
          </p:txBody>
        </p:sp>
        <p:sp>
          <p:nvSpPr>
            <p:cNvPr id="249872" name="Rectangle 16"/>
            <p:cNvSpPr>
              <a:spLocks noChangeArrowheads="1"/>
            </p:cNvSpPr>
            <p:nvPr/>
          </p:nvSpPr>
          <p:spPr bwMode="auto">
            <a:xfrm>
              <a:off x="4080" y="632"/>
              <a:ext cx="768" cy="39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l" eaLnBrk="1" hangingPunct="1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r>
                <a:rPr lang="en-US" sz="1100" b="1"/>
                <a:t>PM</a:t>
              </a:r>
              <a:r>
                <a:rPr lang="en-US" sz="1100" b="1" baseline="-25000"/>
                <a:t>2.5</a:t>
              </a:r>
            </a:p>
            <a:p>
              <a:pPr algn="l" eaLnBrk="1" hangingPunct="1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r>
                <a:rPr lang="en-US" sz="1100" b="1"/>
                <a:t>(ug/m</a:t>
              </a:r>
              <a:r>
                <a:rPr lang="en-US" sz="1100" b="1" baseline="30000"/>
                <a:t>3</a:t>
              </a:r>
              <a:r>
                <a:rPr lang="en-US" sz="1100" b="1"/>
                <a:t>)</a:t>
              </a:r>
            </a:p>
          </p:txBody>
        </p:sp>
        <p:sp>
          <p:nvSpPr>
            <p:cNvPr id="249873" name="Rectangle 17"/>
            <p:cNvSpPr>
              <a:spLocks noChangeArrowheads="1"/>
            </p:cNvSpPr>
            <p:nvPr/>
          </p:nvSpPr>
          <p:spPr bwMode="auto">
            <a:xfrm>
              <a:off x="1008" y="632"/>
              <a:ext cx="1182" cy="39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l" eaLnBrk="1" hangingPunct="1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r>
                <a:rPr lang="en-US" sz="1100" b="1"/>
                <a:t>Category</a:t>
              </a:r>
            </a:p>
          </p:txBody>
        </p:sp>
        <p:sp>
          <p:nvSpPr>
            <p:cNvPr id="249874" name="Rectangle 18"/>
            <p:cNvSpPr>
              <a:spLocks noChangeArrowheads="1"/>
            </p:cNvSpPr>
            <p:nvPr/>
          </p:nvSpPr>
          <p:spPr bwMode="auto">
            <a:xfrm>
              <a:off x="4848" y="2975"/>
              <a:ext cx="576" cy="673"/>
            </a:xfrm>
            <a:prstGeom prst="rect">
              <a:avLst/>
            </a:prstGeom>
            <a:solidFill>
              <a:srgbClr val="7E0023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l" eaLnBrk="1" hangingPunct="1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r>
                <a:rPr lang="en-US" sz="1400" b="1"/>
                <a:t>355-424</a:t>
              </a:r>
            </a:p>
          </p:txBody>
        </p:sp>
        <p:sp>
          <p:nvSpPr>
            <p:cNvPr id="249875" name="Rectangle 19"/>
            <p:cNvSpPr>
              <a:spLocks noChangeArrowheads="1"/>
            </p:cNvSpPr>
            <p:nvPr/>
          </p:nvSpPr>
          <p:spPr bwMode="auto">
            <a:xfrm>
              <a:off x="4848" y="2302"/>
              <a:ext cx="576" cy="673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l" eaLnBrk="1" hangingPunct="1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r>
                <a:rPr lang="en-US" sz="1400" b="1"/>
                <a:t>255-354</a:t>
              </a:r>
            </a:p>
          </p:txBody>
        </p:sp>
        <p:sp>
          <p:nvSpPr>
            <p:cNvPr id="249876" name="Rectangle 20"/>
            <p:cNvSpPr>
              <a:spLocks noChangeArrowheads="1"/>
            </p:cNvSpPr>
            <p:nvPr/>
          </p:nvSpPr>
          <p:spPr bwMode="auto">
            <a:xfrm>
              <a:off x="4848" y="1775"/>
              <a:ext cx="576" cy="527"/>
            </a:xfrm>
            <a:prstGeom prst="rect">
              <a:avLst/>
            </a:prstGeom>
            <a:solidFill>
              <a:srgbClr val="FF7E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l" eaLnBrk="1" hangingPunct="1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r>
                <a:rPr lang="en-US" sz="1400" b="1"/>
                <a:t>155-254</a:t>
              </a:r>
            </a:p>
          </p:txBody>
        </p:sp>
        <p:sp>
          <p:nvSpPr>
            <p:cNvPr id="249877" name="Rectangle 21"/>
            <p:cNvSpPr>
              <a:spLocks noChangeArrowheads="1"/>
            </p:cNvSpPr>
            <p:nvPr/>
          </p:nvSpPr>
          <p:spPr bwMode="auto">
            <a:xfrm>
              <a:off x="4848" y="1256"/>
              <a:ext cx="576" cy="519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l" eaLnBrk="1" hangingPunct="1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r>
                <a:rPr lang="en-US" sz="1400" b="1"/>
                <a:t>55-154</a:t>
              </a:r>
            </a:p>
          </p:txBody>
        </p:sp>
        <p:sp>
          <p:nvSpPr>
            <p:cNvPr id="249878" name="Rectangle 22"/>
            <p:cNvSpPr>
              <a:spLocks noChangeArrowheads="1"/>
            </p:cNvSpPr>
            <p:nvPr/>
          </p:nvSpPr>
          <p:spPr bwMode="auto">
            <a:xfrm>
              <a:off x="4848" y="1028"/>
              <a:ext cx="576" cy="228"/>
            </a:xfrm>
            <a:prstGeom prst="rect">
              <a:avLst/>
            </a:prstGeom>
            <a:solidFill>
              <a:srgbClr val="00E4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l" eaLnBrk="1" hangingPunct="1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r>
                <a:rPr lang="en-US" sz="1400" b="1"/>
                <a:t>0-54</a:t>
              </a:r>
            </a:p>
          </p:txBody>
        </p:sp>
        <p:sp>
          <p:nvSpPr>
            <p:cNvPr id="249879" name="Rectangle 23"/>
            <p:cNvSpPr>
              <a:spLocks noChangeArrowheads="1"/>
            </p:cNvSpPr>
            <p:nvPr/>
          </p:nvSpPr>
          <p:spPr bwMode="auto">
            <a:xfrm>
              <a:off x="4080" y="2975"/>
              <a:ext cx="768" cy="673"/>
            </a:xfrm>
            <a:prstGeom prst="rect">
              <a:avLst/>
            </a:prstGeom>
            <a:solidFill>
              <a:srgbClr val="7E0023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l" eaLnBrk="1" hangingPunct="1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r>
                <a:rPr lang="en-US" sz="1400" b="1"/>
                <a:t>150.5-250.4</a:t>
              </a:r>
            </a:p>
          </p:txBody>
        </p:sp>
        <p:sp>
          <p:nvSpPr>
            <p:cNvPr id="249880" name="Rectangle 24"/>
            <p:cNvSpPr>
              <a:spLocks noChangeArrowheads="1"/>
            </p:cNvSpPr>
            <p:nvPr/>
          </p:nvSpPr>
          <p:spPr bwMode="auto">
            <a:xfrm>
              <a:off x="4080" y="2302"/>
              <a:ext cx="768" cy="673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l" eaLnBrk="1" hangingPunct="1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r>
                <a:rPr lang="en-US" sz="1400" b="1"/>
                <a:t>65.5-150.4</a:t>
              </a:r>
            </a:p>
          </p:txBody>
        </p:sp>
        <p:sp>
          <p:nvSpPr>
            <p:cNvPr id="249881" name="Rectangle 25"/>
            <p:cNvSpPr>
              <a:spLocks noChangeArrowheads="1"/>
            </p:cNvSpPr>
            <p:nvPr/>
          </p:nvSpPr>
          <p:spPr bwMode="auto">
            <a:xfrm>
              <a:off x="4080" y="1775"/>
              <a:ext cx="768" cy="527"/>
            </a:xfrm>
            <a:prstGeom prst="rect">
              <a:avLst/>
            </a:prstGeom>
            <a:solidFill>
              <a:srgbClr val="FF7E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l" eaLnBrk="1" hangingPunct="1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r>
                <a:rPr lang="en-US" sz="1400" b="1" dirty="0"/>
                <a:t>40.5-65.4</a:t>
              </a:r>
            </a:p>
          </p:txBody>
        </p:sp>
        <p:sp>
          <p:nvSpPr>
            <p:cNvPr id="249882" name="Rectangle 26"/>
            <p:cNvSpPr>
              <a:spLocks noChangeArrowheads="1"/>
            </p:cNvSpPr>
            <p:nvPr/>
          </p:nvSpPr>
          <p:spPr bwMode="auto">
            <a:xfrm>
              <a:off x="4080" y="1256"/>
              <a:ext cx="768" cy="519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l" eaLnBrk="1" hangingPunct="1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r>
                <a:rPr lang="en-US" sz="1400" b="1"/>
                <a:t>15.5-40.4</a:t>
              </a:r>
            </a:p>
          </p:txBody>
        </p:sp>
        <p:sp>
          <p:nvSpPr>
            <p:cNvPr id="249883" name="Rectangle 27"/>
            <p:cNvSpPr>
              <a:spLocks noChangeArrowheads="1"/>
            </p:cNvSpPr>
            <p:nvPr/>
          </p:nvSpPr>
          <p:spPr bwMode="auto">
            <a:xfrm>
              <a:off x="4080" y="1028"/>
              <a:ext cx="768" cy="228"/>
            </a:xfrm>
            <a:prstGeom prst="rect">
              <a:avLst/>
            </a:prstGeom>
            <a:solidFill>
              <a:srgbClr val="00E4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l" eaLnBrk="1" hangingPunct="1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r>
                <a:rPr lang="en-US" sz="1400" b="1"/>
                <a:t>0-15.4</a:t>
              </a:r>
            </a:p>
          </p:txBody>
        </p:sp>
        <p:sp>
          <p:nvSpPr>
            <p:cNvPr id="249884" name="Rectangle 28"/>
            <p:cNvSpPr>
              <a:spLocks noChangeArrowheads="1"/>
            </p:cNvSpPr>
            <p:nvPr/>
          </p:nvSpPr>
          <p:spPr bwMode="auto">
            <a:xfrm>
              <a:off x="1008" y="1028"/>
              <a:ext cx="1182" cy="228"/>
            </a:xfrm>
            <a:prstGeom prst="rect">
              <a:avLst/>
            </a:prstGeom>
            <a:solidFill>
              <a:srgbClr val="00E4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l" eaLnBrk="1" hangingPunct="1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r>
                <a:rPr lang="en-US" sz="1100" b="1"/>
                <a:t>Good </a:t>
              </a:r>
              <a:endParaRPr lang="en-US" sz="1500" b="1"/>
            </a:p>
          </p:txBody>
        </p:sp>
        <p:sp>
          <p:nvSpPr>
            <p:cNvPr id="249885" name="Rectangle 29"/>
            <p:cNvSpPr>
              <a:spLocks noChangeArrowheads="1"/>
            </p:cNvSpPr>
            <p:nvPr/>
          </p:nvSpPr>
          <p:spPr bwMode="auto">
            <a:xfrm>
              <a:off x="1008" y="2975"/>
              <a:ext cx="1182" cy="673"/>
            </a:xfrm>
            <a:prstGeom prst="rect">
              <a:avLst/>
            </a:prstGeom>
            <a:solidFill>
              <a:srgbClr val="7E0023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l" eaLnBrk="1" hangingPunct="1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r>
                <a:rPr lang="en-US" sz="1100" b="1"/>
                <a:t>Very Unhealthy</a:t>
              </a:r>
              <a:endParaRPr lang="en-US" sz="1500" b="1"/>
            </a:p>
            <a:p>
              <a:pPr algn="l" eaLnBrk="1" hangingPunct="1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endParaRPr lang="en-US" sz="1500" b="1"/>
            </a:p>
          </p:txBody>
        </p:sp>
        <p:sp>
          <p:nvSpPr>
            <p:cNvPr id="249886" name="Rectangle 30"/>
            <p:cNvSpPr>
              <a:spLocks noChangeArrowheads="1"/>
            </p:cNvSpPr>
            <p:nvPr/>
          </p:nvSpPr>
          <p:spPr bwMode="auto">
            <a:xfrm>
              <a:off x="1008" y="2302"/>
              <a:ext cx="1182" cy="673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l" eaLnBrk="1" hangingPunct="1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r>
                <a:rPr lang="en-US" sz="1100" b="1"/>
                <a:t>Unhealthy </a:t>
              </a:r>
              <a:endParaRPr lang="en-US" sz="1500" b="1"/>
            </a:p>
            <a:p>
              <a:pPr algn="l" eaLnBrk="1" hangingPunct="1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endParaRPr lang="en-US" sz="1500" b="1"/>
            </a:p>
          </p:txBody>
        </p:sp>
        <p:sp>
          <p:nvSpPr>
            <p:cNvPr id="249887" name="Rectangle 31"/>
            <p:cNvSpPr>
              <a:spLocks noChangeArrowheads="1"/>
            </p:cNvSpPr>
            <p:nvPr/>
          </p:nvSpPr>
          <p:spPr bwMode="auto">
            <a:xfrm>
              <a:off x="1008" y="1775"/>
              <a:ext cx="1182" cy="527"/>
            </a:xfrm>
            <a:prstGeom prst="rect">
              <a:avLst/>
            </a:prstGeom>
            <a:solidFill>
              <a:srgbClr val="FF7E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l" eaLnBrk="1" hangingPunct="1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r>
                <a:rPr lang="en-US" sz="1100" b="1"/>
                <a:t>Unhealthy for Sensitive Groups</a:t>
              </a:r>
              <a:endParaRPr lang="en-US" sz="1500" b="1"/>
            </a:p>
          </p:txBody>
        </p:sp>
        <p:sp>
          <p:nvSpPr>
            <p:cNvPr id="249888" name="Rectangle 32"/>
            <p:cNvSpPr>
              <a:spLocks noChangeArrowheads="1"/>
            </p:cNvSpPr>
            <p:nvPr/>
          </p:nvSpPr>
          <p:spPr bwMode="auto">
            <a:xfrm>
              <a:off x="1008" y="1256"/>
              <a:ext cx="1182" cy="519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l" eaLnBrk="1" hangingPunct="1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r>
                <a:rPr lang="en-US" sz="1100" b="1"/>
                <a:t>Moderate</a:t>
              </a:r>
              <a:r>
                <a:rPr lang="en-US" sz="1500" b="1"/>
                <a:t>  </a:t>
              </a:r>
            </a:p>
            <a:p>
              <a:pPr algn="l" eaLnBrk="1" hangingPunct="1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endParaRPr lang="en-US" sz="1500" b="1"/>
            </a:p>
          </p:txBody>
        </p:sp>
        <p:sp>
          <p:nvSpPr>
            <p:cNvPr id="249889" name="Line 33"/>
            <p:cNvSpPr>
              <a:spLocks noChangeShapeType="1"/>
            </p:cNvSpPr>
            <p:nvPr/>
          </p:nvSpPr>
          <p:spPr bwMode="auto">
            <a:xfrm>
              <a:off x="336" y="632"/>
              <a:ext cx="5088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49890" name="Line 34"/>
            <p:cNvSpPr>
              <a:spLocks noChangeShapeType="1"/>
            </p:cNvSpPr>
            <p:nvPr/>
          </p:nvSpPr>
          <p:spPr bwMode="auto">
            <a:xfrm>
              <a:off x="336" y="1775"/>
              <a:ext cx="508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49891" name="Line 35"/>
            <p:cNvSpPr>
              <a:spLocks noChangeShapeType="1"/>
            </p:cNvSpPr>
            <p:nvPr/>
          </p:nvSpPr>
          <p:spPr bwMode="auto">
            <a:xfrm>
              <a:off x="336" y="2302"/>
              <a:ext cx="508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49892" name="Line 36"/>
            <p:cNvSpPr>
              <a:spLocks noChangeShapeType="1"/>
            </p:cNvSpPr>
            <p:nvPr/>
          </p:nvSpPr>
          <p:spPr bwMode="auto">
            <a:xfrm>
              <a:off x="336" y="2975"/>
              <a:ext cx="508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49893" name="Line 37"/>
            <p:cNvSpPr>
              <a:spLocks noChangeShapeType="1"/>
            </p:cNvSpPr>
            <p:nvPr/>
          </p:nvSpPr>
          <p:spPr bwMode="auto">
            <a:xfrm>
              <a:off x="336" y="3648"/>
              <a:ext cx="5088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49894" name="Line 38"/>
            <p:cNvSpPr>
              <a:spLocks noChangeShapeType="1"/>
            </p:cNvSpPr>
            <p:nvPr/>
          </p:nvSpPr>
          <p:spPr bwMode="auto">
            <a:xfrm>
              <a:off x="336" y="632"/>
              <a:ext cx="0" cy="301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49895" name="Line 39"/>
            <p:cNvSpPr>
              <a:spLocks noChangeShapeType="1"/>
            </p:cNvSpPr>
            <p:nvPr/>
          </p:nvSpPr>
          <p:spPr bwMode="auto">
            <a:xfrm>
              <a:off x="2190" y="632"/>
              <a:ext cx="0" cy="301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49896" name="Line 40"/>
            <p:cNvSpPr>
              <a:spLocks noChangeShapeType="1"/>
            </p:cNvSpPr>
            <p:nvPr/>
          </p:nvSpPr>
          <p:spPr bwMode="auto">
            <a:xfrm>
              <a:off x="5424" y="632"/>
              <a:ext cx="0" cy="301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49898" name="Line 42"/>
            <p:cNvSpPr>
              <a:spLocks noChangeShapeType="1"/>
            </p:cNvSpPr>
            <p:nvPr/>
          </p:nvSpPr>
          <p:spPr bwMode="auto">
            <a:xfrm>
              <a:off x="4848" y="632"/>
              <a:ext cx="0" cy="301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49899" name="Line 43"/>
            <p:cNvSpPr>
              <a:spLocks noChangeShapeType="1"/>
            </p:cNvSpPr>
            <p:nvPr/>
          </p:nvSpPr>
          <p:spPr bwMode="auto">
            <a:xfrm>
              <a:off x="336" y="1028"/>
              <a:ext cx="508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49900" name="Line 44"/>
            <p:cNvSpPr>
              <a:spLocks noChangeShapeType="1"/>
            </p:cNvSpPr>
            <p:nvPr/>
          </p:nvSpPr>
          <p:spPr bwMode="auto">
            <a:xfrm>
              <a:off x="1008" y="632"/>
              <a:ext cx="0" cy="301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49901" name="Line 45"/>
            <p:cNvSpPr>
              <a:spLocks noChangeShapeType="1"/>
            </p:cNvSpPr>
            <p:nvPr/>
          </p:nvSpPr>
          <p:spPr bwMode="auto">
            <a:xfrm>
              <a:off x="4080" y="632"/>
              <a:ext cx="0" cy="301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2" name="Rectangle 51"/>
          <p:cNvSpPr/>
          <p:nvPr/>
        </p:nvSpPr>
        <p:spPr>
          <a:xfrm rot="16200000">
            <a:off x="-2626296" y="2931096"/>
            <a:ext cx="5714257" cy="461665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2400" dirty="0" smtClean="0"/>
              <a:t>NAAQS: 35 </a:t>
            </a:r>
            <a:r>
              <a:rPr lang="en-US" sz="2400" dirty="0" smtClean="0">
                <a:latin typeface="Symbol" pitchFamily="18" charset="2"/>
              </a:rPr>
              <a:t>m</a:t>
            </a:r>
            <a:r>
              <a:rPr lang="en-US" sz="2400" dirty="0" smtClean="0"/>
              <a:t>g/m</a:t>
            </a:r>
            <a:r>
              <a:rPr lang="en-US" sz="2400" baseline="30000" dirty="0" smtClean="0"/>
              <a:t>3</a:t>
            </a:r>
            <a:r>
              <a:rPr lang="en-US" sz="2400" dirty="0" smtClean="0"/>
              <a:t> (24 h), 15 </a:t>
            </a:r>
            <a:r>
              <a:rPr lang="en-US" sz="2400" dirty="0" smtClean="0">
                <a:latin typeface="Symbol" pitchFamily="18" charset="2"/>
              </a:rPr>
              <a:t>m</a:t>
            </a:r>
            <a:r>
              <a:rPr lang="en-US" sz="2400" dirty="0" smtClean="0"/>
              <a:t>g/m</a:t>
            </a:r>
            <a:r>
              <a:rPr lang="en-US" sz="2400" baseline="30000" dirty="0" smtClean="0"/>
              <a:t>3</a:t>
            </a:r>
            <a:r>
              <a:rPr lang="en-US" sz="2400" dirty="0" smtClean="0"/>
              <a:t> (annual)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694422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WHO - Guidelines</a:t>
            </a:r>
            <a:endParaRPr lang="en-US" dirty="0"/>
          </a:p>
        </p:txBody>
      </p:sp>
      <p:graphicFrame>
        <p:nvGraphicFramePr>
          <p:cNvPr id="4" name="Group 165"/>
          <p:cNvGraphicFramePr>
            <a:graphicFrameLocks noGrp="1"/>
          </p:cNvGraphicFramePr>
          <p:nvPr/>
        </p:nvGraphicFramePr>
        <p:xfrm>
          <a:off x="533400" y="1524000"/>
          <a:ext cx="7848600" cy="4614112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1077606"/>
                <a:gridCol w="1055994"/>
                <a:gridCol w="2373758"/>
                <a:gridCol w="955905"/>
                <a:gridCol w="2385337"/>
              </a:tblGrid>
              <a:tr h="96078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horzOverflow="overflow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24-Hour Av</a:t>
                      </a:r>
                      <a:endParaRPr kumimoji="0" lang="en-US" sz="100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PM</a:t>
                      </a:r>
                      <a:r>
                        <a:rPr kumimoji="0" lang="en-US" sz="1200" u="none" strike="noStrike" cap="none" normalizeH="0" baseline="-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2.5</a:t>
                      </a:r>
                      <a:r>
                        <a:rPr kumimoji="0" lang="en-US" sz="12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 (μgm</a:t>
                      </a:r>
                      <a:r>
                        <a:rPr kumimoji="0" lang="en-US" sz="120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-3</a:t>
                      </a:r>
                      <a:r>
                        <a:rPr kumimoji="0" lang="en-US" sz="12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anchor="ctr" horzOverflow="overflow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Basis for the</a:t>
                      </a:r>
                      <a:br>
                        <a:rPr kumimoji="0" lang="en-US" sz="12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kumimoji="0" lang="en-US" sz="12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selected level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anchor="ctr" horzOverflow="overflow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Annual Average</a:t>
                      </a:r>
                      <a:endParaRPr kumimoji="0" lang="en-US" sz="100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PM</a:t>
                      </a:r>
                      <a:r>
                        <a:rPr kumimoji="0" lang="en-US" sz="1200" u="none" strike="noStrike" cap="none" normalizeH="0" baseline="-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2.5</a:t>
                      </a:r>
                      <a:r>
                        <a:rPr kumimoji="0" lang="en-US" sz="12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 (</a:t>
                      </a:r>
                      <a:r>
                        <a:rPr kumimoji="0" lang="en-US" sz="12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μg</a:t>
                      </a:r>
                      <a:r>
                        <a:rPr kumimoji="0" lang="en-US" sz="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kumimoji="0" lang="en-US" sz="12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m</a:t>
                      </a:r>
                      <a:r>
                        <a:rPr kumimoji="0" lang="en-US" sz="120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-3</a:t>
                      </a:r>
                      <a:r>
                        <a:rPr kumimoji="0" lang="en-US" sz="12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anchor="ctr" horzOverflow="overflow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Basis for the</a:t>
                      </a:r>
                      <a:br>
                        <a:rPr kumimoji="0" lang="en-US" sz="12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kumimoji="0" lang="en-US" sz="12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selected level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anchor="ctr" horzOverflow="overflow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81132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Interim Target-1 (IT-1)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75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Based on published risk coefficients from multi-centre studies and meta-analyses </a:t>
                      </a:r>
                      <a:br>
                        <a:rPr kumimoji="0" lang="en-US" sz="1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</a:br>
                      <a:r>
                        <a:rPr kumimoji="0" lang="en-US" sz="1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(~ 5% increase of short-term mortality over the AQG value).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35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itchFamily="18" charset="0"/>
                        <a:cs typeface="Times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These levels are associated with about a 15% higher long-term mortality risk relative to the AQG level.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itchFamily="18" charset="0"/>
                        <a:cs typeface="Times" pitchFamily="18" charset="0"/>
                      </a:endParaRPr>
                    </a:p>
                  </a:txBody>
                  <a:tcPr anchor="ctr" horzOverflow="overflow"/>
                </a:tc>
              </a:tr>
              <a:tr h="81132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Interim Target-2 (IT-2)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anchor="ctr" horzOverflow="overflow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50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anchor="ctr" horzOverflow="overflow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Based on published risk coefficients from multi-centre studies and meta-analyses (about 2.5% increase of short-term mortality over the AQG value).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anchor="ctr" horzOverflow="overflow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25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itchFamily="18" charset="0"/>
                        <a:cs typeface="Times" pitchFamily="18" charset="0"/>
                      </a:endParaRPr>
                    </a:p>
                  </a:txBody>
                  <a:tcPr anchor="ctr" horzOverflow="overflow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In addition to other health benefits, these levels lower the risk of premature mortality by approximately 6% [2–11%] relative to the IT-1 level.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itchFamily="18" charset="0"/>
                        <a:cs typeface="Times" pitchFamily="18" charset="0"/>
                      </a:endParaRPr>
                    </a:p>
                  </a:txBody>
                  <a:tcPr anchor="ctr" horzOverflow="overflow">
                    <a:solidFill>
                      <a:srgbClr val="FFFF00"/>
                    </a:solidFill>
                  </a:tcPr>
                </a:tc>
              </a:tr>
              <a:tr h="81132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Interim Target-3 (IT-3)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37.5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Based on published risk coefficients from multi-centre stud­ies and meta-analyses (about 1.2% increase in short-term mortality over the AQG value).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15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itchFamily="18" charset="0"/>
                        <a:cs typeface="Times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In addition to other health benefits, these levels reduce the mortality risk by approximately 6% [2-11%] relative to the IT-2 level.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itchFamily="18" charset="0"/>
                        <a:cs typeface="Times" pitchFamily="18" charset="0"/>
                      </a:endParaRPr>
                    </a:p>
                  </a:txBody>
                  <a:tcPr anchor="ctr" horzOverflow="overflow"/>
                </a:tc>
              </a:tr>
              <a:tr h="102483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Air Quality Guideline (AQG)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25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Based on the relationship between 24-hour and annual PM</a:t>
                      </a:r>
                      <a:r>
                        <a:rPr kumimoji="0" lang="en-US" sz="1000" u="none" strike="noStrike" cap="none" normalizeH="0" baseline="-30000" dirty="0" smtClean="0">
                          <a:ln>
                            <a:noFill/>
                          </a:ln>
                          <a:effectLst/>
                        </a:rPr>
                        <a:t>2.5</a:t>
                      </a:r>
                      <a:r>
                        <a:rPr kumimoji="0" lang="en-US" sz="1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levels.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10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itchFamily="18" charset="0"/>
                        <a:cs typeface="Times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These are the lowest levels at which total, cardiopul­monary and lung cancer mortality have been shown to increase with more than 95% confidence in response to long-term exposure to PM</a:t>
                      </a:r>
                      <a:r>
                        <a:rPr kumimoji="0" lang="en-US" sz="1000" u="none" strike="noStrike" cap="none" normalizeH="0" baseline="-30000" dirty="0" smtClean="0">
                          <a:ln>
                            <a:noFill/>
                          </a:ln>
                          <a:effectLst/>
                        </a:rPr>
                        <a:t>2.5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itchFamily="18" charset="0"/>
                        <a:cs typeface="Times" pitchFamily="18" charset="0"/>
                      </a:endParaRPr>
                    </a:p>
                  </a:txBody>
                  <a:tcPr anchor="ctr" horzOverflow="overflow"/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1524000" y="6172200"/>
            <a:ext cx="5714257" cy="461665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2400" dirty="0" smtClean="0"/>
              <a:t>NAAQS: 35 </a:t>
            </a:r>
            <a:r>
              <a:rPr lang="en-US" sz="2400" dirty="0" smtClean="0">
                <a:latin typeface="Symbol" pitchFamily="18" charset="2"/>
              </a:rPr>
              <a:t>m</a:t>
            </a:r>
            <a:r>
              <a:rPr lang="en-US" sz="2400" dirty="0" smtClean="0"/>
              <a:t>g/m</a:t>
            </a:r>
            <a:r>
              <a:rPr lang="en-US" sz="2400" baseline="30000" dirty="0" smtClean="0"/>
              <a:t>3</a:t>
            </a:r>
            <a:r>
              <a:rPr lang="en-US" sz="2400" dirty="0" smtClean="0"/>
              <a:t> (24 h), 15 </a:t>
            </a:r>
            <a:r>
              <a:rPr lang="en-US" sz="2400" dirty="0" smtClean="0">
                <a:latin typeface="Symbol" pitchFamily="18" charset="2"/>
              </a:rPr>
              <a:t>m</a:t>
            </a:r>
            <a:r>
              <a:rPr lang="en-US" sz="2400" dirty="0" smtClean="0"/>
              <a:t>g/m</a:t>
            </a:r>
            <a:r>
              <a:rPr lang="en-US" sz="2400" baseline="30000" dirty="0" smtClean="0"/>
              <a:t>3</a:t>
            </a:r>
            <a:r>
              <a:rPr lang="en-US" sz="2400" dirty="0" smtClean="0"/>
              <a:t> (annual)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87049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Surface PM</a:t>
            </a:r>
            <a:r>
              <a:rPr lang="en-US" baseline="-25000" dirty="0" smtClean="0"/>
              <a:t>2.5</a:t>
            </a:r>
            <a:r>
              <a:rPr lang="en-US" dirty="0" smtClean="0"/>
              <a:t> mass monitors</a:t>
            </a:r>
            <a:endParaRPr lang="en-US" dirty="0"/>
          </a:p>
        </p:txBody>
      </p:sp>
      <p:grpSp>
        <p:nvGrpSpPr>
          <p:cNvPr id="17" name="Group 16"/>
          <p:cNvGrpSpPr/>
          <p:nvPr/>
        </p:nvGrpSpPr>
        <p:grpSpPr>
          <a:xfrm>
            <a:off x="228600" y="1219200"/>
            <a:ext cx="8763000" cy="4037014"/>
            <a:chOff x="-152400" y="1568450"/>
            <a:chExt cx="8763000" cy="4037014"/>
          </a:xfrm>
        </p:grpSpPr>
        <p:pic>
          <p:nvPicPr>
            <p:cNvPr id="4" name="Picture 4" descr="global_map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-152400" y="1568450"/>
              <a:ext cx="8763000" cy="391795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  <p:grpSp>
          <p:nvGrpSpPr>
            <p:cNvPr id="5" name="Group 16"/>
            <p:cNvGrpSpPr>
              <a:grpSpLocks/>
            </p:cNvGrpSpPr>
            <p:nvPr/>
          </p:nvGrpSpPr>
          <p:grpSpPr bwMode="auto">
            <a:xfrm>
              <a:off x="0" y="2178051"/>
              <a:ext cx="3429000" cy="3427413"/>
              <a:chOff x="96" y="796"/>
              <a:chExt cx="2160" cy="2159"/>
            </a:xfrm>
          </p:grpSpPr>
          <p:pic>
            <p:nvPicPr>
              <p:cNvPr id="6" name="Picture 5" descr="pm25_super_current_hour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96" y="1946"/>
                <a:ext cx="1392" cy="1009"/>
              </a:xfrm>
              <a:prstGeom prst="rect">
                <a:avLst/>
              </a:prstGeom>
              <a:noFill/>
            </p:spPr>
          </p:pic>
          <p:sp>
            <p:nvSpPr>
              <p:cNvPr id="7" name="Line 6"/>
              <p:cNvSpPr>
                <a:spLocks noChangeShapeType="1"/>
              </p:cNvSpPr>
              <p:nvPr/>
            </p:nvSpPr>
            <p:spPr bwMode="auto">
              <a:xfrm flipH="1">
                <a:off x="912" y="1467"/>
                <a:ext cx="288" cy="576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Oval 12"/>
              <p:cNvSpPr>
                <a:spLocks noChangeArrowheads="1"/>
              </p:cNvSpPr>
              <p:nvPr/>
            </p:nvSpPr>
            <p:spPr bwMode="auto">
              <a:xfrm>
                <a:off x="672" y="796"/>
                <a:ext cx="1584" cy="1104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/>
                <a:r>
                  <a:rPr lang="en-US" sz="2400" dirty="0">
                    <a:latin typeface="Arial" charset="0"/>
                  </a:rPr>
                  <a:t>1500</a:t>
                </a:r>
              </a:p>
            </p:txBody>
          </p:sp>
        </p:grpSp>
        <p:grpSp>
          <p:nvGrpSpPr>
            <p:cNvPr id="9" name="Group 17"/>
            <p:cNvGrpSpPr>
              <a:grpSpLocks/>
            </p:cNvGrpSpPr>
            <p:nvPr/>
          </p:nvGrpSpPr>
          <p:grpSpPr bwMode="auto">
            <a:xfrm>
              <a:off x="1981200" y="2230438"/>
              <a:ext cx="5867400" cy="3071813"/>
              <a:chOff x="1344" y="829"/>
              <a:chExt cx="3696" cy="1935"/>
            </a:xfrm>
          </p:grpSpPr>
          <p:sp>
            <p:nvSpPr>
              <p:cNvPr id="10" name="Oval 7"/>
              <p:cNvSpPr>
                <a:spLocks noChangeArrowheads="1"/>
              </p:cNvSpPr>
              <p:nvPr/>
            </p:nvSpPr>
            <p:spPr bwMode="auto">
              <a:xfrm>
                <a:off x="4128" y="1419"/>
                <a:ext cx="432" cy="384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/>
                <a:r>
                  <a:rPr lang="en-US" sz="2400">
                    <a:latin typeface="Arial" charset="0"/>
                  </a:rPr>
                  <a:t>3-8</a:t>
                </a:r>
              </a:p>
            </p:txBody>
          </p:sp>
          <p:sp>
            <p:nvSpPr>
              <p:cNvPr id="11" name="Oval 8"/>
              <p:cNvSpPr>
                <a:spLocks noChangeArrowheads="1"/>
              </p:cNvSpPr>
              <p:nvPr/>
            </p:nvSpPr>
            <p:spPr bwMode="auto">
              <a:xfrm>
                <a:off x="4176" y="2092"/>
                <a:ext cx="864" cy="576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/>
                <a:r>
                  <a:rPr lang="en-US" sz="2400">
                    <a:latin typeface="Arial" charset="0"/>
                  </a:rPr>
                  <a:t>4-9</a:t>
                </a:r>
              </a:p>
            </p:txBody>
          </p:sp>
          <p:sp>
            <p:nvSpPr>
              <p:cNvPr id="12" name="Oval 9"/>
              <p:cNvSpPr>
                <a:spLocks noChangeArrowheads="1"/>
              </p:cNvSpPr>
              <p:nvPr/>
            </p:nvSpPr>
            <p:spPr bwMode="auto">
              <a:xfrm>
                <a:off x="2453" y="1564"/>
                <a:ext cx="912" cy="960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/>
                <a:r>
                  <a:rPr lang="en-US" sz="2400">
                    <a:latin typeface="Arial" charset="0"/>
                  </a:rPr>
                  <a:t>1-5</a:t>
                </a:r>
              </a:p>
            </p:txBody>
          </p:sp>
          <p:sp>
            <p:nvSpPr>
              <p:cNvPr id="13" name="Oval 10"/>
              <p:cNvSpPr>
                <a:spLocks noChangeArrowheads="1"/>
              </p:cNvSpPr>
              <p:nvPr/>
            </p:nvSpPr>
            <p:spPr bwMode="auto">
              <a:xfrm>
                <a:off x="2592" y="1083"/>
                <a:ext cx="768" cy="528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/>
                <a:r>
                  <a:rPr lang="en-US" sz="2400">
                    <a:latin typeface="Arial" charset="0"/>
                  </a:rPr>
                  <a:t>20-30</a:t>
                </a:r>
              </a:p>
            </p:txBody>
          </p:sp>
          <p:sp>
            <p:nvSpPr>
              <p:cNvPr id="14" name="Oval 11"/>
              <p:cNvSpPr>
                <a:spLocks noChangeArrowheads="1"/>
              </p:cNvSpPr>
              <p:nvPr/>
            </p:nvSpPr>
            <p:spPr bwMode="auto">
              <a:xfrm>
                <a:off x="3408" y="829"/>
                <a:ext cx="1536" cy="721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/>
                <a:r>
                  <a:rPr lang="en-US" sz="2400">
                    <a:latin typeface="Arial" charset="0"/>
                  </a:rPr>
                  <a:t>0-3</a:t>
                </a:r>
              </a:p>
            </p:txBody>
          </p:sp>
          <p:sp>
            <p:nvSpPr>
              <p:cNvPr id="15" name="Oval 13"/>
              <p:cNvSpPr>
                <a:spLocks noChangeArrowheads="1"/>
              </p:cNvSpPr>
              <p:nvPr/>
            </p:nvSpPr>
            <p:spPr bwMode="auto">
              <a:xfrm>
                <a:off x="1344" y="1564"/>
                <a:ext cx="720" cy="1200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/>
                <a:r>
                  <a:rPr lang="en-US" sz="2400" dirty="0">
                    <a:latin typeface="Arial" charset="0"/>
                  </a:rPr>
                  <a:t>5-10</a:t>
                </a:r>
              </a:p>
            </p:txBody>
          </p:sp>
          <p:sp>
            <p:nvSpPr>
              <p:cNvPr id="16" name="Oval 14"/>
              <p:cNvSpPr>
                <a:spLocks noChangeArrowheads="1"/>
              </p:cNvSpPr>
              <p:nvPr/>
            </p:nvSpPr>
            <p:spPr bwMode="auto">
              <a:xfrm>
                <a:off x="3456" y="1562"/>
                <a:ext cx="432" cy="576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/>
                <a:r>
                  <a:rPr lang="en-US" sz="2400">
                    <a:latin typeface="Arial" charset="0"/>
                  </a:rPr>
                  <a:t>1-5</a:t>
                </a:r>
              </a:p>
            </p:txBody>
          </p:sp>
        </p:grpSp>
      </p:grpSp>
      <p:sp>
        <p:nvSpPr>
          <p:cNvPr id="18" name="TextBox 17"/>
          <p:cNvSpPr txBox="1"/>
          <p:nvPr/>
        </p:nvSpPr>
        <p:spPr>
          <a:xfrm>
            <a:off x="533400" y="5473005"/>
            <a:ext cx="8382000" cy="1200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Number of Ground measurements are sparse and inadequate for monitoring global PM2.5 mass concentrations – especially outside the United States</a:t>
            </a:r>
            <a:endParaRPr lang="en-US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23872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Satellite Remote Sensing </a:t>
            </a:r>
            <a:endParaRPr lang="en-US" dirty="0"/>
          </a:p>
        </p:txBody>
      </p:sp>
      <p:pic>
        <p:nvPicPr>
          <p:cNvPr id="5" name="Picture 8" descr="eb000531"/>
          <p:cNvPicPr>
            <a:picLocks noChangeAspect="1" noChangeArrowheads="1"/>
          </p:cNvPicPr>
          <p:nvPr/>
        </p:nvPicPr>
        <p:blipFill>
          <a:blip r:embed="rId2">
            <a:lum bright="6000"/>
          </a:blip>
          <a:srcRect/>
          <a:stretch>
            <a:fillRect/>
          </a:stretch>
        </p:blipFill>
        <p:spPr bwMode="auto">
          <a:xfrm>
            <a:off x="1371600" y="1752600"/>
            <a:ext cx="6489700" cy="324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533400" y="5227320"/>
            <a:ext cx="8229600" cy="156966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/>
            <a:r>
              <a:rPr lang="en-US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Satellites </a:t>
            </a:r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remote sensing is </a:t>
            </a:r>
            <a:r>
              <a:rPr lang="en-US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the only viable method </a:t>
            </a:r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for </a:t>
            </a:r>
            <a:r>
              <a:rPr lang="en-US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monitoring global </a:t>
            </a:r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particulate matter air pollution </a:t>
            </a:r>
            <a:endParaRPr lang="en-US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1447800"/>
            <a:ext cx="8482012" cy="363471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TextBox 6"/>
          <p:cNvSpPr txBox="1"/>
          <p:nvPr/>
        </p:nvSpPr>
        <p:spPr>
          <a:xfrm>
            <a:off x="2819400" y="2667000"/>
            <a:ext cx="949042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CLOUDS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331595" y="3276600"/>
            <a:ext cx="681597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HAZE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57200" y="1295400"/>
            <a:ext cx="794513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SNOW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28600" y="3733800"/>
            <a:ext cx="74732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GLINT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473555" y="2678668"/>
            <a:ext cx="872355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SMOKE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239000" y="3048000"/>
            <a:ext cx="74732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GLINT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772400" y="4800600"/>
            <a:ext cx="1104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Engel-Cox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126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VIIRS Example</a:t>
            </a:r>
            <a:endParaRPr lang="en-US" dirty="0"/>
          </a:p>
        </p:txBody>
      </p:sp>
      <p:pic>
        <p:nvPicPr>
          <p:cNvPr id="5122" name="Picture 2" descr="C:\Users\sundar\AppData\Local\Microsoft\Windows\Temporary Internet Files\Content.Outlook\LXPDYTXL\VIIRS_0623_rgb (3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172477"/>
            <a:ext cx="7543800" cy="5296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24000" y="3069735"/>
            <a:ext cx="895886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Aerosol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657600" y="4724400"/>
            <a:ext cx="1008609" cy="369332"/>
          </a:xfrm>
          <a:prstGeom prst="rect">
            <a:avLst/>
          </a:prstGeom>
          <a:solidFill>
            <a:schemeClr val="tx2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Alabama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05300" y="3468105"/>
            <a:ext cx="1074333" cy="307777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Birmingham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285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But what do satellites measure?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88280" y="1295400"/>
            <a:ext cx="3962400" cy="2895600"/>
          </a:xfrm>
        </p:spPr>
        <p:txBody>
          <a:bodyPr/>
          <a:lstStyle/>
          <a:p>
            <a:r>
              <a:rPr lang="en-US" dirty="0" smtClean="0"/>
              <a:t>Need surface PM2.5</a:t>
            </a:r>
          </a:p>
          <a:p>
            <a:r>
              <a:rPr lang="en-US" dirty="0" smtClean="0"/>
              <a:t>Have column AOD</a:t>
            </a:r>
          </a:p>
          <a:p>
            <a:r>
              <a:rPr lang="en-US" dirty="0" smtClean="0"/>
              <a:t>AOD  is related to PM2.5 but need ancillary information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grpSp>
        <p:nvGrpSpPr>
          <p:cNvPr id="5" name="Group 2"/>
          <p:cNvGrpSpPr>
            <a:grpSpLocks noGrp="1"/>
          </p:cNvGrpSpPr>
          <p:nvPr/>
        </p:nvGrpSpPr>
        <p:grpSpPr bwMode="auto">
          <a:xfrm>
            <a:off x="243807" y="1447800"/>
            <a:ext cx="4876800" cy="3941027"/>
            <a:chOff x="518" y="462"/>
            <a:chExt cx="4606" cy="3019"/>
          </a:xfrm>
        </p:grpSpPr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rcRect l="1970" t="650" r="3076"/>
            <a:stretch>
              <a:fillRect/>
            </a:stretch>
          </p:blipFill>
          <p:spPr bwMode="auto">
            <a:xfrm>
              <a:off x="518" y="462"/>
              <a:ext cx="4606" cy="2977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sp>
          <p:nvSpPr>
            <p:cNvPr id="7" name="Rectangle 4"/>
            <p:cNvSpPr>
              <a:spLocks noChangeArrowheads="1"/>
            </p:cNvSpPr>
            <p:nvPr/>
          </p:nvSpPr>
          <p:spPr bwMode="auto">
            <a:xfrm rot="18537246">
              <a:off x="1926" y="2245"/>
              <a:ext cx="2110" cy="361"/>
            </a:xfrm>
            <a:prstGeom prst="rect">
              <a:avLst/>
            </a:prstGeom>
            <a:solidFill>
              <a:schemeClr val="accent1">
                <a:alpha val="27000"/>
              </a:schemeClr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0" y="5657671"/>
            <a:ext cx="4993868" cy="120032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l"/>
            <a:r>
              <a:rPr lang="en-US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Satellite measured radiances</a:t>
            </a:r>
          </a:p>
          <a:p>
            <a:pPr algn="l"/>
            <a:r>
              <a:rPr lang="en-US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are converted to columnar </a:t>
            </a:r>
          </a:p>
          <a:p>
            <a:pPr algn="l"/>
            <a:r>
              <a:rPr lang="en-US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Aerosol Optical </a:t>
            </a:r>
            <a:r>
              <a:rPr lang="en-US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Thickness/Depth</a:t>
            </a:r>
            <a:endParaRPr lang="en-US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graphicFrame>
        <p:nvGraphicFramePr>
          <p:cNvPr id="87047" name="Object 7"/>
          <p:cNvGraphicFramePr>
            <a:graphicFrameLocks/>
          </p:cNvGraphicFramePr>
          <p:nvPr/>
        </p:nvGraphicFramePr>
        <p:xfrm>
          <a:off x="5957888" y="5791200"/>
          <a:ext cx="2433637" cy="793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8" name="Equation" r:id="rId4" imgW="952200" imgH="279360" progId="Equation.3">
                  <p:embed/>
                </p:oleObj>
              </mc:Choice>
              <mc:Fallback>
                <p:oleObj name="Equation" r:id="rId4" imgW="952200" imgH="279360" progId="Equation.3">
                  <p:embed/>
                  <p:pic>
                    <p:nvPicPr>
                      <p:cNvPr id="0" name="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57888" y="5791200"/>
                        <a:ext cx="2433637" cy="793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4191000" y="4267200"/>
          <a:ext cx="4725839" cy="1065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9" name="Equation" r:id="rId6" imgW="2070000" imgH="469800" progId="Equation.3">
                  <p:embed/>
                </p:oleObj>
              </mc:Choice>
              <mc:Fallback>
                <p:oleObj name="Equation" r:id="rId6" imgW="207000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91000" y="4267200"/>
                        <a:ext cx="4725839" cy="10652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ight Arrow 10"/>
          <p:cNvSpPr/>
          <p:nvPr/>
        </p:nvSpPr>
        <p:spPr>
          <a:xfrm>
            <a:off x="4800600" y="6172200"/>
            <a:ext cx="838200" cy="2286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Up Arrow 12"/>
          <p:cNvSpPr/>
          <p:nvPr/>
        </p:nvSpPr>
        <p:spPr>
          <a:xfrm>
            <a:off x="7010400" y="5181600"/>
            <a:ext cx="152400" cy="609600"/>
          </a:xfrm>
          <a:prstGeom prst="up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298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87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8" grpId="0" animBg="1"/>
      <p:bldP spid="11" grpId="0" animBg="1"/>
      <p:bldP spid="1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5514</TotalTime>
  <Words>1117</Words>
  <Application>Microsoft Office PowerPoint</Application>
  <PresentationFormat>On-screen Show (4:3)</PresentationFormat>
  <Paragraphs>207</Paragraphs>
  <Slides>18</Slides>
  <Notes>3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0" baseType="lpstr">
      <vt:lpstr>Office Theme</vt:lpstr>
      <vt:lpstr>Equation</vt:lpstr>
      <vt:lpstr>Estimating Surface PM2.5 Concentrations using Satellite AOD </vt:lpstr>
      <vt:lpstr>What is PM2.5?</vt:lpstr>
      <vt:lpstr>Why study PM2.5? </vt:lpstr>
      <vt:lpstr>PowerPoint Presentation</vt:lpstr>
      <vt:lpstr>WHO - Guidelines</vt:lpstr>
      <vt:lpstr>Surface PM2.5 mass monitors</vt:lpstr>
      <vt:lpstr>Satellite Remote Sensing </vt:lpstr>
      <vt:lpstr>VIIRS Example</vt:lpstr>
      <vt:lpstr>But what do satellites measure?</vt:lpstr>
      <vt:lpstr>Satellite and ground-based data</vt:lpstr>
      <vt:lpstr>PowerPoint Presentation</vt:lpstr>
      <vt:lpstr>Correlating PM2.5 and AOD</vt:lpstr>
      <vt:lpstr>Creating AQI maps</vt:lpstr>
      <vt:lpstr>Uncertainties</vt:lpstr>
      <vt:lpstr>Beyond the linear correlation</vt:lpstr>
      <vt:lpstr>Progress</vt:lpstr>
      <vt:lpstr>VIIRS Examples</vt:lpstr>
      <vt:lpstr>Summary</vt:lpstr>
    </vt:vector>
  </TitlesOfParts>
  <Company>NSSTC-UAH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Estimating Surface PM2.5 Concentrations using Satellite AOD</dc:title>
  <dc:creator>Sundar Christopher</dc:creator>
  <cp:lastModifiedBy>Sundar Christopher</cp:lastModifiedBy>
  <cp:revision>37</cp:revision>
  <dcterms:created xsi:type="dcterms:W3CDTF">2013-11-15T15:59:51Z</dcterms:created>
  <dcterms:modified xsi:type="dcterms:W3CDTF">2013-11-19T21:08:10Z</dcterms:modified>
</cp:coreProperties>
</file>